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0"/>
  </p:notesMasterIdLst>
  <p:sldIdLst>
    <p:sldId id="455" r:id="rId2"/>
    <p:sldId id="456" r:id="rId3"/>
    <p:sldId id="444" r:id="rId4"/>
    <p:sldId id="445" r:id="rId5"/>
    <p:sldId id="260" r:id="rId6"/>
    <p:sldId id="261" r:id="rId7"/>
    <p:sldId id="263" r:id="rId8"/>
    <p:sldId id="264" r:id="rId9"/>
    <p:sldId id="265" r:id="rId10"/>
    <p:sldId id="429" r:id="rId11"/>
    <p:sldId id="430" r:id="rId12"/>
    <p:sldId id="443" r:id="rId13"/>
    <p:sldId id="270" r:id="rId14"/>
    <p:sldId id="432" r:id="rId15"/>
    <p:sldId id="462" r:id="rId16"/>
    <p:sldId id="463" r:id="rId17"/>
    <p:sldId id="458" r:id="rId18"/>
    <p:sldId id="433" r:id="rId19"/>
    <p:sldId id="272" r:id="rId20"/>
    <p:sldId id="273" r:id="rId21"/>
    <p:sldId id="275" r:id="rId22"/>
    <p:sldId id="276" r:id="rId23"/>
    <p:sldId id="277" r:id="rId24"/>
    <p:sldId id="526" r:id="rId25"/>
    <p:sldId id="477" r:id="rId26"/>
    <p:sldId id="508" r:id="rId27"/>
    <p:sldId id="484" r:id="rId28"/>
    <p:sldId id="506" r:id="rId29"/>
    <p:sldId id="507" r:id="rId30"/>
    <p:sldId id="487" r:id="rId31"/>
    <p:sldId id="278" r:id="rId32"/>
    <p:sldId id="279" r:id="rId33"/>
    <p:sldId id="280" r:id="rId34"/>
    <p:sldId id="281" r:id="rId35"/>
    <p:sldId id="282" r:id="rId36"/>
    <p:sldId id="283" r:id="rId37"/>
    <p:sldId id="284" r:id="rId38"/>
    <p:sldId id="471" r:id="rId39"/>
    <p:sldId id="472" r:id="rId40"/>
    <p:sldId id="473" r:id="rId41"/>
    <p:sldId id="505" r:id="rId42"/>
    <p:sldId id="489" r:id="rId43"/>
    <p:sldId id="490" r:id="rId44"/>
    <p:sldId id="491" r:id="rId45"/>
    <p:sldId id="493" r:id="rId46"/>
    <p:sldId id="494" r:id="rId47"/>
    <p:sldId id="495" r:id="rId48"/>
    <p:sldId id="492" r:id="rId49"/>
    <p:sldId id="496" r:id="rId50"/>
    <p:sldId id="504" r:id="rId51"/>
    <p:sldId id="498" r:id="rId52"/>
    <p:sldId id="500" r:id="rId53"/>
    <p:sldId id="501" r:id="rId54"/>
    <p:sldId id="502" r:id="rId55"/>
    <p:sldId id="503" r:id="rId56"/>
    <p:sldId id="499" r:id="rId57"/>
    <p:sldId id="297" r:id="rId58"/>
    <p:sldId id="298" r:id="rId59"/>
    <p:sldId id="299" r:id="rId60"/>
    <p:sldId id="520" r:id="rId61"/>
    <p:sldId id="524" r:id="rId62"/>
    <p:sldId id="525" r:id="rId63"/>
    <p:sldId id="517" r:id="rId64"/>
    <p:sldId id="518" r:id="rId65"/>
    <p:sldId id="519" r:id="rId66"/>
    <p:sldId id="523" r:id="rId67"/>
    <p:sldId id="521" r:id="rId68"/>
    <p:sldId id="522" r:id="rId69"/>
    <p:sldId id="301" r:id="rId70"/>
    <p:sldId id="302" r:id="rId71"/>
    <p:sldId id="308" r:id="rId72"/>
    <p:sldId id="440" r:id="rId73"/>
    <p:sldId id="441" r:id="rId74"/>
    <p:sldId id="310" r:id="rId75"/>
    <p:sldId id="434" r:id="rId76"/>
    <p:sldId id="435" r:id="rId77"/>
    <p:sldId id="436" r:id="rId78"/>
    <p:sldId id="446" r:id="rId79"/>
    <p:sldId id="513" r:id="rId80"/>
    <p:sldId id="514" r:id="rId81"/>
    <p:sldId id="311" r:id="rId82"/>
    <p:sldId id="312" r:id="rId83"/>
    <p:sldId id="313" r:id="rId84"/>
    <p:sldId id="314"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7" r:id="rId98"/>
    <p:sldId id="328" r:id="rId99"/>
    <p:sldId id="329" r:id="rId100"/>
    <p:sldId id="330" r:id="rId101"/>
    <p:sldId id="331" r:id="rId102"/>
    <p:sldId id="332" r:id="rId103"/>
    <p:sldId id="333" r:id="rId104"/>
    <p:sldId id="334" r:id="rId105"/>
    <p:sldId id="335" r:id="rId106"/>
    <p:sldId id="336" r:id="rId107"/>
    <p:sldId id="337" r:id="rId108"/>
    <p:sldId id="338" r:id="rId109"/>
    <p:sldId id="339" r:id="rId110"/>
    <p:sldId id="340" r:id="rId111"/>
    <p:sldId id="341" r:id="rId112"/>
    <p:sldId id="357" r:id="rId113"/>
    <p:sldId id="358" r:id="rId114"/>
    <p:sldId id="450" r:id="rId115"/>
    <p:sldId id="449" r:id="rId116"/>
    <p:sldId id="452" r:id="rId117"/>
    <p:sldId id="453" r:id="rId118"/>
    <p:sldId id="454" r:id="rId119"/>
    <p:sldId id="361" r:id="rId120"/>
    <p:sldId id="362" r:id="rId121"/>
    <p:sldId id="363" r:id="rId122"/>
    <p:sldId id="364" r:id="rId123"/>
    <p:sldId id="442" r:id="rId124"/>
    <p:sldId id="366" r:id="rId125"/>
    <p:sldId id="367" r:id="rId126"/>
    <p:sldId id="486" r:id="rId127"/>
    <p:sldId id="466" r:id="rId128"/>
    <p:sldId id="510" r:id="rId129"/>
    <p:sldId id="368" r:id="rId130"/>
    <p:sldId id="512" r:id="rId131"/>
    <p:sldId id="369" r:id="rId132"/>
    <p:sldId id="370" r:id="rId133"/>
    <p:sldId id="371" r:id="rId134"/>
    <p:sldId id="372" r:id="rId135"/>
    <p:sldId id="373" r:id="rId136"/>
    <p:sldId id="374" r:id="rId137"/>
    <p:sldId id="375" r:id="rId138"/>
    <p:sldId id="376" r:id="rId139"/>
    <p:sldId id="377" r:id="rId140"/>
    <p:sldId id="380" r:id="rId141"/>
    <p:sldId id="381" r:id="rId142"/>
    <p:sldId id="382" r:id="rId143"/>
    <p:sldId id="383" r:id="rId144"/>
    <p:sldId id="384" r:id="rId145"/>
    <p:sldId id="385" r:id="rId146"/>
    <p:sldId id="386" r:id="rId147"/>
    <p:sldId id="509" r:id="rId148"/>
    <p:sldId id="388" r:id="rId149"/>
    <p:sldId id="389" r:id="rId150"/>
    <p:sldId id="391" r:id="rId151"/>
    <p:sldId id="469" r:id="rId152"/>
    <p:sldId id="393" r:id="rId153"/>
    <p:sldId id="485" r:id="rId154"/>
    <p:sldId id="394" r:id="rId155"/>
    <p:sldId id="395" r:id="rId156"/>
    <p:sldId id="396" r:id="rId157"/>
    <p:sldId id="397" r:id="rId158"/>
    <p:sldId id="474" r:id="rId159"/>
    <p:sldId id="478" r:id="rId160"/>
    <p:sldId id="479" r:id="rId161"/>
    <p:sldId id="398" r:id="rId162"/>
    <p:sldId id="399" r:id="rId163"/>
    <p:sldId id="400" r:id="rId164"/>
    <p:sldId id="401" r:id="rId165"/>
    <p:sldId id="402" r:id="rId166"/>
    <p:sldId id="403" r:id="rId167"/>
    <p:sldId id="470" r:id="rId168"/>
    <p:sldId id="483" r:id="rId169"/>
    <p:sldId id="481" r:id="rId170"/>
    <p:sldId id="482" r:id="rId171"/>
    <p:sldId id="404" r:id="rId172"/>
    <p:sldId id="405" r:id="rId173"/>
    <p:sldId id="464" r:id="rId174"/>
    <p:sldId id="465" r:id="rId175"/>
    <p:sldId id="408" r:id="rId176"/>
    <p:sldId id="409" r:id="rId177"/>
    <p:sldId id="410" r:id="rId178"/>
    <p:sldId id="411" r:id="rId179"/>
    <p:sldId id="412" r:id="rId180"/>
    <p:sldId id="413" r:id="rId181"/>
    <p:sldId id="414" r:id="rId182"/>
    <p:sldId id="415" r:id="rId183"/>
    <p:sldId id="416" r:id="rId184"/>
    <p:sldId id="417" r:id="rId185"/>
    <p:sldId id="418" r:id="rId186"/>
    <p:sldId id="419" r:id="rId187"/>
    <p:sldId id="420" r:id="rId188"/>
    <p:sldId id="421" r:id="rId1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CC3300"/>
    <a:srgbClr val="008000"/>
    <a:srgbClr val="6600CC"/>
    <a:srgbClr val="009900"/>
    <a:srgbClr val="FF0066"/>
    <a:srgbClr val="FF9933"/>
    <a:srgbClr val="33CC33"/>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34" autoAdjust="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image" Target="../media/image48.e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 Id="rId9" Type="http://schemas.openxmlformats.org/officeDocument/2006/relationships/image" Target="../media/image57.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524.wmf"/><Relationship Id="rId2" Type="http://schemas.openxmlformats.org/officeDocument/2006/relationships/image" Target="../media/image523.wmf"/><Relationship Id="rId1" Type="http://schemas.openxmlformats.org/officeDocument/2006/relationships/image" Target="../media/image522.wmf"/><Relationship Id="rId5" Type="http://schemas.openxmlformats.org/officeDocument/2006/relationships/image" Target="../media/image526.wmf"/><Relationship Id="rId4" Type="http://schemas.openxmlformats.org/officeDocument/2006/relationships/image" Target="../media/image525.w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534.wmf"/><Relationship Id="rId3" Type="http://schemas.openxmlformats.org/officeDocument/2006/relationships/image" Target="../media/image529.wmf"/><Relationship Id="rId7" Type="http://schemas.openxmlformats.org/officeDocument/2006/relationships/image" Target="../media/image533.wmf"/><Relationship Id="rId2" Type="http://schemas.openxmlformats.org/officeDocument/2006/relationships/image" Target="../media/image528.wmf"/><Relationship Id="rId1" Type="http://schemas.openxmlformats.org/officeDocument/2006/relationships/image" Target="../media/image527.wmf"/><Relationship Id="rId6" Type="http://schemas.openxmlformats.org/officeDocument/2006/relationships/image" Target="../media/image532.wmf"/><Relationship Id="rId5" Type="http://schemas.openxmlformats.org/officeDocument/2006/relationships/image" Target="../media/image531.wmf"/><Relationship Id="rId4" Type="http://schemas.openxmlformats.org/officeDocument/2006/relationships/image" Target="../media/image530.wmf"/><Relationship Id="rId9" Type="http://schemas.openxmlformats.org/officeDocument/2006/relationships/image" Target="../media/image535.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538.wmf"/><Relationship Id="rId7" Type="http://schemas.openxmlformats.org/officeDocument/2006/relationships/image" Target="../media/image542.wmf"/><Relationship Id="rId2" Type="http://schemas.openxmlformats.org/officeDocument/2006/relationships/image" Target="../media/image537.wmf"/><Relationship Id="rId1" Type="http://schemas.openxmlformats.org/officeDocument/2006/relationships/image" Target="../media/image536.wmf"/><Relationship Id="rId6" Type="http://schemas.openxmlformats.org/officeDocument/2006/relationships/image" Target="../media/image541.wmf"/><Relationship Id="rId5" Type="http://schemas.openxmlformats.org/officeDocument/2006/relationships/image" Target="../media/image540.wmf"/><Relationship Id="rId4" Type="http://schemas.openxmlformats.org/officeDocument/2006/relationships/image" Target="../media/image539.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545.wmf"/><Relationship Id="rId2" Type="http://schemas.openxmlformats.org/officeDocument/2006/relationships/image" Target="../media/image544.wmf"/><Relationship Id="rId1" Type="http://schemas.openxmlformats.org/officeDocument/2006/relationships/image" Target="../media/image543.wmf"/><Relationship Id="rId4" Type="http://schemas.openxmlformats.org/officeDocument/2006/relationships/image" Target="../media/image546.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548.wmf"/><Relationship Id="rId1" Type="http://schemas.openxmlformats.org/officeDocument/2006/relationships/image" Target="../media/image547.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550.wmf"/><Relationship Id="rId1" Type="http://schemas.openxmlformats.org/officeDocument/2006/relationships/image" Target="../media/image549.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553.wmf"/><Relationship Id="rId2" Type="http://schemas.openxmlformats.org/officeDocument/2006/relationships/image" Target="../media/image552.wmf"/><Relationship Id="rId1" Type="http://schemas.openxmlformats.org/officeDocument/2006/relationships/image" Target="../media/image551.wmf"/><Relationship Id="rId4" Type="http://schemas.openxmlformats.org/officeDocument/2006/relationships/image" Target="../media/image554.w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508.wmf"/><Relationship Id="rId2" Type="http://schemas.openxmlformats.org/officeDocument/2006/relationships/image" Target="../media/image504.wmf"/><Relationship Id="rId1" Type="http://schemas.openxmlformats.org/officeDocument/2006/relationships/image" Target="../media/image506.wmf"/><Relationship Id="rId4" Type="http://schemas.openxmlformats.org/officeDocument/2006/relationships/image" Target="../media/image509.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557.wmf"/><Relationship Id="rId1" Type="http://schemas.openxmlformats.org/officeDocument/2006/relationships/image" Target="../media/image556.w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5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emf"/><Relationship Id="rId1" Type="http://schemas.openxmlformats.org/officeDocument/2006/relationships/image" Target="../media/image58.emf"/><Relationship Id="rId5" Type="http://schemas.openxmlformats.org/officeDocument/2006/relationships/image" Target="../media/image62.emf"/><Relationship Id="rId4" Type="http://schemas.openxmlformats.org/officeDocument/2006/relationships/image" Target="../media/image61.e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image" Target="../media/image560.wmf"/><Relationship Id="rId1" Type="http://schemas.openxmlformats.org/officeDocument/2006/relationships/image" Target="../media/image559.wmf"/><Relationship Id="rId4" Type="http://schemas.openxmlformats.org/officeDocument/2006/relationships/image" Target="../media/image562.emf"/></Relationships>
</file>

<file path=ppt/drawings/_rels/vmlDrawing111.vml.rels><?xml version="1.0" encoding="UTF-8" standalone="yes"?>
<Relationships xmlns="http://schemas.openxmlformats.org/package/2006/relationships"><Relationship Id="rId8" Type="http://schemas.openxmlformats.org/officeDocument/2006/relationships/image" Target="../media/image570.emf"/><Relationship Id="rId3" Type="http://schemas.openxmlformats.org/officeDocument/2006/relationships/image" Target="../media/image565.wmf"/><Relationship Id="rId7" Type="http://schemas.openxmlformats.org/officeDocument/2006/relationships/image" Target="../media/image569.emf"/><Relationship Id="rId12" Type="http://schemas.openxmlformats.org/officeDocument/2006/relationships/image" Target="../media/image574.emf"/><Relationship Id="rId2" Type="http://schemas.openxmlformats.org/officeDocument/2006/relationships/image" Target="../media/image564.emf"/><Relationship Id="rId1" Type="http://schemas.openxmlformats.org/officeDocument/2006/relationships/image" Target="../media/image563.emf"/><Relationship Id="rId6" Type="http://schemas.openxmlformats.org/officeDocument/2006/relationships/image" Target="../media/image568.emf"/><Relationship Id="rId11" Type="http://schemas.openxmlformats.org/officeDocument/2006/relationships/image" Target="../media/image573.wmf"/><Relationship Id="rId5" Type="http://schemas.openxmlformats.org/officeDocument/2006/relationships/image" Target="../media/image567.wmf"/><Relationship Id="rId10" Type="http://schemas.openxmlformats.org/officeDocument/2006/relationships/image" Target="../media/image572.emf"/><Relationship Id="rId4" Type="http://schemas.openxmlformats.org/officeDocument/2006/relationships/image" Target="../media/image566.wmf"/><Relationship Id="rId9" Type="http://schemas.openxmlformats.org/officeDocument/2006/relationships/image" Target="../media/image571.emf"/></Relationships>
</file>

<file path=ppt/drawings/_rels/vmlDrawing112.vml.rels><?xml version="1.0" encoding="UTF-8" standalone="yes"?>
<Relationships xmlns="http://schemas.openxmlformats.org/package/2006/relationships"><Relationship Id="rId8" Type="http://schemas.openxmlformats.org/officeDocument/2006/relationships/image" Target="../media/image576.wmf"/><Relationship Id="rId3" Type="http://schemas.openxmlformats.org/officeDocument/2006/relationships/image" Target="../media/image563.emf"/><Relationship Id="rId7" Type="http://schemas.openxmlformats.org/officeDocument/2006/relationships/image" Target="../media/image567.wmf"/><Relationship Id="rId2" Type="http://schemas.openxmlformats.org/officeDocument/2006/relationships/image" Target="../media/image559.wmf"/><Relationship Id="rId1" Type="http://schemas.openxmlformats.org/officeDocument/2006/relationships/image" Target="../media/image575.wmf"/><Relationship Id="rId6" Type="http://schemas.openxmlformats.org/officeDocument/2006/relationships/image" Target="../media/image566.wmf"/><Relationship Id="rId11" Type="http://schemas.openxmlformats.org/officeDocument/2006/relationships/image" Target="../media/image579.wmf"/><Relationship Id="rId5" Type="http://schemas.openxmlformats.org/officeDocument/2006/relationships/image" Target="../media/image565.wmf"/><Relationship Id="rId10" Type="http://schemas.openxmlformats.org/officeDocument/2006/relationships/image" Target="../media/image578.wmf"/><Relationship Id="rId4" Type="http://schemas.openxmlformats.org/officeDocument/2006/relationships/image" Target="../media/image564.emf"/><Relationship Id="rId9" Type="http://schemas.openxmlformats.org/officeDocument/2006/relationships/image" Target="../media/image577.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581.wmf"/><Relationship Id="rId2" Type="http://schemas.openxmlformats.org/officeDocument/2006/relationships/image" Target="../media/image575.wmf"/><Relationship Id="rId1" Type="http://schemas.openxmlformats.org/officeDocument/2006/relationships/image" Target="../media/image580.wmf"/><Relationship Id="rId4" Type="http://schemas.openxmlformats.org/officeDocument/2006/relationships/image" Target="../media/image558.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582.wmf"/><Relationship Id="rId2" Type="http://schemas.openxmlformats.org/officeDocument/2006/relationships/image" Target="../media/image562.emf"/><Relationship Id="rId1" Type="http://schemas.openxmlformats.org/officeDocument/2006/relationships/image" Target="../media/image561.wmf"/><Relationship Id="rId4" Type="http://schemas.openxmlformats.org/officeDocument/2006/relationships/image" Target="../media/image583.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499.wmf"/><Relationship Id="rId2" Type="http://schemas.openxmlformats.org/officeDocument/2006/relationships/image" Target="../media/image498.wmf"/><Relationship Id="rId1" Type="http://schemas.openxmlformats.org/officeDocument/2006/relationships/image" Target="../media/image497.wmf"/><Relationship Id="rId4" Type="http://schemas.openxmlformats.org/officeDocument/2006/relationships/image" Target="../media/image584.wmf"/></Relationships>
</file>

<file path=ppt/drawings/_rels/vmlDrawing116.vml.rels><?xml version="1.0" encoding="UTF-8" standalone="yes"?>
<Relationships xmlns="http://schemas.openxmlformats.org/package/2006/relationships"><Relationship Id="rId2" Type="http://schemas.openxmlformats.org/officeDocument/2006/relationships/image" Target="../media/image586.wmf"/><Relationship Id="rId1" Type="http://schemas.openxmlformats.org/officeDocument/2006/relationships/image" Target="../media/image585.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587.w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590.wmf"/><Relationship Id="rId1" Type="http://schemas.openxmlformats.org/officeDocument/2006/relationships/image" Target="../media/image589.w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59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e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emf"/><Relationship Id="rId4" Type="http://schemas.openxmlformats.org/officeDocument/2006/relationships/image" Target="../media/image66.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594.emf"/><Relationship Id="rId2" Type="http://schemas.openxmlformats.org/officeDocument/2006/relationships/image" Target="../media/image593.emf"/><Relationship Id="rId1" Type="http://schemas.openxmlformats.org/officeDocument/2006/relationships/image" Target="../media/image592.e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597.wmf"/><Relationship Id="rId2" Type="http://schemas.openxmlformats.org/officeDocument/2006/relationships/image" Target="../media/image596.wmf"/><Relationship Id="rId1" Type="http://schemas.openxmlformats.org/officeDocument/2006/relationships/image" Target="../media/image595.wmf"/><Relationship Id="rId5" Type="http://schemas.openxmlformats.org/officeDocument/2006/relationships/image" Target="../media/image599.wmf"/><Relationship Id="rId4" Type="http://schemas.openxmlformats.org/officeDocument/2006/relationships/image" Target="../media/image598.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607.wmf"/><Relationship Id="rId3" Type="http://schemas.openxmlformats.org/officeDocument/2006/relationships/image" Target="../media/image602.wmf"/><Relationship Id="rId7" Type="http://schemas.openxmlformats.org/officeDocument/2006/relationships/image" Target="../media/image606.wmf"/><Relationship Id="rId2" Type="http://schemas.openxmlformats.org/officeDocument/2006/relationships/image" Target="../media/image601.wmf"/><Relationship Id="rId1" Type="http://schemas.openxmlformats.org/officeDocument/2006/relationships/image" Target="../media/image600.wmf"/><Relationship Id="rId6" Type="http://schemas.openxmlformats.org/officeDocument/2006/relationships/image" Target="../media/image605.wmf"/><Relationship Id="rId5" Type="http://schemas.openxmlformats.org/officeDocument/2006/relationships/image" Target="../media/image604.wmf"/><Relationship Id="rId4" Type="http://schemas.openxmlformats.org/officeDocument/2006/relationships/image" Target="../media/image603.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603.wmf"/><Relationship Id="rId2" Type="http://schemas.openxmlformats.org/officeDocument/2006/relationships/image" Target="../media/image600.wmf"/><Relationship Id="rId1" Type="http://schemas.openxmlformats.org/officeDocument/2006/relationships/image" Target="../media/image608.wmf"/><Relationship Id="rId6" Type="http://schemas.openxmlformats.org/officeDocument/2006/relationships/image" Target="../media/image610.wmf"/><Relationship Id="rId5" Type="http://schemas.openxmlformats.org/officeDocument/2006/relationships/image" Target="../media/image609.wmf"/><Relationship Id="rId4" Type="http://schemas.openxmlformats.org/officeDocument/2006/relationships/image" Target="../media/image605.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613.wmf"/><Relationship Id="rId2" Type="http://schemas.openxmlformats.org/officeDocument/2006/relationships/image" Target="../media/image612.wmf"/><Relationship Id="rId1" Type="http://schemas.openxmlformats.org/officeDocument/2006/relationships/image" Target="../media/image611.emf"/><Relationship Id="rId4" Type="http://schemas.openxmlformats.org/officeDocument/2006/relationships/image" Target="../media/image614.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617.wmf"/><Relationship Id="rId2" Type="http://schemas.openxmlformats.org/officeDocument/2006/relationships/image" Target="../media/image616.wmf"/><Relationship Id="rId1" Type="http://schemas.openxmlformats.org/officeDocument/2006/relationships/image" Target="../media/image615.wmf"/><Relationship Id="rId4" Type="http://schemas.openxmlformats.org/officeDocument/2006/relationships/image" Target="../media/image618.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623.wmf"/><Relationship Id="rId2" Type="http://schemas.openxmlformats.org/officeDocument/2006/relationships/image" Target="../media/image622.wmf"/><Relationship Id="rId1" Type="http://schemas.openxmlformats.org/officeDocument/2006/relationships/image" Target="../media/image621.emf"/><Relationship Id="rId4" Type="http://schemas.openxmlformats.org/officeDocument/2006/relationships/image" Target="../media/image624.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627.wmf"/><Relationship Id="rId2" Type="http://schemas.openxmlformats.org/officeDocument/2006/relationships/image" Target="../media/image626.emf"/><Relationship Id="rId1" Type="http://schemas.openxmlformats.org/officeDocument/2006/relationships/image" Target="../media/image625.emf"/></Relationships>
</file>

<file path=ppt/drawings/_rels/vmlDrawing128.vml.rels><?xml version="1.0" encoding="UTF-8" standalone="yes"?>
<Relationships xmlns="http://schemas.openxmlformats.org/package/2006/relationships"><Relationship Id="rId8" Type="http://schemas.openxmlformats.org/officeDocument/2006/relationships/image" Target="../media/image635.wmf"/><Relationship Id="rId13" Type="http://schemas.openxmlformats.org/officeDocument/2006/relationships/image" Target="../media/image640.emf"/><Relationship Id="rId3" Type="http://schemas.openxmlformats.org/officeDocument/2006/relationships/image" Target="../media/image630.wmf"/><Relationship Id="rId7" Type="http://schemas.openxmlformats.org/officeDocument/2006/relationships/image" Target="../media/image634.wmf"/><Relationship Id="rId12" Type="http://schemas.openxmlformats.org/officeDocument/2006/relationships/image" Target="../media/image639.wmf"/><Relationship Id="rId2" Type="http://schemas.openxmlformats.org/officeDocument/2006/relationships/image" Target="../media/image629.wmf"/><Relationship Id="rId1" Type="http://schemas.openxmlformats.org/officeDocument/2006/relationships/image" Target="../media/image628.wmf"/><Relationship Id="rId6" Type="http://schemas.openxmlformats.org/officeDocument/2006/relationships/image" Target="../media/image633.emf"/><Relationship Id="rId11" Type="http://schemas.openxmlformats.org/officeDocument/2006/relationships/image" Target="../media/image638.wmf"/><Relationship Id="rId5" Type="http://schemas.openxmlformats.org/officeDocument/2006/relationships/image" Target="../media/image632.emf"/><Relationship Id="rId10" Type="http://schemas.openxmlformats.org/officeDocument/2006/relationships/image" Target="../media/image637.emf"/><Relationship Id="rId4" Type="http://schemas.openxmlformats.org/officeDocument/2006/relationships/image" Target="../media/image631.emf"/><Relationship Id="rId9" Type="http://schemas.openxmlformats.org/officeDocument/2006/relationships/image" Target="../media/image636.emf"/><Relationship Id="rId14" Type="http://schemas.openxmlformats.org/officeDocument/2006/relationships/image" Target="../media/image641.wmf"/></Relationships>
</file>

<file path=ppt/drawings/_rels/vmlDrawing129.vml.rels><?xml version="1.0" encoding="UTF-8" standalone="yes"?>
<Relationships xmlns="http://schemas.openxmlformats.org/package/2006/relationships"><Relationship Id="rId2" Type="http://schemas.openxmlformats.org/officeDocument/2006/relationships/image" Target="../media/image644.wmf"/><Relationship Id="rId1" Type="http://schemas.openxmlformats.org/officeDocument/2006/relationships/image" Target="../media/image64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647.wmf"/><Relationship Id="rId2" Type="http://schemas.openxmlformats.org/officeDocument/2006/relationships/image" Target="../media/image646.emf"/><Relationship Id="rId1" Type="http://schemas.openxmlformats.org/officeDocument/2006/relationships/image" Target="../media/image645.wmf"/><Relationship Id="rId4" Type="http://schemas.openxmlformats.org/officeDocument/2006/relationships/image" Target="../media/image648.w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651.emf"/><Relationship Id="rId2" Type="http://schemas.openxmlformats.org/officeDocument/2006/relationships/image" Target="../media/image650.wmf"/><Relationship Id="rId1" Type="http://schemas.openxmlformats.org/officeDocument/2006/relationships/image" Target="../media/image649.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654.wmf"/><Relationship Id="rId2" Type="http://schemas.openxmlformats.org/officeDocument/2006/relationships/image" Target="../media/image653.emf"/><Relationship Id="rId1" Type="http://schemas.openxmlformats.org/officeDocument/2006/relationships/image" Target="../media/image652.emf"/><Relationship Id="rId4" Type="http://schemas.openxmlformats.org/officeDocument/2006/relationships/image" Target="../media/image655.e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658.wmf"/><Relationship Id="rId7" Type="http://schemas.openxmlformats.org/officeDocument/2006/relationships/image" Target="../media/image662.wmf"/><Relationship Id="rId2" Type="http://schemas.openxmlformats.org/officeDocument/2006/relationships/image" Target="../media/image657.emf"/><Relationship Id="rId1" Type="http://schemas.openxmlformats.org/officeDocument/2006/relationships/image" Target="../media/image656.emf"/><Relationship Id="rId6" Type="http://schemas.openxmlformats.org/officeDocument/2006/relationships/image" Target="../media/image661.wmf"/><Relationship Id="rId5" Type="http://schemas.openxmlformats.org/officeDocument/2006/relationships/image" Target="../media/image660.wmf"/><Relationship Id="rId4" Type="http://schemas.openxmlformats.org/officeDocument/2006/relationships/image" Target="../media/image659.wmf"/></Relationships>
</file>

<file path=ppt/drawings/_rels/vmlDrawing134.vml.rels><?xml version="1.0" encoding="UTF-8" standalone="yes"?>
<Relationships xmlns="http://schemas.openxmlformats.org/package/2006/relationships"><Relationship Id="rId8" Type="http://schemas.openxmlformats.org/officeDocument/2006/relationships/image" Target="../media/image670.wmf"/><Relationship Id="rId3" Type="http://schemas.openxmlformats.org/officeDocument/2006/relationships/image" Target="../media/image665.wmf"/><Relationship Id="rId7" Type="http://schemas.openxmlformats.org/officeDocument/2006/relationships/image" Target="../media/image669.wmf"/><Relationship Id="rId12" Type="http://schemas.openxmlformats.org/officeDocument/2006/relationships/image" Target="../media/image674.wmf"/><Relationship Id="rId2" Type="http://schemas.openxmlformats.org/officeDocument/2006/relationships/image" Target="../media/image664.wmf"/><Relationship Id="rId1" Type="http://schemas.openxmlformats.org/officeDocument/2006/relationships/image" Target="../media/image663.wmf"/><Relationship Id="rId6" Type="http://schemas.openxmlformats.org/officeDocument/2006/relationships/image" Target="../media/image668.wmf"/><Relationship Id="rId11" Type="http://schemas.openxmlformats.org/officeDocument/2006/relationships/image" Target="../media/image673.wmf"/><Relationship Id="rId5" Type="http://schemas.openxmlformats.org/officeDocument/2006/relationships/image" Target="../media/image667.wmf"/><Relationship Id="rId10" Type="http://schemas.openxmlformats.org/officeDocument/2006/relationships/image" Target="../media/image672.wmf"/><Relationship Id="rId4" Type="http://schemas.openxmlformats.org/officeDocument/2006/relationships/image" Target="../media/image666.wmf"/><Relationship Id="rId9" Type="http://schemas.openxmlformats.org/officeDocument/2006/relationships/image" Target="../media/image671.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677.wmf"/><Relationship Id="rId2" Type="http://schemas.openxmlformats.org/officeDocument/2006/relationships/image" Target="../media/image676.wmf"/><Relationship Id="rId1" Type="http://schemas.openxmlformats.org/officeDocument/2006/relationships/image" Target="../media/image675.wmf"/><Relationship Id="rId4" Type="http://schemas.openxmlformats.org/officeDocument/2006/relationships/image" Target="../media/image678.wmf"/></Relationships>
</file>

<file path=ppt/drawings/_rels/vmlDrawing136.vml.rels><?xml version="1.0" encoding="UTF-8" standalone="yes"?>
<Relationships xmlns="http://schemas.openxmlformats.org/package/2006/relationships"><Relationship Id="rId2" Type="http://schemas.openxmlformats.org/officeDocument/2006/relationships/image" Target="../media/image680.wmf"/><Relationship Id="rId1" Type="http://schemas.openxmlformats.org/officeDocument/2006/relationships/image" Target="../media/image679.wmf"/></Relationships>
</file>

<file path=ppt/drawings/_rels/vmlDrawing137.vml.rels><?xml version="1.0" encoding="UTF-8" standalone="yes"?>
<Relationships xmlns="http://schemas.openxmlformats.org/package/2006/relationships"><Relationship Id="rId8" Type="http://schemas.openxmlformats.org/officeDocument/2006/relationships/image" Target="../media/image688.emf"/><Relationship Id="rId13" Type="http://schemas.openxmlformats.org/officeDocument/2006/relationships/image" Target="../media/image693.emf"/><Relationship Id="rId18" Type="http://schemas.openxmlformats.org/officeDocument/2006/relationships/image" Target="../media/image698.emf"/><Relationship Id="rId26" Type="http://schemas.openxmlformats.org/officeDocument/2006/relationships/image" Target="../media/image706.emf"/><Relationship Id="rId3" Type="http://schemas.openxmlformats.org/officeDocument/2006/relationships/image" Target="../media/image683.emf"/><Relationship Id="rId21" Type="http://schemas.openxmlformats.org/officeDocument/2006/relationships/image" Target="../media/image701.emf"/><Relationship Id="rId7" Type="http://schemas.openxmlformats.org/officeDocument/2006/relationships/image" Target="../media/image687.emf"/><Relationship Id="rId12" Type="http://schemas.openxmlformats.org/officeDocument/2006/relationships/image" Target="../media/image692.emf"/><Relationship Id="rId17" Type="http://schemas.openxmlformats.org/officeDocument/2006/relationships/image" Target="../media/image697.emf"/><Relationship Id="rId25" Type="http://schemas.openxmlformats.org/officeDocument/2006/relationships/image" Target="../media/image705.emf"/><Relationship Id="rId2" Type="http://schemas.openxmlformats.org/officeDocument/2006/relationships/image" Target="../media/image682.emf"/><Relationship Id="rId16" Type="http://schemas.openxmlformats.org/officeDocument/2006/relationships/image" Target="../media/image696.emf"/><Relationship Id="rId20" Type="http://schemas.openxmlformats.org/officeDocument/2006/relationships/image" Target="../media/image700.emf"/><Relationship Id="rId1" Type="http://schemas.openxmlformats.org/officeDocument/2006/relationships/image" Target="../media/image681.emf"/><Relationship Id="rId6" Type="http://schemas.openxmlformats.org/officeDocument/2006/relationships/image" Target="../media/image686.emf"/><Relationship Id="rId11" Type="http://schemas.openxmlformats.org/officeDocument/2006/relationships/image" Target="../media/image691.emf"/><Relationship Id="rId24" Type="http://schemas.openxmlformats.org/officeDocument/2006/relationships/image" Target="../media/image704.emf"/><Relationship Id="rId5" Type="http://schemas.openxmlformats.org/officeDocument/2006/relationships/image" Target="../media/image685.emf"/><Relationship Id="rId15" Type="http://schemas.openxmlformats.org/officeDocument/2006/relationships/image" Target="../media/image695.emf"/><Relationship Id="rId23" Type="http://schemas.openxmlformats.org/officeDocument/2006/relationships/image" Target="../media/image703.emf"/><Relationship Id="rId10" Type="http://schemas.openxmlformats.org/officeDocument/2006/relationships/image" Target="../media/image690.emf"/><Relationship Id="rId19" Type="http://schemas.openxmlformats.org/officeDocument/2006/relationships/image" Target="../media/image699.emf"/><Relationship Id="rId4" Type="http://schemas.openxmlformats.org/officeDocument/2006/relationships/image" Target="../media/image684.emf"/><Relationship Id="rId9" Type="http://schemas.openxmlformats.org/officeDocument/2006/relationships/image" Target="../media/image689.emf"/><Relationship Id="rId14" Type="http://schemas.openxmlformats.org/officeDocument/2006/relationships/image" Target="../media/image694.emf"/><Relationship Id="rId22" Type="http://schemas.openxmlformats.org/officeDocument/2006/relationships/image" Target="../media/image702.emf"/><Relationship Id="rId27" Type="http://schemas.openxmlformats.org/officeDocument/2006/relationships/image" Target="../media/image707.e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709.wmf"/><Relationship Id="rId2" Type="http://schemas.openxmlformats.org/officeDocument/2006/relationships/image" Target="../media/image618.wmf"/><Relationship Id="rId1" Type="http://schemas.openxmlformats.org/officeDocument/2006/relationships/image" Target="../media/image70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wmf"/><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w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5.wmf"/><Relationship Id="rId1" Type="http://schemas.openxmlformats.org/officeDocument/2006/relationships/image" Target="../media/image87.emf"/><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image" Target="../media/image107.wmf"/><Relationship Id="rId18" Type="http://schemas.openxmlformats.org/officeDocument/2006/relationships/image" Target="../media/image112.wmf"/><Relationship Id="rId3" Type="http://schemas.openxmlformats.org/officeDocument/2006/relationships/image" Target="../media/image97.wmf"/><Relationship Id="rId21" Type="http://schemas.openxmlformats.org/officeDocument/2006/relationships/image" Target="../media/image115.wmf"/><Relationship Id="rId7" Type="http://schemas.openxmlformats.org/officeDocument/2006/relationships/image" Target="../media/image101.wmf"/><Relationship Id="rId12" Type="http://schemas.openxmlformats.org/officeDocument/2006/relationships/image" Target="../media/image106.wmf"/><Relationship Id="rId17" Type="http://schemas.openxmlformats.org/officeDocument/2006/relationships/image" Target="../media/image111.wmf"/><Relationship Id="rId2" Type="http://schemas.openxmlformats.org/officeDocument/2006/relationships/image" Target="../media/image96.wmf"/><Relationship Id="rId16" Type="http://schemas.openxmlformats.org/officeDocument/2006/relationships/image" Target="../media/image110.wmf"/><Relationship Id="rId20" Type="http://schemas.openxmlformats.org/officeDocument/2006/relationships/image" Target="../media/image114.wmf"/><Relationship Id="rId1" Type="http://schemas.openxmlformats.org/officeDocument/2006/relationships/image" Target="../media/image69.wmf"/><Relationship Id="rId6" Type="http://schemas.openxmlformats.org/officeDocument/2006/relationships/image" Target="../media/image100.wmf"/><Relationship Id="rId11" Type="http://schemas.openxmlformats.org/officeDocument/2006/relationships/image" Target="../media/image105.wmf"/><Relationship Id="rId5" Type="http://schemas.openxmlformats.org/officeDocument/2006/relationships/image" Target="../media/image99.wmf"/><Relationship Id="rId15" Type="http://schemas.openxmlformats.org/officeDocument/2006/relationships/image" Target="../media/image109.wmf"/><Relationship Id="rId10" Type="http://schemas.openxmlformats.org/officeDocument/2006/relationships/image" Target="../media/image104.wmf"/><Relationship Id="rId19" Type="http://schemas.openxmlformats.org/officeDocument/2006/relationships/image" Target="../media/image113.wmf"/><Relationship Id="rId4" Type="http://schemas.openxmlformats.org/officeDocument/2006/relationships/image" Target="../media/image98.wmf"/><Relationship Id="rId9" Type="http://schemas.openxmlformats.org/officeDocument/2006/relationships/image" Target="../media/image103.wmf"/><Relationship Id="rId14" Type="http://schemas.openxmlformats.org/officeDocument/2006/relationships/image" Target="../media/image108.wmf"/><Relationship Id="rId22" Type="http://schemas.openxmlformats.org/officeDocument/2006/relationships/image" Target="../media/image11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image" Target="../media/image117.emf"/><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25.wmf"/><Relationship Id="rId7" Type="http://schemas.openxmlformats.org/officeDocument/2006/relationships/image" Target="../media/image129.wmf"/><Relationship Id="rId2" Type="http://schemas.openxmlformats.org/officeDocument/2006/relationships/image" Target="../media/image124.wmf"/><Relationship Id="rId1" Type="http://schemas.openxmlformats.org/officeDocument/2006/relationships/image" Target="../media/image123.e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 Id="rId9" Type="http://schemas.openxmlformats.org/officeDocument/2006/relationships/image" Target="../media/image13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image" Target="../media/image135.wmf"/><Relationship Id="rId7" Type="http://schemas.openxmlformats.org/officeDocument/2006/relationships/image" Target="../media/image26.wmf"/><Relationship Id="rId2" Type="http://schemas.openxmlformats.org/officeDocument/2006/relationships/image" Target="../media/image134.wmf"/><Relationship Id="rId1" Type="http://schemas.openxmlformats.org/officeDocument/2006/relationships/image" Target="../media/image133.wmf"/><Relationship Id="rId6" Type="http://schemas.openxmlformats.org/officeDocument/2006/relationships/image" Target="../media/image138.wmf"/><Relationship Id="rId11" Type="http://schemas.openxmlformats.org/officeDocument/2006/relationships/image" Target="../media/image142.wmf"/><Relationship Id="rId5" Type="http://schemas.openxmlformats.org/officeDocument/2006/relationships/image" Target="../media/image137.wmf"/><Relationship Id="rId10" Type="http://schemas.openxmlformats.org/officeDocument/2006/relationships/image" Target="../media/image141.wmf"/><Relationship Id="rId4" Type="http://schemas.openxmlformats.org/officeDocument/2006/relationships/image" Target="../media/image136.wmf"/><Relationship Id="rId9" Type="http://schemas.openxmlformats.org/officeDocument/2006/relationships/image" Target="../media/image14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5.wmf"/><Relationship Id="rId7" Type="http://schemas.openxmlformats.org/officeDocument/2006/relationships/image" Target="../media/image147.wmf"/><Relationship Id="rId2" Type="http://schemas.openxmlformats.org/officeDocument/2006/relationships/image" Target="../media/image144.wmf"/><Relationship Id="rId1" Type="http://schemas.openxmlformats.org/officeDocument/2006/relationships/image" Target="../media/image133.wmf"/><Relationship Id="rId6" Type="http://schemas.openxmlformats.org/officeDocument/2006/relationships/image" Target="../media/image26.wmf"/><Relationship Id="rId5" Type="http://schemas.openxmlformats.org/officeDocument/2006/relationships/image" Target="../media/image146.wmf"/><Relationship Id="rId4" Type="http://schemas.openxmlformats.org/officeDocument/2006/relationships/image" Target="../media/image145.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image" Target="../media/image30.wmf"/><Relationship Id="rId7" Type="http://schemas.openxmlformats.org/officeDocument/2006/relationships/image" Target="../media/image151.wmf"/><Relationship Id="rId2" Type="http://schemas.openxmlformats.org/officeDocument/2006/relationships/image" Target="../media/image148.wmf"/><Relationship Id="rId1" Type="http://schemas.openxmlformats.org/officeDocument/2006/relationships/image" Target="../media/image26.wmf"/><Relationship Id="rId6" Type="http://schemas.openxmlformats.org/officeDocument/2006/relationships/image" Target="../media/image45.emf"/><Relationship Id="rId11" Type="http://schemas.openxmlformats.org/officeDocument/2006/relationships/image" Target="../media/image154.wmf"/><Relationship Id="rId5" Type="http://schemas.openxmlformats.org/officeDocument/2006/relationships/image" Target="../media/image150.wmf"/><Relationship Id="rId10" Type="http://schemas.openxmlformats.org/officeDocument/2006/relationships/image" Target="../media/image153.wmf"/><Relationship Id="rId4" Type="http://schemas.openxmlformats.org/officeDocument/2006/relationships/image" Target="../media/image149.wmf"/><Relationship Id="rId9" Type="http://schemas.openxmlformats.org/officeDocument/2006/relationships/image" Target="../media/image46.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image" Target="../media/image148.wmf"/><Relationship Id="rId7" Type="http://schemas.openxmlformats.org/officeDocument/2006/relationships/image" Target="../media/image45.emf"/><Relationship Id="rId12" Type="http://schemas.openxmlformats.org/officeDocument/2006/relationships/image" Target="../media/image159.wmf"/><Relationship Id="rId2" Type="http://schemas.openxmlformats.org/officeDocument/2006/relationships/image" Target="../media/image155.wmf"/><Relationship Id="rId1" Type="http://schemas.openxmlformats.org/officeDocument/2006/relationships/image" Target="../media/image26.wmf"/><Relationship Id="rId6" Type="http://schemas.openxmlformats.org/officeDocument/2006/relationships/image" Target="../media/image156.wmf"/><Relationship Id="rId11" Type="http://schemas.openxmlformats.org/officeDocument/2006/relationships/image" Target="../media/image158.wmf"/><Relationship Id="rId5" Type="http://schemas.openxmlformats.org/officeDocument/2006/relationships/image" Target="../media/image149.wmf"/><Relationship Id="rId10" Type="http://schemas.openxmlformats.org/officeDocument/2006/relationships/image" Target="../media/image46.emf"/><Relationship Id="rId4" Type="http://schemas.openxmlformats.org/officeDocument/2006/relationships/image" Target="../media/image30.wmf"/><Relationship Id="rId9" Type="http://schemas.openxmlformats.org/officeDocument/2006/relationships/image" Target="../media/image15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160.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image" Target="../media/image176.wmf"/><Relationship Id="rId3" Type="http://schemas.openxmlformats.org/officeDocument/2006/relationships/image" Target="../media/image166.wmf"/><Relationship Id="rId7" Type="http://schemas.openxmlformats.org/officeDocument/2006/relationships/image" Target="../media/image170.wmf"/><Relationship Id="rId12" Type="http://schemas.openxmlformats.org/officeDocument/2006/relationships/image" Target="../media/image175.wmf"/><Relationship Id="rId2" Type="http://schemas.openxmlformats.org/officeDocument/2006/relationships/image" Target="../media/image165.wmf"/><Relationship Id="rId1" Type="http://schemas.openxmlformats.org/officeDocument/2006/relationships/image" Target="../media/image164.wmf"/><Relationship Id="rId6" Type="http://schemas.openxmlformats.org/officeDocument/2006/relationships/image" Target="../media/image169.wmf"/><Relationship Id="rId11" Type="http://schemas.openxmlformats.org/officeDocument/2006/relationships/image" Target="../media/image174.wmf"/><Relationship Id="rId5" Type="http://schemas.openxmlformats.org/officeDocument/2006/relationships/image" Target="../media/image168.wmf"/><Relationship Id="rId15" Type="http://schemas.openxmlformats.org/officeDocument/2006/relationships/image" Target="../media/image178.wmf"/><Relationship Id="rId10" Type="http://schemas.openxmlformats.org/officeDocument/2006/relationships/image" Target="../media/image173.wmf"/><Relationship Id="rId4" Type="http://schemas.openxmlformats.org/officeDocument/2006/relationships/image" Target="../media/image167.wmf"/><Relationship Id="rId9" Type="http://schemas.openxmlformats.org/officeDocument/2006/relationships/image" Target="../media/image172.wmf"/><Relationship Id="rId14" Type="http://schemas.openxmlformats.org/officeDocument/2006/relationships/image" Target="../media/image177.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image" Target="../media/image49.emf"/><Relationship Id="rId7" Type="http://schemas.openxmlformats.org/officeDocument/2006/relationships/image" Target="../media/image184.wmf"/><Relationship Id="rId2" Type="http://schemas.openxmlformats.org/officeDocument/2006/relationships/image" Target="../media/image180.wmf"/><Relationship Id="rId1" Type="http://schemas.openxmlformats.org/officeDocument/2006/relationships/image" Target="../media/image179.wmf"/><Relationship Id="rId6" Type="http://schemas.openxmlformats.org/officeDocument/2006/relationships/image" Target="../media/image183.wmf"/><Relationship Id="rId5" Type="http://schemas.openxmlformats.org/officeDocument/2006/relationships/image" Target="../media/image182.wmf"/><Relationship Id="rId4" Type="http://schemas.openxmlformats.org/officeDocument/2006/relationships/image" Target="../media/image181.wmf"/><Relationship Id="rId9" Type="http://schemas.openxmlformats.org/officeDocument/2006/relationships/image" Target="../media/image18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wmf"/><Relationship Id="rId1" Type="http://schemas.openxmlformats.org/officeDocument/2006/relationships/image" Target="../media/image18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5" Type="http://schemas.openxmlformats.org/officeDocument/2006/relationships/image" Target="../media/image16.wmf"/><Relationship Id="rId4"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5" Type="http://schemas.openxmlformats.org/officeDocument/2006/relationships/image" Target="../media/image194.emf"/><Relationship Id="rId4" Type="http://schemas.openxmlformats.org/officeDocument/2006/relationships/image" Target="../media/image19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5.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image" Target="../media/image202.wmf"/><Relationship Id="rId7" Type="http://schemas.openxmlformats.org/officeDocument/2006/relationships/image" Target="../media/image206.wmf"/><Relationship Id="rId2" Type="http://schemas.openxmlformats.org/officeDocument/2006/relationships/image" Target="../media/image201.emf"/><Relationship Id="rId1" Type="http://schemas.openxmlformats.org/officeDocument/2006/relationships/image" Target="../media/image200.emf"/><Relationship Id="rId6" Type="http://schemas.openxmlformats.org/officeDocument/2006/relationships/image" Target="../media/image205.wmf"/><Relationship Id="rId5" Type="http://schemas.openxmlformats.org/officeDocument/2006/relationships/image" Target="../media/image204.wmf"/><Relationship Id="rId4" Type="http://schemas.openxmlformats.org/officeDocument/2006/relationships/image" Target="../media/image20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10.wmf"/><Relationship Id="rId7" Type="http://schemas.openxmlformats.org/officeDocument/2006/relationships/image" Target="../media/image214.emf"/><Relationship Id="rId2" Type="http://schemas.openxmlformats.org/officeDocument/2006/relationships/image" Target="../media/image209.emf"/><Relationship Id="rId1" Type="http://schemas.openxmlformats.org/officeDocument/2006/relationships/image" Target="../media/image208.wmf"/><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image" Target="../media/image215.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 Id="rId5" Type="http://schemas.openxmlformats.org/officeDocument/2006/relationships/image" Target="../media/image224.wmf"/><Relationship Id="rId4" Type="http://schemas.openxmlformats.org/officeDocument/2006/relationships/image" Target="../media/image223.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image" Target="../media/image227.wmf"/><Relationship Id="rId7" Type="http://schemas.openxmlformats.org/officeDocument/2006/relationships/image" Target="../media/image231.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0.wmf"/><Relationship Id="rId5" Type="http://schemas.openxmlformats.org/officeDocument/2006/relationships/image" Target="../media/image229.wmf"/><Relationship Id="rId4" Type="http://schemas.openxmlformats.org/officeDocument/2006/relationships/image" Target="../media/image228.wmf"/><Relationship Id="rId9" Type="http://schemas.openxmlformats.org/officeDocument/2006/relationships/image" Target="../media/image23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34.wmf"/><Relationship Id="rId6" Type="http://schemas.openxmlformats.org/officeDocument/2006/relationships/image" Target="../media/image239.wmf"/><Relationship Id="rId5" Type="http://schemas.openxmlformats.org/officeDocument/2006/relationships/image" Target="../media/image238.wmf"/><Relationship Id="rId4" Type="http://schemas.openxmlformats.org/officeDocument/2006/relationships/image" Target="../media/image23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50.wmf"/><Relationship Id="rId3" Type="http://schemas.openxmlformats.org/officeDocument/2006/relationships/image" Target="../media/image245.wmf"/><Relationship Id="rId7" Type="http://schemas.openxmlformats.org/officeDocument/2006/relationships/image" Target="../media/image249.wmf"/><Relationship Id="rId2" Type="http://schemas.openxmlformats.org/officeDocument/2006/relationships/image" Target="../media/image244.wmf"/><Relationship Id="rId1" Type="http://schemas.openxmlformats.org/officeDocument/2006/relationships/image" Target="../media/image243.wmf"/><Relationship Id="rId6" Type="http://schemas.openxmlformats.org/officeDocument/2006/relationships/image" Target="../media/image248.wmf"/><Relationship Id="rId5" Type="http://schemas.openxmlformats.org/officeDocument/2006/relationships/image" Target="../media/image247.wmf"/><Relationship Id="rId4" Type="http://schemas.openxmlformats.org/officeDocument/2006/relationships/image" Target="../media/image246.wmf"/><Relationship Id="rId9" Type="http://schemas.openxmlformats.org/officeDocument/2006/relationships/image" Target="../media/image251.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emf"/><Relationship Id="rId1" Type="http://schemas.openxmlformats.org/officeDocument/2006/relationships/image" Target="../media/image252.wmf"/><Relationship Id="rId4" Type="http://schemas.openxmlformats.org/officeDocument/2006/relationships/image" Target="../media/image255.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 Id="rId5" Type="http://schemas.openxmlformats.org/officeDocument/2006/relationships/image" Target="../media/image260.wmf"/><Relationship Id="rId4" Type="http://schemas.openxmlformats.org/officeDocument/2006/relationships/image" Target="../media/image25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 Id="rId5" Type="http://schemas.openxmlformats.org/officeDocument/2006/relationships/image" Target="../media/image265.wmf"/><Relationship Id="rId4" Type="http://schemas.openxmlformats.org/officeDocument/2006/relationships/image" Target="../media/image264.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6.wmf"/><Relationship Id="rId4" Type="http://schemas.openxmlformats.org/officeDocument/2006/relationships/image" Target="../media/image269.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69.wmf"/><Relationship Id="rId2" Type="http://schemas.openxmlformats.org/officeDocument/2006/relationships/image" Target="../media/image271.wmf"/><Relationship Id="rId1" Type="http://schemas.openxmlformats.org/officeDocument/2006/relationships/image" Target="../media/image270.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image" Target="../media/image274.wmf"/><Relationship Id="rId7" Type="http://schemas.openxmlformats.org/officeDocument/2006/relationships/image" Target="../media/image278.wmf"/><Relationship Id="rId2" Type="http://schemas.openxmlformats.org/officeDocument/2006/relationships/image" Target="../media/image273.wmf"/><Relationship Id="rId1" Type="http://schemas.openxmlformats.org/officeDocument/2006/relationships/image" Target="../media/image272.wmf"/><Relationship Id="rId6" Type="http://schemas.openxmlformats.org/officeDocument/2006/relationships/image" Target="../media/image277.wmf"/><Relationship Id="rId5" Type="http://schemas.openxmlformats.org/officeDocument/2006/relationships/image" Target="../media/image276.wmf"/><Relationship Id="rId4" Type="http://schemas.openxmlformats.org/officeDocument/2006/relationships/image" Target="../media/image27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54.wmf"/><Relationship Id="rId1" Type="http://schemas.openxmlformats.org/officeDocument/2006/relationships/image" Target="../media/image253.emf"/><Relationship Id="rId6" Type="http://schemas.openxmlformats.org/officeDocument/2006/relationships/image" Target="../media/image186.wmf"/><Relationship Id="rId5" Type="http://schemas.openxmlformats.org/officeDocument/2006/relationships/image" Target="../media/image282.wmf"/><Relationship Id="rId4" Type="http://schemas.openxmlformats.org/officeDocument/2006/relationships/image" Target="../media/image28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83.wmf"/><Relationship Id="rId2" Type="http://schemas.openxmlformats.org/officeDocument/2006/relationships/image" Target="../media/image254.wmf"/><Relationship Id="rId1" Type="http://schemas.openxmlformats.org/officeDocument/2006/relationships/image" Target="../media/image253.emf"/><Relationship Id="rId6" Type="http://schemas.openxmlformats.org/officeDocument/2006/relationships/image" Target="../media/image286.wmf"/><Relationship Id="rId5" Type="http://schemas.openxmlformats.org/officeDocument/2006/relationships/image" Target="../media/image285.wmf"/><Relationship Id="rId4" Type="http://schemas.openxmlformats.org/officeDocument/2006/relationships/image" Target="../media/image284.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87.wmf"/><Relationship Id="rId1" Type="http://schemas.openxmlformats.org/officeDocument/2006/relationships/image" Target="../media/image28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image" Target="../media/image288.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image" Target="../media/image290.wmf"/><Relationship Id="rId6" Type="http://schemas.openxmlformats.org/officeDocument/2006/relationships/image" Target="../media/image294.wmf"/><Relationship Id="rId5" Type="http://schemas.openxmlformats.org/officeDocument/2006/relationships/image" Target="../media/image293.wmf"/><Relationship Id="rId4" Type="http://schemas.openxmlformats.org/officeDocument/2006/relationships/image" Target="../media/image262.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9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96.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98.wmf"/><Relationship Id="rId1" Type="http://schemas.openxmlformats.org/officeDocument/2006/relationships/image" Target="../media/image297.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00.wmf"/><Relationship Id="rId1" Type="http://schemas.openxmlformats.org/officeDocument/2006/relationships/image" Target="../media/image299.wmf"/><Relationship Id="rId6" Type="http://schemas.openxmlformats.org/officeDocument/2006/relationships/image" Target="../media/image303.wmf"/><Relationship Id="rId5" Type="http://schemas.openxmlformats.org/officeDocument/2006/relationships/image" Target="../media/image70.wmf"/><Relationship Id="rId4" Type="http://schemas.openxmlformats.org/officeDocument/2006/relationships/image" Target="../media/image302.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307.wmf"/><Relationship Id="rId3" Type="http://schemas.openxmlformats.org/officeDocument/2006/relationships/image" Target="../media/image301.wmf"/><Relationship Id="rId7" Type="http://schemas.openxmlformats.org/officeDocument/2006/relationships/image" Target="../media/image306.wmf"/><Relationship Id="rId2" Type="http://schemas.openxmlformats.org/officeDocument/2006/relationships/image" Target="../media/image300.wmf"/><Relationship Id="rId1" Type="http://schemas.openxmlformats.org/officeDocument/2006/relationships/image" Target="../media/image299.wmf"/><Relationship Id="rId6" Type="http://schemas.openxmlformats.org/officeDocument/2006/relationships/image" Target="../media/image305.wmf"/><Relationship Id="rId5" Type="http://schemas.openxmlformats.org/officeDocument/2006/relationships/image" Target="../media/image304.wmf"/><Relationship Id="rId4" Type="http://schemas.openxmlformats.org/officeDocument/2006/relationships/image" Target="../media/image302.wmf"/><Relationship Id="rId9" Type="http://schemas.openxmlformats.org/officeDocument/2006/relationships/image" Target="../media/image308.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11.wmf"/><Relationship Id="rId2" Type="http://schemas.openxmlformats.org/officeDocument/2006/relationships/image" Target="../media/image310.wmf"/><Relationship Id="rId1" Type="http://schemas.openxmlformats.org/officeDocument/2006/relationships/image" Target="../media/image309.wmf"/><Relationship Id="rId6" Type="http://schemas.openxmlformats.org/officeDocument/2006/relationships/image" Target="../media/image302.wmf"/><Relationship Id="rId5" Type="http://schemas.openxmlformats.org/officeDocument/2006/relationships/image" Target="../media/image308.wmf"/><Relationship Id="rId4" Type="http://schemas.openxmlformats.org/officeDocument/2006/relationships/image" Target="../media/image312.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13.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16.emf"/><Relationship Id="rId2" Type="http://schemas.openxmlformats.org/officeDocument/2006/relationships/image" Target="../media/image315.wmf"/><Relationship Id="rId1" Type="http://schemas.openxmlformats.org/officeDocument/2006/relationships/image" Target="../media/image314.wmf"/><Relationship Id="rId5" Type="http://schemas.openxmlformats.org/officeDocument/2006/relationships/image" Target="../media/image318.emf"/><Relationship Id="rId4" Type="http://schemas.openxmlformats.org/officeDocument/2006/relationships/image" Target="../media/image31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wmf"/><Relationship Id="rId1" Type="http://schemas.openxmlformats.org/officeDocument/2006/relationships/image" Target="../media/image26.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98.wmf"/><Relationship Id="rId1" Type="http://schemas.openxmlformats.org/officeDocument/2006/relationships/image" Target="../media/image297.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20.wmf"/><Relationship Id="rId1" Type="http://schemas.openxmlformats.org/officeDocument/2006/relationships/image" Target="../media/image319.wmf"/><Relationship Id="rId5" Type="http://schemas.openxmlformats.org/officeDocument/2006/relationships/image" Target="../media/image303.wmf"/><Relationship Id="rId4" Type="http://schemas.openxmlformats.org/officeDocument/2006/relationships/image" Target="../media/image70.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20.wmf"/><Relationship Id="rId1" Type="http://schemas.openxmlformats.org/officeDocument/2006/relationships/image" Target="../media/image319.wmf"/><Relationship Id="rId6" Type="http://schemas.openxmlformats.org/officeDocument/2006/relationships/image" Target="../media/image306.wmf"/><Relationship Id="rId5" Type="http://schemas.openxmlformats.org/officeDocument/2006/relationships/image" Target="../media/image322.wmf"/><Relationship Id="rId4" Type="http://schemas.openxmlformats.org/officeDocument/2006/relationships/image" Target="../media/image321.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26.wmf"/><Relationship Id="rId3" Type="http://schemas.openxmlformats.org/officeDocument/2006/relationships/image" Target="../media/image321.wmf"/><Relationship Id="rId7" Type="http://schemas.openxmlformats.org/officeDocument/2006/relationships/image" Target="../media/image311.wmf"/><Relationship Id="rId2" Type="http://schemas.openxmlformats.org/officeDocument/2006/relationships/image" Target="../media/image320.wmf"/><Relationship Id="rId1" Type="http://schemas.openxmlformats.org/officeDocument/2006/relationships/image" Target="../media/image323.wmf"/><Relationship Id="rId6" Type="http://schemas.openxmlformats.org/officeDocument/2006/relationships/image" Target="../media/image310.wmf"/><Relationship Id="rId5" Type="http://schemas.openxmlformats.org/officeDocument/2006/relationships/image" Target="../media/image325.wmf"/><Relationship Id="rId10" Type="http://schemas.openxmlformats.org/officeDocument/2006/relationships/image" Target="../media/image328.wmf"/><Relationship Id="rId4" Type="http://schemas.openxmlformats.org/officeDocument/2006/relationships/image" Target="../media/image324.wmf"/><Relationship Id="rId9" Type="http://schemas.openxmlformats.org/officeDocument/2006/relationships/image" Target="../media/image327.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31.wmf"/><Relationship Id="rId3" Type="http://schemas.openxmlformats.org/officeDocument/2006/relationships/image" Target="../media/image321.wmf"/><Relationship Id="rId7" Type="http://schemas.openxmlformats.org/officeDocument/2006/relationships/image" Target="../media/image311.wmf"/><Relationship Id="rId2" Type="http://schemas.openxmlformats.org/officeDocument/2006/relationships/image" Target="../media/image320.wmf"/><Relationship Id="rId1" Type="http://schemas.openxmlformats.org/officeDocument/2006/relationships/image" Target="../media/image329.wmf"/><Relationship Id="rId6" Type="http://schemas.openxmlformats.org/officeDocument/2006/relationships/image" Target="../media/image310.wmf"/><Relationship Id="rId5" Type="http://schemas.openxmlformats.org/officeDocument/2006/relationships/image" Target="../media/image325.wmf"/><Relationship Id="rId10" Type="http://schemas.openxmlformats.org/officeDocument/2006/relationships/image" Target="../media/image332.wmf"/><Relationship Id="rId4" Type="http://schemas.openxmlformats.org/officeDocument/2006/relationships/image" Target="../media/image330.wmf"/><Relationship Id="rId9" Type="http://schemas.openxmlformats.org/officeDocument/2006/relationships/image" Target="../media/image308.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35.emf"/><Relationship Id="rId7" Type="http://schemas.openxmlformats.org/officeDocument/2006/relationships/image" Target="../media/image339.emf"/><Relationship Id="rId2" Type="http://schemas.openxmlformats.org/officeDocument/2006/relationships/image" Target="../media/image334.emf"/><Relationship Id="rId1" Type="http://schemas.openxmlformats.org/officeDocument/2006/relationships/image" Target="../media/image333.emf"/><Relationship Id="rId6" Type="http://schemas.openxmlformats.org/officeDocument/2006/relationships/image" Target="../media/image338.emf"/><Relationship Id="rId5" Type="http://schemas.openxmlformats.org/officeDocument/2006/relationships/image" Target="../media/image337.emf"/><Relationship Id="rId4" Type="http://schemas.openxmlformats.org/officeDocument/2006/relationships/image" Target="../media/image336.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40.wmf"/><Relationship Id="rId2" Type="http://schemas.openxmlformats.org/officeDocument/2006/relationships/image" Target="../media/image311.wmf"/><Relationship Id="rId1" Type="http://schemas.openxmlformats.org/officeDocument/2006/relationships/image" Target="../media/image310.wmf"/><Relationship Id="rId6" Type="http://schemas.openxmlformats.org/officeDocument/2006/relationships/image" Target="../media/image343.wmf"/><Relationship Id="rId5" Type="http://schemas.openxmlformats.org/officeDocument/2006/relationships/image" Target="../media/image342.emf"/><Relationship Id="rId4" Type="http://schemas.openxmlformats.org/officeDocument/2006/relationships/image" Target="../media/image341.e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349.emf"/><Relationship Id="rId3" Type="http://schemas.openxmlformats.org/officeDocument/2006/relationships/image" Target="../media/image342.emf"/><Relationship Id="rId7" Type="http://schemas.openxmlformats.org/officeDocument/2006/relationships/image" Target="../media/image348.emf"/><Relationship Id="rId2" Type="http://schemas.openxmlformats.org/officeDocument/2006/relationships/image" Target="../media/image344.wmf"/><Relationship Id="rId1" Type="http://schemas.openxmlformats.org/officeDocument/2006/relationships/image" Target="../media/image341.emf"/><Relationship Id="rId6" Type="http://schemas.openxmlformats.org/officeDocument/2006/relationships/image" Target="../media/image347.emf"/><Relationship Id="rId5" Type="http://schemas.openxmlformats.org/officeDocument/2006/relationships/image" Target="../media/image346.emf"/><Relationship Id="rId4" Type="http://schemas.openxmlformats.org/officeDocument/2006/relationships/image" Target="../media/image345.emf"/><Relationship Id="rId9" Type="http://schemas.openxmlformats.org/officeDocument/2006/relationships/image" Target="../media/image350.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54.emf"/><Relationship Id="rId2" Type="http://schemas.openxmlformats.org/officeDocument/2006/relationships/image" Target="../media/image353.emf"/><Relationship Id="rId1" Type="http://schemas.openxmlformats.org/officeDocument/2006/relationships/image" Target="../media/image352.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1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16.emf"/><Relationship Id="rId2" Type="http://schemas.openxmlformats.org/officeDocument/2006/relationships/image" Target="../media/image315.wmf"/><Relationship Id="rId1" Type="http://schemas.openxmlformats.org/officeDocument/2006/relationships/image" Target="../media/image314.wmf"/><Relationship Id="rId5" Type="http://schemas.openxmlformats.org/officeDocument/2006/relationships/image" Target="../media/image318.emf"/><Relationship Id="rId4" Type="http://schemas.openxmlformats.org/officeDocument/2006/relationships/image" Target="../media/image317.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98.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image" Target="../media/image301.wmf"/><Relationship Id="rId7" Type="http://schemas.openxmlformats.org/officeDocument/2006/relationships/image" Target="../media/image355.wmf"/><Relationship Id="rId2" Type="http://schemas.openxmlformats.org/officeDocument/2006/relationships/image" Target="../media/image300.wmf"/><Relationship Id="rId1" Type="http://schemas.openxmlformats.org/officeDocument/2006/relationships/image" Target="../media/image299.wmf"/><Relationship Id="rId6" Type="http://schemas.openxmlformats.org/officeDocument/2006/relationships/image" Target="../media/image306.wmf"/><Relationship Id="rId5" Type="http://schemas.openxmlformats.org/officeDocument/2006/relationships/image" Target="../media/image305.wmf"/><Relationship Id="rId4" Type="http://schemas.openxmlformats.org/officeDocument/2006/relationships/image" Target="../media/image304.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11.wmf"/><Relationship Id="rId2" Type="http://schemas.openxmlformats.org/officeDocument/2006/relationships/image" Target="../media/image310.wmf"/><Relationship Id="rId1" Type="http://schemas.openxmlformats.org/officeDocument/2006/relationships/image" Target="../media/image309.wmf"/><Relationship Id="rId6" Type="http://schemas.openxmlformats.org/officeDocument/2006/relationships/image" Target="../media/image302.wmf"/><Relationship Id="rId5" Type="http://schemas.openxmlformats.org/officeDocument/2006/relationships/image" Target="../media/image308.wmf"/><Relationship Id="rId4" Type="http://schemas.openxmlformats.org/officeDocument/2006/relationships/image" Target="../media/image312.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356.png"/></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image" Target="../media/image360.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66.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72.emf"/><Relationship Id="rId2" Type="http://schemas.openxmlformats.org/officeDocument/2006/relationships/image" Target="../media/image371.emf"/><Relationship Id="rId1" Type="http://schemas.openxmlformats.org/officeDocument/2006/relationships/image" Target="../media/image370.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90.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image" Target="../media/image395.wmf"/><Relationship Id="rId1" Type="http://schemas.openxmlformats.org/officeDocument/2006/relationships/image" Target="../media/image394.wmf"/><Relationship Id="rId4" Type="http://schemas.openxmlformats.org/officeDocument/2006/relationships/image" Target="../media/image39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3.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400.wmf"/><Relationship Id="rId2" Type="http://schemas.openxmlformats.org/officeDocument/2006/relationships/image" Target="../media/image399.wmf"/><Relationship Id="rId1" Type="http://schemas.openxmlformats.org/officeDocument/2006/relationships/image" Target="../media/image398.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02.wmf"/><Relationship Id="rId2" Type="http://schemas.openxmlformats.org/officeDocument/2006/relationships/image" Target="../media/image401.wmf"/><Relationship Id="rId1" Type="http://schemas.openxmlformats.org/officeDocument/2006/relationships/image" Target="../media/image400.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404.wmf"/><Relationship Id="rId1" Type="http://schemas.openxmlformats.org/officeDocument/2006/relationships/image" Target="../media/image403.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05.wmf"/><Relationship Id="rId2" Type="http://schemas.openxmlformats.org/officeDocument/2006/relationships/image" Target="../media/image404.wmf"/><Relationship Id="rId1" Type="http://schemas.openxmlformats.org/officeDocument/2006/relationships/image" Target="../media/image403.wmf"/><Relationship Id="rId4" Type="http://schemas.openxmlformats.org/officeDocument/2006/relationships/image" Target="../media/image406.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408.wmf"/><Relationship Id="rId1" Type="http://schemas.openxmlformats.org/officeDocument/2006/relationships/image" Target="../media/image407.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10.emf"/><Relationship Id="rId2" Type="http://schemas.openxmlformats.org/officeDocument/2006/relationships/image" Target="../media/image409.wmf"/><Relationship Id="rId1" Type="http://schemas.openxmlformats.org/officeDocument/2006/relationships/image" Target="../media/image407.wmf"/><Relationship Id="rId4" Type="http://schemas.openxmlformats.org/officeDocument/2006/relationships/image" Target="../media/image411.e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418.emf"/><Relationship Id="rId3" Type="http://schemas.openxmlformats.org/officeDocument/2006/relationships/image" Target="../media/image414.wmf"/><Relationship Id="rId7" Type="http://schemas.openxmlformats.org/officeDocument/2006/relationships/image" Target="../media/image410.emf"/><Relationship Id="rId2" Type="http://schemas.openxmlformats.org/officeDocument/2006/relationships/image" Target="../media/image413.wmf"/><Relationship Id="rId1" Type="http://schemas.openxmlformats.org/officeDocument/2006/relationships/image" Target="../media/image412.wmf"/><Relationship Id="rId6" Type="http://schemas.openxmlformats.org/officeDocument/2006/relationships/image" Target="../media/image417.wmf"/><Relationship Id="rId11" Type="http://schemas.openxmlformats.org/officeDocument/2006/relationships/image" Target="../media/image421.wmf"/><Relationship Id="rId5" Type="http://schemas.openxmlformats.org/officeDocument/2006/relationships/image" Target="../media/image416.wmf"/><Relationship Id="rId10" Type="http://schemas.openxmlformats.org/officeDocument/2006/relationships/image" Target="../media/image420.wmf"/><Relationship Id="rId4" Type="http://schemas.openxmlformats.org/officeDocument/2006/relationships/image" Target="../media/image415.wmf"/><Relationship Id="rId9" Type="http://schemas.openxmlformats.org/officeDocument/2006/relationships/image" Target="../media/image419.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428.wmf"/><Relationship Id="rId3" Type="http://schemas.openxmlformats.org/officeDocument/2006/relationships/image" Target="../media/image423.wmf"/><Relationship Id="rId7" Type="http://schemas.openxmlformats.org/officeDocument/2006/relationships/image" Target="../media/image427.wmf"/><Relationship Id="rId2" Type="http://schemas.openxmlformats.org/officeDocument/2006/relationships/image" Target="../media/image422.emf"/><Relationship Id="rId1" Type="http://schemas.openxmlformats.org/officeDocument/2006/relationships/image" Target="../media/image411.emf"/><Relationship Id="rId6" Type="http://schemas.openxmlformats.org/officeDocument/2006/relationships/image" Target="../media/image426.wmf"/><Relationship Id="rId5" Type="http://schemas.openxmlformats.org/officeDocument/2006/relationships/image" Target="../media/image425.wmf"/><Relationship Id="rId4" Type="http://schemas.openxmlformats.org/officeDocument/2006/relationships/image" Target="../media/image424.wmf"/><Relationship Id="rId9" Type="http://schemas.openxmlformats.org/officeDocument/2006/relationships/image" Target="../media/image429.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431.wmf"/><Relationship Id="rId1" Type="http://schemas.openxmlformats.org/officeDocument/2006/relationships/image" Target="../media/image430.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image" Target="../media/image48.emf"/><Relationship Id="rId3" Type="http://schemas.openxmlformats.org/officeDocument/2006/relationships/image" Target="../media/image27.wmf"/><Relationship Id="rId7" Type="http://schemas.openxmlformats.org/officeDocument/2006/relationships/image" Target="../media/image42.wmf"/><Relationship Id="rId12" Type="http://schemas.openxmlformats.org/officeDocument/2006/relationships/image" Target="../media/image47.emf"/><Relationship Id="rId2" Type="http://schemas.openxmlformats.org/officeDocument/2006/relationships/image" Target="../media/image26.wmf"/><Relationship Id="rId1" Type="http://schemas.openxmlformats.org/officeDocument/2006/relationships/image" Target="../media/image38.wmf"/><Relationship Id="rId6" Type="http://schemas.openxmlformats.org/officeDocument/2006/relationships/image" Target="../media/image41.emf"/><Relationship Id="rId11" Type="http://schemas.openxmlformats.org/officeDocument/2006/relationships/image" Target="../media/image46.emf"/><Relationship Id="rId5" Type="http://schemas.openxmlformats.org/officeDocument/2006/relationships/image" Target="../media/image40.wmf"/><Relationship Id="rId15" Type="http://schemas.openxmlformats.org/officeDocument/2006/relationships/image" Target="../media/image33.wmf"/><Relationship Id="rId10" Type="http://schemas.openxmlformats.org/officeDocument/2006/relationships/image" Target="../media/image45.emf"/><Relationship Id="rId4" Type="http://schemas.openxmlformats.org/officeDocument/2006/relationships/image" Target="../media/image39.wmf"/><Relationship Id="rId9" Type="http://schemas.openxmlformats.org/officeDocument/2006/relationships/image" Target="../media/image44.emf"/><Relationship Id="rId14" Type="http://schemas.openxmlformats.org/officeDocument/2006/relationships/image" Target="../media/image49.e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442.wmf"/><Relationship Id="rId3" Type="http://schemas.openxmlformats.org/officeDocument/2006/relationships/image" Target="../media/image437.emf"/><Relationship Id="rId7" Type="http://schemas.openxmlformats.org/officeDocument/2006/relationships/image" Target="../media/image441.emf"/><Relationship Id="rId2" Type="http://schemas.openxmlformats.org/officeDocument/2006/relationships/image" Target="../media/image436.wmf"/><Relationship Id="rId1" Type="http://schemas.openxmlformats.org/officeDocument/2006/relationships/image" Target="../media/image435.wmf"/><Relationship Id="rId6" Type="http://schemas.openxmlformats.org/officeDocument/2006/relationships/image" Target="../media/image440.wmf"/><Relationship Id="rId5" Type="http://schemas.openxmlformats.org/officeDocument/2006/relationships/image" Target="../media/image439.wmf"/><Relationship Id="rId4" Type="http://schemas.openxmlformats.org/officeDocument/2006/relationships/image" Target="../media/image438.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450.emf"/><Relationship Id="rId13" Type="http://schemas.openxmlformats.org/officeDocument/2006/relationships/image" Target="../media/image455.emf"/><Relationship Id="rId18" Type="http://schemas.openxmlformats.org/officeDocument/2006/relationships/image" Target="../media/image460.emf"/><Relationship Id="rId26" Type="http://schemas.openxmlformats.org/officeDocument/2006/relationships/image" Target="../media/image468.emf"/><Relationship Id="rId3" Type="http://schemas.openxmlformats.org/officeDocument/2006/relationships/image" Target="../media/image445.emf"/><Relationship Id="rId21" Type="http://schemas.openxmlformats.org/officeDocument/2006/relationships/image" Target="../media/image463.emf"/><Relationship Id="rId7" Type="http://schemas.openxmlformats.org/officeDocument/2006/relationships/image" Target="../media/image449.emf"/><Relationship Id="rId12" Type="http://schemas.openxmlformats.org/officeDocument/2006/relationships/image" Target="../media/image454.emf"/><Relationship Id="rId17" Type="http://schemas.openxmlformats.org/officeDocument/2006/relationships/image" Target="../media/image459.emf"/><Relationship Id="rId25" Type="http://schemas.openxmlformats.org/officeDocument/2006/relationships/image" Target="../media/image467.emf"/><Relationship Id="rId2" Type="http://schemas.openxmlformats.org/officeDocument/2006/relationships/image" Target="../media/image444.emf"/><Relationship Id="rId16" Type="http://schemas.openxmlformats.org/officeDocument/2006/relationships/image" Target="../media/image458.emf"/><Relationship Id="rId20" Type="http://schemas.openxmlformats.org/officeDocument/2006/relationships/image" Target="../media/image462.emf"/><Relationship Id="rId1" Type="http://schemas.openxmlformats.org/officeDocument/2006/relationships/image" Target="../media/image443.emf"/><Relationship Id="rId6" Type="http://schemas.openxmlformats.org/officeDocument/2006/relationships/image" Target="../media/image448.emf"/><Relationship Id="rId11" Type="http://schemas.openxmlformats.org/officeDocument/2006/relationships/image" Target="../media/image453.emf"/><Relationship Id="rId24" Type="http://schemas.openxmlformats.org/officeDocument/2006/relationships/image" Target="../media/image466.emf"/><Relationship Id="rId5" Type="http://schemas.openxmlformats.org/officeDocument/2006/relationships/image" Target="../media/image447.emf"/><Relationship Id="rId15" Type="http://schemas.openxmlformats.org/officeDocument/2006/relationships/image" Target="../media/image457.emf"/><Relationship Id="rId23" Type="http://schemas.openxmlformats.org/officeDocument/2006/relationships/image" Target="../media/image465.emf"/><Relationship Id="rId10" Type="http://schemas.openxmlformats.org/officeDocument/2006/relationships/image" Target="../media/image452.emf"/><Relationship Id="rId19" Type="http://schemas.openxmlformats.org/officeDocument/2006/relationships/image" Target="../media/image461.emf"/><Relationship Id="rId4" Type="http://schemas.openxmlformats.org/officeDocument/2006/relationships/image" Target="../media/image446.emf"/><Relationship Id="rId9" Type="http://schemas.openxmlformats.org/officeDocument/2006/relationships/image" Target="../media/image451.emf"/><Relationship Id="rId14" Type="http://schemas.openxmlformats.org/officeDocument/2006/relationships/image" Target="../media/image456.emf"/><Relationship Id="rId22" Type="http://schemas.openxmlformats.org/officeDocument/2006/relationships/image" Target="../media/image464.emf"/><Relationship Id="rId27" Type="http://schemas.openxmlformats.org/officeDocument/2006/relationships/image" Target="../media/image469.e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472.wmf"/><Relationship Id="rId7" Type="http://schemas.openxmlformats.org/officeDocument/2006/relationships/image" Target="../media/image434.wmf"/><Relationship Id="rId2" Type="http://schemas.openxmlformats.org/officeDocument/2006/relationships/image" Target="../media/image471.wmf"/><Relationship Id="rId1" Type="http://schemas.openxmlformats.org/officeDocument/2006/relationships/image" Target="../media/image470.wmf"/><Relationship Id="rId6" Type="http://schemas.openxmlformats.org/officeDocument/2006/relationships/image" Target="../media/image432.wmf"/><Relationship Id="rId5" Type="http://schemas.openxmlformats.org/officeDocument/2006/relationships/image" Target="../media/image474.wmf"/><Relationship Id="rId4" Type="http://schemas.openxmlformats.org/officeDocument/2006/relationships/image" Target="../media/image473.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482.emf"/><Relationship Id="rId13" Type="http://schemas.openxmlformats.org/officeDocument/2006/relationships/image" Target="../media/image487.wmf"/><Relationship Id="rId3" Type="http://schemas.openxmlformats.org/officeDocument/2006/relationships/image" Target="../media/image477.wmf"/><Relationship Id="rId7" Type="http://schemas.openxmlformats.org/officeDocument/2006/relationships/image" Target="../media/image481.wmf"/><Relationship Id="rId12" Type="http://schemas.openxmlformats.org/officeDocument/2006/relationships/image" Target="../media/image486.wmf"/><Relationship Id="rId2" Type="http://schemas.openxmlformats.org/officeDocument/2006/relationships/image" Target="../media/image476.wmf"/><Relationship Id="rId1" Type="http://schemas.openxmlformats.org/officeDocument/2006/relationships/image" Target="../media/image475.wmf"/><Relationship Id="rId6" Type="http://schemas.openxmlformats.org/officeDocument/2006/relationships/image" Target="../media/image480.wmf"/><Relationship Id="rId11" Type="http://schemas.openxmlformats.org/officeDocument/2006/relationships/image" Target="../media/image485.wmf"/><Relationship Id="rId5" Type="http://schemas.openxmlformats.org/officeDocument/2006/relationships/image" Target="../media/image479.wmf"/><Relationship Id="rId10" Type="http://schemas.openxmlformats.org/officeDocument/2006/relationships/image" Target="../media/image484.wmf"/><Relationship Id="rId4" Type="http://schemas.openxmlformats.org/officeDocument/2006/relationships/image" Target="../media/image478.wmf"/><Relationship Id="rId9" Type="http://schemas.openxmlformats.org/officeDocument/2006/relationships/image" Target="../media/image483.emf"/></Relationships>
</file>

<file path=ppt/drawings/_rels/vmlDrawing94.vml.rels><?xml version="1.0" encoding="UTF-8" standalone="yes"?>
<Relationships xmlns="http://schemas.openxmlformats.org/package/2006/relationships"><Relationship Id="rId8" Type="http://schemas.openxmlformats.org/officeDocument/2006/relationships/image" Target="../media/image484.wmf"/><Relationship Id="rId3" Type="http://schemas.openxmlformats.org/officeDocument/2006/relationships/image" Target="../media/image490.wmf"/><Relationship Id="rId7" Type="http://schemas.openxmlformats.org/officeDocument/2006/relationships/image" Target="../media/image494.wmf"/><Relationship Id="rId2" Type="http://schemas.openxmlformats.org/officeDocument/2006/relationships/image" Target="../media/image489.wmf"/><Relationship Id="rId1" Type="http://schemas.openxmlformats.org/officeDocument/2006/relationships/image" Target="../media/image488.wmf"/><Relationship Id="rId6" Type="http://schemas.openxmlformats.org/officeDocument/2006/relationships/image" Target="../media/image493.wmf"/><Relationship Id="rId5" Type="http://schemas.openxmlformats.org/officeDocument/2006/relationships/image" Target="../media/image492.wmf"/><Relationship Id="rId4" Type="http://schemas.openxmlformats.org/officeDocument/2006/relationships/image" Target="../media/image491.wmf"/><Relationship Id="rId9" Type="http://schemas.openxmlformats.org/officeDocument/2006/relationships/image" Target="../media/image485.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504.wmf"/><Relationship Id="rId3" Type="http://schemas.openxmlformats.org/officeDocument/2006/relationships/image" Target="../media/image499.wmf"/><Relationship Id="rId7" Type="http://schemas.openxmlformats.org/officeDocument/2006/relationships/image" Target="../media/image503.wmf"/><Relationship Id="rId2" Type="http://schemas.openxmlformats.org/officeDocument/2006/relationships/image" Target="../media/image498.wmf"/><Relationship Id="rId1" Type="http://schemas.openxmlformats.org/officeDocument/2006/relationships/image" Target="../media/image497.wmf"/><Relationship Id="rId6" Type="http://schemas.openxmlformats.org/officeDocument/2006/relationships/image" Target="../media/image502.wmf"/><Relationship Id="rId11" Type="http://schemas.openxmlformats.org/officeDocument/2006/relationships/image" Target="../media/image505.wmf"/><Relationship Id="rId5" Type="http://schemas.openxmlformats.org/officeDocument/2006/relationships/image" Target="../media/image501.wmf"/><Relationship Id="rId10" Type="http://schemas.openxmlformats.org/officeDocument/2006/relationships/image" Target="../media/image436.wmf"/><Relationship Id="rId4" Type="http://schemas.openxmlformats.org/officeDocument/2006/relationships/image" Target="../media/image500.wmf"/><Relationship Id="rId9" Type="http://schemas.openxmlformats.org/officeDocument/2006/relationships/image" Target="../media/image435.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435.wmf"/><Relationship Id="rId7" Type="http://schemas.openxmlformats.org/officeDocument/2006/relationships/image" Target="../media/image509.wmf"/><Relationship Id="rId2" Type="http://schemas.openxmlformats.org/officeDocument/2006/relationships/image" Target="../media/image504.wmf"/><Relationship Id="rId1" Type="http://schemas.openxmlformats.org/officeDocument/2006/relationships/image" Target="../media/image506.wmf"/><Relationship Id="rId6" Type="http://schemas.openxmlformats.org/officeDocument/2006/relationships/image" Target="../media/image508.wmf"/><Relationship Id="rId5" Type="http://schemas.openxmlformats.org/officeDocument/2006/relationships/image" Target="../media/image507.wmf"/><Relationship Id="rId4" Type="http://schemas.openxmlformats.org/officeDocument/2006/relationships/image" Target="../media/image436.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512.wmf"/><Relationship Id="rId1" Type="http://schemas.openxmlformats.org/officeDocument/2006/relationships/image" Target="../media/image511.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515.wmf"/><Relationship Id="rId2" Type="http://schemas.openxmlformats.org/officeDocument/2006/relationships/image" Target="../media/image514.wmf"/><Relationship Id="rId1" Type="http://schemas.openxmlformats.org/officeDocument/2006/relationships/image" Target="../media/image513.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518.wmf"/><Relationship Id="rId1" Type="http://schemas.openxmlformats.org/officeDocument/2006/relationships/image" Target="../media/image5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AAAF0-3627-4874-A83B-DE599D07F803}" type="datetimeFigureOut">
              <a:rPr lang="zh-CN" altLang="en-US" smtClean="0"/>
              <a:t>2019/12/24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BC722-547E-41C4-9EEE-90EB158CDACB}" type="slidenum">
              <a:rPr lang="zh-CN" altLang="en-US" smtClean="0"/>
              <a:t>‹#›</a:t>
            </a:fld>
            <a:endParaRPr lang="zh-CN" altLang="en-US"/>
          </a:p>
        </p:txBody>
      </p:sp>
    </p:spTree>
    <p:extLst>
      <p:ext uri="{BB962C8B-B14F-4D97-AF65-F5344CB8AC3E}">
        <p14:creationId xmlns:p14="http://schemas.microsoft.com/office/powerpoint/2010/main" val="423063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BBC722-547E-41C4-9EEE-90EB158CDACB}" type="slidenum">
              <a:rPr lang="zh-CN" altLang="en-US" smtClean="0"/>
              <a:t>3</a:t>
            </a:fld>
            <a:endParaRPr lang="zh-CN" altLang="en-US"/>
          </a:p>
        </p:txBody>
      </p:sp>
    </p:spTree>
    <p:extLst>
      <p:ext uri="{BB962C8B-B14F-4D97-AF65-F5344CB8AC3E}">
        <p14:creationId xmlns:p14="http://schemas.microsoft.com/office/powerpoint/2010/main" val="1677679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BBC722-547E-41C4-9EEE-90EB158CDACB}" type="slidenum">
              <a:rPr lang="zh-CN" altLang="en-US" smtClean="0"/>
              <a:t>7</a:t>
            </a:fld>
            <a:endParaRPr lang="zh-CN" altLang="en-US"/>
          </a:p>
        </p:txBody>
      </p:sp>
    </p:spTree>
    <p:extLst>
      <p:ext uri="{BB962C8B-B14F-4D97-AF65-F5344CB8AC3E}">
        <p14:creationId xmlns:p14="http://schemas.microsoft.com/office/powerpoint/2010/main" val="50696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BBC722-547E-41C4-9EEE-90EB158CDACB}" type="slidenum">
              <a:rPr lang="zh-CN" altLang="en-US" smtClean="0"/>
              <a:t>10</a:t>
            </a:fld>
            <a:endParaRPr lang="zh-CN" altLang="en-US"/>
          </a:p>
        </p:txBody>
      </p:sp>
    </p:spTree>
    <p:extLst>
      <p:ext uri="{BB962C8B-B14F-4D97-AF65-F5344CB8AC3E}">
        <p14:creationId xmlns:p14="http://schemas.microsoft.com/office/powerpoint/2010/main" val="341736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BBC722-547E-41C4-9EEE-90EB158CDACB}" type="slidenum">
              <a:rPr lang="zh-CN" altLang="en-US" smtClean="0"/>
              <a:t>27</a:t>
            </a:fld>
            <a:endParaRPr lang="zh-CN" altLang="en-US"/>
          </a:p>
        </p:txBody>
      </p:sp>
    </p:spTree>
    <p:extLst>
      <p:ext uri="{BB962C8B-B14F-4D97-AF65-F5344CB8AC3E}">
        <p14:creationId xmlns:p14="http://schemas.microsoft.com/office/powerpoint/2010/main" val="425267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BBC722-547E-41C4-9EEE-90EB158CDACB}" type="slidenum">
              <a:rPr lang="zh-CN" altLang="en-US" smtClean="0"/>
              <a:t>59</a:t>
            </a:fld>
            <a:endParaRPr lang="zh-CN" altLang="en-US"/>
          </a:p>
        </p:txBody>
      </p:sp>
    </p:spTree>
    <p:extLst>
      <p:ext uri="{BB962C8B-B14F-4D97-AF65-F5344CB8AC3E}">
        <p14:creationId xmlns:p14="http://schemas.microsoft.com/office/powerpoint/2010/main" val="290300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BBC722-547E-41C4-9EEE-90EB158CDACB}" type="slidenum">
              <a:rPr lang="zh-CN" altLang="en-US" smtClean="0"/>
              <a:t>123</a:t>
            </a:fld>
            <a:endParaRPr lang="zh-CN" altLang="en-US"/>
          </a:p>
        </p:txBody>
      </p:sp>
    </p:spTree>
    <p:extLst>
      <p:ext uri="{BB962C8B-B14F-4D97-AF65-F5344CB8AC3E}">
        <p14:creationId xmlns:p14="http://schemas.microsoft.com/office/powerpoint/2010/main" val="3556389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BBC722-547E-41C4-9EEE-90EB158CDACB}" type="slidenum">
              <a:rPr lang="zh-CN" altLang="en-US" smtClean="0"/>
              <a:t>126</a:t>
            </a:fld>
            <a:endParaRPr lang="zh-CN" altLang="en-US"/>
          </a:p>
        </p:txBody>
      </p:sp>
    </p:spTree>
    <p:extLst>
      <p:ext uri="{BB962C8B-B14F-4D97-AF65-F5344CB8AC3E}">
        <p14:creationId xmlns:p14="http://schemas.microsoft.com/office/powerpoint/2010/main" val="168354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BBC722-547E-41C4-9EEE-90EB158CDACB}" type="slidenum">
              <a:rPr lang="zh-CN" altLang="en-US" smtClean="0"/>
              <a:t>134</a:t>
            </a:fld>
            <a:endParaRPr lang="zh-CN" altLang="en-US"/>
          </a:p>
        </p:txBody>
      </p:sp>
    </p:spTree>
    <p:extLst>
      <p:ext uri="{BB962C8B-B14F-4D97-AF65-F5344CB8AC3E}">
        <p14:creationId xmlns:p14="http://schemas.microsoft.com/office/powerpoint/2010/main" val="865399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BBC722-547E-41C4-9EEE-90EB158CDACB}" type="slidenum">
              <a:rPr lang="zh-CN" altLang="en-US" smtClean="0"/>
              <a:t>174</a:t>
            </a:fld>
            <a:endParaRPr lang="zh-CN" altLang="en-US"/>
          </a:p>
        </p:txBody>
      </p:sp>
    </p:spTree>
    <p:extLst>
      <p:ext uri="{BB962C8B-B14F-4D97-AF65-F5344CB8AC3E}">
        <p14:creationId xmlns:p14="http://schemas.microsoft.com/office/powerpoint/2010/main" val="3468664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3255800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338402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3573484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2109170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2254499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244330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370415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1823644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293441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1908183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69A6433-EA67-407F-A8DD-D397B7115DCC}" type="datetimeFigureOut">
              <a:rPr lang="zh-CN" altLang="en-US" smtClean="0"/>
              <a:t>2019/12/24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4038756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A6433-EA67-407F-A8DD-D397B7115DCC}" type="datetimeFigureOut">
              <a:rPr lang="zh-CN" altLang="en-US" smtClean="0"/>
              <a:t>2019/12/24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36B75-61BF-4775-8604-3C57B842E021}" type="slidenum">
              <a:rPr lang="zh-CN" altLang="en-US" smtClean="0"/>
              <a:t>‹#›</a:t>
            </a:fld>
            <a:endParaRPr lang="zh-CN" altLang="en-US"/>
          </a:p>
        </p:txBody>
      </p:sp>
    </p:spTree>
    <p:extLst>
      <p:ext uri="{BB962C8B-B14F-4D97-AF65-F5344CB8AC3E}">
        <p14:creationId xmlns:p14="http://schemas.microsoft.com/office/powerpoint/2010/main" val="10809915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hyperlink" Target="file:///E:\&#19978;&#35838;&#35838;&#20214;\wxo\&#25945;&#23398;\&#22823;&#23398;&#29289;&#29702;&#25945;&#26696;\2005\&#37327;&#23376;&#21147;&#23398;\&#65288;&#30333;&#65289;&#37327;&#23376;&#29289;&#29702;-&#31532;2&#31456;.ppt#-1,39,&#24187;&#28783;&#29255; 39" TargetMode="External"/><Relationship Id="rId12"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image" Target="../media/image4.w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emf"/><Relationship Id="rId9" Type="http://schemas.openxmlformats.org/officeDocument/2006/relationships/image" Target="../media/image3.wmf"/></Relationships>
</file>

<file path=ppt/slides/_rels/slide10.xml.rels><?xml version="1.0" encoding="UTF-8" standalone="yes"?>
<Relationships xmlns="http://schemas.openxmlformats.org/package/2006/relationships"><Relationship Id="rId13" Type="http://schemas.openxmlformats.org/officeDocument/2006/relationships/image" Target="../media/image40.wmf"/><Relationship Id="rId18" Type="http://schemas.openxmlformats.org/officeDocument/2006/relationships/oleObject" Target="../embeddings/oleObject50.bin"/><Relationship Id="rId26" Type="http://schemas.openxmlformats.org/officeDocument/2006/relationships/oleObject" Target="../embeddings/oleObject54.bin"/><Relationship Id="rId3" Type="http://schemas.openxmlformats.org/officeDocument/2006/relationships/notesSlide" Target="../notesSlides/notesSlide3.xml"/><Relationship Id="rId21" Type="http://schemas.openxmlformats.org/officeDocument/2006/relationships/image" Target="../media/image44.emf"/><Relationship Id="rId7" Type="http://schemas.openxmlformats.org/officeDocument/2006/relationships/image" Target="../media/image26.wmf"/><Relationship Id="rId12" Type="http://schemas.openxmlformats.org/officeDocument/2006/relationships/oleObject" Target="../embeddings/oleObject47.bin"/><Relationship Id="rId17" Type="http://schemas.openxmlformats.org/officeDocument/2006/relationships/image" Target="../media/image42.wmf"/><Relationship Id="rId25" Type="http://schemas.openxmlformats.org/officeDocument/2006/relationships/image" Target="../media/image46.emf"/><Relationship Id="rId33" Type="http://schemas.openxmlformats.org/officeDocument/2006/relationships/image" Target="../media/image33.wmf"/><Relationship Id="rId2" Type="http://schemas.openxmlformats.org/officeDocument/2006/relationships/slideLayout" Target="../slideLayouts/slideLayout7.xml"/><Relationship Id="rId16" Type="http://schemas.openxmlformats.org/officeDocument/2006/relationships/oleObject" Target="../embeddings/oleObject49.bin"/><Relationship Id="rId20" Type="http://schemas.openxmlformats.org/officeDocument/2006/relationships/oleObject" Target="../embeddings/oleObject51.bin"/><Relationship Id="rId29" Type="http://schemas.openxmlformats.org/officeDocument/2006/relationships/image" Target="../media/image48.emf"/><Relationship Id="rId1" Type="http://schemas.openxmlformats.org/officeDocument/2006/relationships/vmlDrawing" Target="../drawings/vmlDrawing9.vml"/><Relationship Id="rId6" Type="http://schemas.openxmlformats.org/officeDocument/2006/relationships/oleObject" Target="../embeddings/oleObject44.bin"/><Relationship Id="rId11" Type="http://schemas.openxmlformats.org/officeDocument/2006/relationships/image" Target="../media/image39.wmf"/><Relationship Id="rId24" Type="http://schemas.openxmlformats.org/officeDocument/2006/relationships/oleObject" Target="../embeddings/oleObject53.bin"/><Relationship Id="rId32" Type="http://schemas.openxmlformats.org/officeDocument/2006/relationships/oleObject" Target="../embeddings/oleObject57.bin"/><Relationship Id="rId5" Type="http://schemas.openxmlformats.org/officeDocument/2006/relationships/image" Target="../media/image38.wmf"/><Relationship Id="rId15" Type="http://schemas.openxmlformats.org/officeDocument/2006/relationships/image" Target="../media/image41.emf"/><Relationship Id="rId23" Type="http://schemas.openxmlformats.org/officeDocument/2006/relationships/image" Target="../media/image45.emf"/><Relationship Id="rId28" Type="http://schemas.openxmlformats.org/officeDocument/2006/relationships/oleObject" Target="../embeddings/oleObject55.bin"/><Relationship Id="rId10" Type="http://schemas.openxmlformats.org/officeDocument/2006/relationships/oleObject" Target="../embeddings/oleObject46.bin"/><Relationship Id="rId19" Type="http://schemas.openxmlformats.org/officeDocument/2006/relationships/image" Target="../media/image43.wmf"/><Relationship Id="rId31" Type="http://schemas.openxmlformats.org/officeDocument/2006/relationships/image" Target="../media/image49.emf"/><Relationship Id="rId4" Type="http://schemas.openxmlformats.org/officeDocument/2006/relationships/oleObject" Target="../embeddings/oleObject43.bin"/><Relationship Id="rId9" Type="http://schemas.openxmlformats.org/officeDocument/2006/relationships/image" Target="../media/image27.wmf"/><Relationship Id="rId14" Type="http://schemas.openxmlformats.org/officeDocument/2006/relationships/oleObject" Target="../embeddings/oleObject48.bin"/><Relationship Id="rId22" Type="http://schemas.openxmlformats.org/officeDocument/2006/relationships/oleObject" Target="../embeddings/oleObject52.bin"/><Relationship Id="rId27" Type="http://schemas.openxmlformats.org/officeDocument/2006/relationships/image" Target="../media/image47.emf"/><Relationship Id="rId30" Type="http://schemas.openxmlformats.org/officeDocument/2006/relationships/oleObject" Target="../embeddings/oleObject56.bin"/><Relationship Id="rId8" Type="http://schemas.openxmlformats.org/officeDocument/2006/relationships/oleObject" Target="../embeddings/oleObject45.bin"/></Relationships>
</file>

<file path=ppt/slides/_rels/slide100.xml.rels><?xml version="1.0" encoding="UTF-8" standalone="yes"?>
<Relationships xmlns="http://schemas.openxmlformats.org/package/2006/relationships"><Relationship Id="rId2" Type="http://schemas.openxmlformats.org/officeDocument/2006/relationships/image" Target="../media/image380.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8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8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8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84.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86.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87.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8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oleObject" Target="../embeddings/oleObject63.bin"/><Relationship Id="rId18" Type="http://schemas.openxmlformats.org/officeDocument/2006/relationships/image" Target="../media/image56.emf"/><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53.wmf"/><Relationship Id="rId17" Type="http://schemas.openxmlformats.org/officeDocument/2006/relationships/oleObject" Target="../embeddings/oleObject65.bin"/><Relationship Id="rId2" Type="http://schemas.openxmlformats.org/officeDocument/2006/relationships/slideLayout" Target="../slideLayouts/slideLayout7.xml"/><Relationship Id="rId16" Type="http://schemas.openxmlformats.org/officeDocument/2006/relationships/image" Target="../media/image55.emf"/><Relationship Id="rId20" Type="http://schemas.openxmlformats.org/officeDocument/2006/relationships/image" Target="../media/image57.emf"/><Relationship Id="rId1" Type="http://schemas.openxmlformats.org/officeDocument/2006/relationships/vmlDrawing" Target="../drawings/vmlDrawing10.vml"/><Relationship Id="rId6" Type="http://schemas.openxmlformats.org/officeDocument/2006/relationships/image" Target="../media/image50.e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52.wmf"/><Relationship Id="rId19" Type="http://schemas.openxmlformats.org/officeDocument/2006/relationships/oleObject" Target="../embeddings/oleObject66.bin"/><Relationship Id="rId4" Type="http://schemas.openxmlformats.org/officeDocument/2006/relationships/image" Target="../media/image48.emf"/><Relationship Id="rId9" Type="http://schemas.openxmlformats.org/officeDocument/2006/relationships/oleObject" Target="../embeddings/oleObject61.bin"/><Relationship Id="rId14" Type="http://schemas.openxmlformats.org/officeDocument/2006/relationships/image" Target="../media/image54.w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06.bin"/><Relationship Id="rId2" Type="http://schemas.openxmlformats.org/officeDocument/2006/relationships/slideLayout" Target="../slideLayouts/slideLayout7.xml"/><Relationship Id="rId1" Type="http://schemas.openxmlformats.org/officeDocument/2006/relationships/vmlDrawing" Target="../drawings/vmlDrawing78.vml"/><Relationship Id="rId4" Type="http://schemas.openxmlformats.org/officeDocument/2006/relationships/image" Target="../media/image390.wmf"/></Relationships>
</file>

<file path=ppt/slides/_rels/slide111.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 Id="rId4" Type="http://schemas.openxmlformats.org/officeDocument/2006/relationships/image" Target="../media/image393.jpeg"/></Relationships>
</file>

<file path=ppt/slides/_rels/slide112.xml.rels><?xml version="1.0" encoding="UTF-8" standalone="yes"?>
<Relationships xmlns="http://schemas.openxmlformats.org/package/2006/relationships"><Relationship Id="rId8" Type="http://schemas.openxmlformats.org/officeDocument/2006/relationships/image" Target="../media/image396.wmf"/><Relationship Id="rId3" Type="http://schemas.openxmlformats.org/officeDocument/2006/relationships/oleObject" Target="../embeddings/oleObject407.bin"/><Relationship Id="rId7" Type="http://schemas.openxmlformats.org/officeDocument/2006/relationships/oleObject" Target="../embeddings/oleObject409.bin"/><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image" Target="../media/image395.wmf"/><Relationship Id="rId5" Type="http://schemas.openxmlformats.org/officeDocument/2006/relationships/oleObject" Target="../embeddings/oleObject408.bin"/><Relationship Id="rId10" Type="http://schemas.openxmlformats.org/officeDocument/2006/relationships/image" Target="../media/image397.wmf"/><Relationship Id="rId4" Type="http://schemas.openxmlformats.org/officeDocument/2006/relationships/image" Target="../media/image394.wmf"/><Relationship Id="rId9" Type="http://schemas.openxmlformats.org/officeDocument/2006/relationships/oleObject" Target="../embeddings/oleObject410.bin"/></Relationships>
</file>

<file path=ppt/slides/_rels/slide113.xml.rels><?xml version="1.0" encoding="UTF-8" standalone="yes"?>
<Relationships xmlns="http://schemas.openxmlformats.org/package/2006/relationships"><Relationship Id="rId8" Type="http://schemas.openxmlformats.org/officeDocument/2006/relationships/image" Target="../media/image400.wmf"/><Relationship Id="rId3" Type="http://schemas.openxmlformats.org/officeDocument/2006/relationships/oleObject" Target="../embeddings/oleObject411.bin"/><Relationship Id="rId7" Type="http://schemas.openxmlformats.org/officeDocument/2006/relationships/oleObject" Target="../embeddings/oleObject413.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399.wmf"/><Relationship Id="rId5" Type="http://schemas.openxmlformats.org/officeDocument/2006/relationships/oleObject" Target="../embeddings/oleObject412.bin"/><Relationship Id="rId4" Type="http://schemas.openxmlformats.org/officeDocument/2006/relationships/image" Target="../media/image398.wmf"/></Relationships>
</file>

<file path=ppt/slides/_rels/slide114.xml.rels><?xml version="1.0" encoding="UTF-8" standalone="yes"?>
<Relationships xmlns="http://schemas.openxmlformats.org/package/2006/relationships"><Relationship Id="rId8" Type="http://schemas.openxmlformats.org/officeDocument/2006/relationships/image" Target="../media/image402.wmf"/><Relationship Id="rId3" Type="http://schemas.openxmlformats.org/officeDocument/2006/relationships/oleObject" Target="../embeddings/oleObject414.bin"/><Relationship Id="rId7" Type="http://schemas.openxmlformats.org/officeDocument/2006/relationships/oleObject" Target="../embeddings/oleObject416.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401.wmf"/><Relationship Id="rId5" Type="http://schemas.openxmlformats.org/officeDocument/2006/relationships/oleObject" Target="../embeddings/oleObject415.bin"/><Relationship Id="rId4" Type="http://schemas.openxmlformats.org/officeDocument/2006/relationships/image" Target="../media/image400.w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17.bin"/><Relationship Id="rId7" Type="http://schemas.openxmlformats.org/officeDocument/2006/relationships/image" Target="../media/image404.wmf"/><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oleObject" Target="../embeddings/oleObject419.bin"/><Relationship Id="rId5" Type="http://schemas.openxmlformats.org/officeDocument/2006/relationships/oleObject" Target="../embeddings/oleObject418.bin"/><Relationship Id="rId4" Type="http://schemas.openxmlformats.org/officeDocument/2006/relationships/image" Target="../media/image403.wmf"/></Relationships>
</file>

<file path=ppt/slides/_rels/slide116.xml.rels><?xml version="1.0" encoding="UTF-8" standalone="yes"?>
<Relationships xmlns="http://schemas.openxmlformats.org/package/2006/relationships"><Relationship Id="rId8" Type="http://schemas.openxmlformats.org/officeDocument/2006/relationships/image" Target="../media/image405.wmf"/><Relationship Id="rId3" Type="http://schemas.openxmlformats.org/officeDocument/2006/relationships/oleObject" Target="../embeddings/oleObject420.bin"/><Relationship Id="rId7" Type="http://schemas.openxmlformats.org/officeDocument/2006/relationships/oleObject" Target="../embeddings/oleObject422.bin"/><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404.wmf"/><Relationship Id="rId5" Type="http://schemas.openxmlformats.org/officeDocument/2006/relationships/oleObject" Target="../embeddings/oleObject421.bin"/><Relationship Id="rId10" Type="http://schemas.openxmlformats.org/officeDocument/2006/relationships/image" Target="../media/image406.wmf"/><Relationship Id="rId4" Type="http://schemas.openxmlformats.org/officeDocument/2006/relationships/image" Target="../media/image403.wmf"/><Relationship Id="rId9" Type="http://schemas.openxmlformats.org/officeDocument/2006/relationships/oleObject" Target="../embeddings/oleObject423.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24.bin"/><Relationship Id="rId7" Type="http://schemas.openxmlformats.org/officeDocument/2006/relationships/image" Target="../media/image408.wmf"/><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oleObject" Target="../embeddings/oleObject426.bin"/><Relationship Id="rId5" Type="http://schemas.openxmlformats.org/officeDocument/2006/relationships/oleObject" Target="../embeddings/oleObject425.bin"/><Relationship Id="rId4" Type="http://schemas.openxmlformats.org/officeDocument/2006/relationships/image" Target="../media/image407.wmf"/></Relationships>
</file>

<file path=ppt/slides/_rels/slide118.xml.rels><?xml version="1.0" encoding="UTF-8" standalone="yes"?>
<Relationships xmlns="http://schemas.openxmlformats.org/package/2006/relationships"><Relationship Id="rId8" Type="http://schemas.openxmlformats.org/officeDocument/2006/relationships/image" Target="../media/image410.emf"/><Relationship Id="rId3" Type="http://schemas.openxmlformats.org/officeDocument/2006/relationships/oleObject" Target="../embeddings/oleObject427.bin"/><Relationship Id="rId7" Type="http://schemas.openxmlformats.org/officeDocument/2006/relationships/oleObject" Target="../embeddings/oleObject429.bin"/><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409.wmf"/><Relationship Id="rId5" Type="http://schemas.openxmlformats.org/officeDocument/2006/relationships/oleObject" Target="../embeddings/oleObject428.bin"/><Relationship Id="rId10" Type="http://schemas.openxmlformats.org/officeDocument/2006/relationships/image" Target="../media/image411.emf"/><Relationship Id="rId4" Type="http://schemas.openxmlformats.org/officeDocument/2006/relationships/image" Target="../media/image407.wmf"/><Relationship Id="rId9" Type="http://schemas.openxmlformats.org/officeDocument/2006/relationships/oleObject" Target="../embeddings/oleObject430.bin"/></Relationships>
</file>

<file path=ppt/slides/_rels/slide119.xml.rels><?xml version="1.0" encoding="UTF-8" standalone="yes"?>
<Relationships xmlns="http://schemas.openxmlformats.org/package/2006/relationships"><Relationship Id="rId8" Type="http://schemas.openxmlformats.org/officeDocument/2006/relationships/image" Target="../media/image414.wmf"/><Relationship Id="rId13" Type="http://schemas.openxmlformats.org/officeDocument/2006/relationships/oleObject" Target="../embeddings/oleObject436.bin"/><Relationship Id="rId18" Type="http://schemas.openxmlformats.org/officeDocument/2006/relationships/image" Target="../media/image418.emf"/><Relationship Id="rId3" Type="http://schemas.openxmlformats.org/officeDocument/2006/relationships/oleObject" Target="../embeddings/oleObject431.bin"/><Relationship Id="rId21" Type="http://schemas.openxmlformats.org/officeDocument/2006/relationships/oleObject" Target="../embeddings/oleObject440.bin"/><Relationship Id="rId7" Type="http://schemas.openxmlformats.org/officeDocument/2006/relationships/oleObject" Target="../embeddings/oleObject433.bin"/><Relationship Id="rId12" Type="http://schemas.openxmlformats.org/officeDocument/2006/relationships/image" Target="../media/image416.wmf"/><Relationship Id="rId17" Type="http://schemas.openxmlformats.org/officeDocument/2006/relationships/oleObject" Target="../embeddings/oleObject438.bin"/><Relationship Id="rId2" Type="http://schemas.openxmlformats.org/officeDocument/2006/relationships/slideLayout" Target="../slideLayouts/slideLayout7.xml"/><Relationship Id="rId16" Type="http://schemas.openxmlformats.org/officeDocument/2006/relationships/image" Target="../media/image410.emf"/><Relationship Id="rId20" Type="http://schemas.openxmlformats.org/officeDocument/2006/relationships/image" Target="../media/image419.wmf"/><Relationship Id="rId1" Type="http://schemas.openxmlformats.org/officeDocument/2006/relationships/vmlDrawing" Target="../drawings/vmlDrawing86.vml"/><Relationship Id="rId6" Type="http://schemas.openxmlformats.org/officeDocument/2006/relationships/image" Target="../media/image413.wmf"/><Relationship Id="rId11" Type="http://schemas.openxmlformats.org/officeDocument/2006/relationships/oleObject" Target="../embeddings/oleObject435.bin"/><Relationship Id="rId24" Type="http://schemas.openxmlformats.org/officeDocument/2006/relationships/image" Target="../media/image421.wmf"/><Relationship Id="rId5" Type="http://schemas.openxmlformats.org/officeDocument/2006/relationships/oleObject" Target="../embeddings/oleObject432.bin"/><Relationship Id="rId15" Type="http://schemas.openxmlformats.org/officeDocument/2006/relationships/oleObject" Target="../embeddings/oleObject437.bin"/><Relationship Id="rId23" Type="http://schemas.openxmlformats.org/officeDocument/2006/relationships/oleObject" Target="../embeddings/oleObject441.bin"/><Relationship Id="rId10" Type="http://schemas.openxmlformats.org/officeDocument/2006/relationships/image" Target="../media/image415.wmf"/><Relationship Id="rId19" Type="http://schemas.openxmlformats.org/officeDocument/2006/relationships/oleObject" Target="../embeddings/oleObject439.bin"/><Relationship Id="rId4" Type="http://schemas.openxmlformats.org/officeDocument/2006/relationships/image" Target="../media/image412.wmf"/><Relationship Id="rId9" Type="http://schemas.openxmlformats.org/officeDocument/2006/relationships/oleObject" Target="../embeddings/oleObject434.bin"/><Relationship Id="rId14" Type="http://schemas.openxmlformats.org/officeDocument/2006/relationships/image" Target="../media/image417.wmf"/><Relationship Id="rId22" Type="http://schemas.openxmlformats.org/officeDocument/2006/relationships/image" Target="../media/image420.wmf"/></Relationships>
</file>

<file path=ppt/slides/_rels/slide12.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62.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9.e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embeddings/oleObject70.bin"/></Relationships>
</file>

<file path=ppt/slides/_rels/slide120.xml.rels><?xml version="1.0" encoding="UTF-8" standalone="yes"?>
<Relationships xmlns="http://schemas.openxmlformats.org/package/2006/relationships"><Relationship Id="rId8" Type="http://schemas.openxmlformats.org/officeDocument/2006/relationships/image" Target="../media/image423.wmf"/><Relationship Id="rId13" Type="http://schemas.openxmlformats.org/officeDocument/2006/relationships/oleObject" Target="../embeddings/oleObject447.bin"/><Relationship Id="rId18" Type="http://schemas.openxmlformats.org/officeDocument/2006/relationships/image" Target="../media/image428.wmf"/><Relationship Id="rId3" Type="http://schemas.openxmlformats.org/officeDocument/2006/relationships/oleObject" Target="../embeddings/oleObject442.bin"/><Relationship Id="rId21" Type="http://schemas.openxmlformats.org/officeDocument/2006/relationships/image" Target="../media/image429.wmf"/><Relationship Id="rId7" Type="http://schemas.openxmlformats.org/officeDocument/2006/relationships/oleObject" Target="../embeddings/oleObject444.bin"/><Relationship Id="rId12" Type="http://schemas.openxmlformats.org/officeDocument/2006/relationships/image" Target="../media/image425.wmf"/><Relationship Id="rId17" Type="http://schemas.openxmlformats.org/officeDocument/2006/relationships/oleObject" Target="../embeddings/oleObject449.bin"/><Relationship Id="rId2" Type="http://schemas.openxmlformats.org/officeDocument/2006/relationships/slideLayout" Target="../slideLayouts/slideLayout7.xml"/><Relationship Id="rId16" Type="http://schemas.openxmlformats.org/officeDocument/2006/relationships/image" Target="../media/image427.wmf"/><Relationship Id="rId20" Type="http://schemas.openxmlformats.org/officeDocument/2006/relationships/oleObject" Target="../embeddings/oleObject451.bin"/><Relationship Id="rId1" Type="http://schemas.openxmlformats.org/officeDocument/2006/relationships/vmlDrawing" Target="../drawings/vmlDrawing87.vml"/><Relationship Id="rId6" Type="http://schemas.openxmlformats.org/officeDocument/2006/relationships/image" Target="../media/image422.emf"/><Relationship Id="rId11" Type="http://schemas.openxmlformats.org/officeDocument/2006/relationships/oleObject" Target="../embeddings/oleObject446.bin"/><Relationship Id="rId5" Type="http://schemas.openxmlformats.org/officeDocument/2006/relationships/oleObject" Target="../embeddings/oleObject443.bin"/><Relationship Id="rId15" Type="http://schemas.openxmlformats.org/officeDocument/2006/relationships/oleObject" Target="../embeddings/oleObject448.bin"/><Relationship Id="rId10" Type="http://schemas.openxmlformats.org/officeDocument/2006/relationships/image" Target="../media/image424.wmf"/><Relationship Id="rId19" Type="http://schemas.openxmlformats.org/officeDocument/2006/relationships/oleObject" Target="../embeddings/oleObject450.bin"/><Relationship Id="rId4" Type="http://schemas.openxmlformats.org/officeDocument/2006/relationships/image" Target="../media/image411.emf"/><Relationship Id="rId9" Type="http://schemas.openxmlformats.org/officeDocument/2006/relationships/oleObject" Target="../embeddings/oleObject445.bin"/><Relationship Id="rId14" Type="http://schemas.openxmlformats.org/officeDocument/2006/relationships/image" Target="../media/image426.wmf"/></Relationships>
</file>

<file path=ppt/slides/_rels/slide121.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431.wmf"/><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oleObject" Target="../embeddings/oleObject453.bin"/><Relationship Id="rId5" Type="http://schemas.openxmlformats.org/officeDocument/2006/relationships/image" Target="../media/image430.wmf"/><Relationship Id="rId4" Type="http://schemas.openxmlformats.org/officeDocument/2006/relationships/oleObject" Target="../embeddings/oleObject452.bin"/></Relationships>
</file>

<file path=ppt/slides/_rels/slide122.xml.rels><?xml version="1.0" encoding="UTF-8" standalone="yes"?>
<Relationships xmlns="http://schemas.openxmlformats.org/package/2006/relationships"><Relationship Id="rId8" Type="http://schemas.openxmlformats.org/officeDocument/2006/relationships/image" Target="../media/image434.wmf"/><Relationship Id="rId3" Type="http://schemas.openxmlformats.org/officeDocument/2006/relationships/oleObject" Target="../embeddings/oleObject454.bin"/><Relationship Id="rId7" Type="http://schemas.openxmlformats.org/officeDocument/2006/relationships/oleObject" Target="../embeddings/oleObject456.bin"/><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image" Target="../media/image433.wmf"/><Relationship Id="rId5" Type="http://schemas.openxmlformats.org/officeDocument/2006/relationships/oleObject" Target="../embeddings/oleObject455.bin"/><Relationship Id="rId4" Type="http://schemas.openxmlformats.org/officeDocument/2006/relationships/image" Target="../media/image432.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459.bin"/><Relationship Id="rId13" Type="http://schemas.openxmlformats.org/officeDocument/2006/relationships/image" Target="../media/image439.wmf"/><Relationship Id="rId18" Type="http://schemas.openxmlformats.org/officeDocument/2006/relationships/oleObject" Target="../embeddings/oleObject464.bin"/><Relationship Id="rId3" Type="http://schemas.openxmlformats.org/officeDocument/2006/relationships/notesSlide" Target="../notesSlides/notesSlide6.xml"/><Relationship Id="rId7" Type="http://schemas.openxmlformats.org/officeDocument/2006/relationships/image" Target="../media/image436.wmf"/><Relationship Id="rId12" Type="http://schemas.openxmlformats.org/officeDocument/2006/relationships/oleObject" Target="../embeddings/oleObject461.bin"/><Relationship Id="rId17" Type="http://schemas.openxmlformats.org/officeDocument/2006/relationships/image" Target="../media/image441.emf"/><Relationship Id="rId2" Type="http://schemas.openxmlformats.org/officeDocument/2006/relationships/slideLayout" Target="../slideLayouts/slideLayout7.xml"/><Relationship Id="rId16" Type="http://schemas.openxmlformats.org/officeDocument/2006/relationships/oleObject" Target="../embeddings/oleObject463.bin"/><Relationship Id="rId1" Type="http://schemas.openxmlformats.org/officeDocument/2006/relationships/vmlDrawing" Target="../drawings/vmlDrawing90.vml"/><Relationship Id="rId6" Type="http://schemas.openxmlformats.org/officeDocument/2006/relationships/oleObject" Target="../embeddings/oleObject458.bin"/><Relationship Id="rId11" Type="http://schemas.openxmlformats.org/officeDocument/2006/relationships/image" Target="../media/image438.wmf"/><Relationship Id="rId5" Type="http://schemas.openxmlformats.org/officeDocument/2006/relationships/image" Target="../media/image435.wmf"/><Relationship Id="rId15" Type="http://schemas.openxmlformats.org/officeDocument/2006/relationships/image" Target="../media/image440.wmf"/><Relationship Id="rId10" Type="http://schemas.openxmlformats.org/officeDocument/2006/relationships/oleObject" Target="../embeddings/oleObject460.bin"/><Relationship Id="rId19" Type="http://schemas.openxmlformats.org/officeDocument/2006/relationships/image" Target="../media/image442.wmf"/><Relationship Id="rId4" Type="http://schemas.openxmlformats.org/officeDocument/2006/relationships/oleObject" Target="../embeddings/oleObject457.bin"/><Relationship Id="rId9" Type="http://schemas.openxmlformats.org/officeDocument/2006/relationships/image" Target="../media/image437.emf"/><Relationship Id="rId14" Type="http://schemas.openxmlformats.org/officeDocument/2006/relationships/oleObject" Target="../embeddings/oleObject462.bin"/></Relationships>
</file>

<file path=ppt/slides/_rels/slide124.xml.rels><?xml version="1.0" encoding="UTF-8" standalone="yes"?>
<Relationships xmlns="http://schemas.openxmlformats.org/package/2006/relationships"><Relationship Id="rId13" Type="http://schemas.openxmlformats.org/officeDocument/2006/relationships/oleObject" Target="../embeddings/oleObject470.bin"/><Relationship Id="rId18" Type="http://schemas.openxmlformats.org/officeDocument/2006/relationships/image" Target="../media/image450.emf"/><Relationship Id="rId26" Type="http://schemas.openxmlformats.org/officeDocument/2006/relationships/image" Target="../media/image454.emf"/><Relationship Id="rId39" Type="http://schemas.openxmlformats.org/officeDocument/2006/relationships/oleObject" Target="../embeddings/oleObject483.bin"/><Relationship Id="rId21" Type="http://schemas.openxmlformats.org/officeDocument/2006/relationships/oleObject" Target="../embeddings/oleObject474.bin"/><Relationship Id="rId34" Type="http://schemas.openxmlformats.org/officeDocument/2006/relationships/image" Target="../media/image458.emf"/><Relationship Id="rId42" Type="http://schemas.openxmlformats.org/officeDocument/2006/relationships/image" Target="../media/image462.emf"/><Relationship Id="rId47" Type="http://schemas.openxmlformats.org/officeDocument/2006/relationships/oleObject" Target="../embeddings/oleObject487.bin"/><Relationship Id="rId50" Type="http://schemas.openxmlformats.org/officeDocument/2006/relationships/image" Target="../media/image466.emf"/><Relationship Id="rId55" Type="http://schemas.openxmlformats.org/officeDocument/2006/relationships/oleObject" Target="../embeddings/oleObject491.bin"/><Relationship Id="rId7" Type="http://schemas.openxmlformats.org/officeDocument/2006/relationships/oleObject" Target="../embeddings/oleObject467.bin"/><Relationship Id="rId2" Type="http://schemas.openxmlformats.org/officeDocument/2006/relationships/slideLayout" Target="../slideLayouts/slideLayout7.xml"/><Relationship Id="rId16" Type="http://schemas.openxmlformats.org/officeDocument/2006/relationships/image" Target="../media/image449.emf"/><Relationship Id="rId29" Type="http://schemas.openxmlformats.org/officeDocument/2006/relationships/oleObject" Target="../embeddings/oleObject478.bin"/><Relationship Id="rId11" Type="http://schemas.openxmlformats.org/officeDocument/2006/relationships/oleObject" Target="../embeddings/oleObject469.bin"/><Relationship Id="rId24" Type="http://schemas.openxmlformats.org/officeDocument/2006/relationships/image" Target="../media/image453.emf"/><Relationship Id="rId32" Type="http://schemas.openxmlformats.org/officeDocument/2006/relationships/image" Target="../media/image457.emf"/><Relationship Id="rId37" Type="http://schemas.openxmlformats.org/officeDocument/2006/relationships/oleObject" Target="../embeddings/oleObject482.bin"/><Relationship Id="rId40" Type="http://schemas.openxmlformats.org/officeDocument/2006/relationships/image" Target="../media/image461.emf"/><Relationship Id="rId45" Type="http://schemas.openxmlformats.org/officeDocument/2006/relationships/oleObject" Target="../embeddings/oleObject486.bin"/><Relationship Id="rId53" Type="http://schemas.openxmlformats.org/officeDocument/2006/relationships/oleObject" Target="../embeddings/oleObject490.bin"/><Relationship Id="rId5" Type="http://schemas.openxmlformats.org/officeDocument/2006/relationships/oleObject" Target="../embeddings/oleObject466.bin"/><Relationship Id="rId10" Type="http://schemas.openxmlformats.org/officeDocument/2006/relationships/image" Target="../media/image446.emf"/><Relationship Id="rId19" Type="http://schemas.openxmlformats.org/officeDocument/2006/relationships/oleObject" Target="../embeddings/oleObject473.bin"/><Relationship Id="rId31" Type="http://schemas.openxmlformats.org/officeDocument/2006/relationships/oleObject" Target="../embeddings/oleObject479.bin"/><Relationship Id="rId44" Type="http://schemas.openxmlformats.org/officeDocument/2006/relationships/image" Target="../media/image463.emf"/><Relationship Id="rId52" Type="http://schemas.openxmlformats.org/officeDocument/2006/relationships/image" Target="../media/image467.emf"/><Relationship Id="rId4" Type="http://schemas.openxmlformats.org/officeDocument/2006/relationships/image" Target="../media/image443.emf"/><Relationship Id="rId9" Type="http://schemas.openxmlformats.org/officeDocument/2006/relationships/oleObject" Target="../embeddings/oleObject468.bin"/><Relationship Id="rId14" Type="http://schemas.openxmlformats.org/officeDocument/2006/relationships/image" Target="../media/image448.emf"/><Relationship Id="rId22" Type="http://schemas.openxmlformats.org/officeDocument/2006/relationships/image" Target="../media/image452.emf"/><Relationship Id="rId27" Type="http://schemas.openxmlformats.org/officeDocument/2006/relationships/oleObject" Target="../embeddings/oleObject477.bin"/><Relationship Id="rId30" Type="http://schemas.openxmlformats.org/officeDocument/2006/relationships/image" Target="../media/image456.emf"/><Relationship Id="rId35" Type="http://schemas.openxmlformats.org/officeDocument/2006/relationships/oleObject" Target="../embeddings/oleObject481.bin"/><Relationship Id="rId43" Type="http://schemas.openxmlformats.org/officeDocument/2006/relationships/oleObject" Target="../embeddings/oleObject485.bin"/><Relationship Id="rId48" Type="http://schemas.openxmlformats.org/officeDocument/2006/relationships/image" Target="../media/image465.emf"/><Relationship Id="rId56" Type="http://schemas.openxmlformats.org/officeDocument/2006/relationships/image" Target="../media/image469.emf"/><Relationship Id="rId8" Type="http://schemas.openxmlformats.org/officeDocument/2006/relationships/image" Target="../media/image445.emf"/><Relationship Id="rId51" Type="http://schemas.openxmlformats.org/officeDocument/2006/relationships/oleObject" Target="../embeddings/oleObject489.bin"/><Relationship Id="rId3" Type="http://schemas.openxmlformats.org/officeDocument/2006/relationships/oleObject" Target="../embeddings/oleObject465.bin"/><Relationship Id="rId12" Type="http://schemas.openxmlformats.org/officeDocument/2006/relationships/image" Target="../media/image447.emf"/><Relationship Id="rId17" Type="http://schemas.openxmlformats.org/officeDocument/2006/relationships/oleObject" Target="../embeddings/oleObject472.bin"/><Relationship Id="rId25" Type="http://schemas.openxmlformats.org/officeDocument/2006/relationships/oleObject" Target="../embeddings/oleObject476.bin"/><Relationship Id="rId33" Type="http://schemas.openxmlformats.org/officeDocument/2006/relationships/oleObject" Target="../embeddings/oleObject480.bin"/><Relationship Id="rId38" Type="http://schemas.openxmlformats.org/officeDocument/2006/relationships/image" Target="../media/image460.emf"/><Relationship Id="rId46" Type="http://schemas.openxmlformats.org/officeDocument/2006/relationships/image" Target="../media/image464.emf"/><Relationship Id="rId20" Type="http://schemas.openxmlformats.org/officeDocument/2006/relationships/image" Target="../media/image451.emf"/><Relationship Id="rId41" Type="http://schemas.openxmlformats.org/officeDocument/2006/relationships/oleObject" Target="../embeddings/oleObject484.bin"/><Relationship Id="rId54" Type="http://schemas.openxmlformats.org/officeDocument/2006/relationships/image" Target="../media/image468.emf"/><Relationship Id="rId1" Type="http://schemas.openxmlformats.org/officeDocument/2006/relationships/vmlDrawing" Target="../drawings/vmlDrawing91.vml"/><Relationship Id="rId6" Type="http://schemas.openxmlformats.org/officeDocument/2006/relationships/image" Target="../media/image444.emf"/><Relationship Id="rId15" Type="http://schemas.openxmlformats.org/officeDocument/2006/relationships/oleObject" Target="../embeddings/oleObject471.bin"/><Relationship Id="rId23" Type="http://schemas.openxmlformats.org/officeDocument/2006/relationships/oleObject" Target="../embeddings/oleObject475.bin"/><Relationship Id="rId28" Type="http://schemas.openxmlformats.org/officeDocument/2006/relationships/image" Target="../media/image455.emf"/><Relationship Id="rId36" Type="http://schemas.openxmlformats.org/officeDocument/2006/relationships/image" Target="../media/image459.emf"/><Relationship Id="rId49" Type="http://schemas.openxmlformats.org/officeDocument/2006/relationships/oleObject" Target="../embeddings/oleObject488.bin"/></Relationships>
</file>

<file path=ppt/slides/_rels/slide125.xml.rels><?xml version="1.0" encoding="UTF-8" standalone="yes"?>
<Relationships xmlns="http://schemas.openxmlformats.org/package/2006/relationships"><Relationship Id="rId8" Type="http://schemas.openxmlformats.org/officeDocument/2006/relationships/image" Target="../media/image472.wmf"/><Relationship Id="rId13" Type="http://schemas.openxmlformats.org/officeDocument/2006/relationships/oleObject" Target="../embeddings/oleObject497.bin"/><Relationship Id="rId3" Type="http://schemas.openxmlformats.org/officeDocument/2006/relationships/oleObject" Target="../embeddings/oleObject492.bin"/><Relationship Id="rId7" Type="http://schemas.openxmlformats.org/officeDocument/2006/relationships/oleObject" Target="../embeddings/oleObject494.bin"/><Relationship Id="rId12" Type="http://schemas.openxmlformats.org/officeDocument/2006/relationships/image" Target="../media/image474.wmf"/><Relationship Id="rId2" Type="http://schemas.openxmlformats.org/officeDocument/2006/relationships/slideLayout" Target="../slideLayouts/slideLayout7.xml"/><Relationship Id="rId16" Type="http://schemas.openxmlformats.org/officeDocument/2006/relationships/image" Target="../media/image434.wmf"/><Relationship Id="rId1" Type="http://schemas.openxmlformats.org/officeDocument/2006/relationships/vmlDrawing" Target="../drawings/vmlDrawing92.vml"/><Relationship Id="rId6" Type="http://schemas.openxmlformats.org/officeDocument/2006/relationships/image" Target="../media/image471.wmf"/><Relationship Id="rId11" Type="http://schemas.openxmlformats.org/officeDocument/2006/relationships/oleObject" Target="../embeddings/oleObject496.bin"/><Relationship Id="rId5" Type="http://schemas.openxmlformats.org/officeDocument/2006/relationships/oleObject" Target="../embeddings/oleObject493.bin"/><Relationship Id="rId15" Type="http://schemas.openxmlformats.org/officeDocument/2006/relationships/oleObject" Target="../embeddings/oleObject498.bin"/><Relationship Id="rId10" Type="http://schemas.openxmlformats.org/officeDocument/2006/relationships/image" Target="../media/image473.wmf"/><Relationship Id="rId4" Type="http://schemas.openxmlformats.org/officeDocument/2006/relationships/image" Target="../media/image470.wmf"/><Relationship Id="rId9" Type="http://schemas.openxmlformats.org/officeDocument/2006/relationships/oleObject" Target="../embeddings/oleObject495.bin"/><Relationship Id="rId14" Type="http://schemas.openxmlformats.org/officeDocument/2006/relationships/image" Target="../media/image432.w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501.bin"/><Relationship Id="rId13" Type="http://schemas.openxmlformats.org/officeDocument/2006/relationships/image" Target="../media/image479.wmf"/><Relationship Id="rId18" Type="http://schemas.openxmlformats.org/officeDocument/2006/relationships/oleObject" Target="../embeddings/oleObject506.bin"/><Relationship Id="rId26" Type="http://schemas.openxmlformats.org/officeDocument/2006/relationships/oleObject" Target="../embeddings/oleObject510.bin"/><Relationship Id="rId3" Type="http://schemas.openxmlformats.org/officeDocument/2006/relationships/notesSlide" Target="../notesSlides/notesSlide7.xml"/><Relationship Id="rId21" Type="http://schemas.openxmlformats.org/officeDocument/2006/relationships/image" Target="../media/image483.emf"/><Relationship Id="rId7" Type="http://schemas.openxmlformats.org/officeDocument/2006/relationships/image" Target="../media/image476.wmf"/><Relationship Id="rId12" Type="http://schemas.openxmlformats.org/officeDocument/2006/relationships/oleObject" Target="../embeddings/oleObject503.bin"/><Relationship Id="rId17" Type="http://schemas.openxmlformats.org/officeDocument/2006/relationships/image" Target="../media/image481.wmf"/><Relationship Id="rId25" Type="http://schemas.openxmlformats.org/officeDocument/2006/relationships/image" Target="../media/image485.wmf"/><Relationship Id="rId2" Type="http://schemas.openxmlformats.org/officeDocument/2006/relationships/slideLayout" Target="../slideLayouts/slideLayout7.xml"/><Relationship Id="rId16" Type="http://schemas.openxmlformats.org/officeDocument/2006/relationships/oleObject" Target="../embeddings/oleObject505.bin"/><Relationship Id="rId20" Type="http://schemas.openxmlformats.org/officeDocument/2006/relationships/oleObject" Target="../embeddings/oleObject507.bin"/><Relationship Id="rId29" Type="http://schemas.openxmlformats.org/officeDocument/2006/relationships/image" Target="../media/image487.wmf"/><Relationship Id="rId1" Type="http://schemas.openxmlformats.org/officeDocument/2006/relationships/vmlDrawing" Target="../drawings/vmlDrawing93.vml"/><Relationship Id="rId6" Type="http://schemas.openxmlformats.org/officeDocument/2006/relationships/oleObject" Target="../embeddings/oleObject500.bin"/><Relationship Id="rId11" Type="http://schemas.openxmlformats.org/officeDocument/2006/relationships/image" Target="../media/image478.wmf"/><Relationship Id="rId24" Type="http://schemas.openxmlformats.org/officeDocument/2006/relationships/oleObject" Target="../embeddings/oleObject509.bin"/><Relationship Id="rId5" Type="http://schemas.openxmlformats.org/officeDocument/2006/relationships/image" Target="../media/image475.wmf"/><Relationship Id="rId15" Type="http://schemas.openxmlformats.org/officeDocument/2006/relationships/image" Target="../media/image480.wmf"/><Relationship Id="rId23" Type="http://schemas.openxmlformats.org/officeDocument/2006/relationships/image" Target="../media/image484.wmf"/><Relationship Id="rId28" Type="http://schemas.openxmlformats.org/officeDocument/2006/relationships/oleObject" Target="../embeddings/oleObject511.bin"/><Relationship Id="rId10" Type="http://schemas.openxmlformats.org/officeDocument/2006/relationships/oleObject" Target="../embeddings/oleObject502.bin"/><Relationship Id="rId19" Type="http://schemas.openxmlformats.org/officeDocument/2006/relationships/image" Target="../media/image482.emf"/><Relationship Id="rId4" Type="http://schemas.openxmlformats.org/officeDocument/2006/relationships/oleObject" Target="../embeddings/oleObject499.bin"/><Relationship Id="rId9" Type="http://schemas.openxmlformats.org/officeDocument/2006/relationships/image" Target="../media/image477.wmf"/><Relationship Id="rId14" Type="http://schemas.openxmlformats.org/officeDocument/2006/relationships/oleObject" Target="../embeddings/oleObject504.bin"/><Relationship Id="rId22" Type="http://schemas.openxmlformats.org/officeDocument/2006/relationships/oleObject" Target="../embeddings/oleObject508.bin"/><Relationship Id="rId27" Type="http://schemas.openxmlformats.org/officeDocument/2006/relationships/image" Target="../media/image486.wmf"/></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514.bin"/><Relationship Id="rId13" Type="http://schemas.openxmlformats.org/officeDocument/2006/relationships/image" Target="../media/image492.wmf"/><Relationship Id="rId18" Type="http://schemas.openxmlformats.org/officeDocument/2006/relationships/oleObject" Target="../embeddings/oleObject508.bin"/><Relationship Id="rId3" Type="http://schemas.openxmlformats.org/officeDocument/2006/relationships/oleObject" Target="../embeddings/oleObject512.bin"/><Relationship Id="rId21" Type="http://schemas.openxmlformats.org/officeDocument/2006/relationships/image" Target="../media/image485.wmf"/><Relationship Id="rId7" Type="http://schemas.openxmlformats.org/officeDocument/2006/relationships/image" Target="../media/image495.png"/><Relationship Id="rId12" Type="http://schemas.openxmlformats.org/officeDocument/2006/relationships/oleObject" Target="../embeddings/oleObject516.bin"/><Relationship Id="rId17" Type="http://schemas.openxmlformats.org/officeDocument/2006/relationships/image" Target="../media/image494.wmf"/><Relationship Id="rId2" Type="http://schemas.openxmlformats.org/officeDocument/2006/relationships/slideLayout" Target="../slideLayouts/slideLayout7.xml"/><Relationship Id="rId16" Type="http://schemas.openxmlformats.org/officeDocument/2006/relationships/oleObject" Target="../embeddings/oleObject518.bin"/><Relationship Id="rId20" Type="http://schemas.openxmlformats.org/officeDocument/2006/relationships/oleObject" Target="../embeddings/oleObject509.bin"/><Relationship Id="rId1" Type="http://schemas.openxmlformats.org/officeDocument/2006/relationships/vmlDrawing" Target="../drawings/vmlDrawing94.vml"/><Relationship Id="rId6" Type="http://schemas.openxmlformats.org/officeDocument/2006/relationships/image" Target="../media/image489.wmf"/><Relationship Id="rId11" Type="http://schemas.openxmlformats.org/officeDocument/2006/relationships/image" Target="../media/image491.wmf"/><Relationship Id="rId5" Type="http://schemas.openxmlformats.org/officeDocument/2006/relationships/oleObject" Target="../embeddings/oleObject513.bin"/><Relationship Id="rId15" Type="http://schemas.openxmlformats.org/officeDocument/2006/relationships/image" Target="../media/image493.wmf"/><Relationship Id="rId10" Type="http://schemas.openxmlformats.org/officeDocument/2006/relationships/oleObject" Target="../embeddings/oleObject515.bin"/><Relationship Id="rId19" Type="http://schemas.openxmlformats.org/officeDocument/2006/relationships/image" Target="../media/image484.wmf"/><Relationship Id="rId4" Type="http://schemas.openxmlformats.org/officeDocument/2006/relationships/image" Target="../media/image488.wmf"/><Relationship Id="rId9" Type="http://schemas.openxmlformats.org/officeDocument/2006/relationships/image" Target="../media/image490.wmf"/><Relationship Id="rId14" Type="http://schemas.openxmlformats.org/officeDocument/2006/relationships/oleObject" Target="../embeddings/oleObject517.bin"/></Relationships>
</file>

<file path=ppt/slides/_rels/slide128.xml.rels><?xml version="1.0" encoding="UTF-8" standalone="yes"?>
<Relationships xmlns="http://schemas.openxmlformats.org/package/2006/relationships"><Relationship Id="rId3" Type="http://schemas.openxmlformats.org/officeDocument/2006/relationships/image" Target="../media/image496.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499.wmf"/><Relationship Id="rId13" Type="http://schemas.openxmlformats.org/officeDocument/2006/relationships/oleObject" Target="../embeddings/oleObject524.bin"/><Relationship Id="rId18" Type="http://schemas.openxmlformats.org/officeDocument/2006/relationships/image" Target="../media/image504.wmf"/><Relationship Id="rId3" Type="http://schemas.openxmlformats.org/officeDocument/2006/relationships/oleObject" Target="../embeddings/oleObject519.bin"/><Relationship Id="rId21" Type="http://schemas.openxmlformats.org/officeDocument/2006/relationships/oleObject" Target="../embeddings/oleObject458.bin"/><Relationship Id="rId7" Type="http://schemas.openxmlformats.org/officeDocument/2006/relationships/oleObject" Target="../embeddings/oleObject521.bin"/><Relationship Id="rId12" Type="http://schemas.openxmlformats.org/officeDocument/2006/relationships/image" Target="../media/image501.wmf"/><Relationship Id="rId17" Type="http://schemas.openxmlformats.org/officeDocument/2006/relationships/oleObject" Target="../embeddings/oleObject526.bin"/><Relationship Id="rId2" Type="http://schemas.openxmlformats.org/officeDocument/2006/relationships/slideLayout" Target="../slideLayouts/slideLayout7.xml"/><Relationship Id="rId16" Type="http://schemas.openxmlformats.org/officeDocument/2006/relationships/image" Target="../media/image503.wmf"/><Relationship Id="rId20" Type="http://schemas.openxmlformats.org/officeDocument/2006/relationships/image" Target="../media/image435.wmf"/><Relationship Id="rId1" Type="http://schemas.openxmlformats.org/officeDocument/2006/relationships/vmlDrawing" Target="../drawings/vmlDrawing95.vml"/><Relationship Id="rId6" Type="http://schemas.openxmlformats.org/officeDocument/2006/relationships/image" Target="../media/image498.wmf"/><Relationship Id="rId11" Type="http://schemas.openxmlformats.org/officeDocument/2006/relationships/oleObject" Target="../embeddings/oleObject523.bin"/><Relationship Id="rId24" Type="http://schemas.openxmlformats.org/officeDocument/2006/relationships/image" Target="../media/image505.wmf"/><Relationship Id="rId5" Type="http://schemas.openxmlformats.org/officeDocument/2006/relationships/oleObject" Target="../embeddings/oleObject520.bin"/><Relationship Id="rId15" Type="http://schemas.openxmlformats.org/officeDocument/2006/relationships/oleObject" Target="../embeddings/oleObject525.bin"/><Relationship Id="rId23" Type="http://schemas.openxmlformats.org/officeDocument/2006/relationships/oleObject" Target="../embeddings/oleObject527.bin"/><Relationship Id="rId10" Type="http://schemas.openxmlformats.org/officeDocument/2006/relationships/image" Target="../media/image500.wmf"/><Relationship Id="rId19" Type="http://schemas.openxmlformats.org/officeDocument/2006/relationships/oleObject" Target="../embeddings/oleObject457.bin"/><Relationship Id="rId4" Type="http://schemas.openxmlformats.org/officeDocument/2006/relationships/image" Target="../media/image497.wmf"/><Relationship Id="rId9" Type="http://schemas.openxmlformats.org/officeDocument/2006/relationships/oleObject" Target="../embeddings/oleObject522.bin"/><Relationship Id="rId14" Type="http://schemas.openxmlformats.org/officeDocument/2006/relationships/image" Target="../media/image502.wmf"/><Relationship Id="rId22" Type="http://schemas.openxmlformats.org/officeDocument/2006/relationships/image" Target="../media/image436.wmf"/></Relationships>
</file>

<file path=ppt/slides/_rels/slide13.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oleObject" Target="../embeddings/oleObject77.bin"/><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67.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64.e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75.bin"/><Relationship Id="rId14" Type="http://schemas.openxmlformats.org/officeDocument/2006/relationships/image" Target="../media/image68.wmf"/></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457.bin"/><Relationship Id="rId13" Type="http://schemas.openxmlformats.org/officeDocument/2006/relationships/image" Target="../media/image507.wmf"/><Relationship Id="rId3" Type="http://schemas.openxmlformats.org/officeDocument/2006/relationships/audio" Target="../media/audio1.wav"/><Relationship Id="rId7" Type="http://schemas.openxmlformats.org/officeDocument/2006/relationships/image" Target="../media/image504.wmf"/><Relationship Id="rId12" Type="http://schemas.openxmlformats.org/officeDocument/2006/relationships/oleObject" Target="../embeddings/oleObject530.bin"/><Relationship Id="rId17" Type="http://schemas.openxmlformats.org/officeDocument/2006/relationships/image" Target="../media/image509.wmf"/><Relationship Id="rId2" Type="http://schemas.openxmlformats.org/officeDocument/2006/relationships/slideLayout" Target="../slideLayouts/slideLayout7.xml"/><Relationship Id="rId16" Type="http://schemas.openxmlformats.org/officeDocument/2006/relationships/oleObject" Target="../embeddings/oleObject532.bin"/><Relationship Id="rId1" Type="http://schemas.openxmlformats.org/officeDocument/2006/relationships/vmlDrawing" Target="../drawings/vmlDrawing96.vml"/><Relationship Id="rId6" Type="http://schemas.openxmlformats.org/officeDocument/2006/relationships/oleObject" Target="../embeddings/oleObject529.bin"/><Relationship Id="rId11" Type="http://schemas.openxmlformats.org/officeDocument/2006/relationships/image" Target="../media/image436.wmf"/><Relationship Id="rId5" Type="http://schemas.openxmlformats.org/officeDocument/2006/relationships/image" Target="../media/image506.wmf"/><Relationship Id="rId15" Type="http://schemas.openxmlformats.org/officeDocument/2006/relationships/image" Target="../media/image508.wmf"/><Relationship Id="rId10" Type="http://schemas.openxmlformats.org/officeDocument/2006/relationships/oleObject" Target="../embeddings/oleObject458.bin"/><Relationship Id="rId4" Type="http://schemas.openxmlformats.org/officeDocument/2006/relationships/oleObject" Target="../embeddings/oleObject528.bin"/><Relationship Id="rId9" Type="http://schemas.openxmlformats.org/officeDocument/2006/relationships/image" Target="../media/image435.wmf"/><Relationship Id="rId14" Type="http://schemas.openxmlformats.org/officeDocument/2006/relationships/oleObject" Target="../embeddings/oleObject531.bin"/></Relationships>
</file>

<file path=ppt/slides/_rels/slide131.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533.bin"/><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image" Target="../media/image512.wmf"/><Relationship Id="rId5" Type="http://schemas.openxmlformats.org/officeDocument/2006/relationships/oleObject" Target="../embeddings/oleObject534.bin"/><Relationship Id="rId4" Type="http://schemas.openxmlformats.org/officeDocument/2006/relationships/image" Target="../media/image511.wmf"/></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537.bin"/><Relationship Id="rId3" Type="http://schemas.openxmlformats.org/officeDocument/2006/relationships/image" Target="../media/image516.jpeg"/><Relationship Id="rId7" Type="http://schemas.openxmlformats.org/officeDocument/2006/relationships/image" Target="../media/image514.wmf"/><Relationship Id="rId2" Type="http://schemas.openxmlformats.org/officeDocument/2006/relationships/slideLayout" Target="../slideLayouts/slideLayout7.xml"/><Relationship Id="rId1" Type="http://schemas.openxmlformats.org/officeDocument/2006/relationships/vmlDrawing" Target="../drawings/vmlDrawing98.vml"/><Relationship Id="rId6" Type="http://schemas.openxmlformats.org/officeDocument/2006/relationships/oleObject" Target="../embeddings/oleObject536.bin"/><Relationship Id="rId5" Type="http://schemas.openxmlformats.org/officeDocument/2006/relationships/image" Target="../media/image513.wmf"/><Relationship Id="rId4" Type="http://schemas.openxmlformats.org/officeDocument/2006/relationships/oleObject" Target="../embeddings/oleObject535.bin"/><Relationship Id="rId9" Type="http://schemas.openxmlformats.org/officeDocument/2006/relationships/image" Target="../media/image515.wmf"/></Relationships>
</file>

<file path=ppt/slides/_rels/slide134.xml.rels><?xml version="1.0" encoding="UTF-8" standalone="yes"?>
<Relationships xmlns="http://schemas.openxmlformats.org/package/2006/relationships"><Relationship Id="rId8" Type="http://schemas.openxmlformats.org/officeDocument/2006/relationships/image" Target="../media/image518.wmf"/><Relationship Id="rId3" Type="http://schemas.openxmlformats.org/officeDocument/2006/relationships/notesSlide" Target="../notesSlides/notesSlide8.xml"/><Relationship Id="rId7" Type="http://schemas.openxmlformats.org/officeDocument/2006/relationships/oleObject" Target="../embeddings/oleObject539.bin"/><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image" Target="../media/image517.wmf"/><Relationship Id="rId5" Type="http://schemas.openxmlformats.org/officeDocument/2006/relationships/oleObject" Target="../embeddings/oleObject538.bin"/><Relationship Id="rId4" Type="http://schemas.openxmlformats.org/officeDocument/2006/relationships/image" Target="../media/image519.jpeg"/></Relationships>
</file>

<file path=ppt/slides/_rels/slide13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2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8" Type="http://schemas.openxmlformats.org/officeDocument/2006/relationships/image" Target="../media/image524.wmf"/><Relationship Id="rId3" Type="http://schemas.openxmlformats.org/officeDocument/2006/relationships/oleObject" Target="../embeddings/oleObject540.bin"/><Relationship Id="rId7" Type="http://schemas.openxmlformats.org/officeDocument/2006/relationships/oleObject" Target="../embeddings/oleObject542.bin"/><Relationship Id="rId12" Type="http://schemas.openxmlformats.org/officeDocument/2006/relationships/image" Target="../media/image526.wmf"/><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image" Target="../media/image523.wmf"/><Relationship Id="rId11" Type="http://schemas.openxmlformats.org/officeDocument/2006/relationships/oleObject" Target="../embeddings/oleObject544.bin"/><Relationship Id="rId5" Type="http://schemas.openxmlformats.org/officeDocument/2006/relationships/oleObject" Target="../embeddings/oleObject541.bin"/><Relationship Id="rId10" Type="http://schemas.openxmlformats.org/officeDocument/2006/relationships/image" Target="../media/image525.wmf"/><Relationship Id="rId4" Type="http://schemas.openxmlformats.org/officeDocument/2006/relationships/image" Target="../media/image522.wmf"/><Relationship Id="rId9" Type="http://schemas.openxmlformats.org/officeDocument/2006/relationships/oleObject" Target="../embeddings/oleObject543.bin"/></Relationships>
</file>

<file path=ppt/slides/_rels/slide138.xml.rels><?xml version="1.0" encoding="UTF-8" standalone="yes"?>
<Relationships xmlns="http://schemas.openxmlformats.org/package/2006/relationships"><Relationship Id="rId8" Type="http://schemas.openxmlformats.org/officeDocument/2006/relationships/image" Target="../media/image529.wmf"/><Relationship Id="rId13" Type="http://schemas.openxmlformats.org/officeDocument/2006/relationships/oleObject" Target="../embeddings/oleObject550.bin"/><Relationship Id="rId18" Type="http://schemas.openxmlformats.org/officeDocument/2006/relationships/image" Target="../media/image534.wmf"/><Relationship Id="rId3" Type="http://schemas.openxmlformats.org/officeDocument/2006/relationships/oleObject" Target="../embeddings/oleObject545.bin"/><Relationship Id="rId7" Type="http://schemas.openxmlformats.org/officeDocument/2006/relationships/oleObject" Target="../embeddings/oleObject547.bin"/><Relationship Id="rId12" Type="http://schemas.openxmlformats.org/officeDocument/2006/relationships/image" Target="../media/image531.wmf"/><Relationship Id="rId17" Type="http://schemas.openxmlformats.org/officeDocument/2006/relationships/oleObject" Target="../embeddings/oleObject552.bin"/><Relationship Id="rId2" Type="http://schemas.openxmlformats.org/officeDocument/2006/relationships/slideLayout" Target="../slideLayouts/slideLayout7.xml"/><Relationship Id="rId16" Type="http://schemas.openxmlformats.org/officeDocument/2006/relationships/image" Target="../media/image533.wmf"/><Relationship Id="rId20" Type="http://schemas.openxmlformats.org/officeDocument/2006/relationships/image" Target="../media/image535.wmf"/><Relationship Id="rId1" Type="http://schemas.openxmlformats.org/officeDocument/2006/relationships/vmlDrawing" Target="../drawings/vmlDrawing101.vml"/><Relationship Id="rId6" Type="http://schemas.openxmlformats.org/officeDocument/2006/relationships/image" Target="../media/image528.wmf"/><Relationship Id="rId11" Type="http://schemas.openxmlformats.org/officeDocument/2006/relationships/oleObject" Target="../embeddings/oleObject549.bin"/><Relationship Id="rId5" Type="http://schemas.openxmlformats.org/officeDocument/2006/relationships/oleObject" Target="../embeddings/oleObject546.bin"/><Relationship Id="rId15" Type="http://schemas.openxmlformats.org/officeDocument/2006/relationships/oleObject" Target="../embeddings/oleObject551.bin"/><Relationship Id="rId10" Type="http://schemas.openxmlformats.org/officeDocument/2006/relationships/image" Target="../media/image530.wmf"/><Relationship Id="rId19" Type="http://schemas.openxmlformats.org/officeDocument/2006/relationships/oleObject" Target="../embeddings/oleObject553.bin"/><Relationship Id="rId4" Type="http://schemas.openxmlformats.org/officeDocument/2006/relationships/image" Target="../media/image527.wmf"/><Relationship Id="rId9" Type="http://schemas.openxmlformats.org/officeDocument/2006/relationships/oleObject" Target="../embeddings/oleObject548.bin"/><Relationship Id="rId14" Type="http://schemas.openxmlformats.org/officeDocument/2006/relationships/image" Target="../media/image532.wmf"/></Relationships>
</file>

<file path=ppt/slides/_rels/slide139.xml.rels><?xml version="1.0" encoding="UTF-8" standalone="yes"?>
<Relationships xmlns="http://schemas.openxmlformats.org/package/2006/relationships"><Relationship Id="rId8" Type="http://schemas.openxmlformats.org/officeDocument/2006/relationships/image" Target="../media/image538.wmf"/><Relationship Id="rId13" Type="http://schemas.openxmlformats.org/officeDocument/2006/relationships/oleObject" Target="../embeddings/oleObject559.bin"/><Relationship Id="rId3" Type="http://schemas.openxmlformats.org/officeDocument/2006/relationships/oleObject" Target="../embeddings/oleObject554.bin"/><Relationship Id="rId7" Type="http://schemas.openxmlformats.org/officeDocument/2006/relationships/oleObject" Target="../embeddings/oleObject556.bin"/><Relationship Id="rId12" Type="http://schemas.openxmlformats.org/officeDocument/2006/relationships/image" Target="../media/image540.wmf"/><Relationship Id="rId2" Type="http://schemas.openxmlformats.org/officeDocument/2006/relationships/slideLayout" Target="../slideLayouts/slideLayout7.xml"/><Relationship Id="rId16" Type="http://schemas.openxmlformats.org/officeDocument/2006/relationships/image" Target="../media/image542.wmf"/><Relationship Id="rId1" Type="http://schemas.openxmlformats.org/officeDocument/2006/relationships/vmlDrawing" Target="../drawings/vmlDrawing102.vml"/><Relationship Id="rId6" Type="http://schemas.openxmlformats.org/officeDocument/2006/relationships/image" Target="../media/image537.wmf"/><Relationship Id="rId11" Type="http://schemas.openxmlformats.org/officeDocument/2006/relationships/oleObject" Target="../embeddings/oleObject558.bin"/><Relationship Id="rId5" Type="http://schemas.openxmlformats.org/officeDocument/2006/relationships/oleObject" Target="../embeddings/oleObject555.bin"/><Relationship Id="rId15" Type="http://schemas.openxmlformats.org/officeDocument/2006/relationships/oleObject" Target="../embeddings/oleObject560.bin"/><Relationship Id="rId10" Type="http://schemas.openxmlformats.org/officeDocument/2006/relationships/image" Target="../media/image539.wmf"/><Relationship Id="rId4" Type="http://schemas.openxmlformats.org/officeDocument/2006/relationships/image" Target="../media/image536.wmf"/><Relationship Id="rId9" Type="http://schemas.openxmlformats.org/officeDocument/2006/relationships/oleObject" Target="../embeddings/oleObject557.bin"/><Relationship Id="rId14" Type="http://schemas.openxmlformats.org/officeDocument/2006/relationships/image" Target="../media/image541.wmf"/></Relationships>
</file>

<file path=ppt/slides/_rels/slide14.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83.bin"/><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73.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70.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81.bin"/><Relationship Id="rId14" Type="http://schemas.openxmlformats.org/officeDocument/2006/relationships/image" Target="../media/image74.wmf"/></Relationships>
</file>

<file path=ppt/slides/_rels/slide140.xml.rels><?xml version="1.0" encoding="UTF-8" standalone="yes"?>
<Relationships xmlns="http://schemas.openxmlformats.org/package/2006/relationships"><Relationship Id="rId8" Type="http://schemas.openxmlformats.org/officeDocument/2006/relationships/image" Target="../media/image545.wmf"/><Relationship Id="rId3" Type="http://schemas.openxmlformats.org/officeDocument/2006/relationships/oleObject" Target="../embeddings/oleObject561.bin"/><Relationship Id="rId7" Type="http://schemas.openxmlformats.org/officeDocument/2006/relationships/oleObject" Target="../embeddings/oleObject563.bin"/><Relationship Id="rId2" Type="http://schemas.openxmlformats.org/officeDocument/2006/relationships/slideLayout" Target="../slideLayouts/slideLayout7.xml"/><Relationship Id="rId1" Type="http://schemas.openxmlformats.org/officeDocument/2006/relationships/vmlDrawing" Target="../drawings/vmlDrawing103.vml"/><Relationship Id="rId6" Type="http://schemas.openxmlformats.org/officeDocument/2006/relationships/image" Target="../media/image544.wmf"/><Relationship Id="rId5" Type="http://schemas.openxmlformats.org/officeDocument/2006/relationships/oleObject" Target="../embeddings/oleObject562.bin"/><Relationship Id="rId10" Type="http://schemas.openxmlformats.org/officeDocument/2006/relationships/image" Target="../media/image546.wmf"/><Relationship Id="rId4" Type="http://schemas.openxmlformats.org/officeDocument/2006/relationships/image" Target="../media/image543.wmf"/><Relationship Id="rId9" Type="http://schemas.openxmlformats.org/officeDocument/2006/relationships/oleObject" Target="../embeddings/oleObject564.bin"/></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565.bin"/><Relationship Id="rId2" Type="http://schemas.openxmlformats.org/officeDocument/2006/relationships/slideLayout" Target="../slideLayouts/slideLayout7.xml"/><Relationship Id="rId1" Type="http://schemas.openxmlformats.org/officeDocument/2006/relationships/vmlDrawing" Target="../drawings/vmlDrawing104.vml"/><Relationship Id="rId6" Type="http://schemas.openxmlformats.org/officeDocument/2006/relationships/image" Target="../media/image548.wmf"/><Relationship Id="rId5" Type="http://schemas.openxmlformats.org/officeDocument/2006/relationships/oleObject" Target="../embeddings/oleObject566.bin"/><Relationship Id="rId4" Type="http://schemas.openxmlformats.org/officeDocument/2006/relationships/image" Target="../media/image547.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567.bin"/><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image" Target="../media/image550.wmf"/><Relationship Id="rId5" Type="http://schemas.openxmlformats.org/officeDocument/2006/relationships/oleObject" Target="../embeddings/oleObject568.bin"/><Relationship Id="rId4" Type="http://schemas.openxmlformats.org/officeDocument/2006/relationships/image" Target="../media/image549.wmf"/></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570.bin"/><Relationship Id="rId13" Type="http://schemas.openxmlformats.org/officeDocument/2006/relationships/image" Target="../media/image554.wmf"/><Relationship Id="rId3" Type="http://schemas.openxmlformats.org/officeDocument/2006/relationships/audio" Target="../media/audio1.wav"/><Relationship Id="rId7" Type="http://schemas.openxmlformats.org/officeDocument/2006/relationships/image" Target="../media/image496.jpeg"/><Relationship Id="rId12" Type="http://schemas.openxmlformats.org/officeDocument/2006/relationships/oleObject" Target="../embeddings/oleObject572.bin"/><Relationship Id="rId2" Type="http://schemas.openxmlformats.org/officeDocument/2006/relationships/slideLayout" Target="../slideLayouts/slideLayout7.xml"/><Relationship Id="rId1" Type="http://schemas.openxmlformats.org/officeDocument/2006/relationships/vmlDrawing" Target="../drawings/vmlDrawing106.vml"/><Relationship Id="rId6" Type="http://schemas.openxmlformats.org/officeDocument/2006/relationships/image" Target="../media/image551.wmf"/><Relationship Id="rId11" Type="http://schemas.openxmlformats.org/officeDocument/2006/relationships/image" Target="../media/image553.wmf"/><Relationship Id="rId5" Type="http://schemas.openxmlformats.org/officeDocument/2006/relationships/oleObject" Target="../embeddings/oleObject569.bin"/><Relationship Id="rId10" Type="http://schemas.openxmlformats.org/officeDocument/2006/relationships/oleObject" Target="../embeddings/oleObject571.bin"/><Relationship Id="rId4" Type="http://schemas.openxmlformats.org/officeDocument/2006/relationships/image" Target="../media/image555.jpeg"/><Relationship Id="rId9" Type="http://schemas.openxmlformats.org/officeDocument/2006/relationships/image" Target="../media/image552.w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531.bin"/><Relationship Id="rId3" Type="http://schemas.openxmlformats.org/officeDocument/2006/relationships/audio" Target="../media/audio1.wav"/><Relationship Id="rId7" Type="http://schemas.openxmlformats.org/officeDocument/2006/relationships/image" Target="../media/image504.wmf"/><Relationship Id="rId2" Type="http://schemas.openxmlformats.org/officeDocument/2006/relationships/slideLayout" Target="../slideLayouts/slideLayout7.xml"/><Relationship Id="rId1" Type="http://schemas.openxmlformats.org/officeDocument/2006/relationships/vmlDrawing" Target="../drawings/vmlDrawing107.vml"/><Relationship Id="rId6" Type="http://schemas.openxmlformats.org/officeDocument/2006/relationships/oleObject" Target="../embeddings/oleObject529.bin"/><Relationship Id="rId11" Type="http://schemas.openxmlformats.org/officeDocument/2006/relationships/image" Target="../media/image509.wmf"/><Relationship Id="rId5" Type="http://schemas.openxmlformats.org/officeDocument/2006/relationships/image" Target="../media/image506.wmf"/><Relationship Id="rId10" Type="http://schemas.openxmlformats.org/officeDocument/2006/relationships/oleObject" Target="../embeddings/oleObject532.bin"/><Relationship Id="rId4" Type="http://schemas.openxmlformats.org/officeDocument/2006/relationships/oleObject" Target="../embeddings/oleObject528.bin"/><Relationship Id="rId9" Type="http://schemas.openxmlformats.org/officeDocument/2006/relationships/image" Target="../media/image508.w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573.bin"/><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image" Target="../media/image557.wmf"/><Relationship Id="rId5" Type="http://schemas.openxmlformats.org/officeDocument/2006/relationships/oleObject" Target="../embeddings/oleObject574.bin"/><Relationship Id="rId4" Type="http://schemas.openxmlformats.org/officeDocument/2006/relationships/image" Target="../media/image556.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575.bin"/><Relationship Id="rId2" Type="http://schemas.openxmlformats.org/officeDocument/2006/relationships/slideLayout" Target="../slideLayouts/slideLayout7.xml"/><Relationship Id="rId1" Type="http://schemas.openxmlformats.org/officeDocument/2006/relationships/vmlDrawing" Target="../drawings/vmlDrawing109.vml"/><Relationship Id="rId4" Type="http://schemas.openxmlformats.org/officeDocument/2006/relationships/image" Target="../media/image558.wmf"/></Relationships>
</file>

<file path=ppt/slides/_rels/slide149.xml.rels><?xml version="1.0" encoding="UTF-8" standalone="yes"?>
<Relationships xmlns="http://schemas.openxmlformats.org/package/2006/relationships"><Relationship Id="rId8" Type="http://schemas.openxmlformats.org/officeDocument/2006/relationships/image" Target="../media/image561.wmf"/><Relationship Id="rId3" Type="http://schemas.openxmlformats.org/officeDocument/2006/relationships/oleObject" Target="../embeddings/oleObject576.bin"/><Relationship Id="rId7" Type="http://schemas.openxmlformats.org/officeDocument/2006/relationships/oleObject" Target="../embeddings/oleObject578.bin"/><Relationship Id="rId2" Type="http://schemas.openxmlformats.org/officeDocument/2006/relationships/slideLayout" Target="../slideLayouts/slideLayout7.xml"/><Relationship Id="rId1" Type="http://schemas.openxmlformats.org/officeDocument/2006/relationships/vmlDrawing" Target="../drawings/vmlDrawing110.vml"/><Relationship Id="rId6" Type="http://schemas.openxmlformats.org/officeDocument/2006/relationships/image" Target="../media/image560.wmf"/><Relationship Id="rId5" Type="http://schemas.openxmlformats.org/officeDocument/2006/relationships/oleObject" Target="../embeddings/oleObject577.bin"/><Relationship Id="rId10" Type="http://schemas.openxmlformats.org/officeDocument/2006/relationships/image" Target="../media/image562.emf"/><Relationship Id="rId4" Type="http://schemas.openxmlformats.org/officeDocument/2006/relationships/image" Target="../media/image559.wmf"/><Relationship Id="rId9" Type="http://schemas.openxmlformats.org/officeDocument/2006/relationships/oleObject" Target="../embeddings/oleObject579.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78.gif"/><Relationship Id="rId7" Type="http://schemas.openxmlformats.org/officeDocument/2006/relationships/image" Target="../media/image76.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85.bin"/><Relationship Id="rId5" Type="http://schemas.openxmlformats.org/officeDocument/2006/relationships/image" Target="../media/image75.wmf"/><Relationship Id="rId4" Type="http://schemas.openxmlformats.org/officeDocument/2006/relationships/oleObject" Target="../embeddings/oleObject84.bin"/><Relationship Id="rId9" Type="http://schemas.openxmlformats.org/officeDocument/2006/relationships/image" Target="../media/image77.emf"/></Relationships>
</file>

<file path=ppt/slides/_rels/slide150.xml.rels><?xml version="1.0" encoding="UTF-8" standalone="yes"?>
<Relationships xmlns="http://schemas.openxmlformats.org/package/2006/relationships"><Relationship Id="rId8" Type="http://schemas.openxmlformats.org/officeDocument/2006/relationships/image" Target="../media/image565.wmf"/><Relationship Id="rId13" Type="http://schemas.openxmlformats.org/officeDocument/2006/relationships/oleObject" Target="../embeddings/oleObject585.bin"/><Relationship Id="rId18" Type="http://schemas.openxmlformats.org/officeDocument/2006/relationships/image" Target="../media/image570.emf"/><Relationship Id="rId26" Type="http://schemas.openxmlformats.org/officeDocument/2006/relationships/image" Target="../media/image574.emf"/><Relationship Id="rId3" Type="http://schemas.openxmlformats.org/officeDocument/2006/relationships/oleObject" Target="../embeddings/oleObject580.bin"/><Relationship Id="rId21" Type="http://schemas.openxmlformats.org/officeDocument/2006/relationships/oleObject" Target="../embeddings/oleObject589.bin"/><Relationship Id="rId7" Type="http://schemas.openxmlformats.org/officeDocument/2006/relationships/oleObject" Target="../embeddings/oleObject582.bin"/><Relationship Id="rId12" Type="http://schemas.openxmlformats.org/officeDocument/2006/relationships/image" Target="../media/image567.wmf"/><Relationship Id="rId17" Type="http://schemas.openxmlformats.org/officeDocument/2006/relationships/oleObject" Target="../embeddings/oleObject587.bin"/><Relationship Id="rId25" Type="http://schemas.openxmlformats.org/officeDocument/2006/relationships/oleObject" Target="../embeddings/oleObject591.bin"/><Relationship Id="rId2" Type="http://schemas.openxmlformats.org/officeDocument/2006/relationships/slideLayout" Target="../slideLayouts/slideLayout7.xml"/><Relationship Id="rId16" Type="http://schemas.openxmlformats.org/officeDocument/2006/relationships/image" Target="../media/image569.emf"/><Relationship Id="rId20" Type="http://schemas.openxmlformats.org/officeDocument/2006/relationships/image" Target="../media/image571.emf"/><Relationship Id="rId1" Type="http://schemas.openxmlformats.org/officeDocument/2006/relationships/vmlDrawing" Target="../drawings/vmlDrawing111.vml"/><Relationship Id="rId6" Type="http://schemas.openxmlformats.org/officeDocument/2006/relationships/image" Target="../media/image564.emf"/><Relationship Id="rId11" Type="http://schemas.openxmlformats.org/officeDocument/2006/relationships/oleObject" Target="../embeddings/oleObject584.bin"/><Relationship Id="rId24" Type="http://schemas.openxmlformats.org/officeDocument/2006/relationships/image" Target="../media/image573.wmf"/><Relationship Id="rId5" Type="http://schemas.openxmlformats.org/officeDocument/2006/relationships/oleObject" Target="../embeddings/oleObject581.bin"/><Relationship Id="rId15" Type="http://schemas.openxmlformats.org/officeDocument/2006/relationships/oleObject" Target="../embeddings/oleObject586.bin"/><Relationship Id="rId23" Type="http://schemas.openxmlformats.org/officeDocument/2006/relationships/oleObject" Target="../embeddings/oleObject590.bin"/><Relationship Id="rId10" Type="http://schemas.openxmlformats.org/officeDocument/2006/relationships/image" Target="../media/image566.wmf"/><Relationship Id="rId19" Type="http://schemas.openxmlformats.org/officeDocument/2006/relationships/oleObject" Target="../embeddings/oleObject588.bin"/><Relationship Id="rId4" Type="http://schemas.openxmlformats.org/officeDocument/2006/relationships/image" Target="../media/image563.emf"/><Relationship Id="rId9" Type="http://schemas.openxmlformats.org/officeDocument/2006/relationships/oleObject" Target="../embeddings/oleObject583.bin"/><Relationship Id="rId14" Type="http://schemas.openxmlformats.org/officeDocument/2006/relationships/image" Target="../media/image568.emf"/><Relationship Id="rId22" Type="http://schemas.openxmlformats.org/officeDocument/2006/relationships/image" Target="../media/image572.emf"/></Relationships>
</file>

<file path=ppt/slides/_rels/slide151.xml.rels><?xml version="1.0" encoding="UTF-8" standalone="yes"?>
<Relationships xmlns="http://schemas.openxmlformats.org/package/2006/relationships"><Relationship Id="rId8" Type="http://schemas.openxmlformats.org/officeDocument/2006/relationships/image" Target="../media/image563.emf"/><Relationship Id="rId13" Type="http://schemas.openxmlformats.org/officeDocument/2006/relationships/oleObject" Target="../embeddings/oleObject583.bin"/><Relationship Id="rId18" Type="http://schemas.openxmlformats.org/officeDocument/2006/relationships/image" Target="../media/image576.wmf"/><Relationship Id="rId3" Type="http://schemas.openxmlformats.org/officeDocument/2006/relationships/oleObject" Target="../embeddings/oleObject592.bin"/><Relationship Id="rId21" Type="http://schemas.openxmlformats.org/officeDocument/2006/relationships/oleObject" Target="../embeddings/oleObject596.bin"/><Relationship Id="rId7" Type="http://schemas.openxmlformats.org/officeDocument/2006/relationships/oleObject" Target="../embeddings/oleObject580.bin"/><Relationship Id="rId12" Type="http://schemas.openxmlformats.org/officeDocument/2006/relationships/image" Target="../media/image565.wmf"/><Relationship Id="rId17" Type="http://schemas.openxmlformats.org/officeDocument/2006/relationships/oleObject" Target="../embeddings/oleObject594.bin"/><Relationship Id="rId2" Type="http://schemas.openxmlformats.org/officeDocument/2006/relationships/slideLayout" Target="../slideLayouts/slideLayout7.xml"/><Relationship Id="rId16" Type="http://schemas.openxmlformats.org/officeDocument/2006/relationships/image" Target="../media/image567.wmf"/><Relationship Id="rId20" Type="http://schemas.openxmlformats.org/officeDocument/2006/relationships/image" Target="../media/image577.wmf"/><Relationship Id="rId1" Type="http://schemas.openxmlformats.org/officeDocument/2006/relationships/vmlDrawing" Target="../drawings/vmlDrawing112.vml"/><Relationship Id="rId6" Type="http://schemas.openxmlformats.org/officeDocument/2006/relationships/image" Target="../media/image559.wmf"/><Relationship Id="rId11" Type="http://schemas.openxmlformats.org/officeDocument/2006/relationships/oleObject" Target="../embeddings/oleObject582.bin"/><Relationship Id="rId24" Type="http://schemas.openxmlformats.org/officeDocument/2006/relationships/image" Target="../media/image579.wmf"/><Relationship Id="rId5" Type="http://schemas.openxmlformats.org/officeDocument/2006/relationships/oleObject" Target="../embeddings/oleObject593.bin"/><Relationship Id="rId15" Type="http://schemas.openxmlformats.org/officeDocument/2006/relationships/oleObject" Target="../embeddings/oleObject584.bin"/><Relationship Id="rId23" Type="http://schemas.openxmlformats.org/officeDocument/2006/relationships/oleObject" Target="../embeddings/oleObject597.bin"/><Relationship Id="rId10" Type="http://schemas.openxmlformats.org/officeDocument/2006/relationships/image" Target="../media/image564.emf"/><Relationship Id="rId19" Type="http://schemas.openxmlformats.org/officeDocument/2006/relationships/oleObject" Target="../embeddings/oleObject595.bin"/><Relationship Id="rId4" Type="http://schemas.openxmlformats.org/officeDocument/2006/relationships/image" Target="../media/image575.wmf"/><Relationship Id="rId9" Type="http://schemas.openxmlformats.org/officeDocument/2006/relationships/oleObject" Target="../embeddings/oleObject581.bin"/><Relationship Id="rId14" Type="http://schemas.openxmlformats.org/officeDocument/2006/relationships/image" Target="../media/image566.wmf"/><Relationship Id="rId22" Type="http://schemas.openxmlformats.org/officeDocument/2006/relationships/image" Target="../media/image578.wmf"/></Relationships>
</file>

<file path=ppt/slides/_rels/slide152.xml.rels><?xml version="1.0" encoding="UTF-8" standalone="yes"?>
<Relationships xmlns="http://schemas.openxmlformats.org/package/2006/relationships"><Relationship Id="rId8" Type="http://schemas.openxmlformats.org/officeDocument/2006/relationships/image" Target="../media/image581.wmf"/><Relationship Id="rId3" Type="http://schemas.openxmlformats.org/officeDocument/2006/relationships/oleObject" Target="../embeddings/oleObject598.bin"/><Relationship Id="rId7" Type="http://schemas.openxmlformats.org/officeDocument/2006/relationships/oleObject" Target="../embeddings/oleObject600.bin"/><Relationship Id="rId2" Type="http://schemas.openxmlformats.org/officeDocument/2006/relationships/slideLayout" Target="../slideLayouts/slideLayout7.xml"/><Relationship Id="rId1" Type="http://schemas.openxmlformats.org/officeDocument/2006/relationships/vmlDrawing" Target="../drawings/vmlDrawing113.vml"/><Relationship Id="rId6" Type="http://schemas.openxmlformats.org/officeDocument/2006/relationships/image" Target="../media/image575.wmf"/><Relationship Id="rId5" Type="http://schemas.openxmlformats.org/officeDocument/2006/relationships/oleObject" Target="../embeddings/oleObject599.bin"/><Relationship Id="rId10" Type="http://schemas.openxmlformats.org/officeDocument/2006/relationships/image" Target="../media/image558.wmf"/><Relationship Id="rId4" Type="http://schemas.openxmlformats.org/officeDocument/2006/relationships/image" Target="../media/image580.wmf"/><Relationship Id="rId9" Type="http://schemas.openxmlformats.org/officeDocument/2006/relationships/oleObject" Target="../embeddings/oleObject601.bin"/></Relationships>
</file>

<file path=ppt/slides/_rels/slide153.xml.rels><?xml version="1.0" encoding="UTF-8" standalone="yes"?>
<Relationships xmlns="http://schemas.openxmlformats.org/package/2006/relationships"><Relationship Id="rId8" Type="http://schemas.openxmlformats.org/officeDocument/2006/relationships/image" Target="../media/image582.wmf"/><Relationship Id="rId3" Type="http://schemas.openxmlformats.org/officeDocument/2006/relationships/oleObject" Target="../embeddings/oleObject602.bin"/><Relationship Id="rId7" Type="http://schemas.openxmlformats.org/officeDocument/2006/relationships/oleObject" Target="../embeddings/oleObject604.bin"/><Relationship Id="rId2" Type="http://schemas.openxmlformats.org/officeDocument/2006/relationships/slideLayout" Target="../slideLayouts/slideLayout7.xml"/><Relationship Id="rId1" Type="http://schemas.openxmlformats.org/officeDocument/2006/relationships/vmlDrawing" Target="../drawings/vmlDrawing114.vml"/><Relationship Id="rId6" Type="http://schemas.openxmlformats.org/officeDocument/2006/relationships/image" Target="../media/image562.emf"/><Relationship Id="rId5" Type="http://schemas.openxmlformats.org/officeDocument/2006/relationships/oleObject" Target="../embeddings/oleObject603.bin"/><Relationship Id="rId10" Type="http://schemas.openxmlformats.org/officeDocument/2006/relationships/image" Target="../media/image583.wmf"/><Relationship Id="rId4" Type="http://schemas.openxmlformats.org/officeDocument/2006/relationships/image" Target="../media/image561.wmf"/><Relationship Id="rId9" Type="http://schemas.openxmlformats.org/officeDocument/2006/relationships/oleObject" Target="../embeddings/oleObject605.bin"/></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8" Type="http://schemas.openxmlformats.org/officeDocument/2006/relationships/image" Target="../media/image499.wmf"/><Relationship Id="rId3" Type="http://schemas.openxmlformats.org/officeDocument/2006/relationships/oleObject" Target="../embeddings/oleObject606.bin"/><Relationship Id="rId7" Type="http://schemas.openxmlformats.org/officeDocument/2006/relationships/oleObject" Target="../embeddings/oleObject608.bin"/><Relationship Id="rId2" Type="http://schemas.openxmlformats.org/officeDocument/2006/relationships/slideLayout" Target="../slideLayouts/slideLayout7.xml"/><Relationship Id="rId1" Type="http://schemas.openxmlformats.org/officeDocument/2006/relationships/vmlDrawing" Target="../drawings/vmlDrawing115.vml"/><Relationship Id="rId6" Type="http://schemas.openxmlformats.org/officeDocument/2006/relationships/image" Target="../media/image498.wmf"/><Relationship Id="rId5" Type="http://schemas.openxmlformats.org/officeDocument/2006/relationships/oleObject" Target="../embeddings/oleObject607.bin"/><Relationship Id="rId10" Type="http://schemas.openxmlformats.org/officeDocument/2006/relationships/image" Target="../media/image584.wmf"/><Relationship Id="rId4" Type="http://schemas.openxmlformats.org/officeDocument/2006/relationships/image" Target="../media/image497.wmf"/><Relationship Id="rId9" Type="http://schemas.openxmlformats.org/officeDocument/2006/relationships/oleObject" Target="../embeddings/oleObject609.bin"/></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610.bin"/><Relationship Id="rId2" Type="http://schemas.openxmlformats.org/officeDocument/2006/relationships/slideLayout" Target="../slideLayouts/slideLayout7.xml"/><Relationship Id="rId1" Type="http://schemas.openxmlformats.org/officeDocument/2006/relationships/vmlDrawing" Target="../drawings/vmlDrawing116.vml"/><Relationship Id="rId6" Type="http://schemas.openxmlformats.org/officeDocument/2006/relationships/image" Target="../media/image586.wmf"/><Relationship Id="rId5" Type="http://schemas.openxmlformats.org/officeDocument/2006/relationships/oleObject" Target="../embeddings/oleObject611.bin"/><Relationship Id="rId4" Type="http://schemas.openxmlformats.org/officeDocument/2006/relationships/image" Target="../media/image585.w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612.bin"/><Relationship Id="rId2" Type="http://schemas.openxmlformats.org/officeDocument/2006/relationships/slideLayout" Target="../slideLayouts/slideLayout7.xml"/><Relationship Id="rId1" Type="http://schemas.openxmlformats.org/officeDocument/2006/relationships/vmlDrawing" Target="../drawings/vmlDrawing117.vml"/><Relationship Id="rId4" Type="http://schemas.openxmlformats.org/officeDocument/2006/relationships/image" Target="../media/image587.wmf"/></Relationships>
</file>

<file path=ppt/slides/_rels/slide158.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83.emf"/><Relationship Id="rId3" Type="http://schemas.openxmlformats.org/officeDocument/2006/relationships/image" Target="../media/image86.gif"/><Relationship Id="rId7" Type="http://schemas.openxmlformats.org/officeDocument/2006/relationships/image" Target="../media/image80.emf"/><Relationship Id="rId12" Type="http://schemas.openxmlformats.org/officeDocument/2006/relationships/oleObject" Target="../embeddings/oleObject91.bin"/><Relationship Id="rId17" Type="http://schemas.openxmlformats.org/officeDocument/2006/relationships/image" Target="../media/image85.wmf"/><Relationship Id="rId2" Type="http://schemas.openxmlformats.org/officeDocument/2006/relationships/slideLayout" Target="../slideLayouts/slideLayout7.xml"/><Relationship Id="rId16" Type="http://schemas.openxmlformats.org/officeDocument/2006/relationships/oleObject" Target="../embeddings/oleObject93.bin"/><Relationship Id="rId1" Type="http://schemas.openxmlformats.org/officeDocument/2006/relationships/vmlDrawing" Target="../drawings/vmlDrawing15.vml"/><Relationship Id="rId6" Type="http://schemas.openxmlformats.org/officeDocument/2006/relationships/oleObject" Target="../embeddings/oleObject88.bin"/><Relationship Id="rId11" Type="http://schemas.openxmlformats.org/officeDocument/2006/relationships/image" Target="../media/image82.emf"/><Relationship Id="rId5" Type="http://schemas.openxmlformats.org/officeDocument/2006/relationships/image" Target="../media/image79.emf"/><Relationship Id="rId15" Type="http://schemas.openxmlformats.org/officeDocument/2006/relationships/image" Target="../media/image84.emf"/><Relationship Id="rId10" Type="http://schemas.openxmlformats.org/officeDocument/2006/relationships/oleObject" Target="../embeddings/oleObject90.bin"/><Relationship Id="rId4" Type="http://schemas.openxmlformats.org/officeDocument/2006/relationships/oleObject" Target="../embeddings/oleObject87.bin"/><Relationship Id="rId9" Type="http://schemas.openxmlformats.org/officeDocument/2006/relationships/image" Target="../media/image81.emf"/><Relationship Id="rId14" Type="http://schemas.openxmlformats.org/officeDocument/2006/relationships/oleObject" Target="../embeddings/oleObject92.bin"/></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58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613.bin"/><Relationship Id="rId2" Type="http://schemas.openxmlformats.org/officeDocument/2006/relationships/slideLayout" Target="../slideLayouts/slideLayout7.xml"/><Relationship Id="rId1" Type="http://schemas.openxmlformats.org/officeDocument/2006/relationships/vmlDrawing" Target="../drawings/vmlDrawing118.vml"/><Relationship Id="rId6" Type="http://schemas.openxmlformats.org/officeDocument/2006/relationships/image" Target="../media/image590.wmf"/><Relationship Id="rId5" Type="http://schemas.openxmlformats.org/officeDocument/2006/relationships/oleObject" Target="../embeddings/oleObject614.bin"/><Relationship Id="rId4" Type="http://schemas.openxmlformats.org/officeDocument/2006/relationships/image" Target="../media/image589.w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615.bin"/><Relationship Id="rId2" Type="http://schemas.openxmlformats.org/officeDocument/2006/relationships/slideLayout" Target="../slideLayouts/slideLayout7.xml"/><Relationship Id="rId1" Type="http://schemas.openxmlformats.org/officeDocument/2006/relationships/vmlDrawing" Target="../drawings/vmlDrawing119.vml"/><Relationship Id="rId4" Type="http://schemas.openxmlformats.org/officeDocument/2006/relationships/image" Target="../media/image591.wmf"/></Relationships>
</file>

<file path=ppt/slides/_rels/slide165.xml.rels><?xml version="1.0" encoding="UTF-8" standalone="yes"?>
<Relationships xmlns="http://schemas.openxmlformats.org/package/2006/relationships"><Relationship Id="rId8" Type="http://schemas.openxmlformats.org/officeDocument/2006/relationships/image" Target="../media/image594.emf"/><Relationship Id="rId3" Type="http://schemas.openxmlformats.org/officeDocument/2006/relationships/oleObject" Target="../embeddings/oleObject616.bin"/><Relationship Id="rId7" Type="http://schemas.openxmlformats.org/officeDocument/2006/relationships/oleObject" Target="../embeddings/oleObject618.bin"/><Relationship Id="rId2" Type="http://schemas.openxmlformats.org/officeDocument/2006/relationships/slideLayout" Target="../slideLayouts/slideLayout7.xml"/><Relationship Id="rId1" Type="http://schemas.openxmlformats.org/officeDocument/2006/relationships/vmlDrawing" Target="../drawings/vmlDrawing120.vml"/><Relationship Id="rId6" Type="http://schemas.openxmlformats.org/officeDocument/2006/relationships/image" Target="../media/image593.emf"/><Relationship Id="rId5" Type="http://schemas.openxmlformats.org/officeDocument/2006/relationships/oleObject" Target="../embeddings/oleObject617.bin"/><Relationship Id="rId4" Type="http://schemas.openxmlformats.org/officeDocument/2006/relationships/image" Target="../media/image592.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8" Type="http://schemas.openxmlformats.org/officeDocument/2006/relationships/image" Target="../media/image597.wmf"/><Relationship Id="rId3" Type="http://schemas.openxmlformats.org/officeDocument/2006/relationships/oleObject" Target="../embeddings/oleObject619.bin"/><Relationship Id="rId7" Type="http://schemas.openxmlformats.org/officeDocument/2006/relationships/oleObject" Target="../embeddings/oleObject621.bin"/><Relationship Id="rId12" Type="http://schemas.openxmlformats.org/officeDocument/2006/relationships/image" Target="../media/image599.wmf"/><Relationship Id="rId2" Type="http://schemas.openxmlformats.org/officeDocument/2006/relationships/slideLayout" Target="../slideLayouts/slideLayout7.xml"/><Relationship Id="rId1" Type="http://schemas.openxmlformats.org/officeDocument/2006/relationships/vmlDrawing" Target="../drawings/vmlDrawing121.vml"/><Relationship Id="rId6" Type="http://schemas.openxmlformats.org/officeDocument/2006/relationships/image" Target="../media/image596.wmf"/><Relationship Id="rId11" Type="http://schemas.openxmlformats.org/officeDocument/2006/relationships/oleObject" Target="../embeddings/oleObject623.bin"/><Relationship Id="rId5" Type="http://schemas.openxmlformats.org/officeDocument/2006/relationships/oleObject" Target="../embeddings/oleObject620.bin"/><Relationship Id="rId10" Type="http://schemas.openxmlformats.org/officeDocument/2006/relationships/image" Target="../media/image598.wmf"/><Relationship Id="rId4" Type="http://schemas.openxmlformats.org/officeDocument/2006/relationships/image" Target="../media/image595.wmf"/><Relationship Id="rId9" Type="http://schemas.openxmlformats.org/officeDocument/2006/relationships/oleObject" Target="../embeddings/oleObject622.bin"/></Relationships>
</file>

<file path=ppt/slides/_rels/slide168.xml.rels><?xml version="1.0" encoding="UTF-8" standalone="yes"?>
<Relationships xmlns="http://schemas.openxmlformats.org/package/2006/relationships"><Relationship Id="rId8" Type="http://schemas.openxmlformats.org/officeDocument/2006/relationships/image" Target="../media/image602.wmf"/><Relationship Id="rId13" Type="http://schemas.openxmlformats.org/officeDocument/2006/relationships/oleObject" Target="../embeddings/oleObject629.bin"/><Relationship Id="rId18" Type="http://schemas.openxmlformats.org/officeDocument/2006/relationships/image" Target="../media/image607.wmf"/><Relationship Id="rId3" Type="http://schemas.openxmlformats.org/officeDocument/2006/relationships/oleObject" Target="../embeddings/oleObject624.bin"/><Relationship Id="rId7" Type="http://schemas.openxmlformats.org/officeDocument/2006/relationships/oleObject" Target="../embeddings/oleObject626.bin"/><Relationship Id="rId12" Type="http://schemas.openxmlformats.org/officeDocument/2006/relationships/image" Target="../media/image604.wmf"/><Relationship Id="rId17" Type="http://schemas.openxmlformats.org/officeDocument/2006/relationships/oleObject" Target="../embeddings/oleObject631.bin"/><Relationship Id="rId2" Type="http://schemas.openxmlformats.org/officeDocument/2006/relationships/slideLayout" Target="../slideLayouts/slideLayout7.xml"/><Relationship Id="rId16" Type="http://schemas.openxmlformats.org/officeDocument/2006/relationships/image" Target="../media/image606.wmf"/><Relationship Id="rId1" Type="http://schemas.openxmlformats.org/officeDocument/2006/relationships/vmlDrawing" Target="../drawings/vmlDrawing122.vml"/><Relationship Id="rId6" Type="http://schemas.openxmlformats.org/officeDocument/2006/relationships/image" Target="../media/image601.wmf"/><Relationship Id="rId11" Type="http://schemas.openxmlformats.org/officeDocument/2006/relationships/oleObject" Target="../embeddings/oleObject628.bin"/><Relationship Id="rId5" Type="http://schemas.openxmlformats.org/officeDocument/2006/relationships/oleObject" Target="../embeddings/oleObject625.bin"/><Relationship Id="rId15" Type="http://schemas.openxmlformats.org/officeDocument/2006/relationships/oleObject" Target="../embeddings/oleObject630.bin"/><Relationship Id="rId10" Type="http://schemas.openxmlformats.org/officeDocument/2006/relationships/image" Target="../media/image603.wmf"/><Relationship Id="rId4" Type="http://schemas.openxmlformats.org/officeDocument/2006/relationships/image" Target="../media/image600.wmf"/><Relationship Id="rId9" Type="http://schemas.openxmlformats.org/officeDocument/2006/relationships/oleObject" Target="../embeddings/oleObject627.bin"/><Relationship Id="rId14" Type="http://schemas.openxmlformats.org/officeDocument/2006/relationships/image" Target="../media/image605.wmf"/></Relationships>
</file>

<file path=ppt/slides/_rels/slide169.xml.rels><?xml version="1.0" encoding="UTF-8" standalone="yes"?>
<Relationships xmlns="http://schemas.openxmlformats.org/package/2006/relationships"><Relationship Id="rId8" Type="http://schemas.openxmlformats.org/officeDocument/2006/relationships/image" Target="../media/image603.wmf"/><Relationship Id="rId13" Type="http://schemas.openxmlformats.org/officeDocument/2006/relationships/oleObject" Target="../embeddings/oleObject637.bin"/><Relationship Id="rId3" Type="http://schemas.openxmlformats.org/officeDocument/2006/relationships/oleObject" Target="../embeddings/oleObject632.bin"/><Relationship Id="rId7" Type="http://schemas.openxmlformats.org/officeDocument/2006/relationships/oleObject" Target="../embeddings/oleObject634.bin"/><Relationship Id="rId12" Type="http://schemas.openxmlformats.org/officeDocument/2006/relationships/image" Target="../media/image609.wmf"/><Relationship Id="rId2" Type="http://schemas.openxmlformats.org/officeDocument/2006/relationships/slideLayout" Target="../slideLayouts/slideLayout7.xml"/><Relationship Id="rId1" Type="http://schemas.openxmlformats.org/officeDocument/2006/relationships/vmlDrawing" Target="../drawings/vmlDrawing123.vml"/><Relationship Id="rId6" Type="http://schemas.openxmlformats.org/officeDocument/2006/relationships/image" Target="../media/image600.wmf"/><Relationship Id="rId11" Type="http://schemas.openxmlformats.org/officeDocument/2006/relationships/oleObject" Target="../embeddings/oleObject636.bin"/><Relationship Id="rId5" Type="http://schemas.openxmlformats.org/officeDocument/2006/relationships/oleObject" Target="../embeddings/oleObject633.bin"/><Relationship Id="rId10" Type="http://schemas.openxmlformats.org/officeDocument/2006/relationships/image" Target="../media/image605.wmf"/><Relationship Id="rId4" Type="http://schemas.openxmlformats.org/officeDocument/2006/relationships/image" Target="../media/image608.wmf"/><Relationship Id="rId9" Type="http://schemas.openxmlformats.org/officeDocument/2006/relationships/oleObject" Target="../embeddings/oleObject635.bin"/><Relationship Id="rId14" Type="http://schemas.openxmlformats.org/officeDocument/2006/relationships/image" Target="../media/image610.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90.wmf"/><Relationship Id="rId3" Type="http://schemas.openxmlformats.org/officeDocument/2006/relationships/image" Target="../media/image86.gif"/><Relationship Id="rId7" Type="http://schemas.openxmlformats.org/officeDocument/2006/relationships/image" Target="../media/image85.wmf"/><Relationship Id="rId12" Type="http://schemas.openxmlformats.org/officeDocument/2006/relationships/oleObject" Target="../embeddings/oleObject9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95.bin"/><Relationship Id="rId11" Type="http://schemas.openxmlformats.org/officeDocument/2006/relationships/image" Target="../media/image89.wmf"/><Relationship Id="rId5" Type="http://schemas.openxmlformats.org/officeDocument/2006/relationships/image" Target="../media/image87.emf"/><Relationship Id="rId15" Type="http://schemas.openxmlformats.org/officeDocument/2006/relationships/image" Target="../media/image91.wmf"/><Relationship Id="rId10" Type="http://schemas.openxmlformats.org/officeDocument/2006/relationships/oleObject" Target="../embeddings/oleObject97.bin"/><Relationship Id="rId4" Type="http://schemas.openxmlformats.org/officeDocument/2006/relationships/oleObject" Target="../embeddings/oleObject94.bin"/><Relationship Id="rId9" Type="http://schemas.openxmlformats.org/officeDocument/2006/relationships/image" Target="../media/image88.emf"/><Relationship Id="rId14" Type="http://schemas.openxmlformats.org/officeDocument/2006/relationships/oleObject" Target="../embeddings/oleObject99.bin"/></Relationships>
</file>

<file path=ppt/slides/_rels/slide170.xml.rels><?xml version="1.0" encoding="UTF-8" standalone="yes"?>
<Relationships xmlns="http://schemas.openxmlformats.org/package/2006/relationships"><Relationship Id="rId8" Type="http://schemas.openxmlformats.org/officeDocument/2006/relationships/image" Target="../media/image613.wmf"/><Relationship Id="rId3" Type="http://schemas.openxmlformats.org/officeDocument/2006/relationships/oleObject" Target="../embeddings/oleObject638.bin"/><Relationship Id="rId7" Type="http://schemas.openxmlformats.org/officeDocument/2006/relationships/oleObject" Target="../embeddings/oleObject640.bin"/><Relationship Id="rId2" Type="http://schemas.openxmlformats.org/officeDocument/2006/relationships/slideLayout" Target="../slideLayouts/slideLayout7.xml"/><Relationship Id="rId1" Type="http://schemas.openxmlformats.org/officeDocument/2006/relationships/vmlDrawing" Target="../drawings/vmlDrawing124.vml"/><Relationship Id="rId6" Type="http://schemas.openxmlformats.org/officeDocument/2006/relationships/image" Target="../media/image612.wmf"/><Relationship Id="rId5" Type="http://schemas.openxmlformats.org/officeDocument/2006/relationships/oleObject" Target="../embeddings/oleObject639.bin"/><Relationship Id="rId10" Type="http://schemas.openxmlformats.org/officeDocument/2006/relationships/image" Target="../media/image614.wmf"/><Relationship Id="rId4" Type="http://schemas.openxmlformats.org/officeDocument/2006/relationships/image" Target="../media/image611.emf"/><Relationship Id="rId9" Type="http://schemas.openxmlformats.org/officeDocument/2006/relationships/oleObject" Target="../embeddings/oleObject641.bin"/></Relationships>
</file>

<file path=ppt/slides/_rels/slide171.xml.rels><?xml version="1.0" encoding="UTF-8" standalone="yes"?>
<Relationships xmlns="http://schemas.openxmlformats.org/package/2006/relationships"><Relationship Id="rId8" Type="http://schemas.openxmlformats.org/officeDocument/2006/relationships/image" Target="../media/image617.wmf"/><Relationship Id="rId3" Type="http://schemas.openxmlformats.org/officeDocument/2006/relationships/oleObject" Target="../embeddings/oleObject642.bin"/><Relationship Id="rId7" Type="http://schemas.openxmlformats.org/officeDocument/2006/relationships/oleObject" Target="../embeddings/oleObject644.bin"/><Relationship Id="rId12" Type="http://schemas.openxmlformats.org/officeDocument/2006/relationships/image" Target="../media/image618.wmf"/><Relationship Id="rId2" Type="http://schemas.openxmlformats.org/officeDocument/2006/relationships/slideLayout" Target="../slideLayouts/slideLayout7.xml"/><Relationship Id="rId1" Type="http://schemas.openxmlformats.org/officeDocument/2006/relationships/vmlDrawing" Target="../drawings/vmlDrawing125.vml"/><Relationship Id="rId6" Type="http://schemas.openxmlformats.org/officeDocument/2006/relationships/image" Target="../media/image616.wmf"/><Relationship Id="rId11" Type="http://schemas.openxmlformats.org/officeDocument/2006/relationships/oleObject" Target="../embeddings/oleObject645.bin"/><Relationship Id="rId5" Type="http://schemas.openxmlformats.org/officeDocument/2006/relationships/oleObject" Target="../embeddings/oleObject643.bin"/><Relationship Id="rId10" Type="http://schemas.openxmlformats.org/officeDocument/2006/relationships/image" Target="../media/image620.jpeg"/><Relationship Id="rId4" Type="http://schemas.openxmlformats.org/officeDocument/2006/relationships/image" Target="../media/image615.wmf"/><Relationship Id="rId9" Type="http://schemas.openxmlformats.org/officeDocument/2006/relationships/image" Target="../media/image619.jpe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648.bin"/><Relationship Id="rId3" Type="http://schemas.openxmlformats.org/officeDocument/2006/relationships/notesSlide" Target="../notesSlides/notesSlide9.xml"/><Relationship Id="rId7" Type="http://schemas.openxmlformats.org/officeDocument/2006/relationships/image" Target="../media/image622.wmf"/><Relationship Id="rId2" Type="http://schemas.openxmlformats.org/officeDocument/2006/relationships/slideLayout" Target="../slideLayouts/slideLayout7.xml"/><Relationship Id="rId1" Type="http://schemas.openxmlformats.org/officeDocument/2006/relationships/vmlDrawing" Target="../drawings/vmlDrawing126.vml"/><Relationship Id="rId6" Type="http://schemas.openxmlformats.org/officeDocument/2006/relationships/oleObject" Target="../embeddings/oleObject647.bin"/><Relationship Id="rId11" Type="http://schemas.openxmlformats.org/officeDocument/2006/relationships/image" Target="../media/image624.wmf"/><Relationship Id="rId5" Type="http://schemas.openxmlformats.org/officeDocument/2006/relationships/image" Target="../media/image621.emf"/><Relationship Id="rId10" Type="http://schemas.openxmlformats.org/officeDocument/2006/relationships/oleObject" Target="../embeddings/oleObject649.bin"/><Relationship Id="rId4" Type="http://schemas.openxmlformats.org/officeDocument/2006/relationships/oleObject" Target="../embeddings/oleObject646.bin"/><Relationship Id="rId9" Type="http://schemas.openxmlformats.org/officeDocument/2006/relationships/image" Target="../media/image623.wmf"/></Relationships>
</file>

<file path=ppt/slides/_rels/slide175.xml.rels><?xml version="1.0" encoding="UTF-8" standalone="yes"?>
<Relationships xmlns="http://schemas.openxmlformats.org/package/2006/relationships"><Relationship Id="rId8" Type="http://schemas.openxmlformats.org/officeDocument/2006/relationships/image" Target="../media/image627.wmf"/><Relationship Id="rId3" Type="http://schemas.openxmlformats.org/officeDocument/2006/relationships/oleObject" Target="../embeddings/oleObject650.bin"/><Relationship Id="rId7" Type="http://schemas.openxmlformats.org/officeDocument/2006/relationships/oleObject" Target="../embeddings/oleObject652.bin"/><Relationship Id="rId2" Type="http://schemas.openxmlformats.org/officeDocument/2006/relationships/slideLayout" Target="../slideLayouts/slideLayout7.xml"/><Relationship Id="rId1" Type="http://schemas.openxmlformats.org/officeDocument/2006/relationships/vmlDrawing" Target="../drawings/vmlDrawing127.vml"/><Relationship Id="rId6" Type="http://schemas.openxmlformats.org/officeDocument/2006/relationships/image" Target="../media/image626.emf"/><Relationship Id="rId5" Type="http://schemas.openxmlformats.org/officeDocument/2006/relationships/oleObject" Target="../embeddings/oleObject651.bin"/><Relationship Id="rId4" Type="http://schemas.openxmlformats.org/officeDocument/2006/relationships/image" Target="../media/image625.emf"/></Relationships>
</file>

<file path=ppt/slides/_rels/slide176.xml.rels><?xml version="1.0" encoding="UTF-8" standalone="yes"?>
<Relationships xmlns="http://schemas.openxmlformats.org/package/2006/relationships"><Relationship Id="rId8" Type="http://schemas.openxmlformats.org/officeDocument/2006/relationships/oleObject" Target="../embeddings/oleObject655.bin"/><Relationship Id="rId13" Type="http://schemas.openxmlformats.org/officeDocument/2006/relationships/image" Target="../media/image632.emf"/><Relationship Id="rId18" Type="http://schemas.openxmlformats.org/officeDocument/2006/relationships/oleObject" Target="../embeddings/oleObject660.bin"/><Relationship Id="rId26" Type="http://schemas.openxmlformats.org/officeDocument/2006/relationships/oleObject" Target="../embeddings/oleObject664.bin"/><Relationship Id="rId3" Type="http://schemas.openxmlformats.org/officeDocument/2006/relationships/oleObject" Target="../embeddings/oleObject653.bin"/><Relationship Id="rId21" Type="http://schemas.openxmlformats.org/officeDocument/2006/relationships/image" Target="../media/image636.emf"/><Relationship Id="rId7" Type="http://schemas.openxmlformats.org/officeDocument/2006/relationships/image" Target="../media/image629.wmf"/><Relationship Id="rId12" Type="http://schemas.openxmlformats.org/officeDocument/2006/relationships/oleObject" Target="../embeddings/oleObject657.bin"/><Relationship Id="rId17" Type="http://schemas.openxmlformats.org/officeDocument/2006/relationships/image" Target="../media/image634.wmf"/><Relationship Id="rId25" Type="http://schemas.openxmlformats.org/officeDocument/2006/relationships/image" Target="../media/image638.wmf"/><Relationship Id="rId2" Type="http://schemas.openxmlformats.org/officeDocument/2006/relationships/slideLayout" Target="../slideLayouts/slideLayout7.xml"/><Relationship Id="rId16" Type="http://schemas.openxmlformats.org/officeDocument/2006/relationships/oleObject" Target="../embeddings/oleObject659.bin"/><Relationship Id="rId20" Type="http://schemas.openxmlformats.org/officeDocument/2006/relationships/oleObject" Target="../embeddings/oleObject661.bin"/><Relationship Id="rId29" Type="http://schemas.openxmlformats.org/officeDocument/2006/relationships/image" Target="../media/image640.emf"/><Relationship Id="rId1" Type="http://schemas.openxmlformats.org/officeDocument/2006/relationships/vmlDrawing" Target="../drawings/vmlDrawing128.vml"/><Relationship Id="rId6" Type="http://schemas.openxmlformats.org/officeDocument/2006/relationships/oleObject" Target="../embeddings/oleObject654.bin"/><Relationship Id="rId11" Type="http://schemas.openxmlformats.org/officeDocument/2006/relationships/image" Target="../media/image631.emf"/><Relationship Id="rId24" Type="http://schemas.openxmlformats.org/officeDocument/2006/relationships/oleObject" Target="../embeddings/oleObject663.bin"/><Relationship Id="rId5" Type="http://schemas.openxmlformats.org/officeDocument/2006/relationships/image" Target="../media/image642.png"/><Relationship Id="rId15" Type="http://schemas.openxmlformats.org/officeDocument/2006/relationships/image" Target="../media/image633.emf"/><Relationship Id="rId23" Type="http://schemas.openxmlformats.org/officeDocument/2006/relationships/image" Target="../media/image637.emf"/><Relationship Id="rId28" Type="http://schemas.openxmlformats.org/officeDocument/2006/relationships/oleObject" Target="../embeddings/oleObject665.bin"/><Relationship Id="rId10" Type="http://schemas.openxmlformats.org/officeDocument/2006/relationships/oleObject" Target="../embeddings/oleObject656.bin"/><Relationship Id="rId19" Type="http://schemas.openxmlformats.org/officeDocument/2006/relationships/image" Target="../media/image635.wmf"/><Relationship Id="rId31" Type="http://schemas.openxmlformats.org/officeDocument/2006/relationships/image" Target="../media/image641.wmf"/><Relationship Id="rId4" Type="http://schemas.openxmlformats.org/officeDocument/2006/relationships/image" Target="../media/image628.wmf"/><Relationship Id="rId9" Type="http://schemas.openxmlformats.org/officeDocument/2006/relationships/image" Target="../media/image630.wmf"/><Relationship Id="rId14" Type="http://schemas.openxmlformats.org/officeDocument/2006/relationships/oleObject" Target="../embeddings/oleObject658.bin"/><Relationship Id="rId22" Type="http://schemas.openxmlformats.org/officeDocument/2006/relationships/oleObject" Target="../embeddings/oleObject662.bin"/><Relationship Id="rId27" Type="http://schemas.openxmlformats.org/officeDocument/2006/relationships/image" Target="../media/image639.wmf"/><Relationship Id="rId30" Type="http://schemas.openxmlformats.org/officeDocument/2006/relationships/oleObject" Target="../embeddings/oleObject666.bin"/></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667.bin"/><Relationship Id="rId2" Type="http://schemas.openxmlformats.org/officeDocument/2006/relationships/slideLayout" Target="../slideLayouts/slideLayout7.xml"/><Relationship Id="rId1" Type="http://schemas.openxmlformats.org/officeDocument/2006/relationships/vmlDrawing" Target="../drawings/vmlDrawing129.vml"/><Relationship Id="rId6" Type="http://schemas.openxmlformats.org/officeDocument/2006/relationships/image" Target="../media/image644.wmf"/><Relationship Id="rId5" Type="http://schemas.openxmlformats.org/officeDocument/2006/relationships/oleObject" Target="../embeddings/oleObject668.bin"/><Relationship Id="rId4" Type="http://schemas.openxmlformats.org/officeDocument/2006/relationships/image" Target="../media/image643.wmf"/></Relationships>
</file>

<file path=ppt/slides/_rels/slide178.xml.rels><?xml version="1.0" encoding="UTF-8" standalone="yes"?>
<Relationships xmlns="http://schemas.openxmlformats.org/package/2006/relationships"><Relationship Id="rId8" Type="http://schemas.openxmlformats.org/officeDocument/2006/relationships/image" Target="../media/image647.wmf"/><Relationship Id="rId3" Type="http://schemas.openxmlformats.org/officeDocument/2006/relationships/oleObject" Target="../embeddings/oleObject669.bin"/><Relationship Id="rId7" Type="http://schemas.openxmlformats.org/officeDocument/2006/relationships/oleObject" Target="../embeddings/oleObject671.bin"/><Relationship Id="rId2" Type="http://schemas.openxmlformats.org/officeDocument/2006/relationships/slideLayout" Target="../slideLayouts/slideLayout7.xml"/><Relationship Id="rId1" Type="http://schemas.openxmlformats.org/officeDocument/2006/relationships/vmlDrawing" Target="../drawings/vmlDrawing130.vml"/><Relationship Id="rId6" Type="http://schemas.openxmlformats.org/officeDocument/2006/relationships/image" Target="../media/image646.emf"/><Relationship Id="rId5" Type="http://schemas.openxmlformats.org/officeDocument/2006/relationships/oleObject" Target="../embeddings/oleObject670.bin"/><Relationship Id="rId10" Type="http://schemas.openxmlformats.org/officeDocument/2006/relationships/image" Target="../media/image648.wmf"/><Relationship Id="rId4" Type="http://schemas.openxmlformats.org/officeDocument/2006/relationships/image" Target="../media/image645.wmf"/><Relationship Id="rId9" Type="http://schemas.openxmlformats.org/officeDocument/2006/relationships/oleObject" Target="../embeddings/oleObject672.bin"/></Relationships>
</file>

<file path=ppt/slides/_rels/slide179.xml.rels><?xml version="1.0" encoding="UTF-8" standalone="yes"?>
<Relationships xmlns="http://schemas.openxmlformats.org/package/2006/relationships"><Relationship Id="rId8" Type="http://schemas.openxmlformats.org/officeDocument/2006/relationships/image" Target="../media/image651.emf"/><Relationship Id="rId3" Type="http://schemas.openxmlformats.org/officeDocument/2006/relationships/oleObject" Target="../embeddings/oleObject673.bin"/><Relationship Id="rId7" Type="http://schemas.openxmlformats.org/officeDocument/2006/relationships/oleObject" Target="../embeddings/oleObject675.bin"/><Relationship Id="rId2" Type="http://schemas.openxmlformats.org/officeDocument/2006/relationships/slideLayout" Target="../slideLayouts/slideLayout7.xml"/><Relationship Id="rId1" Type="http://schemas.openxmlformats.org/officeDocument/2006/relationships/vmlDrawing" Target="../drawings/vmlDrawing131.vml"/><Relationship Id="rId6" Type="http://schemas.openxmlformats.org/officeDocument/2006/relationships/image" Target="../media/image650.wmf"/><Relationship Id="rId5" Type="http://schemas.openxmlformats.org/officeDocument/2006/relationships/oleObject" Target="../embeddings/oleObject674.bin"/><Relationship Id="rId4" Type="http://schemas.openxmlformats.org/officeDocument/2006/relationships/image" Target="../media/image649.wmf"/></Relationships>
</file>

<file path=ppt/slides/_rels/slide18.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93.wmf"/><Relationship Id="rId5" Type="http://schemas.openxmlformats.org/officeDocument/2006/relationships/oleObject" Target="../embeddings/oleObject101.bin"/><Relationship Id="rId10" Type="http://schemas.openxmlformats.org/officeDocument/2006/relationships/image" Target="../media/image95.wmf"/><Relationship Id="rId4" Type="http://schemas.openxmlformats.org/officeDocument/2006/relationships/image" Target="../media/image92.wmf"/><Relationship Id="rId9" Type="http://schemas.openxmlformats.org/officeDocument/2006/relationships/oleObject" Target="../embeddings/oleObject103.bin"/></Relationships>
</file>

<file path=ppt/slides/_rels/slide180.xml.rels><?xml version="1.0" encoding="UTF-8" standalone="yes"?>
<Relationships xmlns="http://schemas.openxmlformats.org/package/2006/relationships"><Relationship Id="rId8" Type="http://schemas.openxmlformats.org/officeDocument/2006/relationships/image" Target="../media/image654.wmf"/><Relationship Id="rId3" Type="http://schemas.openxmlformats.org/officeDocument/2006/relationships/oleObject" Target="../embeddings/oleObject676.bin"/><Relationship Id="rId7" Type="http://schemas.openxmlformats.org/officeDocument/2006/relationships/oleObject" Target="../embeddings/oleObject678.bin"/><Relationship Id="rId2" Type="http://schemas.openxmlformats.org/officeDocument/2006/relationships/slideLayout" Target="../slideLayouts/slideLayout7.xml"/><Relationship Id="rId1" Type="http://schemas.openxmlformats.org/officeDocument/2006/relationships/vmlDrawing" Target="../drawings/vmlDrawing132.vml"/><Relationship Id="rId6" Type="http://schemas.openxmlformats.org/officeDocument/2006/relationships/image" Target="../media/image653.emf"/><Relationship Id="rId5" Type="http://schemas.openxmlformats.org/officeDocument/2006/relationships/oleObject" Target="../embeddings/oleObject677.bin"/><Relationship Id="rId10" Type="http://schemas.openxmlformats.org/officeDocument/2006/relationships/image" Target="../media/image655.emf"/><Relationship Id="rId4" Type="http://schemas.openxmlformats.org/officeDocument/2006/relationships/image" Target="../media/image652.emf"/><Relationship Id="rId9" Type="http://schemas.openxmlformats.org/officeDocument/2006/relationships/oleObject" Target="../embeddings/oleObject679.bin"/></Relationships>
</file>

<file path=ppt/slides/_rels/slide181.xml.rels><?xml version="1.0" encoding="UTF-8" standalone="yes"?>
<Relationships xmlns="http://schemas.openxmlformats.org/package/2006/relationships"><Relationship Id="rId8" Type="http://schemas.openxmlformats.org/officeDocument/2006/relationships/image" Target="../media/image658.wmf"/><Relationship Id="rId13" Type="http://schemas.openxmlformats.org/officeDocument/2006/relationships/oleObject" Target="../embeddings/oleObject685.bin"/><Relationship Id="rId3" Type="http://schemas.openxmlformats.org/officeDocument/2006/relationships/oleObject" Target="../embeddings/oleObject680.bin"/><Relationship Id="rId7" Type="http://schemas.openxmlformats.org/officeDocument/2006/relationships/oleObject" Target="../embeddings/oleObject682.bin"/><Relationship Id="rId12" Type="http://schemas.openxmlformats.org/officeDocument/2006/relationships/image" Target="../media/image660.wmf"/><Relationship Id="rId2" Type="http://schemas.openxmlformats.org/officeDocument/2006/relationships/slideLayout" Target="../slideLayouts/slideLayout7.xml"/><Relationship Id="rId16" Type="http://schemas.openxmlformats.org/officeDocument/2006/relationships/image" Target="../media/image662.wmf"/><Relationship Id="rId1" Type="http://schemas.openxmlformats.org/officeDocument/2006/relationships/vmlDrawing" Target="../drawings/vmlDrawing133.vml"/><Relationship Id="rId6" Type="http://schemas.openxmlformats.org/officeDocument/2006/relationships/image" Target="../media/image657.emf"/><Relationship Id="rId11" Type="http://schemas.openxmlformats.org/officeDocument/2006/relationships/oleObject" Target="../embeddings/oleObject684.bin"/><Relationship Id="rId5" Type="http://schemas.openxmlformats.org/officeDocument/2006/relationships/oleObject" Target="../embeddings/oleObject681.bin"/><Relationship Id="rId15" Type="http://schemas.openxmlformats.org/officeDocument/2006/relationships/oleObject" Target="../embeddings/oleObject686.bin"/><Relationship Id="rId10" Type="http://schemas.openxmlformats.org/officeDocument/2006/relationships/image" Target="../media/image659.wmf"/><Relationship Id="rId4" Type="http://schemas.openxmlformats.org/officeDocument/2006/relationships/image" Target="../media/image656.emf"/><Relationship Id="rId9" Type="http://schemas.openxmlformats.org/officeDocument/2006/relationships/oleObject" Target="../embeddings/oleObject683.bin"/><Relationship Id="rId14" Type="http://schemas.openxmlformats.org/officeDocument/2006/relationships/image" Target="../media/image661.w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8" Type="http://schemas.openxmlformats.org/officeDocument/2006/relationships/image" Target="../media/image665.wmf"/><Relationship Id="rId13" Type="http://schemas.openxmlformats.org/officeDocument/2006/relationships/oleObject" Target="../embeddings/oleObject692.bin"/><Relationship Id="rId18" Type="http://schemas.openxmlformats.org/officeDocument/2006/relationships/oleObject" Target="../embeddings/oleObject695.bin"/><Relationship Id="rId26" Type="http://schemas.openxmlformats.org/officeDocument/2006/relationships/image" Target="../media/image673.wmf"/><Relationship Id="rId3" Type="http://schemas.openxmlformats.org/officeDocument/2006/relationships/oleObject" Target="../embeddings/oleObject687.bin"/><Relationship Id="rId21" Type="http://schemas.openxmlformats.org/officeDocument/2006/relationships/image" Target="../media/image671.wmf"/><Relationship Id="rId7" Type="http://schemas.openxmlformats.org/officeDocument/2006/relationships/oleObject" Target="../embeddings/oleObject689.bin"/><Relationship Id="rId12" Type="http://schemas.openxmlformats.org/officeDocument/2006/relationships/image" Target="../media/image667.wmf"/><Relationship Id="rId17" Type="http://schemas.openxmlformats.org/officeDocument/2006/relationships/image" Target="../media/image669.wmf"/><Relationship Id="rId25" Type="http://schemas.openxmlformats.org/officeDocument/2006/relationships/oleObject" Target="../embeddings/oleObject699.bin"/><Relationship Id="rId2" Type="http://schemas.openxmlformats.org/officeDocument/2006/relationships/slideLayout" Target="../slideLayouts/slideLayout7.xml"/><Relationship Id="rId16" Type="http://schemas.openxmlformats.org/officeDocument/2006/relationships/oleObject" Target="../embeddings/oleObject694.bin"/><Relationship Id="rId20" Type="http://schemas.openxmlformats.org/officeDocument/2006/relationships/oleObject" Target="../embeddings/oleObject696.bin"/><Relationship Id="rId1" Type="http://schemas.openxmlformats.org/officeDocument/2006/relationships/vmlDrawing" Target="../drawings/vmlDrawing134.vml"/><Relationship Id="rId6" Type="http://schemas.openxmlformats.org/officeDocument/2006/relationships/image" Target="../media/image664.wmf"/><Relationship Id="rId11" Type="http://schemas.openxmlformats.org/officeDocument/2006/relationships/oleObject" Target="../embeddings/oleObject691.bin"/><Relationship Id="rId24" Type="http://schemas.openxmlformats.org/officeDocument/2006/relationships/image" Target="../media/image672.wmf"/><Relationship Id="rId5" Type="http://schemas.openxmlformats.org/officeDocument/2006/relationships/oleObject" Target="../embeddings/oleObject688.bin"/><Relationship Id="rId15" Type="http://schemas.openxmlformats.org/officeDocument/2006/relationships/oleObject" Target="../embeddings/oleObject693.bin"/><Relationship Id="rId23" Type="http://schemas.openxmlformats.org/officeDocument/2006/relationships/oleObject" Target="../embeddings/oleObject698.bin"/><Relationship Id="rId28" Type="http://schemas.openxmlformats.org/officeDocument/2006/relationships/image" Target="../media/image674.wmf"/><Relationship Id="rId10" Type="http://schemas.openxmlformats.org/officeDocument/2006/relationships/image" Target="../media/image666.wmf"/><Relationship Id="rId19" Type="http://schemas.openxmlformats.org/officeDocument/2006/relationships/image" Target="../media/image670.wmf"/><Relationship Id="rId4" Type="http://schemas.openxmlformats.org/officeDocument/2006/relationships/image" Target="../media/image663.wmf"/><Relationship Id="rId9" Type="http://schemas.openxmlformats.org/officeDocument/2006/relationships/oleObject" Target="../embeddings/oleObject690.bin"/><Relationship Id="rId14" Type="http://schemas.openxmlformats.org/officeDocument/2006/relationships/image" Target="../media/image668.wmf"/><Relationship Id="rId22" Type="http://schemas.openxmlformats.org/officeDocument/2006/relationships/oleObject" Target="../embeddings/oleObject697.bin"/><Relationship Id="rId27" Type="http://schemas.openxmlformats.org/officeDocument/2006/relationships/oleObject" Target="../embeddings/oleObject700.bin"/></Relationships>
</file>

<file path=ppt/slides/_rels/slide184.xml.rels><?xml version="1.0" encoding="UTF-8" standalone="yes"?>
<Relationships xmlns="http://schemas.openxmlformats.org/package/2006/relationships"><Relationship Id="rId8" Type="http://schemas.openxmlformats.org/officeDocument/2006/relationships/image" Target="../media/image677.wmf"/><Relationship Id="rId3" Type="http://schemas.openxmlformats.org/officeDocument/2006/relationships/oleObject" Target="../embeddings/oleObject701.bin"/><Relationship Id="rId7" Type="http://schemas.openxmlformats.org/officeDocument/2006/relationships/oleObject" Target="../embeddings/oleObject703.bin"/><Relationship Id="rId2" Type="http://schemas.openxmlformats.org/officeDocument/2006/relationships/slideLayout" Target="../slideLayouts/slideLayout7.xml"/><Relationship Id="rId1" Type="http://schemas.openxmlformats.org/officeDocument/2006/relationships/vmlDrawing" Target="../drawings/vmlDrawing135.vml"/><Relationship Id="rId6" Type="http://schemas.openxmlformats.org/officeDocument/2006/relationships/image" Target="../media/image676.wmf"/><Relationship Id="rId5" Type="http://schemas.openxmlformats.org/officeDocument/2006/relationships/oleObject" Target="../embeddings/oleObject702.bin"/><Relationship Id="rId10" Type="http://schemas.openxmlformats.org/officeDocument/2006/relationships/image" Target="../media/image678.wmf"/><Relationship Id="rId4" Type="http://schemas.openxmlformats.org/officeDocument/2006/relationships/image" Target="../media/image675.wmf"/><Relationship Id="rId9" Type="http://schemas.openxmlformats.org/officeDocument/2006/relationships/oleObject" Target="../embeddings/oleObject704.bin"/></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705.bin"/><Relationship Id="rId2" Type="http://schemas.openxmlformats.org/officeDocument/2006/relationships/slideLayout" Target="../slideLayouts/slideLayout7.xml"/><Relationship Id="rId1" Type="http://schemas.openxmlformats.org/officeDocument/2006/relationships/vmlDrawing" Target="../drawings/vmlDrawing136.vml"/><Relationship Id="rId6" Type="http://schemas.openxmlformats.org/officeDocument/2006/relationships/image" Target="../media/image680.wmf"/><Relationship Id="rId5" Type="http://schemas.openxmlformats.org/officeDocument/2006/relationships/oleObject" Target="../embeddings/oleObject706.bin"/><Relationship Id="rId4" Type="http://schemas.openxmlformats.org/officeDocument/2006/relationships/image" Target="../media/image679.wmf"/></Relationships>
</file>

<file path=ppt/slides/_rels/slide186.xml.rels><?xml version="1.0" encoding="UTF-8" standalone="yes"?>
<Relationships xmlns="http://schemas.openxmlformats.org/package/2006/relationships"><Relationship Id="rId13" Type="http://schemas.openxmlformats.org/officeDocument/2006/relationships/oleObject" Target="../embeddings/oleObject712.bin"/><Relationship Id="rId18" Type="http://schemas.openxmlformats.org/officeDocument/2006/relationships/image" Target="../media/image688.emf"/><Relationship Id="rId26" Type="http://schemas.openxmlformats.org/officeDocument/2006/relationships/image" Target="../media/image692.emf"/><Relationship Id="rId39" Type="http://schemas.openxmlformats.org/officeDocument/2006/relationships/oleObject" Target="../embeddings/oleObject725.bin"/><Relationship Id="rId21" Type="http://schemas.openxmlformats.org/officeDocument/2006/relationships/oleObject" Target="../embeddings/oleObject716.bin"/><Relationship Id="rId34" Type="http://schemas.openxmlformats.org/officeDocument/2006/relationships/image" Target="../media/image696.emf"/><Relationship Id="rId42" Type="http://schemas.openxmlformats.org/officeDocument/2006/relationships/image" Target="../media/image700.emf"/><Relationship Id="rId47" Type="http://schemas.openxmlformats.org/officeDocument/2006/relationships/oleObject" Target="../embeddings/oleObject729.bin"/><Relationship Id="rId50" Type="http://schemas.openxmlformats.org/officeDocument/2006/relationships/image" Target="../media/image704.emf"/><Relationship Id="rId55" Type="http://schemas.openxmlformats.org/officeDocument/2006/relationships/oleObject" Target="../embeddings/oleObject733.bin"/><Relationship Id="rId7" Type="http://schemas.openxmlformats.org/officeDocument/2006/relationships/oleObject" Target="../embeddings/oleObject709.bin"/><Relationship Id="rId2" Type="http://schemas.openxmlformats.org/officeDocument/2006/relationships/slideLayout" Target="../slideLayouts/slideLayout7.xml"/><Relationship Id="rId16" Type="http://schemas.openxmlformats.org/officeDocument/2006/relationships/image" Target="../media/image687.emf"/><Relationship Id="rId29" Type="http://schemas.openxmlformats.org/officeDocument/2006/relationships/oleObject" Target="../embeddings/oleObject720.bin"/><Relationship Id="rId11" Type="http://schemas.openxmlformats.org/officeDocument/2006/relationships/oleObject" Target="../embeddings/oleObject711.bin"/><Relationship Id="rId24" Type="http://schemas.openxmlformats.org/officeDocument/2006/relationships/image" Target="../media/image691.emf"/><Relationship Id="rId32" Type="http://schemas.openxmlformats.org/officeDocument/2006/relationships/image" Target="../media/image695.emf"/><Relationship Id="rId37" Type="http://schemas.openxmlformats.org/officeDocument/2006/relationships/oleObject" Target="../embeddings/oleObject724.bin"/><Relationship Id="rId40" Type="http://schemas.openxmlformats.org/officeDocument/2006/relationships/image" Target="../media/image699.emf"/><Relationship Id="rId45" Type="http://schemas.openxmlformats.org/officeDocument/2006/relationships/oleObject" Target="../embeddings/oleObject728.bin"/><Relationship Id="rId53" Type="http://schemas.openxmlformats.org/officeDocument/2006/relationships/oleObject" Target="../embeddings/oleObject732.bin"/><Relationship Id="rId5" Type="http://schemas.openxmlformats.org/officeDocument/2006/relationships/oleObject" Target="../embeddings/oleObject708.bin"/><Relationship Id="rId10" Type="http://schemas.openxmlformats.org/officeDocument/2006/relationships/image" Target="../media/image684.emf"/><Relationship Id="rId19" Type="http://schemas.openxmlformats.org/officeDocument/2006/relationships/oleObject" Target="../embeddings/oleObject715.bin"/><Relationship Id="rId31" Type="http://schemas.openxmlformats.org/officeDocument/2006/relationships/oleObject" Target="../embeddings/oleObject721.bin"/><Relationship Id="rId44" Type="http://schemas.openxmlformats.org/officeDocument/2006/relationships/image" Target="../media/image701.emf"/><Relationship Id="rId52" Type="http://schemas.openxmlformats.org/officeDocument/2006/relationships/image" Target="../media/image705.emf"/><Relationship Id="rId4" Type="http://schemas.openxmlformats.org/officeDocument/2006/relationships/image" Target="../media/image681.emf"/><Relationship Id="rId9" Type="http://schemas.openxmlformats.org/officeDocument/2006/relationships/oleObject" Target="../embeddings/oleObject710.bin"/><Relationship Id="rId14" Type="http://schemas.openxmlformats.org/officeDocument/2006/relationships/image" Target="../media/image686.emf"/><Relationship Id="rId22" Type="http://schemas.openxmlformats.org/officeDocument/2006/relationships/image" Target="../media/image690.emf"/><Relationship Id="rId27" Type="http://schemas.openxmlformats.org/officeDocument/2006/relationships/oleObject" Target="../embeddings/oleObject719.bin"/><Relationship Id="rId30" Type="http://schemas.openxmlformats.org/officeDocument/2006/relationships/image" Target="../media/image694.emf"/><Relationship Id="rId35" Type="http://schemas.openxmlformats.org/officeDocument/2006/relationships/oleObject" Target="../embeddings/oleObject723.bin"/><Relationship Id="rId43" Type="http://schemas.openxmlformats.org/officeDocument/2006/relationships/oleObject" Target="../embeddings/oleObject727.bin"/><Relationship Id="rId48" Type="http://schemas.openxmlformats.org/officeDocument/2006/relationships/image" Target="../media/image703.emf"/><Relationship Id="rId56" Type="http://schemas.openxmlformats.org/officeDocument/2006/relationships/image" Target="../media/image707.emf"/><Relationship Id="rId8" Type="http://schemas.openxmlformats.org/officeDocument/2006/relationships/image" Target="../media/image683.emf"/><Relationship Id="rId51" Type="http://schemas.openxmlformats.org/officeDocument/2006/relationships/oleObject" Target="../embeddings/oleObject731.bin"/><Relationship Id="rId3" Type="http://schemas.openxmlformats.org/officeDocument/2006/relationships/oleObject" Target="../embeddings/oleObject707.bin"/><Relationship Id="rId12" Type="http://schemas.openxmlformats.org/officeDocument/2006/relationships/image" Target="../media/image685.emf"/><Relationship Id="rId17" Type="http://schemas.openxmlformats.org/officeDocument/2006/relationships/oleObject" Target="../embeddings/oleObject714.bin"/><Relationship Id="rId25" Type="http://schemas.openxmlformats.org/officeDocument/2006/relationships/oleObject" Target="../embeddings/oleObject718.bin"/><Relationship Id="rId33" Type="http://schemas.openxmlformats.org/officeDocument/2006/relationships/oleObject" Target="../embeddings/oleObject722.bin"/><Relationship Id="rId38" Type="http://schemas.openxmlformats.org/officeDocument/2006/relationships/image" Target="../media/image698.emf"/><Relationship Id="rId46" Type="http://schemas.openxmlformats.org/officeDocument/2006/relationships/image" Target="../media/image702.emf"/><Relationship Id="rId20" Type="http://schemas.openxmlformats.org/officeDocument/2006/relationships/image" Target="../media/image689.emf"/><Relationship Id="rId41" Type="http://schemas.openxmlformats.org/officeDocument/2006/relationships/oleObject" Target="../embeddings/oleObject726.bin"/><Relationship Id="rId54" Type="http://schemas.openxmlformats.org/officeDocument/2006/relationships/image" Target="../media/image706.emf"/><Relationship Id="rId1" Type="http://schemas.openxmlformats.org/officeDocument/2006/relationships/vmlDrawing" Target="../drawings/vmlDrawing137.vml"/><Relationship Id="rId6" Type="http://schemas.openxmlformats.org/officeDocument/2006/relationships/image" Target="../media/image682.emf"/><Relationship Id="rId15" Type="http://schemas.openxmlformats.org/officeDocument/2006/relationships/oleObject" Target="../embeddings/oleObject713.bin"/><Relationship Id="rId23" Type="http://schemas.openxmlformats.org/officeDocument/2006/relationships/oleObject" Target="../embeddings/oleObject717.bin"/><Relationship Id="rId28" Type="http://schemas.openxmlformats.org/officeDocument/2006/relationships/image" Target="../media/image693.emf"/><Relationship Id="rId36" Type="http://schemas.openxmlformats.org/officeDocument/2006/relationships/image" Target="../media/image697.emf"/><Relationship Id="rId49" Type="http://schemas.openxmlformats.org/officeDocument/2006/relationships/oleObject" Target="../embeddings/oleObject730.bin"/></Relationships>
</file>

<file path=ppt/slides/_rels/slide187.xml.rels><?xml version="1.0" encoding="UTF-8" standalone="yes"?>
<Relationships xmlns="http://schemas.openxmlformats.org/package/2006/relationships"><Relationship Id="rId8" Type="http://schemas.openxmlformats.org/officeDocument/2006/relationships/image" Target="../media/image709.wmf"/><Relationship Id="rId3" Type="http://schemas.openxmlformats.org/officeDocument/2006/relationships/oleObject" Target="../embeddings/oleObject734.bin"/><Relationship Id="rId7" Type="http://schemas.openxmlformats.org/officeDocument/2006/relationships/oleObject" Target="../embeddings/oleObject736.bin"/><Relationship Id="rId2" Type="http://schemas.openxmlformats.org/officeDocument/2006/relationships/slideLayout" Target="../slideLayouts/slideLayout7.xml"/><Relationship Id="rId1" Type="http://schemas.openxmlformats.org/officeDocument/2006/relationships/vmlDrawing" Target="../drawings/vmlDrawing138.vml"/><Relationship Id="rId6" Type="http://schemas.openxmlformats.org/officeDocument/2006/relationships/image" Target="../media/image618.wmf"/><Relationship Id="rId11" Type="http://schemas.openxmlformats.org/officeDocument/2006/relationships/oleObject" Target="../embeddings/oleObject737.bin"/><Relationship Id="rId5" Type="http://schemas.openxmlformats.org/officeDocument/2006/relationships/oleObject" Target="../embeddings/oleObject735.bin"/><Relationship Id="rId10" Type="http://schemas.openxmlformats.org/officeDocument/2006/relationships/image" Target="../media/image620.jpeg"/><Relationship Id="rId4" Type="http://schemas.openxmlformats.org/officeDocument/2006/relationships/image" Target="../media/image708.wmf"/><Relationship Id="rId9" Type="http://schemas.openxmlformats.org/officeDocument/2006/relationships/image" Target="../media/image619.jpe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3" Type="http://schemas.openxmlformats.org/officeDocument/2006/relationships/oleObject" Target="../embeddings/oleObject109.bin"/><Relationship Id="rId18" Type="http://schemas.openxmlformats.org/officeDocument/2006/relationships/image" Target="../media/image102.wmf"/><Relationship Id="rId26" Type="http://schemas.openxmlformats.org/officeDocument/2006/relationships/image" Target="../media/image106.wmf"/><Relationship Id="rId39" Type="http://schemas.openxmlformats.org/officeDocument/2006/relationships/oleObject" Target="../embeddings/oleObject122.bin"/><Relationship Id="rId21" Type="http://schemas.openxmlformats.org/officeDocument/2006/relationships/oleObject" Target="../embeddings/oleObject113.bin"/><Relationship Id="rId34" Type="http://schemas.openxmlformats.org/officeDocument/2006/relationships/image" Target="../media/image110.wmf"/><Relationship Id="rId42" Type="http://schemas.openxmlformats.org/officeDocument/2006/relationships/image" Target="../media/image114.wmf"/><Relationship Id="rId7" Type="http://schemas.openxmlformats.org/officeDocument/2006/relationships/oleObject" Target="../embeddings/oleObject106.bin"/><Relationship Id="rId2" Type="http://schemas.openxmlformats.org/officeDocument/2006/relationships/slideLayout" Target="../slideLayouts/slideLayout7.xml"/><Relationship Id="rId16" Type="http://schemas.openxmlformats.org/officeDocument/2006/relationships/image" Target="../media/image101.wmf"/><Relationship Id="rId29" Type="http://schemas.openxmlformats.org/officeDocument/2006/relationships/oleObject" Target="../embeddings/oleObject117.bin"/><Relationship Id="rId1" Type="http://schemas.openxmlformats.org/officeDocument/2006/relationships/vmlDrawing" Target="../drawings/vmlDrawing18.vml"/><Relationship Id="rId6" Type="http://schemas.openxmlformats.org/officeDocument/2006/relationships/image" Target="../media/image96.wmf"/><Relationship Id="rId11" Type="http://schemas.openxmlformats.org/officeDocument/2006/relationships/oleObject" Target="../embeddings/oleObject108.bin"/><Relationship Id="rId24" Type="http://schemas.openxmlformats.org/officeDocument/2006/relationships/image" Target="../media/image105.wmf"/><Relationship Id="rId32" Type="http://schemas.openxmlformats.org/officeDocument/2006/relationships/image" Target="../media/image109.wmf"/><Relationship Id="rId37" Type="http://schemas.openxmlformats.org/officeDocument/2006/relationships/oleObject" Target="../embeddings/oleObject121.bin"/><Relationship Id="rId40" Type="http://schemas.openxmlformats.org/officeDocument/2006/relationships/image" Target="../media/image113.wmf"/><Relationship Id="rId45" Type="http://schemas.openxmlformats.org/officeDocument/2006/relationships/oleObject" Target="../embeddings/oleObject125.bin"/><Relationship Id="rId5" Type="http://schemas.openxmlformats.org/officeDocument/2006/relationships/oleObject" Target="../embeddings/oleObject105.bin"/><Relationship Id="rId15" Type="http://schemas.openxmlformats.org/officeDocument/2006/relationships/oleObject" Target="../embeddings/oleObject110.bin"/><Relationship Id="rId23" Type="http://schemas.openxmlformats.org/officeDocument/2006/relationships/oleObject" Target="../embeddings/oleObject114.bin"/><Relationship Id="rId28" Type="http://schemas.openxmlformats.org/officeDocument/2006/relationships/image" Target="../media/image107.wmf"/><Relationship Id="rId36" Type="http://schemas.openxmlformats.org/officeDocument/2006/relationships/image" Target="../media/image111.wmf"/><Relationship Id="rId10" Type="http://schemas.openxmlformats.org/officeDocument/2006/relationships/image" Target="../media/image98.wmf"/><Relationship Id="rId19" Type="http://schemas.openxmlformats.org/officeDocument/2006/relationships/oleObject" Target="../embeddings/oleObject112.bin"/><Relationship Id="rId31" Type="http://schemas.openxmlformats.org/officeDocument/2006/relationships/oleObject" Target="../embeddings/oleObject118.bin"/><Relationship Id="rId44" Type="http://schemas.openxmlformats.org/officeDocument/2006/relationships/image" Target="../media/image115.wmf"/><Relationship Id="rId4" Type="http://schemas.openxmlformats.org/officeDocument/2006/relationships/image" Target="../media/image69.wmf"/><Relationship Id="rId9" Type="http://schemas.openxmlformats.org/officeDocument/2006/relationships/oleObject" Target="../embeddings/oleObject107.bin"/><Relationship Id="rId14" Type="http://schemas.openxmlformats.org/officeDocument/2006/relationships/image" Target="../media/image100.wmf"/><Relationship Id="rId22" Type="http://schemas.openxmlformats.org/officeDocument/2006/relationships/image" Target="../media/image104.wmf"/><Relationship Id="rId27" Type="http://schemas.openxmlformats.org/officeDocument/2006/relationships/oleObject" Target="../embeddings/oleObject116.bin"/><Relationship Id="rId30" Type="http://schemas.openxmlformats.org/officeDocument/2006/relationships/image" Target="../media/image108.wmf"/><Relationship Id="rId35" Type="http://schemas.openxmlformats.org/officeDocument/2006/relationships/oleObject" Target="../embeddings/oleObject120.bin"/><Relationship Id="rId43" Type="http://schemas.openxmlformats.org/officeDocument/2006/relationships/oleObject" Target="../embeddings/oleObject124.bin"/><Relationship Id="rId8" Type="http://schemas.openxmlformats.org/officeDocument/2006/relationships/image" Target="../media/image97.wmf"/><Relationship Id="rId3" Type="http://schemas.openxmlformats.org/officeDocument/2006/relationships/oleObject" Target="../embeddings/oleObject104.bin"/><Relationship Id="rId12" Type="http://schemas.openxmlformats.org/officeDocument/2006/relationships/image" Target="../media/image99.wmf"/><Relationship Id="rId17" Type="http://schemas.openxmlformats.org/officeDocument/2006/relationships/oleObject" Target="../embeddings/oleObject111.bin"/><Relationship Id="rId25" Type="http://schemas.openxmlformats.org/officeDocument/2006/relationships/oleObject" Target="../embeddings/oleObject115.bin"/><Relationship Id="rId33" Type="http://schemas.openxmlformats.org/officeDocument/2006/relationships/oleObject" Target="../embeddings/oleObject119.bin"/><Relationship Id="rId38" Type="http://schemas.openxmlformats.org/officeDocument/2006/relationships/image" Target="../media/image112.wmf"/><Relationship Id="rId46" Type="http://schemas.openxmlformats.org/officeDocument/2006/relationships/image" Target="../media/image116.wmf"/><Relationship Id="rId20" Type="http://schemas.openxmlformats.org/officeDocument/2006/relationships/image" Target="../media/image103.wmf"/><Relationship Id="rId41" Type="http://schemas.openxmlformats.org/officeDocument/2006/relationships/oleObject" Target="../embeddings/oleObject123.bin"/></Relationships>
</file>

<file path=ppt/slides/_rels/slide2.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9.emf"/><Relationship Id="rId4" Type="http://schemas.openxmlformats.org/officeDocument/2006/relationships/image" Target="../media/image6.wmf"/><Relationship Id="rId9" Type="http://schemas.openxmlformats.org/officeDocument/2006/relationships/oleObject" Target="../embeddings/oleObject9.bin"/><Relationship Id="rId14" Type="http://schemas.openxmlformats.org/officeDocument/2006/relationships/image" Target="../media/image11.wmf"/></Relationships>
</file>

<file path=ppt/slides/_rels/slide20.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21.e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18.emf"/><Relationship Id="rId11" Type="http://schemas.openxmlformats.org/officeDocument/2006/relationships/oleObject" Target="../embeddings/oleObject130.bin"/><Relationship Id="rId5" Type="http://schemas.openxmlformats.org/officeDocument/2006/relationships/oleObject" Target="../embeddings/oleObject127.bin"/><Relationship Id="rId10" Type="http://schemas.openxmlformats.org/officeDocument/2006/relationships/image" Target="../media/image120.emf"/><Relationship Id="rId4" Type="http://schemas.openxmlformats.org/officeDocument/2006/relationships/image" Target="../media/image117.emf"/><Relationship Id="rId9" Type="http://schemas.openxmlformats.org/officeDocument/2006/relationships/oleObject" Target="../embeddings/oleObject129.bin"/><Relationship Id="rId14" Type="http://schemas.openxmlformats.org/officeDocument/2006/relationships/image" Target="../media/image122.emf"/></Relationships>
</file>

<file path=ppt/slides/_rels/slide21.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oleObject" Target="../embeddings/oleObject137.bin"/><Relationship Id="rId18" Type="http://schemas.openxmlformats.org/officeDocument/2006/relationships/oleObject" Target="../embeddings/oleObject140.bin"/><Relationship Id="rId3" Type="http://schemas.openxmlformats.org/officeDocument/2006/relationships/oleObject" Target="../embeddings/oleObject132.bin"/><Relationship Id="rId21" Type="http://schemas.openxmlformats.org/officeDocument/2006/relationships/oleObject" Target="../embeddings/oleObject142.bin"/><Relationship Id="rId7" Type="http://schemas.openxmlformats.org/officeDocument/2006/relationships/oleObject" Target="../embeddings/oleObject134.bin"/><Relationship Id="rId12" Type="http://schemas.openxmlformats.org/officeDocument/2006/relationships/image" Target="../media/image127.wmf"/><Relationship Id="rId17" Type="http://schemas.openxmlformats.org/officeDocument/2006/relationships/image" Target="../media/image129.wmf"/><Relationship Id="rId2" Type="http://schemas.openxmlformats.org/officeDocument/2006/relationships/slideLayout" Target="../slideLayouts/slideLayout7.xml"/><Relationship Id="rId16" Type="http://schemas.openxmlformats.org/officeDocument/2006/relationships/oleObject" Target="../embeddings/oleObject139.bin"/><Relationship Id="rId20" Type="http://schemas.openxmlformats.org/officeDocument/2006/relationships/image" Target="../media/image130.wmf"/><Relationship Id="rId1" Type="http://schemas.openxmlformats.org/officeDocument/2006/relationships/vmlDrawing" Target="../drawings/vmlDrawing20.vml"/><Relationship Id="rId6" Type="http://schemas.openxmlformats.org/officeDocument/2006/relationships/image" Target="../media/image124.wmf"/><Relationship Id="rId11" Type="http://schemas.openxmlformats.org/officeDocument/2006/relationships/oleObject" Target="../embeddings/oleObject136.bin"/><Relationship Id="rId5" Type="http://schemas.openxmlformats.org/officeDocument/2006/relationships/oleObject" Target="../embeddings/oleObject133.bin"/><Relationship Id="rId15" Type="http://schemas.openxmlformats.org/officeDocument/2006/relationships/image" Target="../media/image128.wmf"/><Relationship Id="rId23" Type="http://schemas.openxmlformats.org/officeDocument/2006/relationships/image" Target="../media/image131.emf"/><Relationship Id="rId10" Type="http://schemas.openxmlformats.org/officeDocument/2006/relationships/image" Target="../media/image126.wmf"/><Relationship Id="rId19" Type="http://schemas.openxmlformats.org/officeDocument/2006/relationships/oleObject" Target="../embeddings/oleObject141.bin"/><Relationship Id="rId4" Type="http://schemas.openxmlformats.org/officeDocument/2006/relationships/image" Target="../media/image123.emf"/><Relationship Id="rId9" Type="http://schemas.openxmlformats.org/officeDocument/2006/relationships/oleObject" Target="../embeddings/oleObject135.bin"/><Relationship Id="rId14" Type="http://schemas.openxmlformats.org/officeDocument/2006/relationships/oleObject" Target="../embeddings/oleObject138.bin"/><Relationship Id="rId22" Type="http://schemas.openxmlformats.org/officeDocument/2006/relationships/oleObject" Target="../embeddings/oleObject143.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13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image" Target="../media/image137.wmf"/><Relationship Id="rId18" Type="http://schemas.openxmlformats.org/officeDocument/2006/relationships/oleObject" Target="../embeddings/oleObject152.bin"/><Relationship Id="rId3" Type="http://schemas.openxmlformats.org/officeDocument/2006/relationships/oleObject" Target="../embeddings/oleObject145.bin"/><Relationship Id="rId21" Type="http://schemas.openxmlformats.org/officeDocument/2006/relationships/image" Target="../media/image140.wmf"/><Relationship Id="rId7" Type="http://schemas.openxmlformats.org/officeDocument/2006/relationships/image" Target="../media/image134.wmf"/><Relationship Id="rId12" Type="http://schemas.openxmlformats.org/officeDocument/2006/relationships/oleObject" Target="../embeddings/oleObject149.bin"/><Relationship Id="rId17" Type="http://schemas.openxmlformats.org/officeDocument/2006/relationships/image" Target="../media/image26.wmf"/><Relationship Id="rId25" Type="http://schemas.openxmlformats.org/officeDocument/2006/relationships/image" Target="../media/image142.wmf"/><Relationship Id="rId2" Type="http://schemas.openxmlformats.org/officeDocument/2006/relationships/slideLayout" Target="../slideLayouts/slideLayout7.xml"/><Relationship Id="rId16" Type="http://schemas.openxmlformats.org/officeDocument/2006/relationships/oleObject" Target="../embeddings/oleObject151.bin"/><Relationship Id="rId20" Type="http://schemas.openxmlformats.org/officeDocument/2006/relationships/oleObject" Target="../embeddings/oleObject153.bin"/><Relationship Id="rId1" Type="http://schemas.openxmlformats.org/officeDocument/2006/relationships/vmlDrawing" Target="../drawings/vmlDrawing22.vml"/><Relationship Id="rId6" Type="http://schemas.openxmlformats.org/officeDocument/2006/relationships/oleObject" Target="../embeddings/oleObject146.bin"/><Relationship Id="rId11" Type="http://schemas.openxmlformats.org/officeDocument/2006/relationships/image" Target="../media/image136.wmf"/><Relationship Id="rId24" Type="http://schemas.openxmlformats.org/officeDocument/2006/relationships/oleObject" Target="../embeddings/oleObject155.bin"/><Relationship Id="rId5" Type="http://schemas.openxmlformats.org/officeDocument/2006/relationships/image" Target="../media/image143.gif"/><Relationship Id="rId15" Type="http://schemas.openxmlformats.org/officeDocument/2006/relationships/image" Target="../media/image138.wmf"/><Relationship Id="rId23" Type="http://schemas.openxmlformats.org/officeDocument/2006/relationships/image" Target="../media/image141.wmf"/><Relationship Id="rId10" Type="http://schemas.openxmlformats.org/officeDocument/2006/relationships/oleObject" Target="../embeddings/oleObject148.bin"/><Relationship Id="rId19" Type="http://schemas.openxmlformats.org/officeDocument/2006/relationships/image" Target="../media/image139.wmf"/><Relationship Id="rId4" Type="http://schemas.openxmlformats.org/officeDocument/2006/relationships/image" Target="../media/image133.wmf"/><Relationship Id="rId9" Type="http://schemas.openxmlformats.org/officeDocument/2006/relationships/image" Target="../media/image135.wmf"/><Relationship Id="rId14" Type="http://schemas.openxmlformats.org/officeDocument/2006/relationships/oleObject" Target="../embeddings/oleObject150.bin"/><Relationship Id="rId22" Type="http://schemas.openxmlformats.org/officeDocument/2006/relationships/oleObject" Target="../embeddings/oleObject154.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image" Target="../media/image146.wmf"/><Relationship Id="rId3" Type="http://schemas.openxmlformats.org/officeDocument/2006/relationships/oleObject" Target="../embeddings/oleObject145.bin"/><Relationship Id="rId7" Type="http://schemas.openxmlformats.org/officeDocument/2006/relationships/image" Target="../media/image144.wmf"/><Relationship Id="rId12" Type="http://schemas.openxmlformats.org/officeDocument/2006/relationships/oleObject" Target="../embeddings/oleObject158.bin"/><Relationship Id="rId17" Type="http://schemas.openxmlformats.org/officeDocument/2006/relationships/image" Target="../media/image147.wmf"/><Relationship Id="rId2" Type="http://schemas.openxmlformats.org/officeDocument/2006/relationships/slideLayout" Target="../slideLayouts/slideLayout7.xml"/><Relationship Id="rId16" Type="http://schemas.openxmlformats.org/officeDocument/2006/relationships/oleObject" Target="../embeddings/oleObject160.bin"/><Relationship Id="rId1" Type="http://schemas.openxmlformats.org/officeDocument/2006/relationships/vmlDrawing" Target="../drawings/vmlDrawing23.vml"/><Relationship Id="rId6" Type="http://schemas.openxmlformats.org/officeDocument/2006/relationships/oleObject" Target="../embeddings/oleObject156.bin"/><Relationship Id="rId11" Type="http://schemas.openxmlformats.org/officeDocument/2006/relationships/image" Target="../media/image145.wmf"/><Relationship Id="rId5" Type="http://schemas.openxmlformats.org/officeDocument/2006/relationships/image" Target="../media/image143.gif"/><Relationship Id="rId15" Type="http://schemas.openxmlformats.org/officeDocument/2006/relationships/image" Target="../media/image26.wmf"/><Relationship Id="rId10" Type="http://schemas.openxmlformats.org/officeDocument/2006/relationships/oleObject" Target="../embeddings/oleObject157.bin"/><Relationship Id="rId4" Type="http://schemas.openxmlformats.org/officeDocument/2006/relationships/image" Target="../media/image133.wmf"/><Relationship Id="rId9" Type="http://schemas.openxmlformats.org/officeDocument/2006/relationships/image" Target="../media/image135.wmf"/><Relationship Id="rId14" Type="http://schemas.openxmlformats.org/officeDocument/2006/relationships/oleObject" Target="../embeddings/oleObject159.bin"/></Relationships>
</file>

<file path=ppt/slides/_rels/slide26.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165.bin"/><Relationship Id="rId18" Type="http://schemas.openxmlformats.org/officeDocument/2006/relationships/image" Target="../media/image152.wmf"/><Relationship Id="rId3" Type="http://schemas.openxmlformats.org/officeDocument/2006/relationships/oleObject" Target="../embeddings/oleObject151.bin"/><Relationship Id="rId21" Type="http://schemas.openxmlformats.org/officeDocument/2006/relationships/oleObject" Target="../embeddings/oleObject169.bin"/><Relationship Id="rId7" Type="http://schemas.openxmlformats.org/officeDocument/2006/relationships/oleObject" Target="../embeddings/oleObject162.bin"/><Relationship Id="rId12" Type="http://schemas.openxmlformats.org/officeDocument/2006/relationships/image" Target="../media/image150.wmf"/><Relationship Id="rId17"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151.wmf"/><Relationship Id="rId20" Type="http://schemas.openxmlformats.org/officeDocument/2006/relationships/image" Target="../media/image46.emf"/><Relationship Id="rId1" Type="http://schemas.openxmlformats.org/officeDocument/2006/relationships/vmlDrawing" Target="../drawings/vmlDrawing24.vml"/><Relationship Id="rId6" Type="http://schemas.openxmlformats.org/officeDocument/2006/relationships/image" Target="../media/image148.wmf"/><Relationship Id="rId11" Type="http://schemas.openxmlformats.org/officeDocument/2006/relationships/oleObject" Target="../embeddings/oleObject164.bin"/><Relationship Id="rId24" Type="http://schemas.openxmlformats.org/officeDocument/2006/relationships/image" Target="../media/image154.wmf"/><Relationship Id="rId5" Type="http://schemas.openxmlformats.org/officeDocument/2006/relationships/oleObject" Target="../embeddings/oleObject161.bin"/><Relationship Id="rId15" Type="http://schemas.openxmlformats.org/officeDocument/2006/relationships/oleObject" Target="../embeddings/oleObject166.bin"/><Relationship Id="rId23" Type="http://schemas.openxmlformats.org/officeDocument/2006/relationships/oleObject" Target="../embeddings/oleObject170.bin"/><Relationship Id="rId10" Type="http://schemas.openxmlformats.org/officeDocument/2006/relationships/image" Target="../media/image149.wmf"/><Relationship Id="rId19" Type="http://schemas.openxmlformats.org/officeDocument/2006/relationships/oleObject" Target="../embeddings/oleObject168.bin"/><Relationship Id="rId4" Type="http://schemas.openxmlformats.org/officeDocument/2006/relationships/image" Target="../media/image26.wmf"/><Relationship Id="rId9" Type="http://schemas.openxmlformats.org/officeDocument/2006/relationships/oleObject" Target="../embeddings/oleObject163.bin"/><Relationship Id="rId14" Type="http://schemas.openxmlformats.org/officeDocument/2006/relationships/image" Target="../media/image45.emf"/><Relationship Id="rId22" Type="http://schemas.openxmlformats.org/officeDocument/2006/relationships/image" Target="../media/image153.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49.wmf"/><Relationship Id="rId18" Type="http://schemas.openxmlformats.org/officeDocument/2006/relationships/oleObject" Target="../embeddings/oleObject166.bin"/><Relationship Id="rId26" Type="http://schemas.openxmlformats.org/officeDocument/2006/relationships/oleObject" Target="../embeddings/oleObject175.bin"/><Relationship Id="rId3" Type="http://schemas.openxmlformats.org/officeDocument/2006/relationships/notesSlide" Target="../notesSlides/notesSlide4.xml"/><Relationship Id="rId21" Type="http://schemas.openxmlformats.org/officeDocument/2006/relationships/image" Target="../media/image157.wmf"/><Relationship Id="rId7" Type="http://schemas.openxmlformats.org/officeDocument/2006/relationships/image" Target="../media/image155.wmf"/><Relationship Id="rId12" Type="http://schemas.openxmlformats.org/officeDocument/2006/relationships/oleObject" Target="../embeddings/oleObject163.bin"/><Relationship Id="rId17" Type="http://schemas.openxmlformats.org/officeDocument/2006/relationships/image" Target="../media/image45.emf"/><Relationship Id="rId25" Type="http://schemas.openxmlformats.org/officeDocument/2006/relationships/image" Target="../media/image158.wmf"/><Relationship Id="rId2" Type="http://schemas.openxmlformats.org/officeDocument/2006/relationships/slideLayout" Target="../slideLayouts/slideLayout7.xml"/><Relationship Id="rId16" Type="http://schemas.openxmlformats.org/officeDocument/2006/relationships/oleObject" Target="../embeddings/oleObject165.bin"/><Relationship Id="rId20" Type="http://schemas.openxmlformats.org/officeDocument/2006/relationships/oleObject" Target="../embeddings/oleObject173.bin"/><Relationship Id="rId1" Type="http://schemas.openxmlformats.org/officeDocument/2006/relationships/vmlDrawing" Target="../drawings/vmlDrawing25.vml"/><Relationship Id="rId6" Type="http://schemas.openxmlformats.org/officeDocument/2006/relationships/oleObject" Target="../embeddings/oleObject171.bin"/><Relationship Id="rId11" Type="http://schemas.openxmlformats.org/officeDocument/2006/relationships/image" Target="../media/image30.wmf"/><Relationship Id="rId24" Type="http://schemas.openxmlformats.org/officeDocument/2006/relationships/oleObject" Target="../embeddings/oleObject174.bin"/><Relationship Id="rId5" Type="http://schemas.openxmlformats.org/officeDocument/2006/relationships/image" Target="../media/image26.wmf"/><Relationship Id="rId15" Type="http://schemas.openxmlformats.org/officeDocument/2006/relationships/image" Target="../media/image156.wmf"/><Relationship Id="rId23" Type="http://schemas.openxmlformats.org/officeDocument/2006/relationships/image" Target="../media/image46.emf"/><Relationship Id="rId10" Type="http://schemas.openxmlformats.org/officeDocument/2006/relationships/oleObject" Target="../embeddings/oleObject162.bin"/><Relationship Id="rId19" Type="http://schemas.openxmlformats.org/officeDocument/2006/relationships/image" Target="../media/image151.wmf"/><Relationship Id="rId4" Type="http://schemas.openxmlformats.org/officeDocument/2006/relationships/oleObject" Target="../embeddings/oleObject151.bin"/><Relationship Id="rId9" Type="http://schemas.openxmlformats.org/officeDocument/2006/relationships/image" Target="../media/image148.wmf"/><Relationship Id="rId14" Type="http://schemas.openxmlformats.org/officeDocument/2006/relationships/oleObject" Target="../embeddings/oleObject172.bin"/><Relationship Id="rId22" Type="http://schemas.openxmlformats.org/officeDocument/2006/relationships/oleObject" Target="../embeddings/oleObject168.bin"/><Relationship Id="rId27" Type="http://schemas.openxmlformats.org/officeDocument/2006/relationships/image" Target="../media/image159.wmf"/></Relationships>
</file>

<file path=ppt/slides/_rels/slide28.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oleObject" Target="../embeddings/oleObject179.bin"/><Relationship Id="rId3" Type="http://schemas.openxmlformats.org/officeDocument/2006/relationships/oleObject" Target="../embeddings/oleObject176.bin"/><Relationship Id="rId7" Type="http://schemas.openxmlformats.org/officeDocument/2006/relationships/oleObject" Target="../embeddings/oleObject30.bin"/><Relationship Id="rId12" Type="http://schemas.openxmlformats.org/officeDocument/2006/relationships/image" Target="../media/image162.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26.wmf"/><Relationship Id="rId11" Type="http://schemas.openxmlformats.org/officeDocument/2006/relationships/oleObject" Target="../embeddings/oleObject178.bin"/><Relationship Id="rId5" Type="http://schemas.openxmlformats.org/officeDocument/2006/relationships/oleObject" Target="../embeddings/oleObject29.bin"/><Relationship Id="rId10" Type="http://schemas.openxmlformats.org/officeDocument/2006/relationships/image" Target="../media/image161.wmf"/><Relationship Id="rId4" Type="http://schemas.openxmlformats.org/officeDocument/2006/relationships/image" Target="../media/image160.wmf"/><Relationship Id="rId9" Type="http://schemas.openxmlformats.org/officeDocument/2006/relationships/oleObject" Target="../embeddings/oleObject177.bin"/><Relationship Id="rId14" Type="http://schemas.openxmlformats.org/officeDocument/2006/relationships/image" Target="../media/image163.wmf"/></Relationships>
</file>

<file path=ppt/slides/_rels/slide29.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oleObject" Target="../embeddings/oleObject185.bin"/><Relationship Id="rId18" Type="http://schemas.openxmlformats.org/officeDocument/2006/relationships/image" Target="../media/image171.wmf"/><Relationship Id="rId26" Type="http://schemas.openxmlformats.org/officeDocument/2006/relationships/image" Target="../media/image175.wmf"/><Relationship Id="rId3" Type="http://schemas.openxmlformats.org/officeDocument/2006/relationships/oleObject" Target="../embeddings/oleObject180.bin"/><Relationship Id="rId21" Type="http://schemas.openxmlformats.org/officeDocument/2006/relationships/oleObject" Target="../embeddings/oleObject189.bin"/><Relationship Id="rId7" Type="http://schemas.openxmlformats.org/officeDocument/2006/relationships/oleObject" Target="../embeddings/oleObject182.bin"/><Relationship Id="rId12" Type="http://schemas.openxmlformats.org/officeDocument/2006/relationships/image" Target="../media/image168.wmf"/><Relationship Id="rId17" Type="http://schemas.openxmlformats.org/officeDocument/2006/relationships/oleObject" Target="../embeddings/oleObject187.bin"/><Relationship Id="rId25" Type="http://schemas.openxmlformats.org/officeDocument/2006/relationships/oleObject" Target="../embeddings/oleObject191.bin"/><Relationship Id="rId2" Type="http://schemas.openxmlformats.org/officeDocument/2006/relationships/slideLayout" Target="../slideLayouts/slideLayout7.xml"/><Relationship Id="rId16" Type="http://schemas.openxmlformats.org/officeDocument/2006/relationships/image" Target="../media/image170.wmf"/><Relationship Id="rId20" Type="http://schemas.openxmlformats.org/officeDocument/2006/relationships/image" Target="../media/image172.wmf"/><Relationship Id="rId29" Type="http://schemas.openxmlformats.org/officeDocument/2006/relationships/oleObject" Target="../embeddings/oleObject193.bin"/><Relationship Id="rId1" Type="http://schemas.openxmlformats.org/officeDocument/2006/relationships/vmlDrawing" Target="../drawings/vmlDrawing27.vml"/><Relationship Id="rId6" Type="http://schemas.openxmlformats.org/officeDocument/2006/relationships/image" Target="../media/image165.wmf"/><Relationship Id="rId11" Type="http://schemas.openxmlformats.org/officeDocument/2006/relationships/oleObject" Target="../embeddings/oleObject184.bin"/><Relationship Id="rId24" Type="http://schemas.openxmlformats.org/officeDocument/2006/relationships/image" Target="../media/image174.wmf"/><Relationship Id="rId32" Type="http://schemas.openxmlformats.org/officeDocument/2006/relationships/image" Target="../media/image178.wmf"/><Relationship Id="rId5" Type="http://schemas.openxmlformats.org/officeDocument/2006/relationships/oleObject" Target="../embeddings/oleObject181.bin"/><Relationship Id="rId15" Type="http://schemas.openxmlformats.org/officeDocument/2006/relationships/oleObject" Target="../embeddings/oleObject186.bin"/><Relationship Id="rId23" Type="http://schemas.openxmlformats.org/officeDocument/2006/relationships/oleObject" Target="../embeddings/oleObject190.bin"/><Relationship Id="rId28" Type="http://schemas.openxmlformats.org/officeDocument/2006/relationships/image" Target="../media/image176.wmf"/><Relationship Id="rId10" Type="http://schemas.openxmlformats.org/officeDocument/2006/relationships/image" Target="../media/image167.wmf"/><Relationship Id="rId19" Type="http://schemas.openxmlformats.org/officeDocument/2006/relationships/oleObject" Target="../embeddings/oleObject188.bin"/><Relationship Id="rId31" Type="http://schemas.openxmlformats.org/officeDocument/2006/relationships/oleObject" Target="../embeddings/oleObject194.bin"/><Relationship Id="rId4" Type="http://schemas.openxmlformats.org/officeDocument/2006/relationships/image" Target="../media/image164.wmf"/><Relationship Id="rId9" Type="http://schemas.openxmlformats.org/officeDocument/2006/relationships/oleObject" Target="../embeddings/oleObject183.bin"/><Relationship Id="rId14" Type="http://schemas.openxmlformats.org/officeDocument/2006/relationships/image" Target="../media/image169.wmf"/><Relationship Id="rId22" Type="http://schemas.openxmlformats.org/officeDocument/2006/relationships/image" Target="../media/image173.wmf"/><Relationship Id="rId27" Type="http://schemas.openxmlformats.org/officeDocument/2006/relationships/oleObject" Target="../embeddings/oleObject192.bin"/><Relationship Id="rId30" Type="http://schemas.openxmlformats.org/officeDocument/2006/relationships/image" Target="../media/image177.w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6.wmf"/><Relationship Id="rId3" Type="http://schemas.openxmlformats.org/officeDocument/2006/relationships/notesSlide" Target="../notesSlides/notesSlide1.xml"/><Relationship Id="rId7" Type="http://schemas.openxmlformats.org/officeDocument/2006/relationships/image" Target="../media/image13.wmf"/><Relationship Id="rId12"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3.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4.w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182.wmf"/><Relationship Id="rId18" Type="http://schemas.openxmlformats.org/officeDocument/2006/relationships/oleObject" Target="../embeddings/oleObject202.bin"/><Relationship Id="rId3" Type="http://schemas.openxmlformats.org/officeDocument/2006/relationships/image" Target="../media/image143.gif"/><Relationship Id="rId21" Type="http://schemas.openxmlformats.org/officeDocument/2006/relationships/image" Target="../media/image186.wmf"/><Relationship Id="rId7" Type="http://schemas.openxmlformats.org/officeDocument/2006/relationships/image" Target="../media/image180.wmf"/><Relationship Id="rId12" Type="http://schemas.openxmlformats.org/officeDocument/2006/relationships/oleObject" Target="../embeddings/oleObject199.bin"/><Relationship Id="rId17" Type="http://schemas.openxmlformats.org/officeDocument/2006/relationships/image" Target="../media/image184.wmf"/><Relationship Id="rId2" Type="http://schemas.openxmlformats.org/officeDocument/2006/relationships/slideLayout" Target="../slideLayouts/slideLayout7.xml"/><Relationship Id="rId16" Type="http://schemas.openxmlformats.org/officeDocument/2006/relationships/oleObject" Target="../embeddings/oleObject201.bin"/><Relationship Id="rId20" Type="http://schemas.openxmlformats.org/officeDocument/2006/relationships/oleObject" Target="../embeddings/oleObject203.bin"/><Relationship Id="rId1" Type="http://schemas.openxmlformats.org/officeDocument/2006/relationships/vmlDrawing" Target="../drawings/vmlDrawing28.vml"/><Relationship Id="rId6" Type="http://schemas.openxmlformats.org/officeDocument/2006/relationships/oleObject" Target="../embeddings/oleObject196.bin"/><Relationship Id="rId11" Type="http://schemas.openxmlformats.org/officeDocument/2006/relationships/image" Target="../media/image181.wmf"/><Relationship Id="rId5" Type="http://schemas.openxmlformats.org/officeDocument/2006/relationships/image" Target="../media/image179.wmf"/><Relationship Id="rId15" Type="http://schemas.openxmlformats.org/officeDocument/2006/relationships/image" Target="../media/image183.wmf"/><Relationship Id="rId10" Type="http://schemas.openxmlformats.org/officeDocument/2006/relationships/oleObject" Target="../embeddings/oleObject198.bin"/><Relationship Id="rId19" Type="http://schemas.openxmlformats.org/officeDocument/2006/relationships/image" Target="../media/image185.wmf"/><Relationship Id="rId4" Type="http://schemas.openxmlformats.org/officeDocument/2006/relationships/oleObject" Target="../embeddings/oleObject195.bin"/><Relationship Id="rId9" Type="http://schemas.openxmlformats.org/officeDocument/2006/relationships/image" Target="../media/image49.emf"/><Relationship Id="rId14" Type="http://schemas.openxmlformats.org/officeDocument/2006/relationships/oleObject" Target="../embeddings/oleObject200.bin"/></Relationships>
</file>

<file path=ppt/slides/_rels/slide31.xml.rels><?xml version="1.0" encoding="UTF-8" standalone="yes"?>
<Relationships xmlns="http://schemas.openxmlformats.org/package/2006/relationships"><Relationship Id="rId8" Type="http://schemas.openxmlformats.org/officeDocument/2006/relationships/image" Target="../media/image189.emf"/><Relationship Id="rId3" Type="http://schemas.openxmlformats.org/officeDocument/2006/relationships/oleObject" Target="../embeddings/oleObject204.bin"/><Relationship Id="rId7" Type="http://schemas.openxmlformats.org/officeDocument/2006/relationships/oleObject" Target="../embeddings/oleObject206.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88.wmf"/><Relationship Id="rId5" Type="http://schemas.openxmlformats.org/officeDocument/2006/relationships/oleObject" Target="../embeddings/oleObject205.bin"/><Relationship Id="rId4" Type="http://schemas.openxmlformats.org/officeDocument/2006/relationships/image" Target="../media/image187.wmf"/></Relationships>
</file>

<file path=ppt/slides/_rels/slide32.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oleObject" Target="../embeddings/oleObject207.bin"/><Relationship Id="rId7" Type="http://schemas.openxmlformats.org/officeDocument/2006/relationships/oleObject" Target="../embeddings/oleObject209.bin"/><Relationship Id="rId12" Type="http://schemas.openxmlformats.org/officeDocument/2006/relationships/image" Target="../media/image194.e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91.wmf"/><Relationship Id="rId11" Type="http://schemas.openxmlformats.org/officeDocument/2006/relationships/oleObject" Target="../embeddings/oleObject211.bin"/><Relationship Id="rId5" Type="http://schemas.openxmlformats.org/officeDocument/2006/relationships/oleObject" Target="../embeddings/oleObject208.bin"/><Relationship Id="rId10" Type="http://schemas.openxmlformats.org/officeDocument/2006/relationships/image" Target="../media/image193.wmf"/><Relationship Id="rId4" Type="http://schemas.openxmlformats.org/officeDocument/2006/relationships/image" Target="../media/image190.wmf"/><Relationship Id="rId9" Type="http://schemas.openxmlformats.org/officeDocument/2006/relationships/oleObject" Target="../embeddings/oleObject210.bin"/></Relationships>
</file>

<file path=ppt/slides/_rels/slide33.xml.rels><?xml version="1.0" encoding="UTF-8" standalone="yes"?>
<Relationships xmlns="http://schemas.openxmlformats.org/package/2006/relationships"><Relationship Id="rId8" Type="http://schemas.openxmlformats.org/officeDocument/2006/relationships/image" Target="../media/image197.wmf"/><Relationship Id="rId3" Type="http://schemas.openxmlformats.org/officeDocument/2006/relationships/oleObject" Target="../embeddings/oleObject212.bin"/><Relationship Id="rId7" Type="http://schemas.openxmlformats.org/officeDocument/2006/relationships/oleObject" Target="../embeddings/oleObject214.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96.wmf"/><Relationship Id="rId5" Type="http://schemas.openxmlformats.org/officeDocument/2006/relationships/oleObject" Target="../embeddings/oleObject213.bin"/><Relationship Id="rId4" Type="http://schemas.openxmlformats.org/officeDocument/2006/relationships/image" Target="../media/image195.wmf"/></Relationships>
</file>

<file path=ppt/slides/_rels/slide34.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hyperlink" Target="file:///E:\&#19978;&#35838;&#35838;&#20214;\&#31179;&#23395;&#19978;&#35838;&#35838;&#20214;\&#31179;&#23395;&#37327;&#23376;&#21147;&#23398;&#35838;&#20214;&#65288;&#24050;&#32463;&#25913;&#21160;&#65289;\&#31532;&#21313;&#20061;&#31456;%20&#37327;&#23376;&#29289;&#29702;&#65288;&#20108;&#65289;.ppt#-1,1,&#24187;&#28783;&#29255; 1" TargetMode="External"/><Relationship Id="rId1" Type="http://schemas.openxmlformats.org/officeDocument/2006/relationships/slideLayout" Target="../slideLayouts/slideLayout7.xml"/><Relationship Id="rId4" Type="http://schemas.openxmlformats.org/officeDocument/2006/relationships/image" Target="../media/image199.jpeg"/></Relationships>
</file>

<file path=ppt/slides/_rels/slide35.xml.rels><?xml version="1.0" encoding="UTF-8" standalone="yes"?>
<Relationships xmlns="http://schemas.openxmlformats.org/package/2006/relationships"><Relationship Id="rId8" Type="http://schemas.openxmlformats.org/officeDocument/2006/relationships/image" Target="../media/image202.wmf"/><Relationship Id="rId13" Type="http://schemas.openxmlformats.org/officeDocument/2006/relationships/oleObject" Target="../embeddings/oleObject220.bin"/><Relationship Id="rId18" Type="http://schemas.openxmlformats.org/officeDocument/2006/relationships/image" Target="../media/image207.wmf"/><Relationship Id="rId3" Type="http://schemas.openxmlformats.org/officeDocument/2006/relationships/oleObject" Target="../embeddings/oleObject215.bin"/><Relationship Id="rId7" Type="http://schemas.openxmlformats.org/officeDocument/2006/relationships/oleObject" Target="../embeddings/oleObject217.bin"/><Relationship Id="rId12" Type="http://schemas.openxmlformats.org/officeDocument/2006/relationships/image" Target="../media/image204.wmf"/><Relationship Id="rId17" Type="http://schemas.openxmlformats.org/officeDocument/2006/relationships/oleObject" Target="../embeddings/oleObject222.bin"/><Relationship Id="rId2" Type="http://schemas.openxmlformats.org/officeDocument/2006/relationships/slideLayout" Target="../slideLayouts/slideLayout7.xml"/><Relationship Id="rId16" Type="http://schemas.openxmlformats.org/officeDocument/2006/relationships/image" Target="../media/image206.wmf"/><Relationship Id="rId1" Type="http://schemas.openxmlformats.org/officeDocument/2006/relationships/vmlDrawing" Target="../drawings/vmlDrawing32.vml"/><Relationship Id="rId6" Type="http://schemas.openxmlformats.org/officeDocument/2006/relationships/image" Target="../media/image201.emf"/><Relationship Id="rId11" Type="http://schemas.openxmlformats.org/officeDocument/2006/relationships/oleObject" Target="../embeddings/oleObject219.bin"/><Relationship Id="rId5" Type="http://schemas.openxmlformats.org/officeDocument/2006/relationships/oleObject" Target="../embeddings/oleObject216.bin"/><Relationship Id="rId15" Type="http://schemas.openxmlformats.org/officeDocument/2006/relationships/oleObject" Target="../embeddings/oleObject221.bin"/><Relationship Id="rId10" Type="http://schemas.openxmlformats.org/officeDocument/2006/relationships/image" Target="../media/image203.wmf"/><Relationship Id="rId4" Type="http://schemas.openxmlformats.org/officeDocument/2006/relationships/image" Target="../media/image200.emf"/><Relationship Id="rId9" Type="http://schemas.openxmlformats.org/officeDocument/2006/relationships/oleObject" Target="../embeddings/oleObject218.bin"/><Relationship Id="rId14" Type="http://schemas.openxmlformats.org/officeDocument/2006/relationships/image" Target="../media/image205.wmf"/></Relationships>
</file>

<file path=ppt/slides/_rels/slide36.xml.rels><?xml version="1.0" encoding="UTF-8" standalone="yes"?>
<Relationships xmlns="http://schemas.openxmlformats.org/package/2006/relationships"><Relationship Id="rId8" Type="http://schemas.openxmlformats.org/officeDocument/2006/relationships/image" Target="../media/image210.wmf"/><Relationship Id="rId13" Type="http://schemas.openxmlformats.org/officeDocument/2006/relationships/oleObject" Target="../embeddings/oleObject228.bin"/><Relationship Id="rId3" Type="http://schemas.openxmlformats.org/officeDocument/2006/relationships/oleObject" Target="../embeddings/oleObject223.bin"/><Relationship Id="rId7" Type="http://schemas.openxmlformats.org/officeDocument/2006/relationships/oleObject" Target="../embeddings/oleObject225.bin"/><Relationship Id="rId12" Type="http://schemas.openxmlformats.org/officeDocument/2006/relationships/image" Target="../media/image212.emf"/><Relationship Id="rId17" Type="http://schemas.openxmlformats.org/officeDocument/2006/relationships/image" Target="../media/image214.emf"/><Relationship Id="rId2" Type="http://schemas.openxmlformats.org/officeDocument/2006/relationships/slideLayout" Target="../slideLayouts/slideLayout7.xml"/><Relationship Id="rId16" Type="http://schemas.openxmlformats.org/officeDocument/2006/relationships/oleObject" Target="../embeddings/oleObject230.bin"/><Relationship Id="rId1" Type="http://schemas.openxmlformats.org/officeDocument/2006/relationships/vmlDrawing" Target="../drawings/vmlDrawing33.vml"/><Relationship Id="rId6" Type="http://schemas.openxmlformats.org/officeDocument/2006/relationships/image" Target="../media/image209.emf"/><Relationship Id="rId11" Type="http://schemas.openxmlformats.org/officeDocument/2006/relationships/oleObject" Target="../embeddings/oleObject227.bin"/><Relationship Id="rId5" Type="http://schemas.openxmlformats.org/officeDocument/2006/relationships/oleObject" Target="../embeddings/oleObject224.bin"/><Relationship Id="rId15" Type="http://schemas.openxmlformats.org/officeDocument/2006/relationships/oleObject" Target="../embeddings/oleObject229.bin"/><Relationship Id="rId10" Type="http://schemas.openxmlformats.org/officeDocument/2006/relationships/image" Target="../media/image211.emf"/><Relationship Id="rId4" Type="http://schemas.openxmlformats.org/officeDocument/2006/relationships/image" Target="../media/image208.wmf"/><Relationship Id="rId9" Type="http://schemas.openxmlformats.org/officeDocument/2006/relationships/oleObject" Target="../embeddings/oleObject226.bin"/><Relationship Id="rId14" Type="http://schemas.openxmlformats.org/officeDocument/2006/relationships/image" Target="../media/image213.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216.emf"/><Relationship Id="rId5" Type="http://schemas.openxmlformats.org/officeDocument/2006/relationships/oleObject" Target="../embeddings/oleObject232.bin"/><Relationship Id="rId4" Type="http://schemas.openxmlformats.org/officeDocument/2006/relationships/image" Target="../media/image215.emf"/></Relationships>
</file>

<file path=ppt/slides/_rels/slide38.xml.rels><?xml version="1.0" encoding="UTF-8" standalone="yes"?>
<Relationships xmlns="http://schemas.openxmlformats.org/package/2006/relationships"><Relationship Id="rId8" Type="http://schemas.openxmlformats.org/officeDocument/2006/relationships/image" Target="../media/image219.wmf"/><Relationship Id="rId3" Type="http://schemas.openxmlformats.org/officeDocument/2006/relationships/oleObject" Target="../embeddings/oleObject233.bin"/><Relationship Id="rId7" Type="http://schemas.openxmlformats.org/officeDocument/2006/relationships/oleObject" Target="../embeddings/oleObject23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218.wmf"/><Relationship Id="rId5" Type="http://schemas.openxmlformats.org/officeDocument/2006/relationships/oleObject" Target="../embeddings/oleObject234.bin"/><Relationship Id="rId4" Type="http://schemas.openxmlformats.org/officeDocument/2006/relationships/image" Target="../media/image217.wmf"/></Relationships>
</file>

<file path=ppt/slides/_rels/slide39.x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oleObject" Target="../embeddings/oleObject236.bin"/><Relationship Id="rId7" Type="http://schemas.openxmlformats.org/officeDocument/2006/relationships/oleObject" Target="../embeddings/oleObject238.bin"/><Relationship Id="rId12" Type="http://schemas.openxmlformats.org/officeDocument/2006/relationships/image" Target="../media/image224.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21.wmf"/><Relationship Id="rId11" Type="http://schemas.openxmlformats.org/officeDocument/2006/relationships/oleObject" Target="../embeddings/oleObject240.bin"/><Relationship Id="rId5" Type="http://schemas.openxmlformats.org/officeDocument/2006/relationships/oleObject" Target="../embeddings/oleObject237.bin"/><Relationship Id="rId10" Type="http://schemas.openxmlformats.org/officeDocument/2006/relationships/image" Target="../media/image223.wmf"/><Relationship Id="rId4" Type="http://schemas.openxmlformats.org/officeDocument/2006/relationships/image" Target="../media/image220.wmf"/><Relationship Id="rId9" Type="http://schemas.openxmlformats.org/officeDocument/2006/relationships/oleObject" Target="../embeddings/oleObject239.bin"/></Relationships>
</file>

<file path=ppt/slides/_rels/slide4.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8.e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20.bin"/><Relationship Id="rId14" Type="http://schemas.openxmlformats.org/officeDocument/2006/relationships/image" Target="../media/image22.wmf"/></Relationships>
</file>

<file path=ppt/slides/_rels/slide40.xml.rels><?xml version="1.0" encoding="UTF-8" standalone="yes"?>
<Relationships xmlns="http://schemas.openxmlformats.org/package/2006/relationships"><Relationship Id="rId8" Type="http://schemas.openxmlformats.org/officeDocument/2006/relationships/image" Target="../media/image227.wmf"/><Relationship Id="rId13" Type="http://schemas.openxmlformats.org/officeDocument/2006/relationships/oleObject" Target="../embeddings/oleObject246.bin"/><Relationship Id="rId18" Type="http://schemas.openxmlformats.org/officeDocument/2006/relationships/image" Target="../media/image232.wmf"/><Relationship Id="rId3" Type="http://schemas.openxmlformats.org/officeDocument/2006/relationships/oleObject" Target="../embeddings/oleObject241.bin"/><Relationship Id="rId7" Type="http://schemas.openxmlformats.org/officeDocument/2006/relationships/oleObject" Target="../embeddings/oleObject243.bin"/><Relationship Id="rId12" Type="http://schemas.openxmlformats.org/officeDocument/2006/relationships/image" Target="../media/image229.wmf"/><Relationship Id="rId17" Type="http://schemas.openxmlformats.org/officeDocument/2006/relationships/oleObject" Target="../embeddings/oleObject248.bin"/><Relationship Id="rId2" Type="http://schemas.openxmlformats.org/officeDocument/2006/relationships/slideLayout" Target="../slideLayouts/slideLayout7.xml"/><Relationship Id="rId16" Type="http://schemas.openxmlformats.org/officeDocument/2006/relationships/image" Target="../media/image231.wmf"/><Relationship Id="rId20" Type="http://schemas.openxmlformats.org/officeDocument/2006/relationships/image" Target="../media/image233.wmf"/><Relationship Id="rId1" Type="http://schemas.openxmlformats.org/officeDocument/2006/relationships/vmlDrawing" Target="../drawings/vmlDrawing37.vml"/><Relationship Id="rId6" Type="http://schemas.openxmlformats.org/officeDocument/2006/relationships/image" Target="../media/image226.wmf"/><Relationship Id="rId11" Type="http://schemas.openxmlformats.org/officeDocument/2006/relationships/oleObject" Target="../embeddings/oleObject245.bin"/><Relationship Id="rId5" Type="http://schemas.openxmlformats.org/officeDocument/2006/relationships/oleObject" Target="../embeddings/oleObject242.bin"/><Relationship Id="rId15" Type="http://schemas.openxmlformats.org/officeDocument/2006/relationships/oleObject" Target="../embeddings/oleObject247.bin"/><Relationship Id="rId10" Type="http://schemas.openxmlformats.org/officeDocument/2006/relationships/image" Target="../media/image228.wmf"/><Relationship Id="rId19" Type="http://schemas.openxmlformats.org/officeDocument/2006/relationships/oleObject" Target="../embeddings/oleObject249.bin"/><Relationship Id="rId4" Type="http://schemas.openxmlformats.org/officeDocument/2006/relationships/image" Target="../media/image225.wmf"/><Relationship Id="rId9" Type="http://schemas.openxmlformats.org/officeDocument/2006/relationships/oleObject" Target="../embeddings/oleObject244.bin"/><Relationship Id="rId14" Type="http://schemas.openxmlformats.org/officeDocument/2006/relationships/image" Target="../media/image230.wmf"/></Relationships>
</file>

<file path=ppt/slides/_rels/slide41.xml.rels><?xml version="1.0" encoding="UTF-8" standalone="yes"?>
<Relationships xmlns="http://schemas.openxmlformats.org/package/2006/relationships"><Relationship Id="rId8" Type="http://schemas.openxmlformats.org/officeDocument/2006/relationships/image" Target="../media/image236.wmf"/><Relationship Id="rId13" Type="http://schemas.openxmlformats.org/officeDocument/2006/relationships/oleObject" Target="../embeddings/oleObject255.bin"/><Relationship Id="rId3" Type="http://schemas.openxmlformats.org/officeDocument/2006/relationships/oleObject" Target="../embeddings/oleObject250.bin"/><Relationship Id="rId7" Type="http://schemas.openxmlformats.org/officeDocument/2006/relationships/oleObject" Target="../embeddings/oleObject252.bin"/><Relationship Id="rId12" Type="http://schemas.openxmlformats.org/officeDocument/2006/relationships/image" Target="../media/image238.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235.wmf"/><Relationship Id="rId11" Type="http://schemas.openxmlformats.org/officeDocument/2006/relationships/oleObject" Target="../embeddings/oleObject254.bin"/><Relationship Id="rId5" Type="http://schemas.openxmlformats.org/officeDocument/2006/relationships/oleObject" Target="../embeddings/oleObject251.bin"/><Relationship Id="rId10" Type="http://schemas.openxmlformats.org/officeDocument/2006/relationships/image" Target="../media/image237.wmf"/><Relationship Id="rId4" Type="http://schemas.openxmlformats.org/officeDocument/2006/relationships/image" Target="../media/image234.wmf"/><Relationship Id="rId9" Type="http://schemas.openxmlformats.org/officeDocument/2006/relationships/oleObject" Target="../embeddings/oleObject253.bin"/><Relationship Id="rId14" Type="http://schemas.openxmlformats.org/officeDocument/2006/relationships/image" Target="../media/image239.wmf"/></Relationships>
</file>

<file path=ppt/slides/_rels/slide42.x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oleObject" Target="../embeddings/oleObject256.bin"/><Relationship Id="rId7" Type="http://schemas.openxmlformats.org/officeDocument/2006/relationships/oleObject" Target="../embeddings/oleObject258.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41.wmf"/><Relationship Id="rId5" Type="http://schemas.openxmlformats.org/officeDocument/2006/relationships/oleObject" Target="../embeddings/oleObject257.bin"/><Relationship Id="rId4" Type="http://schemas.openxmlformats.org/officeDocument/2006/relationships/image" Target="../media/image240.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61.bin"/><Relationship Id="rId13" Type="http://schemas.openxmlformats.org/officeDocument/2006/relationships/image" Target="../media/image247.wmf"/><Relationship Id="rId18" Type="http://schemas.openxmlformats.org/officeDocument/2006/relationships/oleObject" Target="../embeddings/oleObject266.bin"/><Relationship Id="rId3" Type="http://schemas.openxmlformats.org/officeDocument/2006/relationships/oleObject" Target="../embeddings/oleObject259.bin"/><Relationship Id="rId21" Type="http://schemas.openxmlformats.org/officeDocument/2006/relationships/image" Target="../media/image251.wmf"/><Relationship Id="rId7" Type="http://schemas.openxmlformats.org/officeDocument/2006/relationships/image" Target="../media/image143.gif"/><Relationship Id="rId12" Type="http://schemas.openxmlformats.org/officeDocument/2006/relationships/oleObject" Target="../embeddings/oleObject263.bin"/><Relationship Id="rId17" Type="http://schemas.openxmlformats.org/officeDocument/2006/relationships/image" Target="../media/image249.wmf"/><Relationship Id="rId2" Type="http://schemas.openxmlformats.org/officeDocument/2006/relationships/slideLayout" Target="../slideLayouts/slideLayout7.xml"/><Relationship Id="rId16" Type="http://schemas.openxmlformats.org/officeDocument/2006/relationships/oleObject" Target="../embeddings/oleObject265.bin"/><Relationship Id="rId20" Type="http://schemas.openxmlformats.org/officeDocument/2006/relationships/oleObject" Target="../embeddings/oleObject267.bin"/><Relationship Id="rId1" Type="http://schemas.openxmlformats.org/officeDocument/2006/relationships/vmlDrawing" Target="../drawings/vmlDrawing40.vml"/><Relationship Id="rId6" Type="http://schemas.openxmlformats.org/officeDocument/2006/relationships/image" Target="../media/image244.wmf"/><Relationship Id="rId11" Type="http://schemas.openxmlformats.org/officeDocument/2006/relationships/image" Target="../media/image246.wmf"/><Relationship Id="rId5" Type="http://schemas.openxmlformats.org/officeDocument/2006/relationships/oleObject" Target="../embeddings/oleObject260.bin"/><Relationship Id="rId15" Type="http://schemas.openxmlformats.org/officeDocument/2006/relationships/image" Target="../media/image248.wmf"/><Relationship Id="rId10" Type="http://schemas.openxmlformats.org/officeDocument/2006/relationships/oleObject" Target="../embeddings/oleObject262.bin"/><Relationship Id="rId19" Type="http://schemas.openxmlformats.org/officeDocument/2006/relationships/image" Target="../media/image250.wmf"/><Relationship Id="rId4" Type="http://schemas.openxmlformats.org/officeDocument/2006/relationships/image" Target="../media/image243.wmf"/><Relationship Id="rId9" Type="http://schemas.openxmlformats.org/officeDocument/2006/relationships/image" Target="../media/image245.wmf"/><Relationship Id="rId14" Type="http://schemas.openxmlformats.org/officeDocument/2006/relationships/oleObject" Target="../embeddings/oleObject264.bin"/></Relationships>
</file>

<file path=ppt/slides/_rels/slide44.xml.rels><?xml version="1.0" encoding="UTF-8" standalone="yes"?>
<Relationships xmlns="http://schemas.openxmlformats.org/package/2006/relationships"><Relationship Id="rId8" Type="http://schemas.openxmlformats.org/officeDocument/2006/relationships/image" Target="../media/image254.wmf"/><Relationship Id="rId3" Type="http://schemas.openxmlformats.org/officeDocument/2006/relationships/oleObject" Target="../embeddings/oleObject268.bin"/><Relationship Id="rId7" Type="http://schemas.openxmlformats.org/officeDocument/2006/relationships/oleObject" Target="../embeddings/oleObject270.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253.emf"/><Relationship Id="rId5" Type="http://schemas.openxmlformats.org/officeDocument/2006/relationships/oleObject" Target="../embeddings/oleObject269.bin"/><Relationship Id="rId10" Type="http://schemas.openxmlformats.org/officeDocument/2006/relationships/image" Target="../media/image255.emf"/><Relationship Id="rId4" Type="http://schemas.openxmlformats.org/officeDocument/2006/relationships/image" Target="../media/image252.wmf"/><Relationship Id="rId9" Type="http://schemas.openxmlformats.org/officeDocument/2006/relationships/oleObject" Target="../embeddings/oleObject271.bin"/></Relationships>
</file>

<file path=ppt/slides/_rels/slide45.x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oleObject" Target="../embeddings/oleObject272.bin"/><Relationship Id="rId7" Type="http://schemas.openxmlformats.org/officeDocument/2006/relationships/oleObject" Target="../embeddings/oleObject274.bin"/><Relationship Id="rId12" Type="http://schemas.openxmlformats.org/officeDocument/2006/relationships/image" Target="../media/image260.w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257.wmf"/><Relationship Id="rId11" Type="http://schemas.openxmlformats.org/officeDocument/2006/relationships/oleObject" Target="../embeddings/oleObject276.bin"/><Relationship Id="rId5" Type="http://schemas.openxmlformats.org/officeDocument/2006/relationships/oleObject" Target="../embeddings/oleObject273.bin"/><Relationship Id="rId10" Type="http://schemas.openxmlformats.org/officeDocument/2006/relationships/image" Target="../media/image259.wmf"/><Relationship Id="rId4" Type="http://schemas.openxmlformats.org/officeDocument/2006/relationships/image" Target="../media/image256.wmf"/><Relationship Id="rId9" Type="http://schemas.openxmlformats.org/officeDocument/2006/relationships/oleObject" Target="../embeddings/oleObject275.bin"/></Relationships>
</file>

<file path=ppt/slides/_rels/slide46.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277.bin"/><Relationship Id="rId7" Type="http://schemas.openxmlformats.org/officeDocument/2006/relationships/oleObject" Target="../embeddings/oleObject279.bin"/><Relationship Id="rId12" Type="http://schemas.openxmlformats.org/officeDocument/2006/relationships/image" Target="../media/image265.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262.wmf"/><Relationship Id="rId11" Type="http://schemas.openxmlformats.org/officeDocument/2006/relationships/oleObject" Target="../embeddings/oleObject281.bin"/><Relationship Id="rId5" Type="http://schemas.openxmlformats.org/officeDocument/2006/relationships/oleObject" Target="../embeddings/oleObject278.bin"/><Relationship Id="rId10" Type="http://schemas.openxmlformats.org/officeDocument/2006/relationships/image" Target="../media/image264.wmf"/><Relationship Id="rId4" Type="http://schemas.openxmlformats.org/officeDocument/2006/relationships/image" Target="../media/image261.wmf"/><Relationship Id="rId9" Type="http://schemas.openxmlformats.org/officeDocument/2006/relationships/oleObject" Target="../embeddings/oleObject280.bin"/></Relationships>
</file>

<file path=ppt/slides/_rels/slide47.xml.rels><?xml version="1.0" encoding="UTF-8" standalone="yes"?>
<Relationships xmlns="http://schemas.openxmlformats.org/package/2006/relationships"><Relationship Id="rId8" Type="http://schemas.openxmlformats.org/officeDocument/2006/relationships/image" Target="../media/image268.wmf"/><Relationship Id="rId3" Type="http://schemas.openxmlformats.org/officeDocument/2006/relationships/oleObject" Target="../embeddings/oleObject282.bin"/><Relationship Id="rId7" Type="http://schemas.openxmlformats.org/officeDocument/2006/relationships/oleObject" Target="../embeddings/oleObject284.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267.wmf"/><Relationship Id="rId5" Type="http://schemas.openxmlformats.org/officeDocument/2006/relationships/oleObject" Target="../embeddings/oleObject283.bin"/><Relationship Id="rId10" Type="http://schemas.openxmlformats.org/officeDocument/2006/relationships/image" Target="../media/image269.wmf"/><Relationship Id="rId4" Type="http://schemas.openxmlformats.org/officeDocument/2006/relationships/image" Target="../media/image266.wmf"/><Relationship Id="rId9" Type="http://schemas.openxmlformats.org/officeDocument/2006/relationships/oleObject" Target="../embeddings/oleObject285.bin"/></Relationships>
</file>

<file path=ppt/slides/_rels/slide48.xml.rels><?xml version="1.0" encoding="UTF-8" standalone="yes"?>
<Relationships xmlns="http://schemas.openxmlformats.org/package/2006/relationships"><Relationship Id="rId8" Type="http://schemas.openxmlformats.org/officeDocument/2006/relationships/image" Target="../media/image269.wmf"/><Relationship Id="rId3" Type="http://schemas.openxmlformats.org/officeDocument/2006/relationships/oleObject" Target="../embeddings/oleObject286.bin"/><Relationship Id="rId7" Type="http://schemas.openxmlformats.org/officeDocument/2006/relationships/oleObject" Target="../embeddings/oleObject288.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271.wmf"/><Relationship Id="rId5" Type="http://schemas.openxmlformats.org/officeDocument/2006/relationships/oleObject" Target="../embeddings/oleObject287.bin"/><Relationship Id="rId4" Type="http://schemas.openxmlformats.org/officeDocument/2006/relationships/image" Target="../media/image270.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4.wmf"/><Relationship Id="rId5" Type="http://schemas.openxmlformats.org/officeDocument/2006/relationships/oleObject" Target="../embeddings/oleObject24.bin"/><Relationship Id="rId4" Type="http://schemas.openxmlformats.org/officeDocument/2006/relationships/image" Target="../media/image23.wmf"/></Relationships>
</file>

<file path=ppt/slides/_rels/slide50.xml.rels><?xml version="1.0" encoding="UTF-8" standalone="yes"?>
<Relationships xmlns="http://schemas.openxmlformats.org/package/2006/relationships"><Relationship Id="rId8" Type="http://schemas.openxmlformats.org/officeDocument/2006/relationships/image" Target="../media/image274.wmf"/><Relationship Id="rId13" Type="http://schemas.openxmlformats.org/officeDocument/2006/relationships/oleObject" Target="../embeddings/oleObject294.bin"/><Relationship Id="rId18" Type="http://schemas.openxmlformats.org/officeDocument/2006/relationships/image" Target="../media/image279.wmf"/><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276.wmf"/><Relationship Id="rId17" Type="http://schemas.openxmlformats.org/officeDocument/2006/relationships/oleObject" Target="../embeddings/oleObject296.bin"/><Relationship Id="rId2" Type="http://schemas.openxmlformats.org/officeDocument/2006/relationships/slideLayout" Target="../slideLayouts/slideLayout7.xml"/><Relationship Id="rId16" Type="http://schemas.openxmlformats.org/officeDocument/2006/relationships/image" Target="../media/image278.wmf"/><Relationship Id="rId1" Type="http://schemas.openxmlformats.org/officeDocument/2006/relationships/vmlDrawing" Target="../drawings/vmlDrawing46.vml"/><Relationship Id="rId6" Type="http://schemas.openxmlformats.org/officeDocument/2006/relationships/image" Target="../media/image273.wmf"/><Relationship Id="rId11" Type="http://schemas.openxmlformats.org/officeDocument/2006/relationships/oleObject" Target="../embeddings/oleObject293.bin"/><Relationship Id="rId5" Type="http://schemas.openxmlformats.org/officeDocument/2006/relationships/oleObject" Target="../embeddings/oleObject290.bin"/><Relationship Id="rId15" Type="http://schemas.openxmlformats.org/officeDocument/2006/relationships/oleObject" Target="../embeddings/oleObject295.bin"/><Relationship Id="rId10" Type="http://schemas.openxmlformats.org/officeDocument/2006/relationships/image" Target="../media/image275.wmf"/><Relationship Id="rId4" Type="http://schemas.openxmlformats.org/officeDocument/2006/relationships/image" Target="../media/image272.wmf"/><Relationship Id="rId9" Type="http://schemas.openxmlformats.org/officeDocument/2006/relationships/oleObject" Target="../embeddings/oleObject292.bin"/><Relationship Id="rId14" Type="http://schemas.openxmlformats.org/officeDocument/2006/relationships/image" Target="../media/image277.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99.bin"/><Relationship Id="rId13" Type="http://schemas.openxmlformats.org/officeDocument/2006/relationships/image" Target="../media/image282.wmf"/><Relationship Id="rId3" Type="http://schemas.openxmlformats.org/officeDocument/2006/relationships/image" Target="../media/image143.gif"/><Relationship Id="rId7" Type="http://schemas.openxmlformats.org/officeDocument/2006/relationships/image" Target="../media/image254.wmf"/><Relationship Id="rId12" Type="http://schemas.openxmlformats.org/officeDocument/2006/relationships/oleObject" Target="../embeddings/oleObject301.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298.bin"/><Relationship Id="rId11" Type="http://schemas.openxmlformats.org/officeDocument/2006/relationships/image" Target="../media/image281.wmf"/><Relationship Id="rId5" Type="http://schemas.openxmlformats.org/officeDocument/2006/relationships/image" Target="../media/image253.emf"/><Relationship Id="rId15" Type="http://schemas.openxmlformats.org/officeDocument/2006/relationships/image" Target="../media/image186.wmf"/><Relationship Id="rId10" Type="http://schemas.openxmlformats.org/officeDocument/2006/relationships/oleObject" Target="../embeddings/oleObject300.bin"/><Relationship Id="rId4" Type="http://schemas.openxmlformats.org/officeDocument/2006/relationships/oleObject" Target="../embeddings/oleObject297.bin"/><Relationship Id="rId9" Type="http://schemas.openxmlformats.org/officeDocument/2006/relationships/image" Target="../media/image280.emf"/><Relationship Id="rId14" Type="http://schemas.openxmlformats.org/officeDocument/2006/relationships/oleObject" Target="../embeddings/oleObject203.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04.bin"/><Relationship Id="rId13" Type="http://schemas.openxmlformats.org/officeDocument/2006/relationships/image" Target="../media/image285.wmf"/><Relationship Id="rId3" Type="http://schemas.openxmlformats.org/officeDocument/2006/relationships/image" Target="../media/image143.gif"/><Relationship Id="rId7" Type="http://schemas.openxmlformats.org/officeDocument/2006/relationships/image" Target="../media/image254.wmf"/><Relationship Id="rId12" Type="http://schemas.openxmlformats.org/officeDocument/2006/relationships/oleObject" Target="../embeddings/oleObject306.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303.bin"/><Relationship Id="rId11" Type="http://schemas.openxmlformats.org/officeDocument/2006/relationships/image" Target="../media/image284.wmf"/><Relationship Id="rId5" Type="http://schemas.openxmlformats.org/officeDocument/2006/relationships/image" Target="../media/image253.emf"/><Relationship Id="rId15" Type="http://schemas.openxmlformats.org/officeDocument/2006/relationships/image" Target="../media/image286.wmf"/><Relationship Id="rId10" Type="http://schemas.openxmlformats.org/officeDocument/2006/relationships/oleObject" Target="../embeddings/oleObject305.bin"/><Relationship Id="rId4" Type="http://schemas.openxmlformats.org/officeDocument/2006/relationships/oleObject" Target="../embeddings/oleObject302.bin"/><Relationship Id="rId9" Type="http://schemas.openxmlformats.org/officeDocument/2006/relationships/image" Target="../media/image283.wmf"/><Relationship Id="rId14" Type="http://schemas.openxmlformats.org/officeDocument/2006/relationships/oleObject" Target="../embeddings/oleObject307.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08.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87.wmf"/><Relationship Id="rId5" Type="http://schemas.openxmlformats.org/officeDocument/2006/relationships/oleObject" Target="../embeddings/oleObject309.bin"/><Relationship Id="rId4" Type="http://schemas.openxmlformats.org/officeDocument/2006/relationships/image" Target="../media/image280.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10.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89.emf"/><Relationship Id="rId5" Type="http://schemas.openxmlformats.org/officeDocument/2006/relationships/oleObject" Target="../embeddings/oleObject311.bin"/><Relationship Id="rId4" Type="http://schemas.openxmlformats.org/officeDocument/2006/relationships/image" Target="../media/image288.emf"/></Relationships>
</file>

<file path=ppt/slides/_rels/slide55.xml.rels><?xml version="1.0" encoding="UTF-8" standalone="yes"?>
<Relationships xmlns="http://schemas.openxmlformats.org/package/2006/relationships"><Relationship Id="rId8" Type="http://schemas.openxmlformats.org/officeDocument/2006/relationships/image" Target="../media/image292.wmf"/><Relationship Id="rId13" Type="http://schemas.openxmlformats.org/officeDocument/2006/relationships/oleObject" Target="../embeddings/oleObject317.bin"/><Relationship Id="rId3" Type="http://schemas.openxmlformats.org/officeDocument/2006/relationships/oleObject" Target="../embeddings/oleObject312.bin"/><Relationship Id="rId7" Type="http://schemas.openxmlformats.org/officeDocument/2006/relationships/oleObject" Target="../embeddings/oleObject314.bin"/><Relationship Id="rId12" Type="http://schemas.openxmlformats.org/officeDocument/2006/relationships/image" Target="../media/image293.w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291.wmf"/><Relationship Id="rId11" Type="http://schemas.openxmlformats.org/officeDocument/2006/relationships/oleObject" Target="../embeddings/oleObject316.bin"/><Relationship Id="rId5" Type="http://schemas.openxmlformats.org/officeDocument/2006/relationships/oleObject" Target="../embeddings/oleObject313.bin"/><Relationship Id="rId10" Type="http://schemas.openxmlformats.org/officeDocument/2006/relationships/image" Target="../media/image262.wmf"/><Relationship Id="rId4" Type="http://schemas.openxmlformats.org/officeDocument/2006/relationships/image" Target="../media/image290.wmf"/><Relationship Id="rId9" Type="http://schemas.openxmlformats.org/officeDocument/2006/relationships/oleObject" Target="../embeddings/oleObject315.bin"/><Relationship Id="rId14" Type="http://schemas.openxmlformats.org/officeDocument/2006/relationships/image" Target="../media/image294.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295.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19.bin"/><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image" Target="../media/image296.w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98.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321.bin"/><Relationship Id="rId5" Type="http://schemas.openxmlformats.org/officeDocument/2006/relationships/image" Target="../media/image297.wmf"/><Relationship Id="rId4" Type="http://schemas.openxmlformats.org/officeDocument/2006/relationships/oleObject" Target="../embeddings/oleObject32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oleObject" Target="../embeddings/oleObject327.bin"/><Relationship Id="rId3" Type="http://schemas.openxmlformats.org/officeDocument/2006/relationships/oleObject" Target="../embeddings/oleObject322.bin"/><Relationship Id="rId7" Type="http://schemas.openxmlformats.org/officeDocument/2006/relationships/oleObject" Target="../embeddings/oleObject324.bin"/><Relationship Id="rId12" Type="http://schemas.openxmlformats.org/officeDocument/2006/relationships/image" Target="../media/image70.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300.wmf"/><Relationship Id="rId11" Type="http://schemas.openxmlformats.org/officeDocument/2006/relationships/oleObject" Target="../embeddings/oleObject326.bin"/><Relationship Id="rId5" Type="http://schemas.openxmlformats.org/officeDocument/2006/relationships/oleObject" Target="../embeddings/oleObject323.bin"/><Relationship Id="rId10" Type="http://schemas.openxmlformats.org/officeDocument/2006/relationships/image" Target="../media/image302.wmf"/><Relationship Id="rId4" Type="http://schemas.openxmlformats.org/officeDocument/2006/relationships/image" Target="../media/image299.wmf"/><Relationship Id="rId9" Type="http://schemas.openxmlformats.org/officeDocument/2006/relationships/oleObject" Target="../embeddings/oleObject325.bin"/><Relationship Id="rId14" Type="http://schemas.openxmlformats.org/officeDocument/2006/relationships/image" Target="../media/image303.wmf"/></Relationships>
</file>

<file path=ppt/slides/_rels/slide61.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oleObject" Target="../embeddings/oleObject329.bin"/><Relationship Id="rId18" Type="http://schemas.openxmlformats.org/officeDocument/2006/relationships/image" Target="../media/image307.wmf"/><Relationship Id="rId3" Type="http://schemas.openxmlformats.org/officeDocument/2006/relationships/oleObject" Target="../embeddings/oleObject322.bin"/><Relationship Id="rId7" Type="http://schemas.openxmlformats.org/officeDocument/2006/relationships/oleObject" Target="../embeddings/oleObject324.bin"/><Relationship Id="rId12" Type="http://schemas.openxmlformats.org/officeDocument/2006/relationships/image" Target="../media/image304.wmf"/><Relationship Id="rId17" Type="http://schemas.openxmlformats.org/officeDocument/2006/relationships/oleObject" Target="../embeddings/oleObject331.bin"/><Relationship Id="rId2" Type="http://schemas.openxmlformats.org/officeDocument/2006/relationships/slideLayout" Target="../slideLayouts/slideLayout7.xml"/><Relationship Id="rId16" Type="http://schemas.openxmlformats.org/officeDocument/2006/relationships/image" Target="../media/image306.wmf"/><Relationship Id="rId20" Type="http://schemas.openxmlformats.org/officeDocument/2006/relationships/image" Target="../media/image308.wmf"/><Relationship Id="rId1" Type="http://schemas.openxmlformats.org/officeDocument/2006/relationships/vmlDrawing" Target="../drawings/vmlDrawing56.vml"/><Relationship Id="rId6" Type="http://schemas.openxmlformats.org/officeDocument/2006/relationships/image" Target="../media/image300.wmf"/><Relationship Id="rId11" Type="http://schemas.openxmlformats.org/officeDocument/2006/relationships/oleObject" Target="../embeddings/oleObject328.bin"/><Relationship Id="rId5" Type="http://schemas.openxmlformats.org/officeDocument/2006/relationships/oleObject" Target="../embeddings/oleObject323.bin"/><Relationship Id="rId15" Type="http://schemas.openxmlformats.org/officeDocument/2006/relationships/oleObject" Target="../embeddings/oleObject330.bin"/><Relationship Id="rId10" Type="http://schemas.openxmlformats.org/officeDocument/2006/relationships/image" Target="../media/image302.wmf"/><Relationship Id="rId19" Type="http://schemas.openxmlformats.org/officeDocument/2006/relationships/oleObject" Target="../embeddings/oleObject332.bin"/><Relationship Id="rId4" Type="http://schemas.openxmlformats.org/officeDocument/2006/relationships/image" Target="../media/image299.wmf"/><Relationship Id="rId9" Type="http://schemas.openxmlformats.org/officeDocument/2006/relationships/oleObject" Target="../embeddings/oleObject325.bin"/><Relationship Id="rId14" Type="http://schemas.openxmlformats.org/officeDocument/2006/relationships/image" Target="../media/image305.wmf"/></Relationships>
</file>

<file path=ppt/slides/_rels/slide62.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oleObject" Target="../embeddings/oleObject337.bin"/><Relationship Id="rId3" Type="http://schemas.openxmlformats.org/officeDocument/2006/relationships/oleObject" Target="../embeddings/oleObject333.bin"/><Relationship Id="rId7" Type="http://schemas.openxmlformats.org/officeDocument/2006/relationships/oleObject" Target="../embeddings/oleObject335.bin"/><Relationship Id="rId12" Type="http://schemas.openxmlformats.org/officeDocument/2006/relationships/image" Target="../media/image308.w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310.wmf"/><Relationship Id="rId11" Type="http://schemas.openxmlformats.org/officeDocument/2006/relationships/oleObject" Target="../embeddings/oleObject332.bin"/><Relationship Id="rId5" Type="http://schemas.openxmlformats.org/officeDocument/2006/relationships/oleObject" Target="../embeddings/oleObject334.bin"/><Relationship Id="rId10" Type="http://schemas.openxmlformats.org/officeDocument/2006/relationships/image" Target="../media/image312.wmf"/><Relationship Id="rId4" Type="http://schemas.openxmlformats.org/officeDocument/2006/relationships/image" Target="../media/image309.wmf"/><Relationship Id="rId9" Type="http://schemas.openxmlformats.org/officeDocument/2006/relationships/oleObject" Target="../embeddings/oleObject336.bin"/><Relationship Id="rId14" Type="http://schemas.openxmlformats.org/officeDocument/2006/relationships/image" Target="../media/image302.wmf"/></Relationships>
</file>

<file path=ppt/slides/_rels/slide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58.vml"/><Relationship Id="rId5" Type="http://schemas.openxmlformats.org/officeDocument/2006/relationships/image" Target="../media/image313.emf"/><Relationship Id="rId4" Type="http://schemas.openxmlformats.org/officeDocument/2006/relationships/oleObject" Target="../embeddings/oleObject338.bin"/></Relationships>
</file>

<file path=ppt/slides/_rels/slide64.xml.rels><?xml version="1.0" encoding="UTF-8" standalone="yes"?>
<Relationships xmlns="http://schemas.openxmlformats.org/package/2006/relationships"><Relationship Id="rId8" Type="http://schemas.openxmlformats.org/officeDocument/2006/relationships/image" Target="../media/image316.emf"/><Relationship Id="rId3" Type="http://schemas.openxmlformats.org/officeDocument/2006/relationships/oleObject" Target="../embeddings/oleObject339.bin"/><Relationship Id="rId7" Type="http://schemas.openxmlformats.org/officeDocument/2006/relationships/oleObject" Target="../embeddings/oleObject341.bin"/><Relationship Id="rId12" Type="http://schemas.openxmlformats.org/officeDocument/2006/relationships/image" Target="../media/image318.e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315.wmf"/><Relationship Id="rId11" Type="http://schemas.openxmlformats.org/officeDocument/2006/relationships/oleObject" Target="../embeddings/oleObject343.bin"/><Relationship Id="rId5" Type="http://schemas.openxmlformats.org/officeDocument/2006/relationships/oleObject" Target="../embeddings/oleObject340.bin"/><Relationship Id="rId10" Type="http://schemas.openxmlformats.org/officeDocument/2006/relationships/image" Target="../media/image317.emf"/><Relationship Id="rId4" Type="http://schemas.openxmlformats.org/officeDocument/2006/relationships/image" Target="../media/image314.wmf"/><Relationship Id="rId9" Type="http://schemas.openxmlformats.org/officeDocument/2006/relationships/oleObject" Target="../embeddings/oleObject342.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20.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298.wmf"/><Relationship Id="rId5" Type="http://schemas.openxmlformats.org/officeDocument/2006/relationships/oleObject" Target="../embeddings/oleObject321.bin"/><Relationship Id="rId4" Type="http://schemas.openxmlformats.org/officeDocument/2006/relationships/image" Target="../media/image297.wmf"/></Relationships>
</file>

<file path=ppt/slides/_rels/slide67.xml.rels><?xml version="1.0" encoding="UTF-8" standalone="yes"?>
<Relationships xmlns="http://schemas.openxmlformats.org/package/2006/relationships"><Relationship Id="rId8" Type="http://schemas.openxmlformats.org/officeDocument/2006/relationships/image" Target="../media/image301.wmf"/><Relationship Id="rId3" Type="http://schemas.openxmlformats.org/officeDocument/2006/relationships/oleObject" Target="../embeddings/oleObject344.bin"/><Relationship Id="rId7" Type="http://schemas.openxmlformats.org/officeDocument/2006/relationships/oleObject" Target="../embeddings/oleObject324.bin"/><Relationship Id="rId12" Type="http://schemas.openxmlformats.org/officeDocument/2006/relationships/image" Target="../media/image303.wmf"/><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320.wmf"/><Relationship Id="rId11" Type="http://schemas.openxmlformats.org/officeDocument/2006/relationships/oleObject" Target="../embeddings/oleObject327.bin"/><Relationship Id="rId5" Type="http://schemas.openxmlformats.org/officeDocument/2006/relationships/oleObject" Target="../embeddings/oleObject345.bin"/><Relationship Id="rId10" Type="http://schemas.openxmlformats.org/officeDocument/2006/relationships/image" Target="../media/image70.wmf"/><Relationship Id="rId4" Type="http://schemas.openxmlformats.org/officeDocument/2006/relationships/image" Target="../media/image319.wmf"/><Relationship Id="rId9" Type="http://schemas.openxmlformats.org/officeDocument/2006/relationships/oleObject" Target="../embeddings/oleObject326.bin"/></Relationships>
</file>

<file path=ppt/slides/_rels/slide68.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oleObject" Target="../embeddings/oleObject330.bin"/><Relationship Id="rId3" Type="http://schemas.openxmlformats.org/officeDocument/2006/relationships/oleObject" Target="../embeddings/oleObject346.bin"/><Relationship Id="rId7" Type="http://schemas.openxmlformats.org/officeDocument/2006/relationships/oleObject" Target="../embeddings/oleObject348.bin"/><Relationship Id="rId12" Type="http://schemas.openxmlformats.org/officeDocument/2006/relationships/image" Target="../media/image322.wmf"/><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320.wmf"/><Relationship Id="rId11" Type="http://schemas.openxmlformats.org/officeDocument/2006/relationships/oleObject" Target="../embeddings/oleObject350.bin"/><Relationship Id="rId5" Type="http://schemas.openxmlformats.org/officeDocument/2006/relationships/oleObject" Target="../embeddings/oleObject347.bin"/><Relationship Id="rId10" Type="http://schemas.openxmlformats.org/officeDocument/2006/relationships/image" Target="../media/image321.wmf"/><Relationship Id="rId4" Type="http://schemas.openxmlformats.org/officeDocument/2006/relationships/image" Target="../media/image319.wmf"/><Relationship Id="rId9" Type="http://schemas.openxmlformats.org/officeDocument/2006/relationships/oleObject" Target="../embeddings/oleObject349.bin"/><Relationship Id="rId14" Type="http://schemas.openxmlformats.org/officeDocument/2006/relationships/image" Target="../media/image306.wmf"/></Relationships>
</file>

<file path=ppt/slides/_rels/slide69.xml.rels><?xml version="1.0" encoding="UTF-8" standalone="yes"?>
<Relationships xmlns="http://schemas.openxmlformats.org/package/2006/relationships"><Relationship Id="rId8" Type="http://schemas.openxmlformats.org/officeDocument/2006/relationships/image" Target="../media/image321.wmf"/><Relationship Id="rId13" Type="http://schemas.openxmlformats.org/officeDocument/2006/relationships/oleObject" Target="../embeddings/oleObject356.bin"/><Relationship Id="rId18" Type="http://schemas.openxmlformats.org/officeDocument/2006/relationships/image" Target="../media/image326.wmf"/><Relationship Id="rId3" Type="http://schemas.openxmlformats.org/officeDocument/2006/relationships/oleObject" Target="../embeddings/oleObject351.bin"/><Relationship Id="rId21" Type="http://schemas.openxmlformats.org/officeDocument/2006/relationships/oleObject" Target="../embeddings/oleObject360.bin"/><Relationship Id="rId7" Type="http://schemas.openxmlformats.org/officeDocument/2006/relationships/oleObject" Target="../embeddings/oleObject353.bin"/><Relationship Id="rId12" Type="http://schemas.openxmlformats.org/officeDocument/2006/relationships/image" Target="../media/image325.wmf"/><Relationship Id="rId17" Type="http://schemas.openxmlformats.org/officeDocument/2006/relationships/oleObject" Target="../embeddings/oleObject358.bin"/><Relationship Id="rId2" Type="http://schemas.openxmlformats.org/officeDocument/2006/relationships/slideLayout" Target="../slideLayouts/slideLayout7.xml"/><Relationship Id="rId16" Type="http://schemas.openxmlformats.org/officeDocument/2006/relationships/image" Target="../media/image311.wmf"/><Relationship Id="rId20" Type="http://schemas.openxmlformats.org/officeDocument/2006/relationships/image" Target="../media/image327.wmf"/><Relationship Id="rId1" Type="http://schemas.openxmlformats.org/officeDocument/2006/relationships/vmlDrawing" Target="../drawings/vmlDrawing63.vml"/><Relationship Id="rId6" Type="http://schemas.openxmlformats.org/officeDocument/2006/relationships/image" Target="../media/image320.wmf"/><Relationship Id="rId11" Type="http://schemas.openxmlformats.org/officeDocument/2006/relationships/oleObject" Target="../embeddings/oleObject355.bin"/><Relationship Id="rId5" Type="http://schemas.openxmlformats.org/officeDocument/2006/relationships/oleObject" Target="../embeddings/oleObject352.bin"/><Relationship Id="rId15" Type="http://schemas.openxmlformats.org/officeDocument/2006/relationships/oleObject" Target="../embeddings/oleObject357.bin"/><Relationship Id="rId10" Type="http://schemas.openxmlformats.org/officeDocument/2006/relationships/image" Target="../media/image324.wmf"/><Relationship Id="rId19" Type="http://schemas.openxmlformats.org/officeDocument/2006/relationships/oleObject" Target="../embeddings/oleObject359.bin"/><Relationship Id="rId4" Type="http://schemas.openxmlformats.org/officeDocument/2006/relationships/image" Target="../media/image323.wmf"/><Relationship Id="rId9" Type="http://schemas.openxmlformats.org/officeDocument/2006/relationships/oleObject" Target="../embeddings/oleObject354.bin"/><Relationship Id="rId14" Type="http://schemas.openxmlformats.org/officeDocument/2006/relationships/image" Target="../media/image310.wmf"/><Relationship Id="rId22" Type="http://schemas.openxmlformats.org/officeDocument/2006/relationships/image" Target="../media/image328.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2.xml"/><Relationship Id="rId7" Type="http://schemas.openxmlformats.org/officeDocument/2006/relationships/image" Target="../media/image27.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7.bin"/><Relationship Id="rId5" Type="http://schemas.openxmlformats.org/officeDocument/2006/relationships/image" Target="../media/image26.wmf"/><Relationship Id="rId4" Type="http://schemas.openxmlformats.org/officeDocument/2006/relationships/oleObject" Target="../embeddings/oleObject26.bin"/><Relationship Id="rId9" Type="http://schemas.openxmlformats.org/officeDocument/2006/relationships/image" Target="../media/image28.emf"/></Relationships>
</file>

<file path=ppt/slides/_rels/slide70.xml.rels><?xml version="1.0" encoding="UTF-8" standalone="yes"?>
<Relationships xmlns="http://schemas.openxmlformats.org/package/2006/relationships"><Relationship Id="rId8" Type="http://schemas.openxmlformats.org/officeDocument/2006/relationships/image" Target="../media/image321.wmf"/><Relationship Id="rId13" Type="http://schemas.openxmlformats.org/officeDocument/2006/relationships/oleObject" Target="../embeddings/oleObject366.bin"/><Relationship Id="rId18" Type="http://schemas.openxmlformats.org/officeDocument/2006/relationships/image" Target="../media/image331.wmf"/><Relationship Id="rId3" Type="http://schemas.openxmlformats.org/officeDocument/2006/relationships/oleObject" Target="../embeddings/oleObject361.bin"/><Relationship Id="rId21" Type="http://schemas.openxmlformats.org/officeDocument/2006/relationships/oleObject" Target="../embeddings/oleObject370.bin"/><Relationship Id="rId7" Type="http://schemas.openxmlformats.org/officeDocument/2006/relationships/oleObject" Target="../embeddings/oleObject363.bin"/><Relationship Id="rId12" Type="http://schemas.openxmlformats.org/officeDocument/2006/relationships/image" Target="../media/image325.wmf"/><Relationship Id="rId17" Type="http://schemas.openxmlformats.org/officeDocument/2006/relationships/oleObject" Target="../embeddings/oleObject368.bin"/><Relationship Id="rId2" Type="http://schemas.openxmlformats.org/officeDocument/2006/relationships/slideLayout" Target="../slideLayouts/slideLayout7.xml"/><Relationship Id="rId16" Type="http://schemas.openxmlformats.org/officeDocument/2006/relationships/image" Target="../media/image311.wmf"/><Relationship Id="rId20" Type="http://schemas.openxmlformats.org/officeDocument/2006/relationships/image" Target="../media/image308.wmf"/><Relationship Id="rId1" Type="http://schemas.openxmlformats.org/officeDocument/2006/relationships/vmlDrawing" Target="../drawings/vmlDrawing64.vml"/><Relationship Id="rId6" Type="http://schemas.openxmlformats.org/officeDocument/2006/relationships/image" Target="../media/image320.wmf"/><Relationship Id="rId11" Type="http://schemas.openxmlformats.org/officeDocument/2006/relationships/oleObject" Target="../embeddings/oleObject365.bin"/><Relationship Id="rId5" Type="http://schemas.openxmlformats.org/officeDocument/2006/relationships/oleObject" Target="../embeddings/oleObject362.bin"/><Relationship Id="rId15" Type="http://schemas.openxmlformats.org/officeDocument/2006/relationships/oleObject" Target="../embeddings/oleObject367.bin"/><Relationship Id="rId10" Type="http://schemas.openxmlformats.org/officeDocument/2006/relationships/image" Target="../media/image330.wmf"/><Relationship Id="rId19" Type="http://schemas.openxmlformats.org/officeDocument/2006/relationships/oleObject" Target="../embeddings/oleObject369.bin"/><Relationship Id="rId4" Type="http://schemas.openxmlformats.org/officeDocument/2006/relationships/image" Target="../media/image329.wmf"/><Relationship Id="rId9" Type="http://schemas.openxmlformats.org/officeDocument/2006/relationships/oleObject" Target="../embeddings/oleObject364.bin"/><Relationship Id="rId14" Type="http://schemas.openxmlformats.org/officeDocument/2006/relationships/image" Target="../media/image310.wmf"/><Relationship Id="rId22" Type="http://schemas.openxmlformats.org/officeDocument/2006/relationships/image" Target="../media/image332.wmf"/></Relationships>
</file>

<file path=ppt/slides/_rels/slide71.xml.rels><?xml version="1.0" encoding="UTF-8" standalone="yes"?>
<Relationships xmlns="http://schemas.openxmlformats.org/package/2006/relationships"><Relationship Id="rId8" Type="http://schemas.openxmlformats.org/officeDocument/2006/relationships/image" Target="../media/image335.emf"/><Relationship Id="rId13" Type="http://schemas.openxmlformats.org/officeDocument/2006/relationships/oleObject" Target="../embeddings/oleObject376.bin"/><Relationship Id="rId3" Type="http://schemas.openxmlformats.org/officeDocument/2006/relationships/oleObject" Target="../embeddings/oleObject371.bin"/><Relationship Id="rId7" Type="http://schemas.openxmlformats.org/officeDocument/2006/relationships/oleObject" Target="../embeddings/oleObject373.bin"/><Relationship Id="rId12" Type="http://schemas.openxmlformats.org/officeDocument/2006/relationships/image" Target="../media/image337.emf"/><Relationship Id="rId2" Type="http://schemas.openxmlformats.org/officeDocument/2006/relationships/slideLayout" Target="../slideLayouts/slideLayout7.xml"/><Relationship Id="rId16" Type="http://schemas.openxmlformats.org/officeDocument/2006/relationships/image" Target="../media/image339.emf"/><Relationship Id="rId1" Type="http://schemas.openxmlformats.org/officeDocument/2006/relationships/vmlDrawing" Target="../drawings/vmlDrawing65.vml"/><Relationship Id="rId6" Type="http://schemas.openxmlformats.org/officeDocument/2006/relationships/image" Target="../media/image334.emf"/><Relationship Id="rId11" Type="http://schemas.openxmlformats.org/officeDocument/2006/relationships/oleObject" Target="../embeddings/oleObject375.bin"/><Relationship Id="rId5" Type="http://schemas.openxmlformats.org/officeDocument/2006/relationships/oleObject" Target="../embeddings/oleObject372.bin"/><Relationship Id="rId15" Type="http://schemas.openxmlformats.org/officeDocument/2006/relationships/oleObject" Target="../embeddings/oleObject377.bin"/><Relationship Id="rId10" Type="http://schemas.openxmlformats.org/officeDocument/2006/relationships/image" Target="../media/image336.emf"/><Relationship Id="rId4" Type="http://schemas.openxmlformats.org/officeDocument/2006/relationships/image" Target="../media/image333.emf"/><Relationship Id="rId9" Type="http://schemas.openxmlformats.org/officeDocument/2006/relationships/oleObject" Target="../embeddings/oleObject374.bin"/><Relationship Id="rId14" Type="http://schemas.openxmlformats.org/officeDocument/2006/relationships/image" Target="../media/image338.emf"/></Relationships>
</file>

<file path=ppt/slides/_rels/slide72.xml.rels><?xml version="1.0" encoding="UTF-8" standalone="yes"?>
<Relationships xmlns="http://schemas.openxmlformats.org/package/2006/relationships"><Relationship Id="rId8" Type="http://schemas.openxmlformats.org/officeDocument/2006/relationships/image" Target="../media/image340.wmf"/><Relationship Id="rId13" Type="http://schemas.openxmlformats.org/officeDocument/2006/relationships/oleObject" Target="../embeddings/oleObject383.bin"/><Relationship Id="rId3" Type="http://schemas.openxmlformats.org/officeDocument/2006/relationships/oleObject" Target="../embeddings/oleObject378.bin"/><Relationship Id="rId7" Type="http://schemas.openxmlformats.org/officeDocument/2006/relationships/oleObject" Target="../embeddings/oleObject380.bin"/><Relationship Id="rId12" Type="http://schemas.openxmlformats.org/officeDocument/2006/relationships/image" Target="../media/image342.emf"/><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311.wmf"/><Relationship Id="rId11" Type="http://schemas.openxmlformats.org/officeDocument/2006/relationships/oleObject" Target="../embeddings/oleObject382.bin"/><Relationship Id="rId5" Type="http://schemas.openxmlformats.org/officeDocument/2006/relationships/oleObject" Target="../embeddings/oleObject379.bin"/><Relationship Id="rId10" Type="http://schemas.openxmlformats.org/officeDocument/2006/relationships/image" Target="../media/image341.emf"/><Relationship Id="rId4" Type="http://schemas.openxmlformats.org/officeDocument/2006/relationships/image" Target="../media/image310.wmf"/><Relationship Id="rId9" Type="http://schemas.openxmlformats.org/officeDocument/2006/relationships/oleObject" Target="../embeddings/oleObject381.bin"/><Relationship Id="rId14" Type="http://schemas.openxmlformats.org/officeDocument/2006/relationships/image" Target="../media/image343.wmf"/></Relationships>
</file>

<file path=ppt/slides/_rels/slide73.xml.rels><?xml version="1.0" encoding="UTF-8" standalone="yes"?>
<Relationships xmlns="http://schemas.openxmlformats.org/package/2006/relationships"><Relationship Id="rId8" Type="http://schemas.openxmlformats.org/officeDocument/2006/relationships/image" Target="../media/image342.emf"/><Relationship Id="rId13" Type="http://schemas.openxmlformats.org/officeDocument/2006/relationships/image" Target="../media/image346.emf"/><Relationship Id="rId18" Type="http://schemas.openxmlformats.org/officeDocument/2006/relationships/oleObject" Target="../embeddings/oleObject391.bin"/><Relationship Id="rId3" Type="http://schemas.openxmlformats.org/officeDocument/2006/relationships/oleObject" Target="../embeddings/oleObject384.bin"/><Relationship Id="rId21" Type="http://schemas.openxmlformats.org/officeDocument/2006/relationships/image" Target="../media/image350.emf"/><Relationship Id="rId7" Type="http://schemas.openxmlformats.org/officeDocument/2006/relationships/oleObject" Target="../embeddings/oleObject386.bin"/><Relationship Id="rId12" Type="http://schemas.openxmlformats.org/officeDocument/2006/relationships/oleObject" Target="../embeddings/oleObject388.bin"/><Relationship Id="rId17" Type="http://schemas.openxmlformats.org/officeDocument/2006/relationships/image" Target="../media/image348.emf"/><Relationship Id="rId2" Type="http://schemas.openxmlformats.org/officeDocument/2006/relationships/slideLayout" Target="../slideLayouts/slideLayout7.xml"/><Relationship Id="rId16" Type="http://schemas.openxmlformats.org/officeDocument/2006/relationships/oleObject" Target="../embeddings/oleObject390.bin"/><Relationship Id="rId20" Type="http://schemas.openxmlformats.org/officeDocument/2006/relationships/oleObject" Target="../embeddings/oleObject392.bin"/><Relationship Id="rId1" Type="http://schemas.openxmlformats.org/officeDocument/2006/relationships/vmlDrawing" Target="../drawings/vmlDrawing67.vml"/><Relationship Id="rId6" Type="http://schemas.openxmlformats.org/officeDocument/2006/relationships/image" Target="../media/image344.wmf"/><Relationship Id="rId11" Type="http://schemas.openxmlformats.org/officeDocument/2006/relationships/image" Target="../media/image345.emf"/><Relationship Id="rId5" Type="http://schemas.openxmlformats.org/officeDocument/2006/relationships/oleObject" Target="../embeddings/oleObject385.bin"/><Relationship Id="rId15" Type="http://schemas.openxmlformats.org/officeDocument/2006/relationships/image" Target="../media/image347.emf"/><Relationship Id="rId10" Type="http://schemas.openxmlformats.org/officeDocument/2006/relationships/oleObject" Target="../embeddings/oleObject387.bin"/><Relationship Id="rId19" Type="http://schemas.openxmlformats.org/officeDocument/2006/relationships/image" Target="../media/image349.emf"/><Relationship Id="rId4" Type="http://schemas.openxmlformats.org/officeDocument/2006/relationships/image" Target="../media/image341.emf"/><Relationship Id="rId9" Type="http://schemas.openxmlformats.org/officeDocument/2006/relationships/image" Target="../media/image351.jpeg"/><Relationship Id="rId14" Type="http://schemas.openxmlformats.org/officeDocument/2006/relationships/oleObject" Target="../embeddings/oleObject389.bin"/></Relationships>
</file>

<file path=ppt/slides/_rels/slide74.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oleObject" Target="../embeddings/oleObject393.bin"/><Relationship Id="rId7" Type="http://schemas.openxmlformats.org/officeDocument/2006/relationships/oleObject" Target="NULL"/><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image" Target="../media/image353.emf"/><Relationship Id="rId5" Type="http://schemas.openxmlformats.org/officeDocument/2006/relationships/oleObject" Target="../embeddings/oleObject394.bin"/><Relationship Id="rId4" Type="http://schemas.openxmlformats.org/officeDocument/2006/relationships/image" Target="../media/image352.emf"/></Relationships>
</file>

<file path=ppt/slides/_rels/slide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69.vml"/><Relationship Id="rId5" Type="http://schemas.openxmlformats.org/officeDocument/2006/relationships/image" Target="../media/image313.emf"/><Relationship Id="rId4" Type="http://schemas.openxmlformats.org/officeDocument/2006/relationships/oleObject" Target="../embeddings/oleObject338.bin"/></Relationships>
</file>

<file path=ppt/slides/_rels/slide76.xml.rels><?xml version="1.0" encoding="UTF-8" standalone="yes"?>
<Relationships xmlns="http://schemas.openxmlformats.org/package/2006/relationships"><Relationship Id="rId8" Type="http://schemas.openxmlformats.org/officeDocument/2006/relationships/image" Target="../media/image316.emf"/><Relationship Id="rId3" Type="http://schemas.openxmlformats.org/officeDocument/2006/relationships/oleObject" Target="../embeddings/oleObject339.bin"/><Relationship Id="rId7" Type="http://schemas.openxmlformats.org/officeDocument/2006/relationships/oleObject" Target="../embeddings/oleObject341.bin"/><Relationship Id="rId12" Type="http://schemas.openxmlformats.org/officeDocument/2006/relationships/image" Target="../media/image318.emf"/><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315.wmf"/><Relationship Id="rId11" Type="http://schemas.openxmlformats.org/officeDocument/2006/relationships/oleObject" Target="../embeddings/oleObject343.bin"/><Relationship Id="rId5" Type="http://schemas.openxmlformats.org/officeDocument/2006/relationships/oleObject" Target="../embeddings/oleObject340.bin"/><Relationship Id="rId10" Type="http://schemas.openxmlformats.org/officeDocument/2006/relationships/image" Target="../media/image317.emf"/><Relationship Id="rId4" Type="http://schemas.openxmlformats.org/officeDocument/2006/relationships/image" Target="../media/image314.wmf"/><Relationship Id="rId9" Type="http://schemas.openxmlformats.org/officeDocument/2006/relationships/oleObject" Target="../embeddings/oleObject342.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file:///E:\&#19978;&#35838;&#35838;&#20214;\wxo\&#25945;&#23398;\&#22823;&#23398;&#29289;&#29702;&#25945;&#26696;\2005\&#37327;&#23376;&#21147;&#23398;\&#65288;&#30333;&#65289;&#37327;&#23376;&#29289;&#29702;-&#31532;2&#31456;.ppt#-1,39,&#24187;&#28783;&#29255; 39" TargetMode="External"/><Relationship Id="rId2" Type="http://schemas.openxmlformats.org/officeDocument/2006/relationships/slideLayout" Target="../slideLayouts/slideLayout7.xml"/><Relationship Id="rId1" Type="http://schemas.openxmlformats.org/officeDocument/2006/relationships/vmlDrawing" Target="../drawings/vmlDrawing71.vml"/><Relationship Id="rId5" Type="http://schemas.openxmlformats.org/officeDocument/2006/relationships/image" Target="../media/image298.wmf"/><Relationship Id="rId4" Type="http://schemas.openxmlformats.org/officeDocument/2006/relationships/oleObject" Target="../embeddings/oleObject395.bin"/></Relationships>
</file>

<file path=ppt/slides/_rels/slide79.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oleObject" Target="../embeddings/oleObject330.bin"/><Relationship Id="rId18" Type="http://schemas.openxmlformats.org/officeDocument/2006/relationships/image" Target="../media/image302.wmf"/><Relationship Id="rId3" Type="http://schemas.openxmlformats.org/officeDocument/2006/relationships/oleObject" Target="../embeddings/oleObject322.bin"/><Relationship Id="rId7" Type="http://schemas.openxmlformats.org/officeDocument/2006/relationships/oleObject" Target="../embeddings/oleObject324.bin"/><Relationship Id="rId12" Type="http://schemas.openxmlformats.org/officeDocument/2006/relationships/image" Target="../media/image305.wmf"/><Relationship Id="rId17" Type="http://schemas.openxmlformats.org/officeDocument/2006/relationships/oleObject" Target="../embeddings/oleObject325.bin"/><Relationship Id="rId2" Type="http://schemas.openxmlformats.org/officeDocument/2006/relationships/slideLayout" Target="../slideLayouts/slideLayout7.xml"/><Relationship Id="rId16" Type="http://schemas.openxmlformats.org/officeDocument/2006/relationships/image" Target="../media/image355.wmf"/><Relationship Id="rId1" Type="http://schemas.openxmlformats.org/officeDocument/2006/relationships/vmlDrawing" Target="../drawings/vmlDrawing72.vml"/><Relationship Id="rId6" Type="http://schemas.openxmlformats.org/officeDocument/2006/relationships/image" Target="../media/image300.wmf"/><Relationship Id="rId11" Type="http://schemas.openxmlformats.org/officeDocument/2006/relationships/oleObject" Target="../embeddings/oleObject329.bin"/><Relationship Id="rId5" Type="http://schemas.openxmlformats.org/officeDocument/2006/relationships/oleObject" Target="../embeddings/oleObject323.bin"/><Relationship Id="rId15" Type="http://schemas.openxmlformats.org/officeDocument/2006/relationships/oleObject" Target="../embeddings/oleObject396.bin"/><Relationship Id="rId10" Type="http://schemas.openxmlformats.org/officeDocument/2006/relationships/image" Target="../media/image304.wmf"/><Relationship Id="rId4" Type="http://schemas.openxmlformats.org/officeDocument/2006/relationships/image" Target="../media/image299.wmf"/><Relationship Id="rId9" Type="http://schemas.openxmlformats.org/officeDocument/2006/relationships/oleObject" Target="../embeddings/oleObject328.bin"/><Relationship Id="rId14" Type="http://schemas.openxmlformats.org/officeDocument/2006/relationships/image" Target="../media/image306.wmf"/></Relationships>
</file>

<file path=ppt/slides/_rels/slide8.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31.wmf"/><Relationship Id="rId2" Type="http://schemas.openxmlformats.org/officeDocument/2006/relationships/slideLayout" Target="../slideLayouts/slideLayout7.xml"/><Relationship Id="rId16" Type="http://schemas.openxmlformats.org/officeDocument/2006/relationships/image" Target="../media/image33.wmf"/><Relationship Id="rId1" Type="http://schemas.openxmlformats.org/officeDocument/2006/relationships/vmlDrawing" Target="../drawings/vmlDrawing7.vml"/><Relationship Id="rId6" Type="http://schemas.openxmlformats.org/officeDocument/2006/relationships/image" Target="../media/image27.wmf"/><Relationship Id="rId11" Type="http://schemas.openxmlformats.org/officeDocument/2006/relationships/oleObject" Target="../embeddings/oleObject33.bin"/><Relationship Id="rId5" Type="http://schemas.openxmlformats.org/officeDocument/2006/relationships/oleObject" Target="../embeddings/oleObject30.bin"/><Relationship Id="rId15" Type="http://schemas.openxmlformats.org/officeDocument/2006/relationships/oleObject" Target="../embeddings/oleObject35.bin"/><Relationship Id="rId10" Type="http://schemas.openxmlformats.org/officeDocument/2006/relationships/image" Target="../media/image30.wmf"/><Relationship Id="rId4" Type="http://schemas.openxmlformats.org/officeDocument/2006/relationships/image" Target="../media/image26.wmf"/><Relationship Id="rId9" Type="http://schemas.openxmlformats.org/officeDocument/2006/relationships/oleObject" Target="../embeddings/oleObject32.bin"/><Relationship Id="rId14" Type="http://schemas.openxmlformats.org/officeDocument/2006/relationships/image" Target="../media/image32.wmf"/></Relationships>
</file>

<file path=ppt/slides/_rels/slide80.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oleObject" Target="../embeddings/oleObject337.bin"/><Relationship Id="rId3" Type="http://schemas.openxmlformats.org/officeDocument/2006/relationships/oleObject" Target="../embeddings/oleObject333.bin"/><Relationship Id="rId7" Type="http://schemas.openxmlformats.org/officeDocument/2006/relationships/oleObject" Target="../embeddings/oleObject335.bin"/><Relationship Id="rId12" Type="http://schemas.openxmlformats.org/officeDocument/2006/relationships/image" Target="../media/image308.wmf"/><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310.wmf"/><Relationship Id="rId11" Type="http://schemas.openxmlformats.org/officeDocument/2006/relationships/oleObject" Target="../embeddings/oleObject332.bin"/><Relationship Id="rId5" Type="http://schemas.openxmlformats.org/officeDocument/2006/relationships/oleObject" Target="../embeddings/oleObject334.bin"/><Relationship Id="rId10" Type="http://schemas.openxmlformats.org/officeDocument/2006/relationships/image" Target="../media/image312.wmf"/><Relationship Id="rId4" Type="http://schemas.openxmlformats.org/officeDocument/2006/relationships/image" Target="../media/image309.wmf"/><Relationship Id="rId9" Type="http://schemas.openxmlformats.org/officeDocument/2006/relationships/oleObject" Target="../embeddings/oleObject336.bin"/><Relationship Id="rId14" Type="http://schemas.openxmlformats.org/officeDocument/2006/relationships/image" Target="../media/image302.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97.bin"/><Relationship Id="rId2" Type="http://schemas.openxmlformats.org/officeDocument/2006/relationships/slideLayout" Target="../slideLayouts/slideLayout7.xml"/><Relationship Id="rId1" Type="http://schemas.openxmlformats.org/officeDocument/2006/relationships/vmlDrawing" Target="../drawings/vmlDrawing74.vml"/><Relationship Id="rId4" Type="http://schemas.openxmlformats.org/officeDocument/2006/relationships/image" Target="../media/image356.png"/></Relationships>
</file>

<file path=ppt/slides/_rels/slide82.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59.jpeg"/><Relationship Id="rId2" Type="http://schemas.openxmlformats.org/officeDocument/2006/relationships/image" Target="../media/image358.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401.bin"/><Relationship Id="rId3" Type="http://schemas.openxmlformats.org/officeDocument/2006/relationships/oleObject" Target="../embeddings/oleObject398.bin"/><Relationship Id="rId7" Type="http://schemas.openxmlformats.org/officeDocument/2006/relationships/oleObject" Target="../embeddings/oleObject400.bin"/><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361.emf"/><Relationship Id="rId5" Type="http://schemas.openxmlformats.org/officeDocument/2006/relationships/oleObject" Target="../embeddings/oleObject399.bin"/><Relationship Id="rId4" Type="http://schemas.openxmlformats.org/officeDocument/2006/relationships/image" Target="../media/image360.wmf"/><Relationship Id="rId9" Type="http://schemas.openxmlformats.org/officeDocument/2006/relationships/image" Target="../media/image362.emf"/></Relationships>
</file>

<file path=ppt/slides/_rels/slide85.xml.rels><?xml version="1.0" encoding="UTF-8" standalone="yes"?>
<Relationships xmlns="http://schemas.openxmlformats.org/package/2006/relationships"><Relationship Id="rId2" Type="http://schemas.openxmlformats.org/officeDocument/2006/relationships/image" Target="../media/image36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64.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6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41.bin"/><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36.wmf"/><Relationship Id="rId2" Type="http://schemas.openxmlformats.org/officeDocument/2006/relationships/slideLayout" Target="../slideLayouts/slideLayout7.xml"/><Relationship Id="rId16" Type="http://schemas.openxmlformats.org/officeDocument/2006/relationships/image" Target="../media/image33.wmf"/><Relationship Id="rId1" Type="http://schemas.openxmlformats.org/officeDocument/2006/relationships/vmlDrawing" Target="../drawings/vmlDrawing8.vml"/><Relationship Id="rId6" Type="http://schemas.openxmlformats.org/officeDocument/2006/relationships/image" Target="../media/image27.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35.wmf"/><Relationship Id="rId4" Type="http://schemas.openxmlformats.org/officeDocument/2006/relationships/image" Target="../media/image26.wmf"/><Relationship Id="rId9" Type="http://schemas.openxmlformats.org/officeDocument/2006/relationships/oleObject" Target="../embeddings/oleObject39.bin"/><Relationship Id="rId14" Type="http://schemas.openxmlformats.org/officeDocument/2006/relationships/image" Target="../media/image37.w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02.bin"/><Relationship Id="rId2" Type="http://schemas.openxmlformats.org/officeDocument/2006/relationships/slideLayout" Target="../slideLayouts/slideLayout7.xml"/><Relationship Id="rId1" Type="http://schemas.openxmlformats.org/officeDocument/2006/relationships/vmlDrawing" Target="../drawings/vmlDrawing76.vml"/><Relationship Id="rId4" Type="http://schemas.openxmlformats.org/officeDocument/2006/relationships/image" Target="../media/image366.wmf"/></Relationships>
</file>

<file path=ppt/slides/_rels/slide91.xml.rels><?xml version="1.0" encoding="UTF-8" standalone="yes"?>
<Relationships xmlns="http://schemas.openxmlformats.org/package/2006/relationships"><Relationship Id="rId3" Type="http://schemas.openxmlformats.org/officeDocument/2006/relationships/hyperlink" Target="http://www.sjtu-iac.org.cn/lab1/spm.htm" TargetMode="External"/><Relationship Id="rId2" Type="http://schemas.openxmlformats.org/officeDocument/2006/relationships/image" Target="../media/image367.jpeg"/><Relationship Id="rId1" Type="http://schemas.openxmlformats.org/officeDocument/2006/relationships/slideLayout" Target="../slideLayouts/slideLayout7.xml"/><Relationship Id="rId4" Type="http://schemas.openxmlformats.org/officeDocument/2006/relationships/hyperlink" Target="Image1','','../new%20image/instrument/101roll.jpg"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36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372.emf"/><Relationship Id="rId3" Type="http://schemas.openxmlformats.org/officeDocument/2006/relationships/oleObject" Target="../embeddings/oleObject403.bin"/><Relationship Id="rId7" Type="http://schemas.openxmlformats.org/officeDocument/2006/relationships/oleObject" Target="../embeddings/oleObject405.bin"/><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371.emf"/><Relationship Id="rId5" Type="http://schemas.openxmlformats.org/officeDocument/2006/relationships/oleObject" Target="../embeddings/oleObject404.bin"/><Relationship Id="rId10" Type="http://schemas.openxmlformats.org/officeDocument/2006/relationships/image" Target="../media/image374.jpeg"/><Relationship Id="rId4" Type="http://schemas.openxmlformats.org/officeDocument/2006/relationships/image" Target="../media/image370.wmf"/><Relationship Id="rId9" Type="http://schemas.openxmlformats.org/officeDocument/2006/relationships/image" Target="../media/image373.jpeg"/></Relationships>
</file>

<file path=ppt/slides/_rels/slide96.xml.rels><?xml version="1.0" encoding="UTF-8" standalone="yes"?>
<Relationships xmlns="http://schemas.openxmlformats.org/package/2006/relationships"><Relationship Id="rId2" Type="http://schemas.openxmlformats.org/officeDocument/2006/relationships/image" Target="../media/image375.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76.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78.jpeg"/><Relationship Id="rId2" Type="http://schemas.openxmlformats.org/officeDocument/2006/relationships/image" Target="../media/image37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7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26"/>
          <p:cNvGraphicFramePr>
            <a:graphicFrameLocks noChangeAspect="1"/>
          </p:cNvGraphicFramePr>
          <p:nvPr>
            <p:extLst>
              <p:ext uri="{D42A27DB-BD31-4B8C-83A1-F6EECF244321}">
                <p14:modId xmlns:p14="http://schemas.microsoft.com/office/powerpoint/2010/main" val="3068463096"/>
              </p:ext>
            </p:extLst>
          </p:nvPr>
        </p:nvGraphicFramePr>
        <p:xfrm>
          <a:off x="2183262" y="133134"/>
          <a:ext cx="1619250" cy="1177925"/>
        </p:xfrm>
        <a:graphic>
          <a:graphicData uri="http://schemas.openxmlformats.org/presentationml/2006/ole">
            <mc:AlternateContent xmlns:mc="http://schemas.openxmlformats.org/markup-compatibility/2006">
              <mc:Choice xmlns:v="urn:schemas-microsoft-com:vml" Requires="v">
                <p:oleObj spid="_x0000_s268965" name="公式" r:id="rId3" imgW="571465" imgH="361981" progId="Equation.3">
                  <p:embed/>
                </p:oleObj>
              </mc:Choice>
              <mc:Fallback>
                <p:oleObj name="公式" r:id="rId3" imgW="571465" imgH="36198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262" y="133134"/>
                        <a:ext cx="1619250"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 Box 13"/>
          <p:cNvSpPr txBox="1">
            <a:spLocks noChangeArrowheads="1"/>
          </p:cNvSpPr>
          <p:nvPr/>
        </p:nvSpPr>
        <p:spPr bwMode="auto">
          <a:xfrm>
            <a:off x="3742960" y="468452"/>
            <a:ext cx="2200083" cy="519113"/>
          </a:xfrm>
          <a:prstGeom prst="rect">
            <a:avLst/>
          </a:prstGeom>
          <a:noFill/>
          <a:ln w="28575">
            <a:noFill/>
            <a:miter lim="800000"/>
            <a:headEnd/>
            <a:tailEnd/>
          </a:ln>
        </p:spPr>
        <p:txBody>
          <a:bodyPr wrap="square">
            <a:spAutoFit/>
          </a:bodyPr>
          <a:lstStyle/>
          <a:p>
            <a:pPr>
              <a:defRPr/>
            </a:pPr>
            <a:r>
              <a:rPr lang="en-US" altLang="zh-CN" sz="2800" b="1" kern="0" dirty="0">
                <a:solidFill>
                  <a:srgbClr val="008000"/>
                </a:solidFill>
                <a:latin typeface="Times New Roman" pitchFamily="18" charset="0"/>
              </a:rPr>
              <a:t>—</a:t>
            </a:r>
            <a:r>
              <a:rPr lang="zh-CN" altLang="en-US" sz="2800" b="1" kern="0" dirty="0">
                <a:solidFill>
                  <a:srgbClr val="008000"/>
                </a:solidFill>
              </a:rPr>
              <a:t>能量算符</a:t>
            </a:r>
          </a:p>
        </p:txBody>
      </p:sp>
      <p:graphicFrame>
        <p:nvGraphicFramePr>
          <p:cNvPr id="4" name="Object 3"/>
          <p:cNvGraphicFramePr>
            <a:graphicFrameLocks noChangeAspect="1"/>
          </p:cNvGraphicFramePr>
          <p:nvPr>
            <p:extLst>
              <p:ext uri="{D42A27DB-BD31-4B8C-83A1-F6EECF244321}">
                <p14:modId xmlns:p14="http://schemas.microsoft.com/office/powerpoint/2010/main" val="1908504641"/>
              </p:ext>
            </p:extLst>
          </p:nvPr>
        </p:nvGraphicFramePr>
        <p:xfrm>
          <a:off x="6487533" y="13676"/>
          <a:ext cx="2030413" cy="1176338"/>
        </p:xfrm>
        <a:graphic>
          <a:graphicData uri="http://schemas.openxmlformats.org/presentationml/2006/ole">
            <mc:AlternateContent xmlns:mc="http://schemas.openxmlformats.org/markup-compatibility/2006">
              <mc:Choice xmlns:v="urn:schemas-microsoft-com:vml" Requires="v">
                <p:oleObj spid="_x0000_s268966" name="公式" r:id="rId5" imgW="723981" imgH="361981" progId="Equation.3">
                  <p:embed/>
                </p:oleObj>
              </mc:Choice>
              <mc:Fallback>
                <p:oleObj name="公式" r:id="rId5" imgW="723981" imgH="36198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7533" y="13676"/>
                        <a:ext cx="2030413" cy="1176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14"/>
          <p:cNvSpPr>
            <a:spLocks noChangeArrowheads="1"/>
          </p:cNvSpPr>
          <p:nvPr/>
        </p:nvSpPr>
        <p:spPr bwMode="auto">
          <a:xfrm>
            <a:off x="8423651" y="340701"/>
            <a:ext cx="2243138" cy="522288"/>
          </a:xfrm>
          <a:prstGeom prst="rect">
            <a:avLst/>
          </a:prstGeom>
          <a:noFill/>
          <a:ln w="9525">
            <a:noFill/>
            <a:miter lim="800000"/>
            <a:headEnd/>
            <a:tailEnd/>
          </a:ln>
        </p:spPr>
        <p:txBody>
          <a:bodyPr wrap="none">
            <a:spAutoFit/>
          </a:bodyPr>
          <a:lstStyle/>
          <a:p>
            <a:pPr>
              <a:defRPr/>
            </a:pPr>
            <a:r>
              <a:rPr lang="zh-CN" altLang="en-GB" sz="2400" b="1" kern="0" dirty="0">
                <a:solidFill>
                  <a:srgbClr val="0000FF"/>
                </a:solidFill>
                <a:latin typeface="Times New Roman" pitchFamily="18" charset="0"/>
              </a:rPr>
              <a:t>——</a:t>
            </a:r>
            <a:r>
              <a:rPr lang="zh-CN" altLang="en-US" sz="2800" b="1" kern="0" dirty="0">
                <a:solidFill>
                  <a:srgbClr val="0000FF"/>
                </a:solidFill>
              </a:rPr>
              <a:t>动量算符</a:t>
            </a:r>
          </a:p>
        </p:txBody>
      </p:sp>
      <p:sp>
        <p:nvSpPr>
          <p:cNvPr id="6" name="Rectangle 4">
            <a:hlinkClick r:id="rId7" action="ppaction://hlinkpres?slideindex=39&amp;slidetitle=幻灯片 39"/>
          </p:cNvPr>
          <p:cNvSpPr>
            <a:spLocks noChangeArrowheads="1"/>
          </p:cNvSpPr>
          <p:nvPr/>
        </p:nvSpPr>
        <p:spPr bwMode="auto">
          <a:xfrm>
            <a:off x="5010680" y="-36457"/>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00FF"/>
                </a:solidFill>
                <a:latin typeface="Times New Roman" panose="02020603050405020304" pitchFamily="18" charset="0"/>
              </a:rPr>
              <a:t>总结</a:t>
            </a:r>
            <a:endParaRPr lang="en-US" altLang="zh-CN" sz="2800" b="1" dirty="0">
              <a:solidFill>
                <a:srgbClr val="0000FF"/>
              </a:solidFill>
              <a:latin typeface="Times New Roman" panose="02020603050405020304" pitchFamily="18" charset="0"/>
            </a:endParaRPr>
          </a:p>
        </p:txBody>
      </p:sp>
      <p:sp>
        <p:nvSpPr>
          <p:cNvPr id="7" name="矩形 6"/>
          <p:cNvSpPr/>
          <p:nvPr/>
        </p:nvSpPr>
        <p:spPr>
          <a:xfrm>
            <a:off x="2192715" y="1310990"/>
            <a:ext cx="6048715" cy="523220"/>
          </a:xfrm>
          <a:prstGeom prst="rect">
            <a:avLst/>
          </a:prstGeom>
        </p:spPr>
        <p:txBody>
          <a:bodyPr wrap="square">
            <a:spAutoFit/>
          </a:bodyPr>
          <a:lstStyle/>
          <a:p>
            <a:r>
              <a:rPr lang="zh-CN" altLang="en-US" sz="2800" b="1" dirty="0">
                <a:solidFill>
                  <a:srgbClr val="008000"/>
                </a:solidFill>
                <a:latin typeface="Calibri" panose="020F0502020204030204" pitchFamily="34" charset="0"/>
              </a:rPr>
              <a:t>对于保守系统，其</a:t>
            </a:r>
            <a:r>
              <a:rPr lang="zh-CN" altLang="zh-CN" sz="2800" b="1" dirty="0">
                <a:solidFill>
                  <a:srgbClr val="008000"/>
                </a:solidFill>
                <a:latin typeface="Times New Roman" panose="02020603050405020304" pitchFamily="18" charset="0"/>
              </a:rPr>
              <a:t>能量</a:t>
            </a:r>
            <a:r>
              <a:rPr lang="zh-CN" altLang="en-US" sz="2800" b="1" dirty="0">
                <a:solidFill>
                  <a:srgbClr val="008000"/>
                </a:solidFill>
                <a:latin typeface="Calibri" panose="020F0502020204030204" pitchFamily="34" charset="0"/>
              </a:rPr>
              <a:t>等于</a:t>
            </a:r>
            <a:r>
              <a:rPr lang="zh-CN" altLang="en-US" sz="2800" b="1" dirty="0">
                <a:solidFill>
                  <a:srgbClr val="FF0000"/>
                </a:solidFill>
                <a:latin typeface="Calibri" panose="020F0502020204030204" pitchFamily="34" charset="0"/>
              </a:rPr>
              <a:t>哈密顿</a:t>
            </a:r>
            <a:r>
              <a:rPr lang="zh-CN" altLang="zh-CN" sz="2800" b="1" dirty="0">
                <a:solidFill>
                  <a:srgbClr val="FF0000"/>
                </a:solidFill>
                <a:latin typeface="Times New Roman" panose="02020603050405020304" pitchFamily="18" charset="0"/>
              </a:rPr>
              <a:t>量</a:t>
            </a:r>
            <a:endParaRPr lang="zh-CN" altLang="en-US" sz="2800" b="1" dirty="0">
              <a:solidFill>
                <a:srgbClr val="FF0000"/>
              </a:solidFill>
              <a:latin typeface="Calibri" panose="020F0502020204030204" pitchFamily="34" charset="0"/>
            </a:endParaRPr>
          </a:p>
        </p:txBody>
      </p:sp>
      <p:graphicFrame>
        <p:nvGraphicFramePr>
          <p:cNvPr id="8" name="Object 12"/>
          <p:cNvGraphicFramePr>
            <a:graphicFrameLocks noChangeAspect="1"/>
          </p:cNvGraphicFramePr>
          <p:nvPr>
            <p:extLst>
              <p:ext uri="{D42A27DB-BD31-4B8C-83A1-F6EECF244321}">
                <p14:modId xmlns:p14="http://schemas.microsoft.com/office/powerpoint/2010/main" val="106361892"/>
              </p:ext>
            </p:extLst>
          </p:nvPr>
        </p:nvGraphicFramePr>
        <p:xfrm>
          <a:off x="3150449" y="1748246"/>
          <a:ext cx="6319356" cy="1139945"/>
        </p:xfrm>
        <a:graphic>
          <a:graphicData uri="http://schemas.openxmlformats.org/presentationml/2006/ole">
            <mc:AlternateContent xmlns:mc="http://schemas.openxmlformats.org/markup-compatibility/2006">
              <mc:Choice xmlns:v="urn:schemas-microsoft-com:vml" Requires="v">
                <p:oleObj spid="_x0000_s268967" name="公式" r:id="rId8" imgW="1917360" imgH="431640" progId="Equation.3">
                  <p:embed/>
                </p:oleObj>
              </mc:Choice>
              <mc:Fallback>
                <p:oleObj name="公式" r:id="rId8" imgW="1917360" imgH="431640" progId="Equation.3">
                  <p:embed/>
                  <p:pic>
                    <p:nvPicPr>
                      <p:cNvPr id="0" name=""/>
                      <p:cNvPicPr>
                        <a:picLocks noChangeAspect="1" noChangeArrowheads="1"/>
                      </p:cNvPicPr>
                      <p:nvPr/>
                    </p:nvPicPr>
                    <p:blipFill>
                      <a:blip r:embed="rId9"/>
                      <a:srcRect/>
                      <a:stretch>
                        <a:fillRect/>
                      </a:stretch>
                    </p:blipFill>
                    <p:spPr bwMode="auto">
                      <a:xfrm>
                        <a:off x="3150449" y="1748246"/>
                        <a:ext cx="6319356" cy="1139945"/>
                      </a:xfrm>
                      <a:prstGeom prst="rect">
                        <a:avLst/>
                      </a:prstGeom>
                      <a:noFill/>
                      <a:ln>
                        <a:noFill/>
                      </a:ln>
                      <a:effectLst/>
                      <a:extLst/>
                    </p:spPr>
                  </p:pic>
                </p:oleObj>
              </mc:Fallback>
            </mc:AlternateContent>
          </a:graphicData>
        </a:graphic>
      </p:graphicFrame>
      <p:sp>
        <p:nvSpPr>
          <p:cNvPr id="9" name="矩形 8"/>
          <p:cNvSpPr/>
          <p:nvPr/>
        </p:nvSpPr>
        <p:spPr>
          <a:xfrm>
            <a:off x="1919537" y="2888190"/>
            <a:ext cx="2771407" cy="523220"/>
          </a:xfrm>
          <a:prstGeom prst="rect">
            <a:avLst/>
          </a:prstGeom>
        </p:spPr>
        <p:txBody>
          <a:bodyPr wrap="square">
            <a:spAutoFit/>
          </a:bodyPr>
          <a:lstStyle/>
          <a:p>
            <a:r>
              <a:rPr lang="zh-CN" altLang="en-US" sz="2800" b="1" dirty="0">
                <a:solidFill>
                  <a:srgbClr val="FF0000"/>
                </a:solidFill>
                <a:latin typeface="Calibri" panose="020F0502020204030204" pitchFamily="34" charset="0"/>
              </a:rPr>
              <a:t>哈密顿</a:t>
            </a:r>
            <a:r>
              <a:rPr lang="zh-CN" altLang="zh-CN" sz="2800" b="1" dirty="0">
                <a:solidFill>
                  <a:srgbClr val="FF0000"/>
                </a:solidFill>
                <a:latin typeface="Times New Roman" panose="02020603050405020304" pitchFamily="18" charset="0"/>
              </a:rPr>
              <a:t>量</a:t>
            </a:r>
            <a:r>
              <a:rPr lang="zh-CN" altLang="en-US" sz="2800" b="1" kern="0" dirty="0">
                <a:solidFill>
                  <a:srgbClr val="0000FF"/>
                </a:solidFill>
              </a:rPr>
              <a:t>算符</a:t>
            </a:r>
            <a:r>
              <a:rPr lang="zh-CN" altLang="en-US" sz="2800" b="1" dirty="0">
                <a:solidFill>
                  <a:srgbClr val="0000FF"/>
                </a:solidFill>
                <a:latin typeface="Calibri" panose="020F0502020204030204" pitchFamily="34" charset="0"/>
              </a:rPr>
              <a:t>化</a:t>
            </a:r>
          </a:p>
        </p:txBody>
      </p:sp>
      <p:sp>
        <p:nvSpPr>
          <p:cNvPr id="10" name="AutoShape 35"/>
          <p:cNvSpPr>
            <a:spLocks noChangeArrowheads="1"/>
          </p:cNvSpPr>
          <p:nvPr/>
        </p:nvSpPr>
        <p:spPr bwMode="auto">
          <a:xfrm>
            <a:off x="2694079" y="4090144"/>
            <a:ext cx="850541" cy="196056"/>
          </a:xfrm>
          <a:prstGeom prst="rightArrow">
            <a:avLst>
              <a:gd name="adj1" fmla="val 50000"/>
              <a:gd name="adj2" fmla="val 175000"/>
            </a:avLst>
          </a:prstGeom>
          <a:solidFill>
            <a:srgbClr val="FF0000"/>
          </a:solidFill>
          <a:ln w="12700">
            <a:solidFill>
              <a:srgbClr val="FF0000"/>
            </a:solidFill>
            <a:miter lim="800000"/>
            <a:headEnd/>
            <a:tailEnd/>
          </a:ln>
        </p:spPr>
        <p:txBody>
          <a:bodyPr wrap="none" anchor="ctr"/>
          <a:lstStyle/>
          <a:p>
            <a:pPr>
              <a:defRPr/>
            </a:pPr>
            <a:endParaRPr lang="zh-CN" altLang="en-US" b="1" kern="0">
              <a:solidFill>
                <a:sysClr val="windowText" lastClr="000000"/>
              </a:solidFill>
            </a:endParaRPr>
          </a:p>
        </p:txBody>
      </p:sp>
      <p:graphicFrame>
        <p:nvGraphicFramePr>
          <p:cNvPr id="11" name="Object 12"/>
          <p:cNvGraphicFramePr>
            <a:graphicFrameLocks noChangeAspect="1"/>
          </p:cNvGraphicFramePr>
          <p:nvPr>
            <p:extLst>
              <p:ext uri="{D42A27DB-BD31-4B8C-83A1-F6EECF244321}">
                <p14:modId xmlns:p14="http://schemas.microsoft.com/office/powerpoint/2010/main" val="530645835"/>
              </p:ext>
            </p:extLst>
          </p:nvPr>
        </p:nvGraphicFramePr>
        <p:xfrm>
          <a:off x="3869746" y="3470433"/>
          <a:ext cx="6223000" cy="1293813"/>
        </p:xfrm>
        <a:graphic>
          <a:graphicData uri="http://schemas.openxmlformats.org/presentationml/2006/ole">
            <mc:AlternateContent xmlns:mc="http://schemas.openxmlformats.org/markup-compatibility/2006">
              <mc:Choice xmlns:v="urn:schemas-microsoft-com:vml" Requires="v">
                <p:oleObj spid="_x0000_s268968" name="公式" r:id="rId10" imgW="1663560" imgH="431640" progId="Equation.3">
                  <p:embed/>
                </p:oleObj>
              </mc:Choice>
              <mc:Fallback>
                <p:oleObj name="公式" r:id="rId10" imgW="1663560" imgH="431640" progId="Equation.3">
                  <p:embed/>
                  <p:pic>
                    <p:nvPicPr>
                      <p:cNvPr id="0" name=""/>
                      <p:cNvPicPr>
                        <a:picLocks noChangeAspect="1" noChangeArrowheads="1"/>
                      </p:cNvPicPr>
                      <p:nvPr/>
                    </p:nvPicPr>
                    <p:blipFill>
                      <a:blip r:embed="rId11"/>
                      <a:srcRect/>
                      <a:stretch>
                        <a:fillRect/>
                      </a:stretch>
                    </p:blipFill>
                    <p:spPr bwMode="auto">
                      <a:xfrm>
                        <a:off x="3869746" y="3470433"/>
                        <a:ext cx="6223000"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5"/>
          <p:cNvGraphicFramePr>
            <a:graphicFrameLocks noChangeAspect="1"/>
          </p:cNvGraphicFramePr>
          <p:nvPr>
            <p:extLst>
              <p:ext uri="{D42A27DB-BD31-4B8C-83A1-F6EECF244321}">
                <p14:modId xmlns:p14="http://schemas.microsoft.com/office/powerpoint/2010/main" val="2096857985"/>
              </p:ext>
            </p:extLst>
          </p:nvPr>
        </p:nvGraphicFramePr>
        <p:xfrm>
          <a:off x="3544619" y="5013177"/>
          <a:ext cx="6551612" cy="1381125"/>
        </p:xfrm>
        <a:graphic>
          <a:graphicData uri="http://schemas.openxmlformats.org/presentationml/2006/ole">
            <mc:AlternateContent xmlns:mc="http://schemas.openxmlformats.org/markup-compatibility/2006">
              <mc:Choice xmlns:v="urn:schemas-microsoft-com:vml" Requires="v">
                <p:oleObj spid="_x0000_s268969" name="公式" r:id="rId12" imgW="2171520" imgH="457200" progId="Equation.3">
                  <p:embed/>
                </p:oleObj>
              </mc:Choice>
              <mc:Fallback>
                <p:oleObj name="公式" r:id="rId12" imgW="2171520" imgH="457200" progId="Equation.3">
                  <p:embed/>
                  <p:pic>
                    <p:nvPicPr>
                      <p:cNvPr id="0" name=""/>
                      <p:cNvPicPr>
                        <a:picLocks noChangeAspect="1" noChangeArrowheads="1"/>
                      </p:cNvPicPr>
                      <p:nvPr/>
                    </p:nvPicPr>
                    <p:blipFill>
                      <a:blip r:embed="rId13"/>
                      <a:srcRect/>
                      <a:stretch>
                        <a:fillRect/>
                      </a:stretch>
                    </p:blipFill>
                    <p:spPr bwMode="auto">
                      <a:xfrm>
                        <a:off x="3544619" y="5013177"/>
                        <a:ext cx="6551612"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3359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in)">
                                      <p:cBhvr>
                                        <p:cTn id="31" dur="2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circle(in)">
                                      <p:cBhvr>
                                        <p:cTn id="42" dur="2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20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ppt_x"/>
                                          </p:val>
                                        </p:tav>
                                        <p:tav tm="100000">
                                          <p:val>
                                            <p:strVal val="#ppt_x"/>
                                          </p:val>
                                        </p:tav>
                                      </p:tavLst>
                                    </p:anim>
                                    <p:anim calcmode="lin" valueType="num">
                                      <p:cBhvr additive="base">
                                        <p:cTn id="5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1"/>
          <p:cNvGraphicFramePr>
            <a:graphicFrameLocks noChangeAspect="1"/>
          </p:cNvGraphicFramePr>
          <p:nvPr>
            <p:extLst>
              <p:ext uri="{D42A27DB-BD31-4B8C-83A1-F6EECF244321}">
                <p14:modId xmlns:p14="http://schemas.microsoft.com/office/powerpoint/2010/main" val="3246185854"/>
              </p:ext>
            </p:extLst>
          </p:nvPr>
        </p:nvGraphicFramePr>
        <p:xfrm>
          <a:off x="2284413" y="136526"/>
          <a:ext cx="3721100" cy="690563"/>
        </p:xfrm>
        <a:graphic>
          <a:graphicData uri="http://schemas.openxmlformats.org/presentationml/2006/ole">
            <mc:AlternateContent xmlns:mc="http://schemas.openxmlformats.org/markup-compatibility/2006">
              <mc:Choice xmlns:v="urn:schemas-microsoft-com:vml" Requires="v">
                <p:oleObj spid="_x0000_s386383" name="公式" r:id="rId4" imgW="1346040" imgH="228600" progId="Equation.3">
                  <p:embed/>
                </p:oleObj>
              </mc:Choice>
              <mc:Fallback>
                <p:oleObj name="公式" r:id="rId4" imgW="1346040" imgH="228600" progId="Equation.3">
                  <p:embed/>
                  <p:pic>
                    <p:nvPicPr>
                      <p:cNvPr id="0" name=""/>
                      <p:cNvPicPr>
                        <a:picLocks noChangeAspect="1" noChangeArrowheads="1"/>
                      </p:cNvPicPr>
                      <p:nvPr/>
                    </p:nvPicPr>
                    <p:blipFill>
                      <a:blip r:embed="rId5"/>
                      <a:srcRect/>
                      <a:stretch>
                        <a:fillRect/>
                      </a:stretch>
                    </p:blipFill>
                    <p:spPr bwMode="auto">
                      <a:xfrm>
                        <a:off x="2284413" y="136526"/>
                        <a:ext cx="3721100" cy="690563"/>
                      </a:xfrm>
                      <a:prstGeom prst="rect">
                        <a:avLst/>
                      </a:prstGeom>
                      <a:noFill/>
                      <a:ln>
                        <a:noFill/>
                      </a:ln>
                      <a:effectLst/>
                      <a:extLst/>
                    </p:spPr>
                  </p:pic>
                </p:oleObj>
              </mc:Fallback>
            </mc:AlternateContent>
          </a:graphicData>
        </a:graphic>
      </p:graphicFrame>
      <p:grpSp>
        <p:nvGrpSpPr>
          <p:cNvPr id="3" name="Group 31"/>
          <p:cNvGrpSpPr>
            <a:grpSpLocks/>
          </p:cNvGrpSpPr>
          <p:nvPr/>
        </p:nvGrpSpPr>
        <p:grpSpPr bwMode="auto">
          <a:xfrm>
            <a:off x="7024771" y="1545024"/>
            <a:ext cx="3768725" cy="3282950"/>
            <a:chOff x="3514" y="1658"/>
            <a:chExt cx="2374" cy="2068"/>
          </a:xfrm>
        </p:grpSpPr>
        <p:sp>
          <p:nvSpPr>
            <p:cNvPr id="4" name="Line 32"/>
            <p:cNvSpPr>
              <a:spLocks noChangeShapeType="1"/>
            </p:cNvSpPr>
            <p:nvPr/>
          </p:nvSpPr>
          <p:spPr bwMode="auto">
            <a:xfrm>
              <a:off x="3666" y="3149"/>
              <a:ext cx="194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33"/>
            <p:cNvSpPr>
              <a:spLocks noChangeShapeType="1"/>
            </p:cNvSpPr>
            <p:nvPr/>
          </p:nvSpPr>
          <p:spPr bwMode="auto">
            <a:xfrm flipH="1" flipV="1">
              <a:off x="3920" y="1731"/>
              <a:ext cx="0" cy="1389"/>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Text Box 34"/>
            <p:cNvSpPr txBox="1">
              <a:spLocks noChangeArrowheads="1"/>
            </p:cNvSpPr>
            <p:nvPr/>
          </p:nvSpPr>
          <p:spPr bwMode="auto">
            <a:xfrm>
              <a:off x="4094" y="2633"/>
              <a:ext cx="85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GB" altLang="zh-CN" sz="2800" i="1">
                  <a:latin typeface="宋体" panose="02010600030101010101" pitchFamily="2" charset="-122"/>
                </a:rPr>
                <a:t>U</a:t>
              </a:r>
              <a:r>
                <a:rPr kumimoji="1" lang="en-US" altLang="zh-CN" sz="2800">
                  <a:latin typeface="宋体" panose="02010600030101010101" pitchFamily="2" charset="-122"/>
                </a:rPr>
                <a:t>= 0</a:t>
              </a:r>
            </a:p>
          </p:txBody>
        </p:sp>
        <p:sp>
          <p:nvSpPr>
            <p:cNvPr id="7" name="Text Box 35"/>
            <p:cNvSpPr txBox="1">
              <a:spLocks noChangeArrowheads="1"/>
            </p:cNvSpPr>
            <p:nvPr/>
          </p:nvSpPr>
          <p:spPr bwMode="auto">
            <a:xfrm>
              <a:off x="3514" y="2602"/>
              <a:ext cx="44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endParaRPr kumimoji="1" lang="en-US" altLang="zh-CN" sz="2800" dirty="0"/>
            </a:p>
          </p:txBody>
        </p:sp>
        <p:sp>
          <p:nvSpPr>
            <p:cNvPr id="8" name="Text Box 36"/>
            <p:cNvSpPr txBox="1">
              <a:spLocks noChangeArrowheads="1"/>
            </p:cNvSpPr>
            <p:nvPr/>
          </p:nvSpPr>
          <p:spPr bwMode="auto">
            <a:xfrm>
              <a:off x="5113" y="2580"/>
              <a:ext cx="40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a:t>
              </a:r>
            </a:p>
          </p:txBody>
        </p:sp>
        <p:sp>
          <p:nvSpPr>
            <p:cNvPr id="9" name="Text Box 37"/>
            <p:cNvSpPr txBox="1">
              <a:spLocks noChangeArrowheads="1"/>
            </p:cNvSpPr>
            <p:nvPr/>
          </p:nvSpPr>
          <p:spPr bwMode="auto">
            <a:xfrm>
              <a:off x="3993" y="1658"/>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i="1"/>
                <a:t>U</a:t>
              </a:r>
              <a:r>
                <a:rPr kumimoji="1" lang="en-US" altLang="zh-CN" sz="2800"/>
                <a:t>(</a:t>
              </a:r>
              <a:r>
                <a:rPr kumimoji="1" lang="en-US" altLang="zh-CN" sz="2800" i="1"/>
                <a:t>x</a:t>
              </a:r>
              <a:r>
                <a:rPr kumimoji="1" lang="en-US" altLang="zh-CN" sz="2800"/>
                <a:t>)</a:t>
              </a:r>
            </a:p>
          </p:txBody>
        </p:sp>
        <p:sp>
          <p:nvSpPr>
            <p:cNvPr id="10" name="Text Box 38"/>
            <p:cNvSpPr txBox="1">
              <a:spLocks noChangeArrowheads="1"/>
            </p:cNvSpPr>
            <p:nvPr/>
          </p:nvSpPr>
          <p:spPr bwMode="auto">
            <a:xfrm>
              <a:off x="5440" y="3129"/>
              <a:ext cx="32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x</a:t>
              </a:r>
            </a:p>
          </p:txBody>
        </p:sp>
        <p:sp>
          <p:nvSpPr>
            <p:cNvPr id="11" name="Text Box 39"/>
            <p:cNvSpPr txBox="1">
              <a:spLocks noChangeArrowheads="1"/>
            </p:cNvSpPr>
            <p:nvPr/>
          </p:nvSpPr>
          <p:spPr bwMode="auto">
            <a:xfrm>
              <a:off x="3856" y="3367"/>
              <a:ext cx="20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CC00CC"/>
                  </a:solidFill>
                  <a:latin typeface="宋体" panose="02010600030101010101" pitchFamily="2" charset="-122"/>
                </a:rPr>
                <a:t>无限深方势阱</a:t>
              </a:r>
            </a:p>
          </p:txBody>
        </p:sp>
        <p:graphicFrame>
          <p:nvGraphicFramePr>
            <p:cNvPr id="12" name="Object 40"/>
            <p:cNvGraphicFramePr>
              <a:graphicFrameLocks noChangeAspect="1"/>
            </p:cNvGraphicFramePr>
            <p:nvPr/>
          </p:nvGraphicFramePr>
          <p:xfrm>
            <a:off x="3856" y="3236"/>
            <a:ext cx="130" cy="182"/>
          </p:xfrm>
          <a:graphic>
            <a:graphicData uri="http://schemas.openxmlformats.org/presentationml/2006/ole">
              <mc:AlternateContent xmlns:mc="http://schemas.openxmlformats.org/markup-compatibility/2006">
                <mc:Choice xmlns:v="urn:schemas-microsoft-com:vml" Requires="v">
                  <p:oleObj spid="_x0000_s386384" name="Equation" r:id="rId6" imgW="126725" imgH="177415" progId="Equation.3">
                    <p:embed/>
                  </p:oleObj>
                </mc:Choice>
                <mc:Fallback>
                  <p:oleObj name="Equation" r:id="rId6" imgW="126725" imgH="17741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6" y="3236"/>
                          <a:ext cx="13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1"/>
            <p:cNvGraphicFramePr>
              <a:graphicFrameLocks noChangeAspect="1"/>
            </p:cNvGraphicFramePr>
            <p:nvPr/>
          </p:nvGraphicFramePr>
          <p:xfrm>
            <a:off x="5070" y="3190"/>
            <a:ext cx="193" cy="227"/>
          </p:xfrm>
          <a:graphic>
            <a:graphicData uri="http://schemas.openxmlformats.org/presentationml/2006/ole">
              <mc:AlternateContent xmlns:mc="http://schemas.openxmlformats.org/markup-compatibility/2006">
                <mc:Choice xmlns:v="urn:schemas-microsoft-com:vml" Requires="v">
                  <p:oleObj spid="_x0000_s386385" name="Equation" r:id="rId8" imgW="139579" imgH="164957" progId="Equation.3">
                    <p:embed/>
                  </p:oleObj>
                </mc:Choice>
                <mc:Fallback>
                  <p:oleObj name="Equation" r:id="rId8" imgW="139579"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0" y="3190"/>
                          <a:ext cx="1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42"/>
            <p:cNvSpPr>
              <a:spLocks noChangeShapeType="1"/>
            </p:cNvSpPr>
            <p:nvPr/>
          </p:nvSpPr>
          <p:spPr bwMode="auto">
            <a:xfrm flipV="1">
              <a:off x="5127" y="2014"/>
              <a:ext cx="0" cy="113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43"/>
            <p:cNvSpPr>
              <a:spLocks noChangeShapeType="1"/>
            </p:cNvSpPr>
            <p:nvPr/>
          </p:nvSpPr>
          <p:spPr bwMode="auto">
            <a:xfrm flipH="1" flipV="1">
              <a:off x="3925" y="1981"/>
              <a:ext cx="0" cy="11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 name="Line 43"/>
          <p:cNvSpPr>
            <a:spLocks noChangeShapeType="1"/>
          </p:cNvSpPr>
          <p:nvPr/>
        </p:nvSpPr>
        <p:spPr bwMode="auto">
          <a:xfrm flipV="1">
            <a:off x="7663740" y="3915163"/>
            <a:ext cx="1915622" cy="115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矩形 16"/>
          <p:cNvSpPr/>
          <p:nvPr/>
        </p:nvSpPr>
        <p:spPr>
          <a:xfrm>
            <a:off x="2167094" y="730876"/>
            <a:ext cx="1627369" cy="523220"/>
          </a:xfrm>
          <a:prstGeom prst="rect">
            <a:avLst/>
          </a:prstGeom>
        </p:spPr>
        <p:txBody>
          <a:bodyPr wrap="none">
            <a:spAutoFit/>
          </a:bodyPr>
          <a:lstStyle/>
          <a:p>
            <a:r>
              <a:rPr kumimoji="1" lang="zh-CN" altLang="en-US" sz="2800" b="1" dirty="0">
                <a:solidFill>
                  <a:srgbClr val="008000"/>
                </a:solidFill>
                <a:latin typeface="宋体" panose="02010600030101010101" pitchFamily="2" charset="-122"/>
              </a:rPr>
              <a:t>边界条件</a:t>
            </a:r>
          </a:p>
        </p:txBody>
      </p:sp>
      <p:graphicFrame>
        <p:nvGraphicFramePr>
          <p:cNvPr id="19" name="Object 7"/>
          <p:cNvGraphicFramePr>
            <a:graphicFrameLocks noChangeAspect="1"/>
          </p:cNvGraphicFramePr>
          <p:nvPr>
            <p:extLst>
              <p:ext uri="{D42A27DB-BD31-4B8C-83A1-F6EECF244321}">
                <p14:modId xmlns:p14="http://schemas.microsoft.com/office/powerpoint/2010/main" val="2622583892"/>
              </p:ext>
            </p:extLst>
          </p:nvPr>
        </p:nvGraphicFramePr>
        <p:xfrm>
          <a:off x="4097982" y="708105"/>
          <a:ext cx="1862137" cy="690562"/>
        </p:xfrm>
        <a:graphic>
          <a:graphicData uri="http://schemas.openxmlformats.org/presentationml/2006/ole">
            <mc:AlternateContent xmlns:mc="http://schemas.openxmlformats.org/markup-compatibility/2006">
              <mc:Choice xmlns:v="urn:schemas-microsoft-com:vml" Requires="v">
                <p:oleObj spid="_x0000_s386386" name="公式" r:id="rId10" imgW="850680" imgH="228600" progId="Equation.3">
                  <p:embed/>
                </p:oleObj>
              </mc:Choice>
              <mc:Fallback>
                <p:oleObj name="公式" r:id="rId10" imgW="850680" imgH="228600" progId="Equation.3">
                  <p:embed/>
                  <p:pic>
                    <p:nvPicPr>
                      <p:cNvPr id="0" name=""/>
                      <p:cNvPicPr>
                        <a:picLocks noChangeAspect="1" noChangeArrowheads="1"/>
                      </p:cNvPicPr>
                      <p:nvPr/>
                    </p:nvPicPr>
                    <p:blipFill>
                      <a:blip r:embed="rId11"/>
                      <a:srcRect/>
                      <a:stretch>
                        <a:fillRect/>
                      </a:stretch>
                    </p:blipFill>
                    <p:spPr bwMode="auto">
                      <a:xfrm>
                        <a:off x="4097982" y="708105"/>
                        <a:ext cx="1862137" cy="690562"/>
                      </a:xfrm>
                      <a:prstGeom prst="rect">
                        <a:avLst/>
                      </a:prstGeom>
                      <a:noFill/>
                      <a:ln>
                        <a:noFill/>
                      </a:ln>
                      <a:effectLst/>
                      <a:extLst/>
                    </p:spPr>
                  </p:pic>
                </p:oleObj>
              </mc:Fallback>
            </mc:AlternateContent>
          </a:graphicData>
        </a:graphic>
      </p:graphicFrame>
      <p:sp>
        <p:nvSpPr>
          <p:cNvPr id="23" name="AutoShape 5"/>
          <p:cNvSpPr>
            <a:spLocks noChangeArrowheads="1"/>
          </p:cNvSpPr>
          <p:nvPr/>
        </p:nvSpPr>
        <p:spPr bwMode="auto">
          <a:xfrm>
            <a:off x="2337446" y="1498219"/>
            <a:ext cx="820333" cy="226504"/>
          </a:xfrm>
          <a:prstGeom prst="rightArrow">
            <a:avLst>
              <a:gd name="adj1" fmla="val 50000"/>
              <a:gd name="adj2" fmla="val 175000"/>
            </a:avLst>
          </a:prstGeom>
          <a:solidFill>
            <a:srgbClr val="FFFF00"/>
          </a:solidFill>
          <a:ln>
            <a:solidFill>
              <a:srgbClr val="FF0000"/>
            </a:solidFill>
          </a:ln>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5" name="对象 34"/>
          <p:cNvGraphicFramePr>
            <a:graphicFrameLocks noChangeAspect="1"/>
          </p:cNvGraphicFramePr>
          <p:nvPr>
            <p:extLst>
              <p:ext uri="{D42A27DB-BD31-4B8C-83A1-F6EECF244321}">
                <p14:modId xmlns:p14="http://schemas.microsoft.com/office/powerpoint/2010/main" val="4013483785"/>
              </p:ext>
            </p:extLst>
          </p:nvPr>
        </p:nvGraphicFramePr>
        <p:xfrm>
          <a:off x="3828692" y="2640661"/>
          <a:ext cx="2693600" cy="655200"/>
        </p:xfrm>
        <a:graphic>
          <a:graphicData uri="http://schemas.openxmlformats.org/presentationml/2006/ole">
            <mc:AlternateContent xmlns:mc="http://schemas.openxmlformats.org/markup-compatibility/2006">
              <mc:Choice xmlns:v="urn:schemas-microsoft-com:vml" Requires="v">
                <p:oleObj spid="_x0000_s386387" name="公式" r:id="rId12" imgW="939600" imgH="228600" progId="Equation.3">
                  <p:embed/>
                </p:oleObj>
              </mc:Choice>
              <mc:Fallback>
                <p:oleObj name="公式" r:id="rId12" imgW="939600" imgH="228600" progId="Equation.3">
                  <p:embed/>
                  <p:pic>
                    <p:nvPicPr>
                      <p:cNvPr id="0" name=""/>
                      <p:cNvPicPr/>
                      <p:nvPr/>
                    </p:nvPicPr>
                    <p:blipFill>
                      <a:blip r:embed="rId13"/>
                      <a:stretch>
                        <a:fillRect/>
                      </a:stretch>
                    </p:blipFill>
                    <p:spPr>
                      <a:xfrm>
                        <a:off x="3828692" y="2640661"/>
                        <a:ext cx="2693600" cy="655200"/>
                      </a:xfrm>
                      <a:prstGeom prst="rect">
                        <a:avLst/>
                      </a:prstGeom>
                    </p:spPr>
                  </p:pic>
                </p:oleObj>
              </mc:Fallback>
            </mc:AlternateContent>
          </a:graphicData>
        </a:graphic>
      </p:graphicFrame>
      <p:graphicFrame>
        <p:nvGraphicFramePr>
          <p:cNvPr id="45" name="Object 15"/>
          <p:cNvGraphicFramePr>
            <a:graphicFrameLocks noChangeAspect="1"/>
          </p:cNvGraphicFramePr>
          <p:nvPr>
            <p:extLst>
              <p:ext uri="{D42A27DB-BD31-4B8C-83A1-F6EECF244321}">
                <p14:modId xmlns:p14="http://schemas.microsoft.com/office/powerpoint/2010/main" val="3361991169"/>
              </p:ext>
            </p:extLst>
          </p:nvPr>
        </p:nvGraphicFramePr>
        <p:xfrm>
          <a:off x="3427405" y="1292783"/>
          <a:ext cx="2092325" cy="531813"/>
        </p:xfrm>
        <a:graphic>
          <a:graphicData uri="http://schemas.openxmlformats.org/presentationml/2006/ole">
            <mc:AlternateContent xmlns:mc="http://schemas.openxmlformats.org/markup-compatibility/2006">
              <mc:Choice xmlns:v="urn:schemas-microsoft-com:vml" Requires="v">
                <p:oleObj spid="_x0000_s386388" name="Equation" r:id="rId14" imgW="628692" imgH="114182" progId="Equation.3">
                  <p:embed/>
                </p:oleObj>
              </mc:Choice>
              <mc:Fallback>
                <p:oleObj name="Equation" r:id="rId14" imgW="628692" imgH="11418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27405" y="1292783"/>
                        <a:ext cx="20923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15"/>
          <p:cNvGraphicFramePr>
            <a:graphicFrameLocks noChangeAspect="1"/>
          </p:cNvGraphicFramePr>
          <p:nvPr>
            <p:extLst>
              <p:ext uri="{D42A27DB-BD31-4B8C-83A1-F6EECF244321}">
                <p14:modId xmlns:p14="http://schemas.microsoft.com/office/powerpoint/2010/main" val="2029905914"/>
              </p:ext>
            </p:extLst>
          </p:nvPr>
        </p:nvGraphicFramePr>
        <p:xfrm>
          <a:off x="5878195" y="1633694"/>
          <a:ext cx="819944" cy="534657"/>
        </p:xfrm>
        <a:graphic>
          <a:graphicData uri="http://schemas.openxmlformats.org/presentationml/2006/ole">
            <mc:AlternateContent xmlns:mc="http://schemas.openxmlformats.org/markup-compatibility/2006">
              <mc:Choice xmlns:v="urn:schemas-microsoft-com:vml" Requires="v">
                <p:oleObj spid="_x0000_s386389" name="公式" r:id="rId16" imgW="380880" imgH="177480" progId="Equation.3">
                  <p:embed/>
                </p:oleObj>
              </mc:Choice>
              <mc:Fallback>
                <p:oleObj name="公式" r:id="rId16" imgW="380880" imgH="177480" progId="Equation.3">
                  <p:embed/>
                  <p:pic>
                    <p:nvPicPr>
                      <p:cNvPr id="0" name=""/>
                      <p:cNvPicPr>
                        <a:picLocks noChangeAspect="1" noChangeArrowheads="1"/>
                      </p:cNvPicPr>
                      <p:nvPr/>
                    </p:nvPicPr>
                    <p:blipFill>
                      <a:blip r:embed="rId17"/>
                      <a:srcRect/>
                      <a:stretch>
                        <a:fillRect/>
                      </a:stretch>
                    </p:blipFill>
                    <p:spPr bwMode="auto">
                      <a:xfrm>
                        <a:off x="5878195" y="1633694"/>
                        <a:ext cx="819944" cy="534657"/>
                      </a:xfrm>
                      <a:prstGeom prst="rect">
                        <a:avLst/>
                      </a:prstGeom>
                      <a:noFill/>
                      <a:ln>
                        <a:noFill/>
                      </a:ln>
                      <a:effectLst/>
                      <a:extLst/>
                    </p:spPr>
                  </p:pic>
                </p:oleObj>
              </mc:Fallback>
            </mc:AlternateContent>
          </a:graphicData>
        </a:graphic>
      </p:graphicFrame>
      <p:sp>
        <p:nvSpPr>
          <p:cNvPr id="47" name="AutoShape 5"/>
          <p:cNvSpPr>
            <a:spLocks noChangeArrowheads="1"/>
          </p:cNvSpPr>
          <p:nvPr/>
        </p:nvSpPr>
        <p:spPr bwMode="auto">
          <a:xfrm>
            <a:off x="2467058" y="2185391"/>
            <a:ext cx="820333" cy="231657"/>
          </a:xfrm>
          <a:prstGeom prst="rightArrow">
            <a:avLst>
              <a:gd name="adj1" fmla="val 50000"/>
              <a:gd name="adj2" fmla="val 175000"/>
            </a:avLst>
          </a:prstGeom>
          <a:solidFill>
            <a:srgbClr val="00FFFF"/>
          </a:solidFill>
          <a:ln>
            <a:solidFill>
              <a:srgbClr val="FF0000"/>
            </a:solidFill>
          </a:ln>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8" name="Object 4"/>
          <p:cNvGraphicFramePr>
            <a:graphicFrameLocks noChangeAspect="1"/>
          </p:cNvGraphicFramePr>
          <p:nvPr>
            <p:extLst>
              <p:ext uri="{D42A27DB-BD31-4B8C-83A1-F6EECF244321}">
                <p14:modId xmlns:p14="http://schemas.microsoft.com/office/powerpoint/2010/main" val="140670085"/>
              </p:ext>
            </p:extLst>
          </p:nvPr>
        </p:nvGraphicFramePr>
        <p:xfrm>
          <a:off x="3597947" y="1931181"/>
          <a:ext cx="1447800" cy="533400"/>
        </p:xfrm>
        <a:graphic>
          <a:graphicData uri="http://schemas.openxmlformats.org/presentationml/2006/ole">
            <mc:AlternateContent xmlns:mc="http://schemas.openxmlformats.org/markup-compatibility/2006">
              <mc:Choice xmlns:v="urn:schemas-microsoft-com:vml" Requires="v">
                <p:oleObj spid="_x0000_s386390" name="Equation" r:id="rId18" imgW="482181" imgH="177646" progId="Equation.3">
                  <p:embed/>
                </p:oleObj>
              </mc:Choice>
              <mc:Fallback>
                <p:oleObj name="Equation" r:id="rId18" imgW="482181" imgH="177646"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97947" y="1931181"/>
                        <a:ext cx="1447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矩形 48"/>
          <p:cNvSpPr/>
          <p:nvPr/>
        </p:nvSpPr>
        <p:spPr>
          <a:xfrm>
            <a:off x="2107668" y="2702773"/>
            <a:ext cx="1627369" cy="523220"/>
          </a:xfrm>
          <a:prstGeom prst="rect">
            <a:avLst/>
          </a:prstGeom>
        </p:spPr>
        <p:txBody>
          <a:bodyPr wrap="none">
            <a:spAutoFit/>
          </a:bodyPr>
          <a:lstStyle/>
          <a:p>
            <a:r>
              <a:rPr kumimoji="1" lang="zh-CN" altLang="en-US" sz="2800" b="1" dirty="0">
                <a:solidFill>
                  <a:srgbClr val="0000FF"/>
                </a:solidFill>
                <a:latin typeface="宋体" panose="02010600030101010101" pitchFamily="2" charset="-122"/>
              </a:rPr>
              <a:t>边界条件</a:t>
            </a:r>
          </a:p>
        </p:txBody>
      </p:sp>
      <p:sp>
        <p:nvSpPr>
          <p:cNvPr id="50" name="AutoShape 5"/>
          <p:cNvSpPr>
            <a:spLocks noChangeArrowheads="1"/>
          </p:cNvSpPr>
          <p:nvPr/>
        </p:nvSpPr>
        <p:spPr bwMode="auto">
          <a:xfrm>
            <a:off x="2459071" y="3408192"/>
            <a:ext cx="820333" cy="261294"/>
          </a:xfrm>
          <a:prstGeom prst="rightArrow">
            <a:avLst>
              <a:gd name="adj1" fmla="val 50000"/>
              <a:gd name="adj2" fmla="val 175000"/>
            </a:avLst>
          </a:prstGeom>
          <a:solidFill>
            <a:srgbClr val="00FF00"/>
          </a:solidFill>
          <a:ln w="12700">
            <a:solidFill>
              <a:srgbClr val="FF0000"/>
            </a:solidFill>
            <a:miter lim="800000"/>
            <a:headEnd/>
            <a:tailEnd/>
          </a:ln>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1" name="Object 16"/>
          <p:cNvGraphicFramePr>
            <a:graphicFrameLocks noChangeAspect="1"/>
          </p:cNvGraphicFramePr>
          <p:nvPr>
            <p:extLst>
              <p:ext uri="{D42A27DB-BD31-4B8C-83A1-F6EECF244321}">
                <p14:modId xmlns:p14="http://schemas.microsoft.com/office/powerpoint/2010/main" val="3642548055"/>
              </p:ext>
            </p:extLst>
          </p:nvPr>
        </p:nvGraphicFramePr>
        <p:xfrm>
          <a:off x="3840957" y="3246354"/>
          <a:ext cx="2243138" cy="531813"/>
        </p:xfrm>
        <a:graphic>
          <a:graphicData uri="http://schemas.openxmlformats.org/presentationml/2006/ole">
            <mc:AlternateContent xmlns:mc="http://schemas.openxmlformats.org/markup-compatibility/2006">
              <mc:Choice xmlns:v="urn:schemas-microsoft-com:vml" Requires="v">
                <p:oleObj spid="_x0000_s386391" name="Equation" r:id="rId20" imgW="685920" imgH="114182" progId="Equation.3">
                  <p:embed/>
                </p:oleObj>
              </mc:Choice>
              <mc:Fallback>
                <p:oleObj name="Equation" r:id="rId20" imgW="685920" imgH="11418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40957" y="3246354"/>
                        <a:ext cx="2243138"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AutoShape 5"/>
          <p:cNvSpPr>
            <a:spLocks noChangeArrowheads="1"/>
          </p:cNvSpPr>
          <p:nvPr/>
        </p:nvSpPr>
        <p:spPr bwMode="auto">
          <a:xfrm>
            <a:off x="2459070" y="4155153"/>
            <a:ext cx="698708" cy="213793"/>
          </a:xfrm>
          <a:prstGeom prst="rightArrow">
            <a:avLst>
              <a:gd name="adj1" fmla="val 50000"/>
              <a:gd name="adj2" fmla="val 175000"/>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5400000" scaled="1"/>
            <a:tileRect/>
          </a:gradFill>
          <a:ln w="12700">
            <a:solidFill>
              <a:srgbClr val="FF0000"/>
            </a:solidFill>
            <a:miter lim="800000"/>
            <a:headEnd/>
            <a:tailEnd/>
          </a:ln>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3" name="Object 6"/>
          <p:cNvGraphicFramePr>
            <a:graphicFrameLocks noChangeAspect="1"/>
          </p:cNvGraphicFramePr>
          <p:nvPr>
            <p:extLst>
              <p:ext uri="{D42A27DB-BD31-4B8C-83A1-F6EECF244321}">
                <p14:modId xmlns:p14="http://schemas.microsoft.com/office/powerpoint/2010/main" val="211895451"/>
              </p:ext>
            </p:extLst>
          </p:nvPr>
        </p:nvGraphicFramePr>
        <p:xfrm>
          <a:off x="3348347" y="3959437"/>
          <a:ext cx="1635125" cy="531812"/>
        </p:xfrm>
        <a:graphic>
          <a:graphicData uri="http://schemas.openxmlformats.org/presentationml/2006/ole">
            <mc:AlternateContent xmlns:mc="http://schemas.openxmlformats.org/markup-compatibility/2006">
              <mc:Choice xmlns:v="urn:schemas-microsoft-com:vml" Requires="v">
                <p:oleObj spid="_x0000_s386392" name="Equation" r:id="rId22" imgW="476176" imgH="114182" progId="Equation.3">
                  <p:embed/>
                </p:oleObj>
              </mc:Choice>
              <mc:Fallback>
                <p:oleObj name="Equation" r:id="rId22" imgW="476176" imgH="114182"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8347" y="3959437"/>
                        <a:ext cx="163512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 name="Object 7"/>
          <p:cNvGraphicFramePr>
            <a:graphicFrameLocks noChangeAspect="1"/>
          </p:cNvGraphicFramePr>
          <p:nvPr>
            <p:extLst>
              <p:ext uri="{D42A27DB-BD31-4B8C-83A1-F6EECF244321}">
                <p14:modId xmlns:p14="http://schemas.microsoft.com/office/powerpoint/2010/main" val="3854582863"/>
              </p:ext>
            </p:extLst>
          </p:nvPr>
        </p:nvGraphicFramePr>
        <p:xfrm>
          <a:off x="5229950" y="3926702"/>
          <a:ext cx="1863725" cy="608013"/>
        </p:xfrm>
        <a:graphic>
          <a:graphicData uri="http://schemas.openxmlformats.org/presentationml/2006/ole">
            <mc:AlternateContent xmlns:mc="http://schemas.openxmlformats.org/markup-compatibility/2006">
              <mc:Choice xmlns:v="urn:schemas-microsoft-com:vml" Requires="v">
                <p:oleObj spid="_x0000_s386393" name="Equation" r:id="rId24" imgW="552569" imgH="133347" progId="Equation.3">
                  <p:embed/>
                </p:oleObj>
              </mc:Choice>
              <mc:Fallback>
                <p:oleObj name="Equation" r:id="rId24" imgW="552569" imgH="133347"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29950" y="3926702"/>
                        <a:ext cx="1863725"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AutoShape 5"/>
          <p:cNvSpPr>
            <a:spLocks noChangeArrowheads="1"/>
          </p:cNvSpPr>
          <p:nvPr/>
        </p:nvSpPr>
        <p:spPr bwMode="auto">
          <a:xfrm>
            <a:off x="1935966" y="4897065"/>
            <a:ext cx="820333" cy="233525"/>
          </a:xfrm>
          <a:prstGeom prst="rightArrow">
            <a:avLst>
              <a:gd name="adj1" fmla="val 50000"/>
              <a:gd name="adj2" fmla="val 175000"/>
            </a:avLst>
          </a:prstGeom>
          <a:solidFill>
            <a:srgbClr val="00FFFF"/>
          </a:solidFill>
          <a:ln>
            <a:solidFill>
              <a:srgbClr val="FF0000"/>
            </a:solidFill>
          </a:ln>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6" name="Object 9"/>
          <p:cNvGraphicFramePr>
            <a:graphicFrameLocks noChangeAspect="1"/>
          </p:cNvGraphicFramePr>
          <p:nvPr>
            <p:extLst>
              <p:ext uri="{D42A27DB-BD31-4B8C-83A1-F6EECF244321}">
                <p14:modId xmlns:p14="http://schemas.microsoft.com/office/powerpoint/2010/main" val="1697759363"/>
              </p:ext>
            </p:extLst>
          </p:nvPr>
        </p:nvGraphicFramePr>
        <p:xfrm>
          <a:off x="2869237" y="4580868"/>
          <a:ext cx="1482725" cy="1177925"/>
        </p:xfrm>
        <a:graphic>
          <a:graphicData uri="http://schemas.openxmlformats.org/presentationml/2006/ole">
            <mc:AlternateContent xmlns:mc="http://schemas.openxmlformats.org/markup-compatibility/2006">
              <mc:Choice xmlns:v="urn:schemas-microsoft-com:vml" Requires="v">
                <p:oleObj spid="_x0000_s386394" name="Equation" r:id="rId26" imgW="428666" imgH="323920" progId="Equation.3">
                  <p:embed/>
                </p:oleObj>
              </mc:Choice>
              <mc:Fallback>
                <p:oleObj name="Equation" r:id="rId26" imgW="428666" imgH="32392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869237" y="4580868"/>
                        <a:ext cx="1482725"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Rectangle 8"/>
          <p:cNvSpPr>
            <a:spLocks noChangeArrowheads="1"/>
          </p:cNvSpPr>
          <p:nvPr/>
        </p:nvSpPr>
        <p:spPr bwMode="auto">
          <a:xfrm>
            <a:off x="4591844" y="4807489"/>
            <a:ext cx="5730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t> </a:t>
            </a:r>
            <a:r>
              <a:rPr kumimoji="1" lang="zh-CN" altLang="en-US" sz="2800" dirty="0">
                <a:solidFill>
                  <a:srgbClr val="FF0000"/>
                </a:solidFill>
              </a:rPr>
              <a:t>思考：</a:t>
            </a:r>
            <a:r>
              <a:rPr kumimoji="1" lang="zh-CN" altLang="en-US" sz="2800" dirty="0">
                <a:solidFill>
                  <a:srgbClr val="008000"/>
                </a:solidFill>
              </a:rPr>
              <a:t>为什么</a:t>
            </a:r>
            <a:r>
              <a:rPr kumimoji="1" lang="en-GB" altLang="zh-CN" sz="2800" i="1" dirty="0">
                <a:solidFill>
                  <a:srgbClr val="FF0000"/>
                </a:solidFill>
              </a:rPr>
              <a:t>n</a:t>
            </a:r>
            <a:r>
              <a:rPr kumimoji="1" lang="zh-CN" altLang="en-GB" sz="2800" dirty="0">
                <a:solidFill>
                  <a:srgbClr val="008000"/>
                </a:solidFill>
              </a:rPr>
              <a:t>不取零和负整数？</a:t>
            </a:r>
            <a:endParaRPr kumimoji="1" lang="zh-CN" altLang="en-US" sz="2800" dirty="0">
              <a:solidFill>
                <a:srgbClr val="008000"/>
              </a:solidFill>
            </a:endParaRPr>
          </a:p>
        </p:txBody>
      </p:sp>
      <p:sp>
        <p:nvSpPr>
          <p:cNvPr id="58" name="Rectangle 11"/>
          <p:cNvSpPr>
            <a:spLocks noChangeArrowheads="1"/>
          </p:cNvSpPr>
          <p:nvPr/>
        </p:nvSpPr>
        <p:spPr bwMode="auto">
          <a:xfrm>
            <a:off x="1935966" y="5776255"/>
            <a:ext cx="23770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C00000"/>
                </a:solidFill>
              </a:rPr>
              <a:t> </a:t>
            </a:r>
            <a:r>
              <a:rPr kumimoji="1" lang="zh-CN" altLang="en-US" sz="2800" dirty="0">
                <a:solidFill>
                  <a:srgbClr val="C00000"/>
                </a:solidFill>
              </a:rPr>
              <a:t>粒子的能量：</a:t>
            </a:r>
          </a:p>
        </p:txBody>
      </p:sp>
      <p:graphicFrame>
        <p:nvGraphicFramePr>
          <p:cNvPr id="59" name="Object 12"/>
          <p:cNvGraphicFramePr>
            <a:graphicFrameLocks noChangeAspect="1"/>
          </p:cNvGraphicFramePr>
          <p:nvPr>
            <p:extLst>
              <p:ext uri="{D42A27DB-BD31-4B8C-83A1-F6EECF244321}">
                <p14:modId xmlns:p14="http://schemas.microsoft.com/office/powerpoint/2010/main" val="1201643853"/>
              </p:ext>
            </p:extLst>
          </p:nvPr>
        </p:nvGraphicFramePr>
        <p:xfrm>
          <a:off x="4313043" y="5462790"/>
          <a:ext cx="2832295" cy="1139843"/>
        </p:xfrm>
        <a:graphic>
          <a:graphicData uri="http://schemas.openxmlformats.org/presentationml/2006/ole">
            <mc:AlternateContent xmlns:mc="http://schemas.openxmlformats.org/markup-compatibility/2006">
              <mc:Choice xmlns:v="urn:schemas-microsoft-com:vml" Requires="v">
                <p:oleObj spid="_x0000_s386395" name="Equation" r:id="rId28" imgW="971517" imgH="352533" progId="Equation.3">
                  <p:embed/>
                </p:oleObj>
              </mc:Choice>
              <mc:Fallback>
                <p:oleObj name="Equation" r:id="rId28" imgW="971517" imgH="352533"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13043" y="5462790"/>
                        <a:ext cx="2832295" cy="1139843"/>
                      </a:xfrm>
                      <a:prstGeom prst="rect">
                        <a:avLst/>
                      </a:prstGeom>
                      <a:noFill/>
                      <a:ln>
                        <a:noFill/>
                      </a:ln>
                      <a:effectLst/>
                      <a:extLst/>
                    </p:spPr>
                  </p:pic>
                </p:oleObj>
              </mc:Fallback>
            </mc:AlternateContent>
          </a:graphicData>
        </a:graphic>
      </p:graphicFrame>
      <p:graphicFrame>
        <p:nvGraphicFramePr>
          <p:cNvPr id="60" name="Object 13"/>
          <p:cNvGraphicFramePr>
            <a:graphicFrameLocks noChangeAspect="1"/>
          </p:cNvGraphicFramePr>
          <p:nvPr>
            <p:extLst>
              <p:ext uri="{D42A27DB-BD31-4B8C-83A1-F6EECF244321}">
                <p14:modId xmlns:p14="http://schemas.microsoft.com/office/powerpoint/2010/main" val="3854603551"/>
              </p:ext>
            </p:extLst>
          </p:nvPr>
        </p:nvGraphicFramePr>
        <p:xfrm>
          <a:off x="8381540" y="5462790"/>
          <a:ext cx="1817878" cy="1091279"/>
        </p:xfrm>
        <a:graphic>
          <a:graphicData uri="http://schemas.openxmlformats.org/presentationml/2006/ole">
            <mc:AlternateContent xmlns:mc="http://schemas.openxmlformats.org/markup-compatibility/2006">
              <mc:Choice xmlns:v="urn:schemas-microsoft-com:vml" Requires="v">
                <p:oleObj spid="_x0000_s386396" name="Equation" r:id="rId30" imgW="628692" imgH="352533" progId="Equation.3">
                  <p:embed/>
                </p:oleObj>
              </mc:Choice>
              <mc:Fallback>
                <p:oleObj name="Equation" r:id="rId30" imgW="628692" imgH="352533"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81540" y="5462790"/>
                        <a:ext cx="1817878" cy="1091279"/>
                      </a:xfrm>
                      <a:prstGeom prst="rect">
                        <a:avLst/>
                      </a:prstGeom>
                      <a:noFill/>
                      <a:ln>
                        <a:noFill/>
                      </a:ln>
                      <a:effectLst/>
                      <a:extLst/>
                    </p:spPr>
                  </p:pic>
                </p:oleObj>
              </mc:Fallback>
            </mc:AlternateContent>
          </a:graphicData>
        </a:graphic>
      </p:graphicFrame>
      <p:sp>
        <p:nvSpPr>
          <p:cNvPr id="61" name="Rectangle 14"/>
          <p:cNvSpPr>
            <a:spLocks noChangeArrowheads="1"/>
          </p:cNvSpPr>
          <p:nvPr/>
        </p:nvSpPr>
        <p:spPr bwMode="auto">
          <a:xfrm>
            <a:off x="7223672" y="5786899"/>
            <a:ext cx="8477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CC00CC"/>
                </a:solidFill>
              </a:rPr>
              <a:t>其中</a:t>
            </a:r>
          </a:p>
        </p:txBody>
      </p:sp>
      <p:sp>
        <p:nvSpPr>
          <p:cNvPr id="38" name="AutoShape 8"/>
          <p:cNvSpPr>
            <a:spLocks noChangeArrowheads="1"/>
          </p:cNvSpPr>
          <p:nvPr/>
        </p:nvSpPr>
        <p:spPr bwMode="auto">
          <a:xfrm>
            <a:off x="7416349" y="415341"/>
            <a:ext cx="2505980" cy="537403"/>
          </a:xfrm>
          <a:prstGeom prst="cube">
            <a:avLst/>
          </a:prstGeom>
          <a:noFill/>
          <a:ln w="28575">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9" name="Group 32"/>
          <p:cNvGrpSpPr>
            <a:grpSpLocks/>
          </p:cNvGrpSpPr>
          <p:nvPr/>
        </p:nvGrpSpPr>
        <p:grpSpPr bwMode="auto">
          <a:xfrm>
            <a:off x="7416349" y="842764"/>
            <a:ext cx="2365378" cy="663575"/>
            <a:chOff x="242" y="-244"/>
            <a:chExt cx="1490" cy="418"/>
          </a:xfrm>
        </p:grpSpPr>
        <p:grpSp>
          <p:nvGrpSpPr>
            <p:cNvPr id="40" name="Group 33"/>
            <p:cNvGrpSpPr>
              <a:grpSpLocks/>
            </p:cNvGrpSpPr>
            <p:nvPr/>
          </p:nvGrpSpPr>
          <p:grpSpPr bwMode="auto">
            <a:xfrm>
              <a:off x="242" y="-244"/>
              <a:ext cx="1490" cy="321"/>
              <a:chOff x="242" y="-244"/>
              <a:chExt cx="1490" cy="321"/>
            </a:xfrm>
          </p:grpSpPr>
          <p:graphicFrame>
            <p:nvGraphicFramePr>
              <p:cNvPr id="43" name="Object 34"/>
              <p:cNvGraphicFramePr>
                <a:graphicFrameLocks noChangeAspect="1"/>
              </p:cNvGraphicFramePr>
              <p:nvPr>
                <p:extLst>
                  <p:ext uri="{D42A27DB-BD31-4B8C-83A1-F6EECF244321}">
                    <p14:modId xmlns:p14="http://schemas.microsoft.com/office/powerpoint/2010/main" val="502074369"/>
                  </p:ext>
                </p:extLst>
              </p:nvPr>
            </p:nvGraphicFramePr>
            <p:xfrm>
              <a:off x="829" y="-244"/>
              <a:ext cx="237" cy="283"/>
            </p:xfrm>
            <a:graphic>
              <a:graphicData uri="http://schemas.openxmlformats.org/presentationml/2006/ole">
                <mc:AlternateContent xmlns:mc="http://schemas.openxmlformats.org/markup-compatibility/2006">
                  <mc:Choice xmlns:v="urn:schemas-microsoft-com:vml" Requires="v">
                    <p:oleObj spid="_x0000_s386397" name="公式" r:id="rId32" imgW="139680" imgH="164880" progId="Equation.3">
                      <p:embed/>
                    </p:oleObj>
                  </mc:Choice>
                  <mc:Fallback>
                    <p:oleObj name="公式" r:id="rId32" imgW="139680" imgH="164880" progId="Equation.3">
                      <p:embed/>
                      <p:pic>
                        <p:nvPicPr>
                          <p:cNvPr id="0" name=""/>
                          <p:cNvPicPr>
                            <a:picLocks noChangeAspect="1" noChangeArrowheads="1"/>
                          </p:cNvPicPr>
                          <p:nvPr/>
                        </p:nvPicPr>
                        <p:blipFill>
                          <a:blip r:embed="rId33"/>
                          <a:srcRect/>
                          <a:stretch>
                            <a:fillRect/>
                          </a:stretch>
                        </p:blipFill>
                        <p:spPr bwMode="auto">
                          <a:xfrm>
                            <a:off x="829" y="-244"/>
                            <a:ext cx="237" cy="283"/>
                          </a:xfrm>
                          <a:prstGeom prst="rect">
                            <a:avLst/>
                          </a:prstGeom>
                          <a:noFill/>
                          <a:ln>
                            <a:noFill/>
                          </a:ln>
                          <a:effectLst/>
                          <a:extLst/>
                        </p:spPr>
                      </p:pic>
                    </p:oleObj>
                  </mc:Fallback>
                </mc:AlternateContent>
              </a:graphicData>
            </a:graphic>
          </p:graphicFrame>
          <p:sp>
            <p:nvSpPr>
              <p:cNvPr id="44" name="Line 35"/>
              <p:cNvSpPr>
                <a:spLocks noChangeShapeType="1"/>
              </p:cNvSpPr>
              <p:nvPr/>
            </p:nvSpPr>
            <p:spPr bwMode="auto">
              <a:xfrm>
                <a:off x="242" y="74"/>
                <a:ext cx="1490" cy="3"/>
              </a:xfrm>
              <a:prstGeom prst="line">
                <a:avLst/>
              </a:prstGeom>
              <a:noFill/>
              <a:ln w="19050">
                <a:solidFill>
                  <a:srgbClr val="0070C0"/>
                </a:solidFill>
                <a:round/>
                <a:headEnd type="stealth" w="med" len="lg"/>
                <a:tailEnd type="stealth" w="med" len="lg"/>
              </a:ln>
            </p:spPr>
            <p:txBody>
              <a:bodyPr wrap="none" anchor="ctr"/>
              <a:lstStyle/>
              <a:p>
                <a:pPr>
                  <a:defRPr/>
                </a:pPr>
                <a:endParaRPr lang="zh-CN" altLang="en-US" kern="0">
                  <a:solidFill>
                    <a:sysClr val="windowText" lastClr="000000"/>
                  </a:solidFill>
                </a:endParaRPr>
              </a:p>
            </p:txBody>
          </p:sp>
        </p:grpSp>
        <p:sp>
          <p:nvSpPr>
            <p:cNvPr id="41" name="Line 36"/>
            <p:cNvSpPr>
              <a:spLocks noChangeShapeType="1"/>
            </p:cNvSpPr>
            <p:nvPr/>
          </p:nvSpPr>
          <p:spPr bwMode="auto">
            <a:xfrm>
              <a:off x="242" y="-6"/>
              <a:ext cx="1" cy="180"/>
            </a:xfrm>
            <a:prstGeom prst="line">
              <a:avLst/>
            </a:prstGeom>
            <a:noFill/>
            <a:ln w="19050">
              <a:solidFill>
                <a:srgbClr val="000000"/>
              </a:solidFill>
              <a:round/>
              <a:headEnd/>
              <a:tailEnd/>
            </a:ln>
          </p:spPr>
          <p:txBody>
            <a:bodyPr wrap="none" anchor="ctr"/>
            <a:lstStyle/>
            <a:p>
              <a:pPr>
                <a:defRPr/>
              </a:pPr>
              <a:endParaRPr lang="zh-CN" altLang="en-US" kern="0">
                <a:solidFill>
                  <a:sysClr val="windowText" lastClr="000000"/>
                </a:solidFill>
              </a:endParaRPr>
            </a:p>
          </p:txBody>
        </p:sp>
        <p:sp>
          <p:nvSpPr>
            <p:cNvPr id="42" name="Line 37"/>
            <p:cNvSpPr>
              <a:spLocks noChangeShapeType="1"/>
            </p:cNvSpPr>
            <p:nvPr/>
          </p:nvSpPr>
          <p:spPr bwMode="auto">
            <a:xfrm flipH="1">
              <a:off x="1732" y="-6"/>
              <a:ext cx="0" cy="180"/>
            </a:xfrm>
            <a:prstGeom prst="line">
              <a:avLst/>
            </a:prstGeom>
            <a:noFill/>
            <a:ln w="19050">
              <a:solidFill>
                <a:srgbClr val="000000"/>
              </a:solidFill>
              <a:round/>
              <a:headEnd/>
              <a:tailEnd/>
            </a:ln>
          </p:spPr>
          <p:txBody>
            <a:bodyPr wrap="none" anchor="ctr"/>
            <a:lstStyle/>
            <a:p>
              <a:pPr>
                <a:defRPr/>
              </a:pPr>
              <a:endParaRPr lang="zh-CN" altLang="en-US" kern="0">
                <a:solidFill>
                  <a:sysClr val="windowText" lastClr="000000"/>
                </a:solidFill>
              </a:endParaRPr>
            </a:p>
          </p:txBody>
        </p:sp>
      </p:grpSp>
      <p:sp>
        <p:nvSpPr>
          <p:cNvPr id="62" name="Oval 40"/>
          <p:cNvSpPr>
            <a:spLocks noChangeArrowheads="1"/>
          </p:cNvSpPr>
          <p:nvPr/>
        </p:nvSpPr>
        <p:spPr bwMode="auto">
          <a:xfrm>
            <a:off x="8478140" y="664342"/>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91816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left)">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left)">
                                      <p:cBhvr>
                                        <p:cTn id="38" dur="500"/>
                                        <p:tgtEl>
                                          <p:spTgt spid="47"/>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down)">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fill="hold"/>
                                        <p:tgtEl>
                                          <p:spTgt spid="35"/>
                                        </p:tgtEl>
                                        <p:attrNameLst>
                                          <p:attrName>ppt_x</p:attrName>
                                        </p:attrNameLst>
                                      </p:cBhvr>
                                      <p:tavLst>
                                        <p:tav tm="0">
                                          <p:val>
                                            <p:strVal val="#ppt_x"/>
                                          </p:val>
                                        </p:tav>
                                        <p:tav tm="100000">
                                          <p:val>
                                            <p:strVal val="#ppt_x"/>
                                          </p:val>
                                        </p:tav>
                                      </p:tavLst>
                                    </p:anim>
                                    <p:anim calcmode="lin" valueType="num">
                                      <p:cBhvr additive="base">
                                        <p:cTn id="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left)">
                                      <p:cBhvr>
                                        <p:cTn id="58" dur="500"/>
                                        <p:tgtEl>
                                          <p:spTgt spid="5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left)">
                                      <p:cBhvr>
                                        <p:cTn id="63" dur="500"/>
                                        <p:tgtEl>
                                          <p:spTgt spid="5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left)">
                                      <p:cBhvr>
                                        <p:cTn id="68" dur="500"/>
                                        <p:tgtEl>
                                          <p:spTgt spid="52"/>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left)">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lef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wipe(left)">
                                      <p:cBhvr>
                                        <p:cTn id="87" dur="5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7">
                                            <p:txEl>
                                              <p:pRg st="0" end="0"/>
                                            </p:txEl>
                                          </p:spTgt>
                                        </p:tgtEl>
                                        <p:attrNameLst>
                                          <p:attrName>style.visibility</p:attrName>
                                        </p:attrNameLst>
                                      </p:cBhvr>
                                      <p:to>
                                        <p:strVal val="visible"/>
                                      </p:to>
                                    </p:set>
                                    <p:animEffect transition="in" filter="wipe(left)">
                                      <p:cBhvr>
                                        <p:cTn id="92" dur="500"/>
                                        <p:tgtEl>
                                          <p:spTgt spid="57">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8">
                                            <p:txEl>
                                              <p:pRg st="0" end="0"/>
                                            </p:txEl>
                                          </p:spTgt>
                                        </p:tgtEl>
                                        <p:attrNameLst>
                                          <p:attrName>style.visibility</p:attrName>
                                        </p:attrNameLst>
                                      </p:cBhvr>
                                      <p:to>
                                        <p:strVal val="visible"/>
                                      </p:to>
                                    </p:set>
                                    <p:animEffect transition="in" filter="wipe(left)">
                                      <p:cBhvr>
                                        <p:cTn id="97" dur="500"/>
                                        <p:tgtEl>
                                          <p:spTgt spid="58">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wipe(left)">
                                      <p:cBhvr>
                                        <p:cTn id="102" dur="500"/>
                                        <p:tgtEl>
                                          <p:spTgt spid="5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1">
                                            <p:txEl>
                                              <p:pRg st="0" end="0"/>
                                            </p:txEl>
                                          </p:spTgt>
                                        </p:tgtEl>
                                        <p:attrNameLst>
                                          <p:attrName>style.visibility</p:attrName>
                                        </p:attrNameLst>
                                      </p:cBhvr>
                                      <p:to>
                                        <p:strVal val="visible"/>
                                      </p:to>
                                    </p:set>
                                    <p:animEffect transition="in" filter="wipe(left)">
                                      <p:cBhvr>
                                        <p:cTn id="107" dur="500"/>
                                        <p:tgtEl>
                                          <p:spTgt spid="61">
                                            <p:txEl>
                                              <p:pRg st="0" end="0"/>
                                            </p:txEl>
                                          </p:spTgt>
                                        </p:tgtEl>
                                      </p:cBhvr>
                                    </p:animEffect>
                                  </p:childTnLst>
                                </p:cTn>
                              </p:par>
                            </p:childTnLst>
                          </p:cTn>
                        </p:par>
                        <p:par>
                          <p:cTn id="108" fill="hold">
                            <p:stCondLst>
                              <p:cond delay="500"/>
                            </p:stCondLst>
                            <p:childTnLst>
                              <p:par>
                                <p:cTn id="109" presetID="22" presetClass="entr" presetSubtype="8" fill="hold" nodeType="after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left)">
                                      <p:cBhvr>
                                        <p:cTn id="1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animBg="1"/>
      <p:bldP spid="47" grpId="0" animBg="1"/>
      <p:bldP spid="49" grpId="0"/>
      <p:bldP spid="50" grpId="0" animBg="1"/>
      <p:bldP spid="52" grpId="0" animBg="1"/>
      <p:bldP spid="55" grpId="0" animBg="1"/>
      <p:bldP spid="57" grpId="0" build="p" autoUpdateAnimBg="0"/>
      <p:bldP spid="58" grpId="0" build="p" autoUpdateAnimBg="0"/>
      <p:bldP spid="61"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esium &amp; Iodine on Copper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597" y="254001"/>
            <a:ext cx="72390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3343051" y="6138527"/>
            <a:ext cx="533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dirty="0"/>
              <a:t>Cesium &amp; Iodine on Copper (111)</a:t>
            </a:r>
          </a:p>
        </p:txBody>
      </p:sp>
    </p:spTree>
    <p:extLst>
      <p:ext uri="{BB962C8B-B14F-4D97-AF65-F5344CB8AC3E}">
        <p14:creationId xmlns:p14="http://schemas.microsoft.com/office/powerpoint/2010/main" val="132434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ircles on Circ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026" y="338138"/>
            <a:ext cx="8102600" cy="547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4116927" y="5971125"/>
            <a:ext cx="28654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dirty="0"/>
              <a:t>Circles on Circles</a:t>
            </a:r>
          </a:p>
        </p:txBody>
      </p:sp>
    </p:spTree>
    <p:extLst>
      <p:ext uri="{BB962C8B-B14F-4D97-AF65-F5344CB8AC3E}">
        <p14:creationId xmlns:p14="http://schemas.microsoft.com/office/powerpoint/2010/main" val="426991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rral Coll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479" y="309274"/>
            <a:ext cx="762635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4836073" y="6135398"/>
            <a:ext cx="24431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dirty="0"/>
              <a:t>Corral Collage</a:t>
            </a:r>
          </a:p>
        </p:txBody>
      </p:sp>
    </p:spTree>
    <p:extLst>
      <p:ext uri="{BB962C8B-B14F-4D97-AF65-F5344CB8AC3E}">
        <p14:creationId xmlns:p14="http://schemas.microsoft.com/office/powerpoint/2010/main" val="392211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adolinium on Niobium (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191" y="314326"/>
            <a:ext cx="7151687"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3717724" y="6124240"/>
            <a:ext cx="47434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dirty="0"/>
              <a:t>Gadolinium on Niobium (110)</a:t>
            </a:r>
          </a:p>
        </p:txBody>
      </p:sp>
    </p:spTree>
    <p:extLst>
      <p:ext uri="{BB962C8B-B14F-4D97-AF65-F5344CB8AC3E}">
        <p14:creationId xmlns:p14="http://schemas.microsoft.com/office/powerpoint/2010/main" val="258929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ron on Copper (111) -rectangu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514" y="223838"/>
            <a:ext cx="7091363"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3880769" y="6198696"/>
            <a:ext cx="54006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dirty="0"/>
              <a:t>Iron on Copper (111) -rectangular</a:t>
            </a:r>
          </a:p>
        </p:txBody>
      </p:sp>
    </p:spTree>
    <p:extLst>
      <p:ext uri="{BB962C8B-B14F-4D97-AF65-F5344CB8AC3E}">
        <p14:creationId xmlns:p14="http://schemas.microsoft.com/office/powerpoint/2010/main" val="154361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ron on Copper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246" y="201614"/>
            <a:ext cx="7089775" cy="567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3948158" y="6094279"/>
            <a:ext cx="47371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a:t>Iron on Copper (111)-circular</a:t>
            </a:r>
          </a:p>
        </p:txBody>
      </p:sp>
    </p:spTree>
    <p:extLst>
      <p:ext uri="{BB962C8B-B14F-4D97-AF65-F5344CB8AC3E}">
        <p14:creationId xmlns:p14="http://schemas.microsoft.com/office/powerpoint/2010/main" val="225642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h Where, Oh Where Has My Xenon G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589" y="236718"/>
            <a:ext cx="5673725"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2936819" y="5957552"/>
            <a:ext cx="67992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a:t>Oh Where, Oh Where Has My Xenon Gone</a:t>
            </a:r>
          </a:p>
        </p:txBody>
      </p:sp>
    </p:spTree>
    <p:extLst>
      <p:ext uri="{BB962C8B-B14F-4D97-AF65-F5344CB8AC3E}">
        <p14:creationId xmlns:p14="http://schemas.microsoft.com/office/powerpoint/2010/main" val="212224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odium &amp; Iodine on Copper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210" y="250827"/>
            <a:ext cx="7207250" cy="575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3251157" y="6237333"/>
            <a:ext cx="53562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dirty="0"/>
              <a:t>Sodium &amp; Iodine on Copper (111)</a:t>
            </a:r>
          </a:p>
        </p:txBody>
      </p:sp>
    </p:spTree>
    <p:extLst>
      <p:ext uri="{BB962C8B-B14F-4D97-AF65-F5344CB8AC3E}">
        <p14:creationId xmlns:p14="http://schemas.microsoft.com/office/powerpoint/2010/main" val="350490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Making of the Circular Cor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511" y="381000"/>
            <a:ext cx="5229225"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2978397" y="5872363"/>
            <a:ext cx="55054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a:t>The Making of the Circular Corral</a:t>
            </a:r>
          </a:p>
        </p:txBody>
      </p:sp>
    </p:spTree>
    <p:extLst>
      <p:ext uri="{BB962C8B-B14F-4D97-AF65-F5344CB8AC3E}">
        <p14:creationId xmlns:p14="http://schemas.microsoft.com/office/powerpoint/2010/main" val="163274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tadium Cor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628" y="349252"/>
            <a:ext cx="65024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4129850" y="5771458"/>
            <a:ext cx="2586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dirty="0"/>
              <a:t>Stadium Corral</a:t>
            </a:r>
          </a:p>
        </p:txBody>
      </p:sp>
    </p:spTree>
    <p:extLst>
      <p:ext uri="{BB962C8B-B14F-4D97-AF65-F5344CB8AC3E}">
        <p14:creationId xmlns:p14="http://schemas.microsoft.com/office/powerpoint/2010/main" val="82751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2"/>
          <p:cNvGraphicFramePr>
            <a:graphicFrameLocks noChangeAspect="1"/>
          </p:cNvGraphicFramePr>
          <p:nvPr>
            <p:extLst>
              <p:ext uri="{D42A27DB-BD31-4B8C-83A1-F6EECF244321}">
                <p14:modId xmlns:p14="http://schemas.microsoft.com/office/powerpoint/2010/main" val="3996020403"/>
              </p:ext>
            </p:extLst>
          </p:nvPr>
        </p:nvGraphicFramePr>
        <p:xfrm>
          <a:off x="1827178" y="-84992"/>
          <a:ext cx="3116263" cy="1254125"/>
        </p:xfrm>
        <a:graphic>
          <a:graphicData uri="http://schemas.openxmlformats.org/presentationml/2006/ole">
            <mc:AlternateContent xmlns:mc="http://schemas.openxmlformats.org/markup-compatibility/2006">
              <mc:Choice xmlns:v="urn:schemas-microsoft-com:vml" Requires="v">
                <p:oleObj spid="_x0000_s379203" name="Equation" r:id="rId3" imgW="971517" imgH="352533" progId="Equation.3">
                  <p:embed/>
                </p:oleObj>
              </mc:Choice>
              <mc:Fallback>
                <p:oleObj name="Equation" r:id="rId3" imgW="971517" imgH="35253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178" y="-84992"/>
                        <a:ext cx="3116263" cy="12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
          <p:cNvGrpSpPr>
            <a:grpSpLocks/>
          </p:cNvGrpSpPr>
          <p:nvPr/>
        </p:nvGrpSpPr>
        <p:grpSpPr bwMode="auto">
          <a:xfrm>
            <a:off x="5392703" y="24433"/>
            <a:ext cx="5059363" cy="1327151"/>
            <a:chOff x="589" y="322"/>
            <a:chExt cx="3187" cy="836"/>
          </a:xfrm>
        </p:grpSpPr>
        <p:sp>
          <p:nvSpPr>
            <p:cNvPr id="27" name="Text Box 3"/>
            <p:cNvSpPr txBox="1">
              <a:spLocks noChangeArrowheads="1"/>
            </p:cNvSpPr>
            <p:nvPr/>
          </p:nvSpPr>
          <p:spPr bwMode="auto">
            <a:xfrm>
              <a:off x="1759" y="421"/>
              <a:ext cx="2017"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CC"/>
                </a:buClr>
              </a:pPr>
              <a:r>
                <a:rPr kumimoji="1" lang="en-US" altLang="zh-CN" sz="2800" dirty="0">
                  <a:latin typeface="宋体" panose="02010600030101010101" pitchFamily="2" charset="-122"/>
                </a:rPr>
                <a:t> </a:t>
              </a:r>
              <a:r>
                <a:rPr kumimoji="1" lang="zh-CN" altLang="en-US" sz="2800" dirty="0">
                  <a:solidFill>
                    <a:srgbClr val="009900"/>
                  </a:solidFill>
                  <a:latin typeface="宋体" panose="02010600030101010101" pitchFamily="2" charset="-122"/>
                </a:rPr>
                <a:t>最低能量</a:t>
              </a:r>
              <a:r>
                <a:rPr kumimoji="1" lang="en-US" altLang="zh-CN" sz="2800" dirty="0">
                  <a:solidFill>
                    <a:srgbClr val="009900"/>
                  </a:solidFill>
                  <a:latin typeface="宋体" panose="02010600030101010101" pitchFamily="2" charset="-122"/>
                </a:rPr>
                <a:t>(</a:t>
              </a:r>
              <a:r>
                <a:rPr kumimoji="1" lang="zh-CN" altLang="en-US" sz="2800" dirty="0">
                  <a:solidFill>
                    <a:srgbClr val="009900"/>
                  </a:solidFill>
                  <a:latin typeface="宋体" panose="02010600030101010101" pitchFamily="2" charset="-122"/>
                </a:rPr>
                <a:t>零点能</a:t>
              </a:r>
              <a:r>
                <a:rPr kumimoji="1" lang="en-US" altLang="zh-CN" sz="2800" dirty="0">
                  <a:solidFill>
                    <a:srgbClr val="009900"/>
                  </a:solidFill>
                  <a:latin typeface="宋体" panose="02010600030101010101" pitchFamily="2" charset="-122"/>
                </a:rPr>
                <a:t>)       </a:t>
              </a:r>
            </a:p>
            <a:p>
              <a:pPr eaLnBrk="1" hangingPunct="1">
                <a:spcBef>
                  <a:spcPct val="50000"/>
                </a:spcBef>
                <a:buClr>
                  <a:srgbClr val="0000CC"/>
                </a:buClr>
              </a:pPr>
              <a:r>
                <a:rPr kumimoji="1" lang="en-US" altLang="zh-CN" sz="2800" dirty="0">
                  <a:solidFill>
                    <a:srgbClr val="009900"/>
                  </a:solidFill>
                  <a:latin typeface="宋体" panose="02010600030101010101" pitchFamily="2" charset="-122"/>
                </a:rPr>
                <a:t> </a:t>
              </a:r>
              <a:r>
                <a:rPr kumimoji="1" lang="en-US" altLang="zh-CN" sz="2800" dirty="0">
                  <a:solidFill>
                    <a:srgbClr val="FF0000"/>
                  </a:solidFill>
                </a:rPr>
                <a:t>—</a:t>
              </a:r>
              <a:r>
                <a:rPr kumimoji="1" lang="en-US" altLang="zh-CN" sz="2800" dirty="0">
                  <a:solidFill>
                    <a:srgbClr val="FF0000"/>
                  </a:solidFill>
                  <a:latin typeface="宋体" panose="02010600030101010101" pitchFamily="2" charset="-122"/>
                </a:rPr>
                <a:t> </a:t>
              </a:r>
              <a:r>
                <a:rPr kumimoji="1" lang="zh-CN" altLang="en-US" sz="2800" dirty="0">
                  <a:solidFill>
                    <a:srgbClr val="FF0000"/>
                  </a:solidFill>
                  <a:latin typeface="宋体" panose="02010600030101010101" pitchFamily="2" charset="-122"/>
                </a:rPr>
                <a:t>波动性</a:t>
              </a:r>
            </a:p>
          </p:txBody>
        </p:sp>
        <p:graphicFrame>
          <p:nvGraphicFramePr>
            <p:cNvPr id="28" name="Object 4"/>
            <p:cNvGraphicFramePr>
              <a:graphicFrameLocks noChangeAspect="1"/>
            </p:cNvGraphicFramePr>
            <p:nvPr>
              <p:extLst>
                <p:ext uri="{D42A27DB-BD31-4B8C-83A1-F6EECF244321}">
                  <p14:modId xmlns:p14="http://schemas.microsoft.com/office/powerpoint/2010/main" val="45205170"/>
                </p:ext>
              </p:extLst>
            </p:nvPr>
          </p:nvGraphicFramePr>
          <p:xfrm>
            <a:off x="589" y="322"/>
            <a:ext cx="1170" cy="702"/>
          </p:xfrm>
          <a:graphic>
            <a:graphicData uri="http://schemas.openxmlformats.org/presentationml/2006/ole">
              <mc:AlternateContent xmlns:mc="http://schemas.openxmlformats.org/markup-compatibility/2006">
                <mc:Choice xmlns:v="urn:schemas-microsoft-com:vml" Requires="v">
                  <p:oleObj spid="_x0000_s379204" name="Equation" r:id="rId5" imgW="628692" imgH="352533" progId="Equation.3">
                    <p:embed/>
                  </p:oleObj>
                </mc:Choice>
                <mc:Fallback>
                  <p:oleObj name="Equation" r:id="rId5" imgW="628692" imgH="35253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 y="322"/>
                          <a:ext cx="1170"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9" name="Text Box 6"/>
          <p:cNvSpPr txBox="1">
            <a:spLocks noChangeArrowheads="1"/>
          </p:cNvSpPr>
          <p:nvPr/>
        </p:nvSpPr>
        <p:spPr bwMode="auto">
          <a:xfrm>
            <a:off x="1859578" y="1441488"/>
            <a:ext cx="81776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9900CC"/>
                </a:solidFill>
                <a:latin typeface="Times New Roman" panose="02020603050405020304" pitchFamily="18" charset="0"/>
                <a:ea typeface="黑体" panose="02010609060101010101" pitchFamily="49" charset="-122"/>
              </a:rPr>
              <a:t>不确定关系说明微观粒子不可能静止</a:t>
            </a:r>
            <a:r>
              <a:rPr kumimoji="1" lang="en-US" altLang="zh-CN" sz="2800" dirty="0"/>
              <a:t>—</a:t>
            </a:r>
            <a:r>
              <a:rPr kumimoji="1" lang="zh-CN" altLang="en-US" sz="2800" b="1" dirty="0">
                <a:solidFill>
                  <a:srgbClr val="FF0000"/>
                </a:solidFill>
              </a:rPr>
              <a:t>一致</a:t>
            </a:r>
            <a:endParaRPr lang="zh-CN" altLang="en-US" sz="2800" b="1" dirty="0">
              <a:solidFill>
                <a:srgbClr val="9900CC"/>
              </a:solidFill>
              <a:latin typeface="Times New Roman" panose="02020603050405020304" pitchFamily="18" charset="0"/>
              <a:ea typeface="黑体" panose="02010609060101010101" pitchFamily="49" charset="-122"/>
            </a:endParaRPr>
          </a:p>
        </p:txBody>
      </p:sp>
      <p:sp>
        <p:nvSpPr>
          <p:cNvPr id="52" name="Rectangle 2"/>
          <p:cNvSpPr>
            <a:spLocks noChangeArrowheads="1"/>
          </p:cNvSpPr>
          <p:nvPr/>
        </p:nvSpPr>
        <p:spPr bwMode="auto">
          <a:xfrm>
            <a:off x="1767843" y="1991979"/>
            <a:ext cx="6689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CC"/>
              </a:buClr>
            </a:pPr>
            <a:r>
              <a:rPr kumimoji="1" lang="zh-CN" altLang="en-US" sz="2800" dirty="0">
                <a:solidFill>
                  <a:srgbClr val="CC3300"/>
                </a:solidFill>
                <a:latin typeface="宋体" panose="02010600030101010101" pitchFamily="2" charset="-122"/>
              </a:rPr>
              <a:t>能量取分立值（能级），能量是量子化的。</a:t>
            </a:r>
          </a:p>
        </p:txBody>
      </p:sp>
      <p:graphicFrame>
        <p:nvGraphicFramePr>
          <p:cNvPr id="74" name="Object 3"/>
          <p:cNvGraphicFramePr>
            <a:graphicFrameLocks noChangeAspect="1"/>
          </p:cNvGraphicFramePr>
          <p:nvPr>
            <p:extLst>
              <p:ext uri="{D42A27DB-BD31-4B8C-83A1-F6EECF244321}">
                <p14:modId xmlns:p14="http://schemas.microsoft.com/office/powerpoint/2010/main" val="2647329736"/>
              </p:ext>
            </p:extLst>
          </p:nvPr>
        </p:nvGraphicFramePr>
        <p:xfrm>
          <a:off x="2229138" y="3072448"/>
          <a:ext cx="5013325" cy="684213"/>
        </p:xfrm>
        <a:graphic>
          <a:graphicData uri="http://schemas.openxmlformats.org/presentationml/2006/ole">
            <mc:AlternateContent xmlns:mc="http://schemas.openxmlformats.org/markup-compatibility/2006">
              <mc:Choice xmlns:v="urn:schemas-microsoft-com:vml" Requires="v">
                <p:oleObj spid="_x0000_s379205" name="Equation" r:id="rId7" imgW="1609657" imgH="161960" progId="Equation.3">
                  <p:embed/>
                </p:oleObj>
              </mc:Choice>
              <mc:Fallback>
                <p:oleObj name="Equation" r:id="rId7" imgW="1609657" imgH="161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9138" y="3072448"/>
                        <a:ext cx="5013325"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5" name="Group 4"/>
          <p:cNvGrpSpPr>
            <a:grpSpLocks/>
          </p:cNvGrpSpPr>
          <p:nvPr/>
        </p:nvGrpSpPr>
        <p:grpSpPr bwMode="auto">
          <a:xfrm>
            <a:off x="7755184" y="2164705"/>
            <a:ext cx="2547938" cy="2727325"/>
            <a:chOff x="3896" y="146"/>
            <a:chExt cx="1605" cy="1718"/>
          </a:xfrm>
        </p:grpSpPr>
        <p:sp>
          <p:nvSpPr>
            <p:cNvPr id="76" name="Line 5"/>
            <p:cNvSpPr>
              <a:spLocks noChangeShapeType="1"/>
            </p:cNvSpPr>
            <p:nvPr/>
          </p:nvSpPr>
          <p:spPr bwMode="auto">
            <a:xfrm>
              <a:off x="4512" y="1731"/>
              <a:ext cx="989"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6"/>
            <p:cNvSpPr>
              <a:spLocks noChangeShapeType="1"/>
            </p:cNvSpPr>
            <p:nvPr/>
          </p:nvSpPr>
          <p:spPr bwMode="auto">
            <a:xfrm>
              <a:off x="4523" y="1408"/>
              <a:ext cx="97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7"/>
            <p:cNvSpPr>
              <a:spLocks noChangeShapeType="1"/>
            </p:cNvSpPr>
            <p:nvPr/>
          </p:nvSpPr>
          <p:spPr bwMode="auto">
            <a:xfrm>
              <a:off x="4512" y="802"/>
              <a:ext cx="97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Text Box 8"/>
            <p:cNvSpPr txBox="1">
              <a:spLocks noChangeArrowheads="1"/>
            </p:cNvSpPr>
            <p:nvPr/>
          </p:nvSpPr>
          <p:spPr bwMode="auto">
            <a:xfrm>
              <a:off x="3896" y="1537"/>
              <a:ext cx="5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b="0" i="1"/>
                <a:t>n =</a:t>
              </a:r>
              <a:r>
                <a:rPr kumimoji="1" lang="en-US" altLang="zh-CN" sz="2800" b="0"/>
                <a:t>1</a:t>
              </a:r>
            </a:p>
          </p:txBody>
        </p:sp>
        <p:sp>
          <p:nvSpPr>
            <p:cNvPr id="80" name="Rectangle 9"/>
            <p:cNvSpPr>
              <a:spLocks noChangeArrowheads="1"/>
            </p:cNvSpPr>
            <p:nvPr/>
          </p:nvSpPr>
          <p:spPr bwMode="auto">
            <a:xfrm>
              <a:off x="4220" y="60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b="0"/>
                <a:t>3</a:t>
              </a:r>
            </a:p>
          </p:txBody>
        </p:sp>
        <p:sp>
          <p:nvSpPr>
            <p:cNvPr id="81" name="Rectangle 10"/>
            <p:cNvSpPr>
              <a:spLocks noChangeArrowheads="1"/>
            </p:cNvSpPr>
            <p:nvPr/>
          </p:nvSpPr>
          <p:spPr bwMode="auto">
            <a:xfrm>
              <a:off x="4224" y="119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b="0"/>
                <a:t>2</a:t>
              </a:r>
            </a:p>
          </p:txBody>
        </p:sp>
        <p:graphicFrame>
          <p:nvGraphicFramePr>
            <p:cNvPr id="82" name="Object 11"/>
            <p:cNvGraphicFramePr>
              <a:graphicFrameLocks noChangeAspect="1"/>
            </p:cNvGraphicFramePr>
            <p:nvPr/>
          </p:nvGraphicFramePr>
          <p:xfrm>
            <a:off x="4902" y="1464"/>
            <a:ext cx="251" cy="305"/>
          </p:xfrm>
          <a:graphic>
            <a:graphicData uri="http://schemas.openxmlformats.org/presentationml/2006/ole">
              <mc:AlternateContent xmlns:mc="http://schemas.openxmlformats.org/markup-compatibility/2006">
                <mc:Choice xmlns:v="urn:schemas-microsoft-com:vml" Requires="v">
                  <p:oleObj spid="_x0000_s379206" name="公式" r:id="rId9" imgW="177569" imgH="215619" progId="Equation.3">
                    <p:embed/>
                  </p:oleObj>
                </mc:Choice>
                <mc:Fallback>
                  <p:oleObj name="公式" r:id="rId9" imgW="177569"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2" y="1464"/>
                          <a:ext cx="251"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 name="Object 12"/>
            <p:cNvGraphicFramePr>
              <a:graphicFrameLocks noChangeAspect="1"/>
            </p:cNvGraphicFramePr>
            <p:nvPr/>
          </p:nvGraphicFramePr>
          <p:xfrm>
            <a:off x="4780" y="469"/>
            <a:ext cx="359" cy="305"/>
          </p:xfrm>
          <a:graphic>
            <a:graphicData uri="http://schemas.openxmlformats.org/presentationml/2006/ole">
              <mc:AlternateContent xmlns:mc="http://schemas.openxmlformats.org/markup-compatibility/2006">
                <mc:Choice xmlns:v="urn:schemas-microsoft-com:vml" Requires="v">
                  <p:oleObj spid="_x0000_s379207" name="公式" r:id="rId11" imgW="253780" imgH="215713" progId="Equation.3">
                    <p:embed/>
                  </p:oleObj>
                </mc:Choice>
                <mc:Fallback>
                  <p:oleObj name="公式" r:id="rId11" imgW="253780" imgH="2157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0" y="469"/>
                          <a:ext cx="359"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 name="Object 13"/>
            <p:cNvGraphicFramePr>
              <a:graphicFrameLocks noChangeAspect="1"/>
            </p:cNvGraphicFramePr>
            <p:nvPr/>
          </p:nvGraphicFramePr>
          <p:xfrm>
            <a:off x="4831" y="1100"/>
            <a:ext cx="360" cy="305"/>
          </p:xfrm>
          <a:graphic>
            <a:graphicData uri="http://schemas.openxmlformats.org/presentationml/2006/ole">
              <mc:AlternateContent xmlns:mc="http://schemas.openxmlformats.org/markup-compatibility/2006">
                <mc:Choice xmlns:v="urn:schemas-microsoft-com:vml" Requires="v">
                  <p:oleObj spid="_x0000_s379208" name="公式" r:id="rId13" imgW="253780" imgH="215713" progId="Equation.3">
                    <p:embed/>
                  </p:oleObj>
                </mc:Choice>
                <mc:Fallback>
                  <p:oleObj name="公式" r:id="rId13" imgW="253780"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31" y="1100"/>
                          <a:ext cx="360"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 name="Line 14"/>
            <p:cNvSpPr>
              <a:spLocks noChangeShapeType="1"/>
            </p:cNvSpPr>
            <p:nvPr/>
          </p:nvSpPr>
          <p:spPr bwMode="auto">
            <a:xfrm flipV="1">
              <a:off x="4991" y="146"/>
              <a:ext cx="0" cy="238"/>
            </a:xfrm>
            <a:prstGeom prst="line">
              <a:avLst/>
            </a:prstGeom>
            <a:noFill/>
            <a:ln w="57150" cap="rnd">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86" name="Rectangle 15"/>
          <p:cNvSpPr>
            <a:spLocks noChangeArrowheads="1"/>
          </p:cNvSpPr>
          <p:nvPr/>
        </p:nvSpPr>
        <p:spPr bwMode="auto">
          <a:xfrm>
            <a:off x="2199852" y="2462855"/>
            <a:ext cx="23878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latin typeface="宋体" panose="02010600030101010101" pitchFamily="2" charset="-122"/>
              </a:rPr>
              <a:t>能量</a:t>
            </a:r>
            <a:r>
              <a:rPr kumimoji="1" lang="zh-CN" altLang="en-GB" sz="2800" dirty="0">
                <a:solidFill>
                  <a:srgbClr val="008000"/>
                </a:solidFill>
                <a:latin typeface="宋体" panose="02010600030101010101" pitchFamily="2" charset="-122"/>
              </a:rPr>
              <a:t>间隔为：</a:t>
            </a:r>
            <a:endParaRPr kumimoji="1" lang="zh-CN" altLang="en-US" sz="2800" dirty="0">
              <a:solidFill>
                <a:srgbClr val="008000"/>
              </a:solidFill>
              <a:latin typeface="宋体" panose="02010600030101010101" pitchFamily="2" charset="-122"/>
            </a:endParaRPr>
          </a:p>
        </p:txBody>
      </p:sp>
      <p:graphicFrame>
        <p:nvGraphicFramePr>
          <p:cNvPr id="87" name="Object 16"/>
          <p:cNvGraphicFramePr>
            <a:graphicFrameLocks noChangeAspect="1"/>
          </p:cNvGraphicFramePr>
          <p:nvPr>
            <p:extLst>
              <p:ext uri="{D42A27DB-BD31-4B8C-83A1-F6EECF244321}">
                <p14:modId xmlns:p14="http://schemas.microsoft.com/office/powerpoint/2010/main" val="859598594"/>
              </p:ext>
            </p:extLst>
          </p:nvPr>
        </p:nvGraphicFramePr>
        <p:xfrm>
          <a:off x="2708128" y="5030639"/>
          <a:ext cx="1898650" cy="646113"/>
        </p:xfrm>
        <a:graphic>
          <a:graphicData uri="http://schemas.openxmlformats.org/presentationml/2006/ole">
            <mc:AlternateContent xmlns:mc="http://schemas.openxmlformats.org/markup-compatibility/2006">
              <mc:Choice xmlns:v="urn:schemas-microsoft-com:vml" Requires="v">
                <p:oleObj spid="_x0000_s379209" name="Equation" r:id="rId15" imgW="571465" imgH="152512" progId="Equation.3">
                  <p:embed/>
                </p:oleObj>
              </mc:Choice>
              <mc:Fallback>
                <p:oleObj name="Equation" r:id="rId15" imgW="571465" imgH="1525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8128" y="5030639"/>
                        <a:ext cx="189865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 name="Object 17"/>
          <p:cNvGraphicFramePr>
            <a:graphicFrameLocks noChangeAspect="1"/>
          </p:cNvGraphicFramePr>
          <p:nvPr>
            <p:extLst>
              <p:ext uri="{D42A27DB-BD31-4B8C-83A1-F6EECF244321}">
                <p14:modId xmlns:p14="http://schemas.microsoft.com/office/powerpoint/2010/main" val="3234382936"/>
              </p:ext>
            </p:extLst>
          </p:nvPr>
        </p:nvGraphicFramePr>
        <p:xfrm>
          <a:off x="2425415" y="5931842"/>
          <a:ext cx="1974850" cy="646112"/>
        </p:xfrm>
        <a:graphic>
          <a:graphicData uri="http://schemas.openxmlformats.org/presentationml/2006/ole">
            <mc:AlternateContent xmlns:mc="http://schemas.openxmlformats.org/markup-compatibility/2006">
              <mc:Choice xmlns:v="urn:schemas-microsoft-com:vml" Requires="v">
                <p:oleObj spid="_x0000_s379210" name="Equation" r:id="rId17" imgW="590631" imgH="152512" progId="Equation.3">
                  <p:embed/>
                </p:oleObj>
              </mc:Choice>
              <mc:Fallback>
                <p:oleObj name="Equation" r:id="rId17" imgW="590631" imgH="1525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25415" y="5931842"/>
                        <a:ext cx="19748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 name="Rectangle 18"/>
          <p:cNvSpPr>
            <a:spLocks noChangeArrowheads="1"/>
          </p:cNvSpPr>
          <p:nvPr/>
        </p:nvSpPr>
        <p:spPr bwMode="auto">
          <a:xfrm>
            <a:off x="5119687" y="3877303"/>
            <a:ext cx="23415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GB" sz="2800" dirty="0">
                <a:solidFill>
                  <a:srgbClr val="0000FF"/>
                </a:solidFill>
                <a:latin typeface="宋体" panose="02010600030101010101" pitchFamily="2" charset="-122"/>
              </a:rPr>
              <a:t>能级增大,能级间隔递增</a:t>
            </a:r>
            <a:endParaRPr kumimoji="1" lang="zh-CN" altLang="en-US" sz="2800" dirty="0">
              <a:solidFill>
                <a:srgbClr val="0000FF"/>
              </a:solidFill>
              <a:latin typeface="宋体" panose="02010600030101010101" pitchFamily="2" charset="-122"/>
            </a:endParaRPr>
          </a:p>
        </p:txBody>
      </p:sp>
      <p:graphicFrame>
        <p:nvGraphicFramePr>
          <p:cNvPr id="90" name="Object 19"/>
          <p:cNvGraphicFramePr>
            <a:graphicFrameLocks noChangeAspect="1"/>
          </p:cNvGraphicFramePr>
          <p:nvPr>
            <p:extLst>
              <p:ext uri="{D42A27DB-BD31-4B8C-83A1-F6EECF244321}">
                <p14:modId xmlns:p14="http://schemas.microsoft.com/office/powerpoint/2010/main" val="3783730615"/>
              </p:ext>
            </p:extLst>
          </p:nvPr>
        </p:nvGraphicFramePr>
        <p:xfrm>
          <a:off x="2727178" y="4207817"/>
          <a:ext cx="1860550" cy="684213"/>
        </p:xfrm>
        <a:graphic>
          <a:graphicData uri="http://schemas.openxmlformats.org/presentationml/2006/ole">
            <mc:AlternateContent xmlns:mc="http://schemas.openxmlformats.org/markup-compatibility/2006">
              <mc:Choice xmlns:v="urn:schemas-microsoft-com:vml" Requires="v">
                <p:oleObj spid="_x0000_s379211" name="公式" r:id="rId19" imgW="552569" imgH="161960" progId="Equation.3">
                  <p:embed/>
                </p:oleObj>
              </mc:Choice>
              <mc:Fallback>
                <p:oleObj name="公式" r:id="rId19" imgW="552569" imgH="1619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27178" y="4207817"/>
                        <a:ext cx="186055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 name="Rectangle 20"/>
          <p:cNvSpPr>
            <a:spLocks noChangeArrowheads="1"/>
          </p:cNvSpPr>
          <p:nvPr/>
        </p:nvSpPr>
        <p:spPr bwMode="auto">
          <a:xfrm>
            <a:off x="5081874" y="4892030"/>
            <a:ext cx="21605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8000"/>
                </a:solidFill>
                <a:latin typeface="宋体" panose="02010600030101010101" pitchFamily="2" charset="-122"/>
              </a:rPr>
              <a:t>阱变宽</a:t>
            </a:r>
            <a:r>
              <a:rPr kumimoji="1" lang="zh-CN" altLang="en-GB" sz="2800" dirty="0">
                <a:solidFill>
                  <a:srgbClr val="008000"/>
                </a:solidFill>
                <a:latin typeface="宋体" panose="02010600030101010101" pitchFamily="2" charset="-122"/>
              </a:rPr>
              <a:t>,</a:t>
            </a:r>
            <a:r>
              <a:rPr kumimoji="1" lang="zh-CN" altLang="en-US" sz="2800" dirty="0">
                <a:solidFill>
                  <a:srgbClr val="008000"/>
                </a:solidFill>
                <a:latin typeface="宋体" panose="02010600030101010101" pitchFamily="2" charset="-122"/>
              </a:rPr>
              <a:t>能级</a:t>
            </a:r>
            <a:r>
              <a:rPr kumimoji="1" lang="zh-CN" altLang="en-GB" sz="2800" dirty="0">
                <a:solidFill>
                  <a:srgbClr val="008000"/>
                </a:solidFill>
                <a:latin typeface="宋体" panose="02010600030101010101" pitchFamily="2" charset="-122"/>
              </a:rPr>
              <a:t>间隔下降</a:t>
            </a:r>
            <a:endParaRPr kumimoji="1" lang="zh-CN" altLang="en-US" sz="2800" dirty="0">
              <a:solidFill>
                <a:srgbClr val="008000"/>
              </a:solidFill>
              <a:latin typeface="宋体" panose="02010600030101010101" pitchFamily="2" charset="-122"/>
            </a:endParaRPr>
          </a:p>
        </p:txBody>
      </p:sp>
      <p:sp>
        <p:nvSpPr>
          <p:cNvPr id="92" name="Rectangle 21"/>
          <p:cNvSpPr>
            <a:spLocks noChangeArrowheads="1"/>
          </p:cNvSpPr>
          <p:nvPr/>
        </p:nvSpPr>
        <p:spPr bwMode="auto">
          <a:xfrm>
            <a:off x="5119686" y="5811986"/>
            <a:ext cx="259787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CC3300"/>
                </a:solidFill>
                <a:latin typeface="宋体" panose="02010600030101010101" pitchFamily="2" charset="-122"/>
              </a:rPr>
              <a:t>大质量粒子的能级</a:t>
            </a:r>
            <a:r>
              <a:rPr kumimoji="1" lang="zh-CN" altLang="en-GB" sz="2800" dirty="0">
                <a:solidFill>
                  <a:srgbClr val="CC3300"/>
                </a:solidFill>
                <a:latin typeface="宋体" panose="02010600030101010101" pitchFamily="2" charset="-122"/>
              </a:rPr>
              <a:t>间隔小</a:t>
            </a:r>
            <a:endParaRPr kumimoji="1" lang="zh-CN" altLang="en-US" sz="2800" dirty="0">
              <a:solidFill>
                <a:srgbClr val="CC3300"/>
              </a:solidFill>
              <a:latin typeface="宋体" panose="02010600030101010101" pitchFamily="2" charset="-122"/>
            </a:endParaRPr>
          </a:p>
        </p:txBody>
      </p:sp>
      <p:sp>
        <p:nvSpPr>
          <p:cNvPr id="93" name="Rectangle 22" descr="浅色横线"/>
          <p:cNvSpPr>
            <a:spLocks noChangeArrowheads="1"/>
          </p:cNvSpPr>
          <p:nvPr/>
        </p:nvSpPr>
        <p:spPr bwMode="auto">
          <a:xfrm>
            <a:off x="8336048" y="5385359"/>
            <a:ext cx="1566862" cy="461665"/>
          </a:xfrm>
          <a:prstGeom prst="rect">
            <a:avLst/>
          </a:prstGeom>
          <a:pattFill prst="ltHorz">
            <a:fgClr>
              <a:srgbClr val="FF3300"/>
            </a:fgClr>
            <a:bgClr>
              <a:schemeClr val="bg1"/>
            </a:bgClr>
          </a:patt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Rectangle 23"/>
          <p:cNvSpPr>
            <a:spLocks noChangeArrowheads="1"/>
          </p:cNvSpPr>
          <p:nvPr/>
        </p:nvSpPr>
        <p:spPr bwMode="auto">
          <a:xfrm>
            <a:off x="7815697" y="5972176"/>
            <a:ext cx="2886075" cy="885825"/>
          </a:xfrm>
          <a:prstGeom prst="rect">
            <a:avLst/>
          </a:prstGeom>
          <a:noFill/>
          <a:ln w="12700">
            <a:noFill/>
            <a:miter lim="800000"/>
            <a:headEnd/>
            <a:tailEnd/>
          </a:ln>
        </p:spPr>
        <p:txBody>
          <a:bodyPr>
            <a:spAutoFit/>
          </a:bodyPr>
          <a:lstStyle/>
          <a:p>
            <a:pPr>
              <a:defRPr/>
            </a:pPr>
            <a:r>
              <a:rPr kumimoji="1" lang="en-GB" altLang="zh-CN" sz="2600" b="1" i="1" dirty="0">
                <a:solidFill>
                  <a:srgbClr val="FF0000"/>
                </a:solidFill>
              </a:rPr>
              <a:t>L</a:t>
            </a:r>
            <a:r>
              <a:rPr kumimoji="1" lang="en-GB" altLang="zh-CN" sz="2600" b="1" i="1" dirty="0"/>
              <a:t> </a:t>
            </a:r>
            <a:r>
              <a:rPr kumimoji="1" lang="zh-CN" altLang="en-GB" sz="2600" b="1" dirty="0"/>
              <a:t>很大或 </a:t>
            </a:r>
            <a:r>
              <a:rPr kumimoji="1" lang="en-GB" altLang="zh-CN" sz="2600" b="1" i="1" dirty="0">
                <a:solidFill>
                  <a:srgbClr val="FF0000"/>
                </a:solidFill>
              </a:rPr>
              <a:t>m</a:t>
            </a:r>
            <a:r>
              <a:rPr kumimoji="1" lang="en-GB" altLang="zh-CN" sz="2600" b="1" i="1" dirty="0"/>
              <a:t> </a:t>
            </a:r>
            <a:r>
              <a:rPr kumimoji="1" lang="zh-CN" altLang="en-GB" sz="2600" b="1" dirty="0"/>
              <a:t>很大，能级几乎连续</a:t>
            </a:r>
            <a:endParaRPr kumimoji="1" lang="zh-CN" altLang="en-US" sz="2600" b="1" dirty="0"/>
          </a:p>
        </p:txBody>
      </p:sp>
    </p:spTree>
    <p:extLst>
      <p:ext uri="{BB962C8B-B14F-4D97-AF65-F5344CB8AC3E}">
        <p14:creationId xmlns:p14="http://schemas.microsoft.com/office/powerpoint/2010/main" val="238377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circle(in)">
                                      <p:cBhvr>
                                        <p:cTn id="19" dur="2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heel(1)">
                                      <p:cBhvr>
                                        <p:cTn id="24" dur="20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xEl>
                                              <p:pRg st="0" end="0"/>
                                            </p:txEl>
                                          </p:spTgt>
                                        </p:tgtEl>
                                        <p:attrNameLst>
                                          <p:attrName>style.visibility</p:attrName>
                                        </p:attrNameLst>
                                      </p:cBhvr>
                                      <p:to>
                                        <p:strVal val="visible"/>
                                      </p:to>
                                    </p:set>
                                    <p:animEffect transition="in" filter="wipe(left)">
                                      <p:cBhvr>
                                        <p:cTn id="33" dur="500"/>
                                        <p:tgtEl>
                                          <p:spTgt spid="8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wipe(left)">
                                      <p:cBhvr>
                                        <p:cTn id="43" dur="500"/>
                                        <p:tgtEl>
                                          <p:spTgt spid="9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9">
                                            <p:txEl>
                                              <p:pRg st="0" end="0"/>
                                            </p:txEl>
                                          </p:spTgt>
                                        </p:tgtEl>
                                        <p:attrNameLst>
                                          <p:attrName>style.visibility</p:attrName>
                                        </p:attrNameLst>
                                      </p:cBhvr>
                                      <p:to>
                                        <p:strVal val="visible"/>
                                      </p:to>
                                    </p:set>
                                    <p:animEffect transition="in" filter="wipe(left)">
                                      <p:cBhvr>
                                        <p:cTn id="48" dur="500"/>
                                        <p:tgtEl>
                                          <p:spTgt spid="89">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1">
                                            <p:txEl>
                                              <p:pRg st="0" end="0"/>
                                            </p:txEl>
                                          </p:spTgt>
                                        </p:tgtEl>
                                        <p:attrNameLst>
                                          <p:attrName>style.visibility</p:attrName>
                                        </p:attrNameLst>
                                      </p:cBhvr>
                                      <p:to>
                                        <p:strVal val="visible"/>
                                      </p:to>
                                    </p:set>
                                    <p:animEffect transition="in" filter="wipe(left)">
                                      <p:cBhvr>
                                        <p:cTn id="58" dur="500"/>
                                        <p:tgtEl>
                                          <p:spTgt spid="91">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wipe(left)">
                                      <p:cBhvr>
                                        <p:cTn id="63" dur="500"/>
                                        <p:tgtEl>
                                          <p:spTgt spid="8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2">
                                            <p:txEl>
                                              <p:pRg st="0" end="0"/>
                                            </p:txEl>
                                          </p:spTgt>
                                        </p:tgtEl>
                                        <p:attrNameLst>
                                          <p:attrName>style.visibility</p:attrName>
                                        </p:attrNameLst>
                                      </p:cBhvr>
                                      <p:to>
                                        <p:strVal val="visible"/>
                                      </p:to>
                                    </p:set>
                                    <p:animEffect transition="in" filter="wipe(left)">
                                      <p:cBhvr>
                                        <p:cTn id="68" dur="500"/>
                                        <p:tgtEl>
                                          <p:spTgt spid="92">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4">
                                            <p:txEl>
                                              <p:pRg st="0" end="0"/>
                                            </p:txEl>
                                          </p:spTgt>
                                        </p:tgtEl>
                                        <p:attrNameLst>
                                          <p:attrName>style.visibility</p:attrName>
                                        </p:attrNameLst>
                                      </p:cBhvr>
                                      <p:to>
                                        <p:strVal val="visible"/>
                                      </p:to>
                                    </p:set>
                                    <p:animEffect transition="in" filter="wipe(left)">
                                      <p:cBhvr>
                                        <p:cTn id="77" dur="5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2" grpId="0"/>
      <p:bldP spid="86" grpId="0" build="p" autoUpdateAnimBg="0"/>
      <p:bldP spid="89" grpId="0" build="p" autoUpdateAnimBg="0"/>
      <p:bldP spid="91" grpId="0" build="p" autoUpdateAnimBg="0"/>
      <p:bldP spid="92" grpId="0" build="p" autoUpdateAnimBg="0"/>
      <p:bldP spid="93" grpId="0" animBg="1"/>
      <p:bldP spid="94"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751585" y="609602"/>
            <a:ext cx="69977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600" dirty="0">
                <a:solidFill>
                  <a:srgbClr val="FF00FF"/>
                </a:solidFill>
              </a:rPr>
              <a:t>镶嵌了</a:t>
            </a:r>
            <a:r>
              <a:rPr kumimoji="1" lang="en-US" altLang="zh-CN" sz="2600" dirty="0">
                <a:solidFill>
                  <a:srgbClr val="FF00FF"/>
                </a:solidFill>
              </a:rPr>
              <a:t>48</a:t>
            </a:r>
            <a:r>
              <a:rPr kumimoji="1" lang="zh-CN" altLang="en-US" sz="2600" dirty="0">
                <a:solidFill>
                  <a:srgbClr val="FF00FF"/>
                </a:solidFill>
              </a:rPr>
              <a:t>个 </a:t>
            </a:r>
            <a:r>
              <a:rPr kumimoji="1" lang="en-US" altLang="zh-CN" sz="2600" dirty="0">
                <a:solidFill>
                  <a:srgbClr val="FF00FF"/>
                </a:solidFill>
              </a:rPr>
              <a:t>Fe </a:t>
            </a:r>
            <a:r>
              <a:rPr kumimoji="1" lang="zh-CN" altLang="en-US" sz="2600" dirty="0">
                <a:solidFill>
                  <a:srgbClr val="FF00FF"/>
                </a:solidFill>
              </a:rPr>
              <a:t>原子的 </a:t>
            </a:r>
            <a:r>
              <a:rPr kumimoji="1" lang="en-US" altLang="zh-CN" sz="2600" dirty="0">
                <a:solidFill>
                  <a:srgbClr val="FF00FF"/>
                </a:solidFill>
              </a:rPr>
              <a:t>Cu </a:t>
            </a:r>
            <a:r>
              <a:rPr kumimoji="1" lang="zh-CN" altLang="en-US" sz="2600" dirty="0">
                <a:solidFill>
                  <a:srgbClr val="FF00FF"/>
                </a:solidFill>
              </a:rPr>
              <a:t>表面的</a:t>
            </a:r>
          </a:p>
          <a:p>
            <a:pPr eaLnBrk="1" hangingPunct="1">
              <a:spcBef>
                <a:spcPct val="50000"/>
              </a:spcBef>
            </a:pPr>
            <a:r>
              <a:rPr kumimoji="1" lang="zh-CN" altLang="en-US" sz="2600" dirty="0">
                <a:solidFill>
                  <a:srgbClr val="FF00FF"/>
                </a:solidFill>
              </a:rPr>
              <a:t>扫描隧道显微镜照片。</a:t>
            </a:r>
            <a:r>
              <a:rPr kumimoji="1" lang="en-US" altLang="zh-CN" sz="2600" dirty="0">
                <a:solidFill>
                  <a:srgbClr val="FF00FF"/>
                </a:solidFill>
              </a:rPr>
              <a:t>48 </a:t>
            </a:r>
            <a:r>
              <a:rPr kumimoji="1" lang="zh-CN" altLang="en-US" sz="2600" dirty="0">
                <a:solidFill>
                  <a:srgbClr val="FF00FF"/>
                </a:solidFill>
              </a:rPr>
              <a:t>个 </a:t>
            </a:r>
            <a:r>
              <a:rPr kumimoji="1" lang="en-US" altLang="zh-CN" sz="2600" dirty="0">
                <a:solidFill>
                  <a:srgbClr val="FF00FF"/>
                </a:solidFill>
              </a:rPr>
              <a:t>Fe </a:t>
            </a:r>
            <a:r>
              <a:rPr kumimoji="1" lang="zh-CN" altLang="en-US" sz="2600" dirty="0">
                <a:solidFill>
                  <a:srgbClr val="FF00FF"/>
                </a:solidFill>
              </a:rPr>
              <a:t>原子</a:t>
            </a:r>
          </a:p>
          <a:p>
            <a:pPr eaLnBrk="1" hangingPunct="1">
              <a:spcBef>
                <a:spcPct val="50000"/>
              </a:spcBef>
            </a:pPr>
            <a:r>
              <a:rPr kumimoji="1" lang="zh-CN" altLang="en-US" sz="2600" dirty="0">
                <a:solidFill>
                  <a:srgbClr val="FF00FF"/>
                </a:solidFill>
              </a:rPr>
              <a:t>形成“电子围栏”，围栏中的电子形成驻波：</a:t>
            </a:r>
          </a:p>
        </p:txBody>
      </p:sp>
      <p:graphicFrame>
        <p:nvGraphicFramePr>
          <p:cNvPr id="3" name="Object 3"/>
          <p:cNvGraphicFramePr>
            <a:graphicFrameLocks noChangeAspect="1"/>
          </p:cNvGraphicFramePr>
          <p:nvPr>
            <p:extLst>
              <p:ext uri="{D42A27DB-BD31-4B8C-83A1-F6EECF244321}">
                <p14:modId xmlns:p14="http://schemas.microsoft.com/office/powerpoint/2010/main" val="89348643"/>
              </p:ext>
            </p:extLst>
          </p:nvPr>
        </p:nvGraphicFramePr>
        <p:xfrm>
          <a:off x="2651572" y="2406652"/>
          <a:ext cx="6858000" cy="4151313"/>
        </p:xfrm>
        <a:graphic>
          <a:graphicData uri="http://schemas.openxmlformats.org/presentationml/2006/ole">
            <mc:AlternateContent xmlns:mc="http://schemas.openxmlformats.org/markup-compatibility/2006">
              <mc:Choice xmlns:v="urn:schemas-microsoft-com:vml" Requires="v">
                <p:oleObj spid="_x0000_s54690" name="图片" r:id="rId3" imgW="2651760" imgH="1605280" progId="Word.Picture.8">
                  <p:embed/>
                </p:oleObj>
              </mc:Choice>
              <mc:Fallback>
                <p:oleObj name="图片" r:id="rId3" imgW="2651760" imgH="16052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572" y="2406652"/>
                        <a:ext cx="6858000" cy="415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0878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797690" y="328614"/>
            <a:ext cx="645001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600" dirty="0">
                <a:solidFill>
                  <a:srgbClr val="FF00FF"/>
                </a:solidFill>
              </a:rPr>
              <a:t>由于这一贡献，宾尼、罗赫尔和鲁斯卡三人分享了 </a:t>
            </a:r>
            <a:r>
              <a:rPr kumimoji="1" lang="en-US" altLang="zh-CN" sz="2600" dirty="0">
                <a:solidFill>
                  <a:srgbClr val="FF00FF"/>
                </a:solidFill>
              </a:rPr>
              <a:t>1986</a:t>
            </a:r>
            <a:r>
              <a:rPr kumimoji="1" lang="zh-CN" altLang="en-US" sz="2600" dirty="0">
                <a:solidFill>
                  <a:srgbClr val="FF00FF"/>
                </a:solidFill>
              </a:rPr>
              <a:t>年度的诺贝尔物理奖。</a:t>
            </a:r>
          </a:p>
        </p:txBody>
      </p:sp>
      <p:sp>
        <p:nvSpPr>
          <p:cNvPr id="3" name="Text Box 3"/>
          <p:cNvSpPr txBox="1">
            <a:spLocks noChangeArrowheads="1"/>
          </p:cNvSpPr>
          <p:nvPr/>
        </p:nvSpPr>
        <p:spPr bwMode="auto">
          <a:xfrm>
            <a:off x="2775465" y="1446212"/>
            <a:ext cx="639286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0000FF"/>
                </a:solidFill>
              </a:rPr>
              <a:t>前两人是扫描隧穿显微镜的直接发明者，第三人是 </a:t>
            </a:r>
            <a:r>
              <a:rPr kumimoji="1" lang="en-US" altLang="zh-CN" sz="2800" dirty="0">
                <a:solidFill>
                  <a:srgbClr val="0000FF"/>
                </a:solidFill>
              </a:rPr>
              <a:t>1932</a:t>
            </a:r>
            <a:r>
              <a:rPr kumimoji="1" lang="zh-CN" altLang="en-US" sz="2800" dirty="0">
                <a:solidFill>
                  <a:srgbClr val="0000FF"/>
                </a:solidFill>
              </a:rPr>
              <a:t>年电子显微镜的发明者，这里是为了追朔他的功劳。</a:t>
            </a:r>
          </a:p>
        </p:txBody>
      </p:sp>
      <p:pic>
        <p:nvPicPr>
          <p:cNvPr id="4" name="Picture 4" descr="1986-Binn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328" y="3048001"/>
            <a:ext cx="177482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1986-Rohr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727" y="3047999"/>
            <a:ext cx="17541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1986-Ruska"/>
          <p:cNvPicPr>
            <a:picLocks noChangeAspect="1" noChangeArrowheads="1"/>
          </p:cNvPicPr>
          <p:nvPr/>
        </p:nvPicPr>
        <p:blipFill>
          <a:blip r:embed="rId4">
            <a:extLst>
              <a:ext uri="{28A0092B-C50C-407E-A947-70E740481C1C}">
                <a14:useLocalDpi xmlns:a14="http://schemas.microsoft.com/office/drawing/2010/main" val="0"/>
              </a:ext>
            </a:extLst>
          </a:blip>
          <a:srcRect b="8923"/>
          <a:stretch>
            <a:fillRect/>
          </a:stretch>
        </p:blipFill>
        <p:spPr bwMode="auto">
          <a:xfrm>
            <a:off x="6933129" y="3047999"/>
            <a:ext cx="196691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5104329" y="5835649"/>
            <a:ext cx="12604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600"/>
              <a:t>罗赫尔</a:t>
            </a:r>
          </a:p>
        </p:txBody>
      </p:sp>
      <p:sp>
        <p:nvSpPr>
          <p:cNvPr id="8" name="Text Box 8"/>
          <p:cNvSpPr txBox="1">
            <a:spLocks noChangeArrowheads="1"/>
          </p:cNvSpPr>
          <p:nvPr/>
        </p:nvSpPr>
        <p:spPr bwMode="auto">
          <a:xfrm>
            <a:off x="3135827" y="5835649"/>
            <a:ext cx="901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600"/>
              <a:t>宾尼</a:t>
            </a:r>
          </a:p>
        </p:txBody>
      </p:sp>
      <p:sp>
        <p:nvSpPr>
          <p:cNvPr id="9" name="Text Box 9"/>
          <p:cNvSpPr txBox="1">
            <a:spLocks noChangeArrowheads="1"/>
          </p:cNvSpPr>
          <p:nvPr/>
        </p:nvSpPr>
        <p:spPr bwMode="auto">
          <a:xfrm>
            <a:off x="7390329" y="5791199"/>
            <a:ext cx="12557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600"/>
              <a:t>鲁斯卡</a:t>
            </a:r>
          </a:p>
        </p:txBody>
      </p:sp>
    </p:spTree>
    <p:extLst>
      <p:ext uri="{BB962C8B-B14F-4D97-AF65-F5344CB8AC3E}">
        <p14:creationId xmlns:p14="http://schemas.microsoft.com/office/powerpoint/2010/main" val="5744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7" grpId="0" autoUpdateAnimBg="0"/>
      <p:bldP spid="8" grpId="0" autoUpdateAnimBg="0"/>
      <p:bldP spid="9"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19018" y="404814"/>
            <a:ext cx="4506362" cy="646331"/>
          </a:xfrm>
          <a:prstGeom prst="rect">
            <a:avLst/>
          </a:prstGeom>
          <a:noFill/>
          <a:ln w="9525">
            <a:noFill/>
            <a:miter lim="800000"/>
            <a:headEnd/>
            <a:tailEnd/>
          </a:ln>
          <a:effectLst/>
        </p:spPr>
        <p:txBody>
          <a:bodyPr wrap="none">
            <a:spAutoFit/>
          </a:bodyPr>
          <a:lstStyle/>
          <a:p>
            <a:pPr>
              <a:defRPr/>
            </a:pPr>
            <a:r>
              <a:rPr kumimoji="1" lang="en-US" altLang="zh-CN" sz="3600" dirty="0">
                <a:solidFill>
                  <a:srgbClr val="FF0000"/>
                </a:solidFill>
                <a:latin typeface="宋体" pitchFamily="2" charset="-122"/>
              </a:rPr>
              <a:t>23</a:t>
            </a:r>
            <a:r>
              <a:rPr kumimoji="1" lang="en-US" altLang="zh-CN" sz="3600" b="1" dirty="0">
                <a:solidFill>
                  <a:srgbClr val="FF0000"/>
                </a:solidFill>
                <a:latin typeface="宋体" pitchFamily="2" charset="-122"/>
              </a:rPr>
              <a:t>.2</a:t>
            </a:r>
            <a:r>
              <a:rPr kumimoji="1" lang="en-US" altLang="zh-CN" sz="2800" b="1" dirty="0">
                <a:solidFill>
                  <a:srgbClr val="FF0000"/>
                </a:solidFill>
              </a:rPr>
              <a:t>  </a:t>
            </a:r>
            <a:r>
              <a:rPr kumimoji="1" lang="zh-CN" altLang="en-US" sz="3600" b="1" dirty="0">
                <a:solidFill>
                  <a:srgbClr val="FF0000"/>
                </a:solidFill>
                <a:latin typeface="宋体" pitchFamily="2" charset="-122"/>
              </a:rPr>
              <a:t>氢原子量子理论</a:t>
            </a:r>
          </a:p>
        </p:txBody>
      </p:sp>
      <p:graphicFrame>
        <p:nvGraphicFramePr>
          <p:cNvPr id="4" name="Object 4"/>
          <p:cNvGraphicFramePr>
            <a:graphicFrameLocks noChangeAspect="1"/>
          </p:cNvGraphicFramePr>
          <p:nvPr>
            <p:extLst>
              <p:ext uri="{D42A27DB-BD31-4B8C-83A1-F6EECF244321}">
                <p14:modId xmlns:p14="http://schemas.microsoft.com/office/powerpoint/2010/main" val="485174987"/>
              </p:ext>
            </p:extLst>
          </p:nvPr>
        </p:nvGraphicFramePr>
        <p:xfrm>
          <a:off x="2669931" y="2138364"/>
          <a:ext cx="2971800" cy="1136650"/>
        </p:xfrm>
        <a:graphic>
          <a:graphicData uri="http://schemas.openxmlformats.org/presentationml/2006/ole">
            <mc:AlternateContent xmlns:mc="http://schemas.openxmlformats.org/markup-compatibility/2006">
              <mc:Choice xmlns:v="urn:schemas-microsoft-com:vml" Requires="v">
                <p:oleObj spid="_x0000_s246394" name="文档" r:id="rId3" imgW="3230880" imgH="1444752" progId="Word.Document.8">
                  <p:embed/>
                </p:oleObj>
              </mc:Choice>
              <mc:Fallback>
                <p:oleObj name="文档" r:id="rId3" imgW="3230880" imgH="144475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931" y="2138364"/>
                        <a:ext cx="2971800" cy="113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5"/>
          <p:cNvSpPr txBox="1">
            <a:spLocks noChangeArrowheads="1"/>
          </p:cNvSpPr>
          <p:nvPr/>
        </p:nvSpPr>
        <p:spPr bwMode="auto">
          <a:xfrm>
            <a:off x="2708827" y="3548063"/>
            <a:ext cx="3330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200" dirty="0">
                <a:solidFill>
                  <a:srgbClr val="0000FF"/>
                </a:solidFill>
                <a:latin typeface="宋体" panose="02010600030101010101" pitchFamily="2" charset="-122"/>
              </a:rPr>
              <a:t>定态薛定谔方程</a:t>
            </a:r>
            <a:endParaRPr kumimoji="1" lang="zh-CN" altLang="en-US" dirty="0">
              <a:solidFill>
                <a:srgbClr val="0000FF"/>
              </a:solidFill>
              <a:latin typeface="宋体" panose="02010600030101010101" pitchFamily="2" charset="-122"/>
            </a:endParaRPr>
          </a:p>
        </p:txBody>
      </p:sp>
      <p:graphicFrame>
        <p:nvGraphicFramePr>
          <p:cNvPr id="6" name="Object 6"/>
          <p:cNvGraphicFramePr>
            <a:graphicFrameLocks noChangeAspect="1"/>
          </p:cNvGraphicFramePr>
          <p:nvPr>
            <p:extLst>
              <p:ext uri="{D42A27DB-BD31-4B8C-83A1-F6EECF244321}">
                <p14:modId xmlns:p14="http://schemas.microsoft.com/office/powerpoint/2010/main" val="2262693389"/>
              </p:ext>
            </p:extLst>
          </p:nvPr>
        </p:nvGraphicFramePr>
        <p:xfrm>
          <a:off x="2300288" y="4264026"/>
          <a:ext cx="3895482" cy="1190625"/>
        </p:xfrm>
        <a:graphic>
          <a:graphicData uri="http://schemas.openxmlformats.org/presentationml/2006/ole">
            <mc:AlternateContent xmlns:mc="http://schemas.openxmlformats.org/markup-compatibility/2006">
              <mc:Choice xmlns:v="urn:schemas-microsoft-com:vml" Requires="v">
                <p:oleObj spid="_x0000_s246395" name="公式" r:id="rId5" imgW="2145960" imgH="596880" progId="Equation.3">
                  <p:embed/>
                </p:oleObj>
              </mc:Choice>
              <mc:Fallback>
                <p:oleObj name="公式" r:id="rId5" imgW="2145960" imgH="596880" progId="Equation.3">
                  <p:embed/>
                  <p:pic>
                    <p:nvPicPr>
                      <p:cNvPr id="0" name=""/>
                      <p:cNvPicPr>
                        <a:picLocks noChangeAspect="1" noChangeArrowheads="1"/>
                      </p:cNvPicPr>
                      <p:nvPr/>
                    </p:nvPicPr>
                    <p:blipFill>
                      <a:blip r:embed="rId6"/>
                      <a:srcRect/>
                      <a:stretch>
                        <a:fillRect/>
                      </a:stretch>
                    </p:blipFill>
                    <p:spPr bwMode="auto">
                      <a:xfrm>
                        <a:off x="2300288" y="4264026"/>
                        <a:ext cx="3895482" cy="1190625"/>
                      </a:xfrm>
                      <a:prstGeom prst="rect">
                        <a:avLst/>
                      </a:prstGeom>
                      <a:noFill/>
                      <a:ln>
                        <a:noFill/>
                      </a:ln>
                      <a:effectLst/>
                      <a:extLst/>
                    </p:spPr>
                  </p:pic>
                </p:oleObj>
              </mc:Fallback>
            </mc:AlternateContent>
          </a:graphicData>
        </a:graphic>
      </p:graphicFrame>
      <p:grpSp>
        <p:nvGrpSpPr>
          <p:cNvPr id="7" name="Group 7"/>
          <p:cNvGrpSpPr>
            <a:grpSpLocks/>
          </p:cNvGrpSpPr>
          <p:nvPr/>
        </p:nvGrpSpPr>
        <p:grpSpPr bwMode="auto">
          <a:xfrm>
            <a:off x="8100769" y="1131890"/>
            <a:ext cx="1819275" cy="1760537"/>
            <a:chOff x="4189" y="824"/>
            <a:chExt cx="1146" cy="1109"/>
          </a:xfrm>
        </p:grpSpPr>
        <p:sp>
          <p:nvSpPr>
            <p:cNvPr id="8" name="Text Box 8"/>
            <p:cNvSpPr txBox="1">
              <a:spLocks noChangeArrowheads="1"/>
            </p:cNvSpPr>
            <p:nvPr/>
          </p:nvSpPr>
          <p:spPr bwMode="auto">
            <a:xfrm>
              <a:off x="5020" y="1046"/>
              <a:ext cx="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b="0" i="1"/>
                <a:t>-e</a:t>
              </a:r>
              <a:endParaRPr kumimoji="1" lang="en-US" altLang="zh-CN" sz="3200" b="0"/>
            </a:p>
          </p:txBody>
        </p:sp>
        <p:grpSp>
          <p:nvGrpSpPr>
            <p:cNvPr id="9" name="Group 9"/>
            <p:cNvGrpSpPr>
              <a:grpSpLocks/>
            </p:cNvGrpSpPr>
            <p:nvPr/>
          </p:nvGrpSpPr>
          <p:grpSpPr bwMode="auto">
            <a:xfrm>
              <a:off x="4189" y="824"/>
              <a:ext cx="1032" cy="1109"/>
              <a:chOff x="4189" y="824"/>
              <a:chExt cx="1032" cy="1109"/>
            </a:xfrm>
          </p:grpSpPr>
          <p:sp>
            <p:nvSpPr>
              <p:cNvPr id="11" name="Oval 10"/>
              <p:cNvSpPr>
                <a:spLocks noChangeArrowheads="1"/>
              </p:cNvSpPr>
              <p:nvPr/>
            </p:nvSpPr>
            <p:spPr bwMode="auto">
              <a:xfrm>
                <a:off x="4189" y="1089"/>
                <a:ext cx="844" cy="844"/>
              </a:xfrm>
              <a:prstGeom prst="ellipse">
                <a:avLst/>
              </a:prstGeom>
              <a:solidFill>
                <a:schemeClr val="bg1"/>
              </a:solidFill>
              <a:ln w="28575">
                <a:solidFill>
                  <a:srgbClr val="009900"/>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3200" b="0"/>
              </a:p>
            </p:txBody>
          </p:sp>
          <p:sp>
            <p:nvSpPr>
              <p:cNvPr id="12" name="Line 11"/>
              <p:cNvSpPr>
                <a:spLocks noChangeShapeType="1"/>
              </p:cNvSpPr>
              <p:nvPr/>
            </p:nvSpPr>
            <p:spPr bwMode="auto">
              <a:xfrm flipV="1">
                <a:off x="4634" y="1322"/>
                <a:ext cx="344" cy="189"/>
              </a:xfrm>
              <a:prstGeom prst="line">
                <a:avLst/>
              </a:prstGeom>
              <a:noFill/>
              <a:ln w="28575">
                <a:solidFill>
                  <a:srgbClr val="FF0066"/>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Text Box 12"/>
              <p:cNvSpPr txBox="1">
                <a:spLocks noChangeArrowheads="1"/>
              </p:cNvSpPr>
              <p:nvPr/>
            </p:nvSpPr>
            <p:spPr bwMode="auto">
              <a:xfrm>
                <a:off x="4920" y="824"/>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b="0" i="1"/>
                  <a:t>m</a:t>
                </a:r>
              </a:p>
            </p:txBody>
          </p:sp>
          <p:sp>
            <p:nvSpPr>
              <p:cNvPr id="14" name="Text Box 13"/>
              <p:cNvSpPr txBox="1">
                <a:spLocks noChangeArrowheads="1"/>
              </p:cNvSpPr>
              <p:nvPr/>
            </p:nvSpPr>
            <p:spPr bwMode="auto">
              <a:xfrm>
                <a:off x="4487" y="1458"/>
                <a:ext cx="40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b="0" i="1"/>
                  <a:t>+e</a:t>
                </a:r>
              </a:p>
            </p:txBody>
          </p:sp>
          <p:sp>
            <p:nvSpPr>
              <p:cNvPr id="15" name="Text Box 14"/>
              <p:cNvSpPr txBox="1">
                <a:spLocks noChangeArrowheads="1"/>
              </p:cNvSpPr>
              <p:nvPr/>
            </p:nvSpPr>
            <p:spPr bwMode="auto">
              <a:xfrm>
                <a:off x="4609" y="1124"/>
                <a:ext cx="2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b="0" i="1"/>
                  <a:t>r</a:t>
                </a:r>
              </a:p>
            </p:txBody>
          </p:sp>
        </p:grpSp>
        <p:sp>
          <p:nvSpPr>
            <p:cNvPr id="10" name="Oval 15"/>
            <p:cNvSpPr>
              <a:spLocks noChangeArrowheads="1"/>
            </p:cNvSpPr>
            <p:nvPr/>
          </p:nvSpPr>
          <p:spPr bwMode="auto">
            <a:xfrm>
              <a:off x="4623" y="1489"/>
              <a:ext cx="47" cy="47"/>
            </a:xfrm>
            <a:prstGeom prst="ellipse">
              <a:avLst/>
            </a:prstGeom>
            <a:solidFill>
              <a:srgbClr val="333300"/>
            </a:solidFill>
            <a:ln w="9525">
              <a:solidFill>
                <a:schemeClr val="tx1"/>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6" name="Group 16"/>
          <p:cNvGrpSpPr>
            <a:grpSpLocks/>
          </p:cNvGrpSpPr>
          <p:nvPr/>
        </p:nvGrpSpPr>
        <p:grpSpPr bwMode="auto">
          <a:xfrm>
            <a:off x="6918081" y="3478215"/>
            <a:ext cx="3311525" cy="2112963"/>
            <a:chOff x="3131" y="1658"/>
            <a:chExt cx="2086" cy="1331"/>
          </a:xfrm>
        </p:grpSpPr>
        <p:sp>
          <p:nvSpPr>
            <p:cNvPr id="17" name="Line 17"/>
            <p:cNvSpPr>
              <a:spLocks noChangeShapeType="1"/>
            </p:cNvSpPr>
            <p:nvPr/>
          </p:nvSpPr>
          <p:spPr bwMode="auto">
            <a:xfrm flipH="1">
              <a:off x="3212" y="2611"/>
              <a:ext cx="533" cy="378"/>
            </a:xfrm>
            <a:prstGeom prst="line">
              <a:avLst/>
            </a:prstGeom>
            <a:noFill/>
            <a:ln w="285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p:cNvSpPr>
              <a:spLocks noChangeShapeType="1"/>
            </p:cNvSpPr>
            <p:nvPr/>
          </p:nvSpPr>
          <p:spPr bwMode="auto">
            <a:xfrm>
              <a:off x="3767" y="2611"/>
              <a:ext cx="1078" cy="0"/>
            </a:xfrm>
            <a:prstGeom prst="line">
              <a:avLst/>
            </a:prstGeom>
            <a:noFill/>
            <a:ln w="285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9"/>
            <p:cNvSpPr>
              <a:spLocks noChangeShapeType="1"/>
            </p:cNvSpPr>
            <p:nvPr/>
          </p:nvSpPr>
          <p:spPr bwMode="auto">
            <a:xfrm flipH="1" flipV="1">
              <a:off x="3756" y="1755"/>
              <a:ext cx="0" cy="845"/>
            </a:xfrm>
            <a:prstGeom prst="line">
              <a:avLst/>
            </a:prstGeom>
            <a:noFill/>
            <a:ln w="285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0"/>
            <p:cNvSpPr>
              <a:spLocks noChangeShapeType="1"/>
            </p:cNvSpPr>
            <p:nvPr/>
          </p:nvSpPr>
          <p:spPr bwMode="auto">
            <a:xfrm flipV="1">
              <a:off x="3778" y="2244"/>
              <a:ext cx="678" cy="356"/>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1"/>
            <p:cNvSpPr>
              <a:spLocks noChangeShapeType="1"/>
            </p:cNvSpPr>
            <p:nvPr/>
          </p:nvSpPr>
          <p:spPr bwMode="auto">
            <a:xfrm>
              <a:off x="4434" y="2255"/>
              <a:ext cx="0" cy="700"/>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2"/>
            <p:cNvSpPr>
              <a:spLocks noChangeShapeType="1"/>
            </p:cNvSpPr>
            <p:nvPr/>
          </p:nvSpPr>
          <p:spPr bwMode="auto">
            <a:xfrm>
              <a:off x="3767" y="2611"/>
              <a:ext cx="667" cy="344"/>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Freeform 23"/>
            <p:cNvSpPr>
              <a:spLocks/>
            </p:cNvSpPr>
            <p:nvPr/>
          </p:nvSpPr>
          <p:spPr bwMode="auto">
            <a:xfrm>
              <a:off x="3756" y="2438"/>
              <a:ext cx="157" cy="84"/>
            </a:xfrm>
            <a:custGeom>
              <a:avLst/>
              <a:gdLst>
                <a:gd name="T0" fmla="*/ 0 w 157"/>
                <a:gd name="T1" fmla="*/ 51 h 84"/>
                <a:gd name="T2" fmla="*/ 133 w 157"/>
                <a:gd name="T3" fmla="*/ 6 h 84"/>
                <a:gd name="T4" fmla="*/ 145 w 157"/>
                <a:gd name="T5" fmla="*/ 84 h 84"/>
                <a:gd name="T6" fmla="*/ 0 60000 65536"/>
                <a:gd name="T7" fmla="*/ 0 60000 65536"/>
                <a:gd name="T8" fmla="*/ 0 60000 65536"/>
                <a:gd name="T9" fmla="*/ 0 w 157"/>
                <a:gd name="T10" fmla="*/ 0 h 84"/>
                <a:gd name="T11" fmla="*/ 157 w 157"/>
                <a:gd name="T12" fmla="*/ 84 h 84"/>
              </a:gdLst>
              <a:ahLst/>
              <a:cxnLst>
                <a:cxn ang="T6">
                  <a:pos x="T0" y="T1"/>
                </a:cxn>
                <a:cxn ang="T7">
                  <a:pos x="T2" y="T3"/>
                </a:cxn>
                <a:cxn ang="T8">
                  <a:pos x="T4" y="T5"/>
                </a:cxn>
              </a:cxnLst>
              <a:rect l="T9" t="T10" r="T11" b="T12"/>
              <a:pathLst>
                <a:path w="157" h="84">
                  <a:moveTo>
                    <a:pt x="0" y="51"/>
                  </a:moveTo>
                  <a:cubicBezTo>
                    <a:pt x="54" y="25"/>
                    <a:pt x="109" y="0"/>
                    <a:pt x="133" y="6"/>
                  </a:cubicBezTo>
                  <a:cubicBezTo>
                    <a:pt x="157" y="12"/>
                    <a:pt x="151" y="48"/>
                    <a:pt x="145" y="84"/>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 name="Freeform 24"/>
            <p:cNvSpPr>
              <a:spLocks/>
            </p:cNvSpPr>
            <p:nvPr/>
          </p:nvSpPr>
          <p:spPr bwMode="auto">
            <a:xfrm>
              <a:off x="3656" y="2678"/>
              <a:ext cx="211" cy="57"/>
            </a:xfrm>
            <a:custGeom>
              <a:avLst/>
              <a:gdLst>
                <a:gd name="T0" fmla="*/ 0 w 211"/>
                <a:gd name="T1" fmla="*/ 0 h 57"/>
                <a:gd name="T2" fmla="*/ 89 w 211"/>
                <a:gd name="T3" fmla="*/ 55 h 57"/>
                <a:gd name="T4" fmla="*/ 211 w 211"/>
                <a:gd name="T5" fmla="*/ 11 h 57"/>
                <a:gd name="T6" fmla="*/ 0 60000 65536"/>
                <a:gd name="T7" fmla="*/ 0 60000 65536"/>
                <a:gd name="T8" fmla="*/ 0 60000 65536"/>
                <a:gd name="T9" fmla="*/ 0 w 211"/>
                <a:gd name="T10" fmla="*/ 0 h 57"/>
                <a:gd name="T11" fmla="*/ 211 w 211"/>
                <a:gd name="T12" fmla="*/ 57 h 57"/>
              </a:gdLst>
              <a:ahLst/>
              <a:cxnLst>
                <a:cxn ang="T6">
                  <a:pos x="T0" y="T1"/>
                </a:cxn>
                <a:cxn ang="T7">
                  <a:pos x="T2" y="T3"/>
                </a:cxn>
                <a:cxn ang="T8">
                  <a:pos x="T4" y="T5"/>
                </a:cxn>
              </a:cxnLst>
              <a:rect l="T9" t="T10" r="T11" b="T12"/>
              <a:pathLst>
                <a:path w="211" h="57">
                  <a:moveTo>
                    <a:pt x="0" y="0"/>
                  </a:moveTo>
                  <a:cubicBezTo>
                    <a:pt x="27" y="26"/>
                    <a:pt x="54" y="53"/>
                    <a:pt x="89" y="55"/>
                  </a:cubicBezTo>
                  <a:cubicBezTo>
                    <a:pt x="124" y="57"/>
                    <a:pt x="167" y="34"/>
                    <a:pt x="211" y="11"/>
                  </a:cubicBez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Text Box 25"/>
            <p:cNvSpPr txBox="1">
              <a:spLocks noChangeArrowheads="1"/>
            </p:cNvSpPr>
            <p:nvPr/>
          </p:nvSpPr>
          <p:spPr bwMode="auto">
            <a:xfrm>
              <a:off x="3131" y="2547"/>
              <a:ext cx="2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b="0" i="1"/>
                <a:t>x</a:t>
              </a:r>
            </a:p>
          </p:txBody>
        </p:sp>
        <p:sp>
          <p:nvSpPr>
            <p:cNvPr id="26" name="Text Box 26"/>
            <p:cNvSpPr txBox="1">
              <a:spLocks noChangeArrowheads="1"/>
            </p:cNvSpPr>
            <p:nvPr/>
          </p:nvSpPr>
          <p:spPr bwMode="auto">
            <a:xfrm>
              <a:off x="4887" y="2479"/>
              <a:ext cx="2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b="0" i="1"/>
                <a:t>y</a:t>
              </a:r>
            </a:p>
          </p:txBody>
        </p:sp>
        <p:sp>
          <p:nvSpPr>
            <p:cNvPr id="27" name="Text Box 27"/>
            <p:cNvSpPr txBox="1">
              <a:spLocks noChangeArrowheads="1"/>
            </p:cNvSpPr>
            <p:nvPr/>
          </p:nvSpPr>
          <p:spPr bwMode="auto">
            <a:xfrm>
              <a:off x="3475" y="1658"/>
              <a:ext cx="2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b="0" i="1"/>
                <a:t>z</a:t>
              </a:r>
            </a:p>
          </p:txBody>
        </p:sp>
        <p:sp>
          <p:nvSpPr>
            <p:cNvPr id="28" name="Text Box 28"/>
            <p:cNvSpPr txBox="1">
              <a:spLocks noChangeArrowheads="1"/>
            </p:cNvSpPr>
            <p:nvPr/>
          </p:nvSpPr>
          <p:spPr bwMode="auto">
            <a:xfrm>
              <a:off x="4077" y="2291"/>
              <a:ext cx="2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b="0" i="1"/>
                <a:t>r</a:t>
              </a:r>
            </a:p>
          </p:txBody>
        </p:sp>
        <p:sp>
          <p:nvSpPr>
            <p:cNvPr id="29" name="Text Box 29"/>
            <p:cNvSpPr txBox="1">
              <a:spLocks noChangeArrowheads="1"/>
            </p:cNvSpPr>
            <p:nvPr/>
          </p:nvSpPr>
          <p:spPr bwMode="auto">
            <a:xfrm>
              <a:off x="4475" y="2023"/>
              <a:ext cx="74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b="0" i="1"/>
                <a:t>(x,y,z)</a:t>
              </a:r>
            </a:p>
          </p:txBody>
        </p:sp>
        <p:graphicFrame>
          <p:nvGraphicFramePr>
            <p:cNvPr id="30" name="Object 30"/>
            <p:cNvGraphicFramePr>
              <a:graphicFrameLocks noChangeAspect="1"/>
            </p:cNvGraphicFramePr>
            <p:nvPr/>
          </p:nvGraphicFramePr>
          <p:xfrm>
            <a:off x="3792" y="2217"/>
            <a:ext cx="178" cy="251"/>
          </p:xfrm>
          <a:graphic>
            <a:graphicData uri="http://schemas.openxmlformats.org/presentationml/2006/ole">
              <mc:AlternateContent xmlns:mc="http://schemas.openxmlformats.org/markup-compatibility/2006">
                <mc:Choice xmlns:v="urn:schemas-microsoft-com:vml" Requires="v">
                  <p:oleObj spid="_x0000_s246396" name="公式" r:id="rId7" imgW="126725" imgH="177415" progId="Equation.3">
                    <p:embed/>
                  </p:oleObj>
                </mc:Choice>
                <mc:Fallback>
                  <p:oleObj name="公式" r:id="rId7" imgW="126725" imgH="17741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2217"/>
                          <a:ext cx="178"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31"/>
            <p:cNvGraphicFramePr>
              <a:graphicFrameLocks noChangeAspect="1"/>
            </p:cNvGraphicFramePr>
            <p:nvPr/>
          </p:nvGraphicFramePr>
          <p:xfrm>
            <a:off x="3633" y="2733"/>
            <a:ext cx="198" cy="233"/>
          </p:xfrm>
          <a:graphic>
            <a:graphicData uri="http://schemas.openxmlformats.org/presentationml/2006/ole">
              <mc:AlternateContent xmlns:mc="http://schemas.openxmlformats.org/markup-compatibility/2006">
                <mc:Choice xmlns:v="urn:schemas-microsoft-com:vml" Requires="v">
                  <p:oleObj spid="_x0000_s246397" name="公式" r:id="rId9" imgW="139579" imgH="164957" progId="Equation.3">
                    <p:embed/>
                  </p:oleObj>
                </mc:Choice>
                <mc:Fallback>
                  <p:oleObj name="公式" r:id="rId9" imgW="139579"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3" y="2733"/>
                          <a:ext cx="1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2" name="Text Box 32"/>
          <p:cNvSpPr txBox="1">
            <a:spLocks noChangeArrowheads="1"/>
          </p:cNvSpPr>
          <p:nvPr/>
        </p:nvSpPr>
        <p:spPr bwMode="auto">
          <a:xfrm>
            <a:off x="2307195" y="6018540"/>
            <a:ext cx="49728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rPr>
              <a:t>利用球坐标</a:t>
            </a:r>
            <a:r>
              <a:rPr kumimoji="1" lang="zh-CN" altLang="en-US" sz="2800" dirty="0">
                <a:solidFill>
                  <a:srgbClr val="FF0000"/>
                </a:solidFill>
              </a:rPr>
              <a:t>（</a:t>
            </a:r>
            <a:r>
              <a:rPr kumimoji="1" lang="en-US" altLang="zh-CN" sz="2800" i="1" dirty="0">
                <a:solidFill>
                  <a:srgbClr val="FF0000"/>
                </a:solidFill>
              </a:rPr>
              <a:t>r</a:t>
            </a:r>
            <a:r>
              <a:rPr kumimoji="1" lang="zh-CN" altLang="en-US" sz="2800" dirty="0">
                <a:solidFill>
                  <a:srgbClr val="FF0000"/>
                </a:solidFill>
              </a:rPr>
              <a:t>，</a:t>
            </a:r>
            <a:r>
              <a:rPr kumimoji="1" lang="en-US" altLang="zh-CN" sz="2800" i="1" dirty="0">
                <a:solidFill>
                  <a:srgbClr val="FF0000"/>
                </a:solidFill>
                <a:latin typeface="Symbol" panose="05050102010706020507" pitchFamily="18" charset="2"/>
              </a:rPr>
              <a:t>q</a:t>
            </a:r>
            <a:r>
              <a:rPr kumimoji="1" lang="zh-CN" altLang="en-US" sz="2800" dirty="0">
                <a:solidFill>
                  <a:srgbClr val="FF0000"/>
                </a:solidFill>
                <a:latin typeface="Symbol" panose="05050102010706020507" pitchFamily="18" charset="2"/>
              </a:rPr>
              <a:t>，</a:t>
            </a:r>
            <a:r>
              <a:rPr kumimoji="1" lang="en-US" altLang="zh-CN" sz="2800" i="1" dirty="0">
                <a:solidFill>
                  <a:srgbClr val="FF0000"/>
                </a:solidFill>
                <a:latin typeface="Symbol" panose="05050102010706020507" pitchFamily="18" charset="2"/>
                <a:sym typeface="Symbol" panose="05050102010706020507" pitchFamily="18" charset="2"/>
              </a:rPr>
              <a:t></a:t>
            </a:r>
            <a:r>
              <a:rPr kumimoji="1" lang="zh-CN" altLang="en-US" sz="2800" dirty="0">
                <a:solidFill>
                  <a:srgbClr val="FF0000"/>
                </a:solidFill>
                <a:latin typeface="Symbol" panose="05050102010706020507" pitchFamily="18" charset="2"/>
              </a:rPr>
              <a:t>）</a:t>
            </a:r>
            <a:r>
              <a:rPr kumimoji="1" lang="zh-CN" altLang="en-US" sz="2800" dirty="0">
                <a:solidFill>
                  <a:srgbClr val="008000"/>
                </a:solidFill>
              </a:rPr>
              <a:t>求解</a:t>
            </a:r>
            <a:r>
              <a:rPr kumimoji="1" lang="zh-CN" altLang="en-US" sz="2800" dirty="0"/>
              <a:t> </a:t>
            </a:r>
          </a:p>
        </p:txBody>
      </p:sp>
      <p:sp>
        <p:nvSpPr>
          <p:cNvPr id="33" name="Rectangle 2"/>
          <p:cNvSpPr>
            <a:spLocks noChangeArrowheads="1"/>
          </p:cNvSpPr>
          <p:nvPr/>
        </p:nvSpPr>
        <p:spPr bwMode="auto">
          <a:xfrm>
            <a:off x="2103409" y="1251527"/>
            <a:ext cx="4047903" cy="646331"/>
          </a:xfrm>
          <a:prstGeom prst="rect">
            <a:avLst/>
          </a:prstGeom>
          <a:noFill/>
          <a:ln w="9525">
            <a:noFill/>
            <a:miter lim="800000"/>
            <a:headEnd/>
            <a:tailEnd/>
          </a:ln>
          <a:effectLst/>
        </p:spPr>
        <p:txBody>
          <a:bodyPr wrap="none">
            <a:spAutoFit/>
          </a:bodyPr>
          <a:lstStyle/>
          <a:p>
            <a:pPr>
              <a:defRPr/>
            </a:pPr>
            <a:r>
              <a:rPr kumimoji="1" lang="en-US" altLang="zh-CN" sz="3600" dirty="0">
                <a:solidFill>
                  <a:srgbClr val="FF0000"/>
                </a:solidFill>
                <a:latin typeface="宋体" pitchFamily="2" charset="-122"/>
              </a:rPr>
              <a:t>23</a:t>
            </a:r>
            <a:r>
              <a:rPr kumimoji="1" lang="en-US" altLang="zh-CN" sz="3600" b="1" dirty="0">
                <a:solidFill>
                  <a:srgbClr val="FF0000"/>
                </a:solidFill>
                <a:latin typeface="宋体" pitchFamily="2" charset="-122"/>
              </a:rPr>
              <a:t>.2.1</a:t>
            </a:r>
            <a:r>
              <a:rPr kumimoji="1" lang="en-US" altLang="zh-CN" sz="2800" b="1" dirty="0">
                <a:solidFill>
                  <a:srgbClr val="FF0000"/>
                </a:solidFill>
              </a:rPr>
              <a:t>  </a:t>
            </a:r>
            <a:r>
              <a:rPr kumimoji="1" lang="zh-CN" altLang="en-US" sz="3600" b="1" dirty="0">
                <a:solidFill>
                  <a:srgbClr val="FF0000"/>
                </a:solidFill>
                <a:latin typeface="宋体" pitchFamily="2" charset="-122"/>
              </a:rPr>
              <a:t>氢原子能量</a:t>
            </a:r>
          </a:p>
        </p:txBody>
      </p:sp>
    </p:spTree>
    <p:extLst>
      <p:ext uri="{BB962C8B-B14F-4D97-AF65-F5344CB8AC3E}">
        <p14:creationId xmlns:p14="http://schemas.microsoft.com/office/powerpoint/2010/main" val="4604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ox(out)">
                                      <p:cBhvr>
                                        <p:cTn id="27" dur="500"/>
                                        <p:tgtEl>
                                          <p:spTgt spid="16"/>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32"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5"/>
          <p:cNvSpPr txBox="1">
            <a:spLocks noChangeArrowheads="1"/>
          </p:cNvSpPr>
          <p:nvPr/>
        </p:nvSpPr>
        <p:spPr bwMode="auto">
          <a:xfrm>
            <a:off x="2065326" y="642263"/>
            <a:ext cx="3330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66"/>
                </a:solidFill>
                <a:latin typeface="宋体" panose="02010600030101010101" pitchFamily="2" charset="-122"/>
              </a:rPr>
              <a:t>定态薛定谔方程</a:t>
            </a:r>
          </a:p>
        </p:txBody>
      </p:sp>
      <p:graphicFrame>
        <p:nvGraphicFramePr>
          <p:cNvPr id="40" name="Object 6"/>
          <p:cNvGraphicFramePr>
            <a:graphicFrameLocks noChangeAspect="1"/>
          </p:cNvGraphicFramePr>
          <p:nvPr>
            <p:extLst>
              <p:ext uri="{D42A27DB-BD31-4B8C-83A1-F6EECF244321}">
                <p14:modId xmlns:p14="http://schemas.microsoft.com/office/powerpoint/2010/main" val="4071963367"/>
              </p:ext>
            </p:extLst>
          </p:nvPr>
        </p:nvGraphicFramePr>
        <p:xfrm>
          <a:off x="5167708" y="229475"/>
          <a:ext cx="5393117" cy="1348796"/>
        </p:xfrm>
        <a:graphic>
          <a:graphicData uri="http://schemas.openxmlformats.org/presentationml/2006/ole">
            <mc:AlternateContent xmlns:mc="http://schemas.openxmlformats.org/markup-compatibility/2006">
              <mc:Choice xmlns:v="urn:schemas-microsoft-com:vml" Requires="v">
                <p:oleObj spid="_x0000_s257491" name="公式" r:id="rId3" imgW="2247840" imgH="647640" progId="Equation.3">
                  <p:embed/>
                </p:oleObj>
              </mc:Choice>
              <mc:Fallback>
                <p:oleObj name="公式" r:id="rId3" imgW="2247840" imgH="647640" progId="Equation.3">
                  <p:embed/>
                  <p:pic>
                    <p:nvPicPr>
                      <p:cNvPr id="0" name=""/>
                      <p:cNvPicPr>
                        <a:picLocks noChangeAspect="1" noChangeArrowheads="1"/>
                      </p:cNvPicPr>
                      <p:nvPr/>
                    </p:nvPicPr>
                    <p:blipFill>
                      <a:blip r:embed="rId4"/>
                      <a:srcRect/>
                      <a:stretch>
                        <a:fillRect/>
                      </a:stretch>
                    </p:blipFill>
                    <p:spPr bwMode="auto">
                      <a:xfrm>
                        <a:off x="5167708" y="229475"/>
                        <a:ext cx="5393117" cy="1348796"/>
                      </a:xfrm>
                      <a:prstGeom prst="rect">
                        <a:avLst/>
                      </a:prstGeom>
                      <a:noFill/>
                      <a:ln>
                        <a:noFill/>
                      </a:ln>
                      <a:effectLst/>
                      <a:extLst/>
                    </p:spPr>
                  </p:pic>
                </p:oleObj>
              </mc:Fallback>
            </mc:AlternateContent>
          </a:graphicData>
        </a:graphic>
      </p:graphicFrame>
      <p:graphicFrame>
        <p:nvGraphicFramePr>
          <p:cNvPr id="41" name="Object 2"/>
          <p:cNvGraphicFramePr>
            <a:graphicFrameLocks noChangeAspect="1"/>
          </p:cNvGraphicFramePr>
          <p:nvPr>
            <p:extLst>
              <p:ext uri="{D42A27DB-BD31-4B8C-83A1-F6EECF244321}">
                <p14:modId xmlns:p14="http://schemas.microsoft.com/office/powerpoint/2010/main" val="889541715"/>
              </p:ext>
            </p:extLst>
          </p:nvPr>
        </p:nvGraphicFramePr>
        <p:xfrm>
          <a:off x="2415397" y="1728396"/>
          <a:ext cx="6746875" cy="2257425"/>
        </p:xfrm>
        <a:graphic>
          <a:graphicData uri="http://schemas.openxmlformats.org/presentationml/2006/ole">
            <mc:AlternateContent xmlns:mc="http://schemas.openxmlformats.org/markup-compatibility/2006">
              <mc:Choice xmlns:v="urn:schemas-microsoft-com:vml" Requires="v">
                <p:oleObj spid="_x0000_s257492" name="公式" r:id="rId5" imgW="2654280" imgH="888840" progId="Equation.3">
                  <p:embed/>
                </p:oleObj>
              </mc:Choice>
              <mc:Fallback>
                <p:oleObj name="公式" r:id="rId5" imgW="2654280" imgH="888840" progId="Equation.3">
                  <p:embed/>
                  <p:pic>
                    <p:nvPicPr>
                      <p:cNvPr id="0" name=""/>
                      <p:cNvPicPr>
                        <a:picLocks noChangeAspect="1" noChangeArrowheads="1"/>
                      </p:cNvPicPr>
                      <p:nvPr/>
                    </p:nvPicPr>
                    <p:blipFill>
                      <a:blip r:embed="rId6"/>
                      <a:srcRect/>
                      <a:stretch>
                        <a:fillRect/>
                      </a:stretch>
                    </p:blipFill>
                    <p:spPr bwMode="auto">
                      <a:xfrm>
                        <a:off x="2415397" y="1728396"/>
                        <a:ext cx="6746875" cy="2257425"/>
                      </a:xfrm>
                      <a:prstGeom prst="rect">
                        <a:avLst/>
                      </a:prstGeom>
                      <a:noFill/>
                      <a:ln>
                        <a:noFill/>
                      </a:ln>
                      <a:effectLst/>
                      <a:extLst/>
                    </p:spPr>
                  </p:pic>
                </p:oleObj>
              </mc:Fallback>
            </mc:AlternateContent>
          </a:graphicData>
        </a:graphic>
      </p:graphicFrame>
      <p:sp>
        <p:nvSpPr>
          <p:cNvPr id="42" name="AutoShape 8"/>
          <p:cNvSpPr>
            <a:spLocks noChangeArrowheads="1"/>
          </p:cNvSpPr>
          <p:nvPr/>
        </p:nvSpPr>
        <p:spPr bwMode="auto">
          <a:xfrm>
            <a:off x="2065326" y="4548732"/>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3" name="Object 5"/>
          <p:cNvGraphicFramePr>
            <a:graphicFrameLocks noChangeAspect="1"/>
          </p:cNvGraphicFramePr>
          <p:nvPr>
            <p:extLst>
              <p:ext uri="{D42A27DB-BD31-4B8C-83A1-F6EECF244321}">
                <p14:modId xmlns:p14="http://schemas.microsoft.com/office/powerpoint/2010/main" val="2442017145"/>
              </p:ext>
            </p:extLst>
          </p:nvPr>
        </p:nvGraphicFramePr>
        <p:xfrm>
          <a:off x="2840438" y="4087132"/>
          <a:ext cx="7720386" cy="2586625"/>
        </p:xfrm>
        <a:graphic>
          <a:graphicData uri="http://schemas.openxmlformats.org/presentationml/2006/ole">
            <mc:AlternateContent xmlns:mc="http://schemas.openxmlformats.org/markup-compatibility/2006">
              <mc:Choice xmlns:v="urn:schemas-microsoft-com:vml" Requires="v">
                <p:oleObj spid="_x0000_s257493" name="公式" r:id="rId7" imgW="2806560" imgH="939600" progId="Equation.3">
                  <p:embed/>
                </p:oleObj>
              </mc:Choice>
              <mc:Fallback>
                <p:oleObj name="公式" r:id="rId7" imgW="2806560" imgH="939600" progId="Equation.3">
                  <p:embed/>
                  <p:pic>
                    <p:nvPicPr>
                      <p:cNvPr id="0" name=""/>
                      <p:cNvPicPr>
                        <a:picLocks noChangeAspect="1" noChangeArrowheads="1"/>
                      </p:cNvPicPr>
                      <p:nvPr/>
                    </p:nvPicPr>
                    <p:blipFill>
                      <a:blip r:embed="rId8"/>
                      <a:srcRect/>
                      <a:stretch>
                        <a:fillRect/>
                      </a:stretch>
                    </p:blipFill>
                    <p:spPr bwMode="auto">
                      <a:xfrm>
                        <a:off x="2840438" y="4087132"/>
                        <a:ext cx="7720386" cy="258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1832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0-#ppt_w/2"/>
                                          </p:val>
                                        </p:tav>
                                        <p:tav tm="100000">
                                          <p:val>
                                            <p:strVal val="#ppt_x"/>
                                          </p:val>
                                        </p:tav>
                                      </p:tavLst>
                                    </p:anim>
                                    <p:anim calcmode="lin" valueType="num">
                                      <p:cBhvr additive="base">
                                        <p:cTn id="1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fill="hold"/>
                                        <p:tgtEl>
                                          <p:spTgt spid="43"/>
                                        </p:tgtEl>
                                        <p:attrNameLst>
                                          <p:attrName>ppt_x</p:attrName>
                                        </p:attrNameLst>
                                      </p:cBhvr>
                                      <p:tavLst>
                                        <p:tav tm="0">
                                          <p:val>
                                            <p:strVal val="0-#ppt_w/2"/>
                                          </p:val>
                                        </p:tav>
                                        <p:tav tm="100000">
                                          <p:val>
                                            <p:strVal val="#ppt_x"/>
                                          </p:val>
                                        </p:tav>
                                      </p:tavLst>
                                    </p:anim>
                                    <p:anim calcmode="lin" valueType="num">
                                      <p:cBhvr additive="base">
                                        <p:cTn id="29"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4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887905" y="31702"/>
            <a:ext cx="3330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66"/>
                </a:solidFill>
                <a:latin typeface="宋体" panose="02010600030101010101" pitchFamily="2" charset="-122"/>
              </a:rPr>
              <a:t>定态薛定谔方程</a:t>
            </a:r>
          </a:p>
        </p:txBody>
      </p:sp>
      <p:graphicFrame>
        <p:nvGraphicFramePr>
          <p:cNvPr id="8" name="Object 5"/>
          <p:cNvGraphicFramePr>
            <a:graphicFrameLocks noChangeAspect="1"/>
          </p:cNvGraphicFramePr>
          <p:nvPr>
            <p:extLst>
              <p:ext uri="{D42A27DB-BD31-4B8C-83A1-F6EECF244321}">
                <p14:modId xmlns:p14="http://schemas.microsoft.com/office/powerpoint/2010/main" val="210015841"/>
              </p:ext>
            </p:extLst>
          </p:nvPr>
        </p:nvGraphicFramePr>
        <p:xfrm>
          <a:off x="2569394" y="527334"/>
          <a:ext cx="7960069" cy="2666928"/>
        </p:xfrm>
        <a:graphic>
          <a:graphicData uri="http://schemas.openxmlformats.org/presentationml/2006/ole">
            <mc:AlternateContent xmlns:mc="http://schemas.openxmlformats.org/markup-compatibility/2006">
              <mc:Choice xmlns:v="urn:schemas-microsoft-com:vml" Requires="v">
                <p:oleObj spid="_x0000_s227858" name="公式" r:id="rId3" imgW="2806560" imgH="939600" progId="Equation.3">
                  <p:embed/>
                </p:oleObj>
              </mc:Choice>
              <mc:Fallback>
                <p:oleObj name="公式" r:id="rId3" imgW="2806560" imgH="939600" progId="Equation.3">
                  <p:embed/>
                  <p:pic>
                    <p:nvPicPr>
                      <p:cNvPr id="0" name=""/>
                      <p:cNvPicPr>
                        <a:picLocks noChangeAspect="1" noChangeArrowheads="1"/>
                      </p:cNvPicPr>
                      <p:nvPr/>
                    </p:nvPicPr>
                    <p:blipFill>
                      <a:blip r:embed="rId4"/>
                      <a:srcRect/>
                      <a:stretch>
                        <a:fillRect/>
                      </a:stretch>
                    </p:blipFill>
                    <p:spPr bwMode="auto">
                      <a:xfrm>
                        <a:off x="2569394" y="527334"/>
                        <a:ext cx="7960069" cy="2666928"/>
                      </a:xfrm>
                      <a:prstGeom prst="rect">
                        <a:avLst/>
                      </a:prstGeom>
                      <a:noFill/>
                      <a:ln>
                        <a:noFill/>
                      </a:ln>
                      <a:effectLst/>
                      <a:extLst/>
                    </p:spPr>
                  </p:pic>
                </p:oleObj>
              </mc:Fallback>
            </mc:AlternateContent>
          </a:graphicData>
        </a:graphic>
      </p:graphicFrame>
      <p:grpSp>
        <p:nvGrpSpPr>
          <p:cNvPr id="9" name="Group 2"/>
          <p:cNvGrpSpPr>
            <a:grpSpLocks/>
          </p:cNvGrpSpPr>
          <p:nvPr/>
        </p:nvGrpSpPr>
        <p:grpSpPr bwMode="auto">
          <a:xfrm>
            <a:off x="2572444" y="3343255"/>
            <a:ext cx="5932490" cy="628650"/>
            <a:chOff x="182" y="124"/>
            <a:chExt cx="3737" cy="396"/>
          </a:xfrm>
        </p:grpSpPr>
        <p:sp>
          <p:nvSpPr>
            <p:cNvPr id="10" name="Text Box 3"/>
            <p:cNvSpPr txBox="1">
              <a:spLocks noChangeArrowheads="1"/>
            </p:cNvSpPr>
            <p:nvPr/>
          </p:nvSpPr>
          <p:spPr bwMode="auto">
            <a:xfrm>
              <a:off x="182" y="124"/>
              <a:ext cx="37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00"/>
                  </a:solidFill>
                </a:rPr>
                <a:t>令</a:t>
              </a:r>
              <a:r>
                <a:rPr kumimoji="1" lang="zh-CN" altLang="en-US" sz="2800" dirty="0">
                  <a:solidFill>
                    <a:srgbClr val="0000CC"/>
                  </a:solidFill>
                </a:rPr>
                <a:t>                                                        </a:t>
              </a:r>
              <a:r>
                <a:rPr kumimoji="1" lang="zh-CN" altLang="en-US" sz="2800" dirty="0">
                  <a:solidFill>
                    <a:srgbClr val="FF0000"/>
                  </a:solidFill>
                </a:rPr>
                <a:t>得</a:t>
              </a:r>
            </a:p>
          </p:txBody>
        </p:sp>
        <p:graphicFrame>
          <p:nvGraphicFramePr>
            <p:cNvPr id="11" name="Object 2"/>
            <p:cNvGraphicFramePr>
              <a:graphicFrameLocks noChangeAspect="1"/>
            </p:cNvGraphicFramePr>
            <p:nvPr>
              <p:extLst>
                <p:ext uri="{D42A27DB-BD31-4B8C-83A1-F6EECF244321}">
                  <p14:modId xmlns:p14="http://schemas.microsoft.com/office/powerpoint/2010/main" val="1619958524"/>
                </p:ext>
              </p:extLst>
            </p:nvPr>
          </p:nvGraphicFramePr>
          <p:xfrm>
            <a:off x="754" y="168"/>
            <a:ext cx="2679" cy="352"/>
          </p:xfrm>
          <a:graphic>
            <a:graphicData uri="http://schemas.openxmlformats.org/presentationml/2006/ole">
              <mc:AlternateContent xmlns:mc="http://schemas.openxmlformats.org/markup-compatibility/2006">
                <mc:Choice xmlns:v="urn:schemas-microsoft-com:vml" Requires="v">
                  <p:oleObj spid="_x0000_s227859" name="公式" r:id="rId5" imgW="1587240" imgH="215640" progId="Equation.3">
                    <p:embed/>
                  </p:oleObj>
                </mc:Choice>
                <mc:Fallback>
                  <p:oleObj name="公式" r:id="rId5" imgW="1587240" imgH="215640" progId="Equation.3">
                    <p:embed/>
                    <p:pic>
                      <p:nvPicPr>
                        <p:cNvPr id="0" name=""/>
                        <p:cNvPicPr>
                          <a:picLocks noChangeAspect="1" noChangeArrowheads="1"/>
                        </p:cNvPicPr>
                        <p:nvPr/>
                      </p:nvPicPr>
                      <p:blipFill>
                        <a:blip r:embed="rId6"/>
                        <a:srcRect/>
                        <a:stretch>
                          <a:fillRect/>
                        </a:stretch>
                      </p:blipFill>
                      <p:spPr bwMode="auto">
                        <a:xfrm>
                          <a:off x="754" y="168"/>
                          <a:ext cx="2679" cy="352"/>
                        </a:xfrm>
                        <a:prstGeom prst="rect">
                          <a:avLst/>
                        </a:prstGeom>
                        <a:noFill/>
                        <a:ln>
                          <a:noFill/>
                        </a:ln>
                        <a:effectLst/>
                        <a:extLst/>
                      </p:spPr>
                    </p:pic>
                  </p:oleObj>
                </mc:Fallback>
              </mc:AlternateContent>
            </a:graphicData>
          </a:graphic>
        </p:graphicFrame>
      </p:grpSp>
      <p:graphicFrame>
        <p:nvGraphicFramePr>
          <p:cNvPr id="12" name="Object 4"/>
          <p:cNvGraphicFramePr>
            <a:graphicFrameLocks noChangeAspect="1"/>
          </p:cNvGraphicFramePr>
          <p:nvPr>
            <p:extLst>
              <p:ext uri="{D42A27DB-BD31-4B8C-83A1-F6EECF244321}">
                <p14:modId xmlns:p14="http://schemas.microsoft.com/office/powerpoint/2010/main" val="2165137173"/>
              </p:ext>
            </p:extLst>
          </p:nvPr>
        </p:nvGraphicFramePr>
        <p:xfrm>
          <a:off x="2846388" y="4121150"/>
          <a:ext cx="7135812" cy="2736850"/>
        </p:xfrm>
        <a:graphic>
          <a:graphicData uri="http://schemas.openxmlformats.org/presentationml/2006/ole">
            <mc:AlternateContent xmlns:mc="http://schemas.openxmlformats.org/markup-compatibility/2006">
              <mc:Choice xmlns:v="urn:schemas-microsoft-com:vml" Requires="v">
                <p:oleObj spid="_x0000_s227860" name="公式" r:id="rId7" imgW="2450880" imgH="939600" progId="Equation.3">
                  <p:embed/>
                </p:oleObj>
              </mc:Choice>
              <mc:Fallback>
                <p:oleObj name="公式" r:id="rId7" imgW="2450880" imgH="939600" progId="Equation.3">
                  <p:embed/>
                  <p:pic>
                    <p:nvPicPr>
                      <p:cNvPr id="0" name=""/>
                      <p:cNvPicPr>
                        <a:picLocks noChangeAspect="1" noChangeArrowheads="1"/>
                      </p:cNvPicPr>
                      <p:nvPr/>
                    </p:nvPicPr>
                    <p:blipFill>
                      <a:blip r:embed="rId8"/>
                      <a:srcRect/>
                      <a:stretch>
                        <a:fillRect/>
                      </a:stretch>
                    </p:blipFill>
                    <p:spPr bwMode="auto">
                      <a:xfrm>
                        <a:off x="2846388" y="4121150"/>
                        <a:ext cx="7135812" cy="27368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9792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4"/>
          <p:cNvGraphicFramePr>
            <a:graphicFrameLocks noChangeAspect="1"/>
          </p:cNvGraphicFramePr>
          <p:nvPr>
            <p:extLst>
              <p:ext uri="{D42A27DB-BD31-4B8C-83A1-F6EECF244321}">
                <p14:modId xmlns:p14="http://schemas.microsoft.com/office/powerpoint/2010/main" val="1715400312"/>
              </p:ext>
            </p:extLst>
          </p:nvPr>
        </p:nvGraphicFramePr>
        <p:xfrm>
          <a:off x="2587934" y="-38166"/>
          <a:ext cx="7135812" cy="2736850"/>
        </p:xfrm>
        <a:graphic>
          <a:graphicData uri="http://schemas.openxmlformats.org/presentationml/2006/ole">
            <mc:AlternateContent xmlns:mc="http://schemas.openxmlformats.org/markup-compatibility/2006">
              <mc:Choice xmlns:v="urn:schemas-microsoft-com:vml" Requires="v">
                <p:oleObj spid="_x0000_s230926" name="公式" r:id="rId3" imgW="2450880" imgH="939600" progId="Equation.3">
                  <p:embed/>
                </p:oleObj>
              </mc:Choice>
              <mc:Fallback>
                <p:oleObj name="公式" r:id="rId3" imgW="2450880" imgH="939600" progId="Equation.3">
                  <p:embed/>
                  <p:pic>
                    <p:nvPicPr>
                      <p:cNvPr id="0" name=""/>
                      <p:cNvPicPr>
                        <a:picLocks noChangeAspect="1" noChangeArrowheads="1"/>
                      </p:cNvPicPr>
                      <p:nvPr/>
                    </p:nvPicPr>
                    <p:blipFill>
                      <a:blip r:embed="rId4"/>
                      <a:srcRect/>
                      <a:stretch>
                        <a:fillRect/>
                      </a:stretch>
                    </p:blipFill>
                    <p:spPr bwMode="auto">
                      <a:xfrm>
                        <a:off x="2587934" y="-38166"/>
                        <a:ext cx="7135812" cy="2736850"/>
                      </a:xfrm>
                      <a:prstGeom prst="rect">
                        <a:avLst/>
                      </a:prstGeom>
                      <a:noFill/>
                      <a:ln>
                        <a:noFill/>
                      </a:ln>
                      <a:effectLst/>
                      <a:extLst/>
                    </p:spPr>
                  </p:pic>
                </p:oleObj>
              </mc:Fallback>
            </mc:AlternateContent>
          </a:graphicData>
        </a:graphic>
      </p:graphicFrame>
      <p:sp>
        <p:nvSpPr>
          <p:cNvPr id="10" name="Text Box 5"/>
          <p:cNvSpPr txBox="1">
            <a:spLocks noChangeArrowheads="1"/>
          </p:cNvSpPr>
          <p:nvPr/>
        </p:nvSpPr>
        <p:spPr bwMode="auto">
          <a:xfrm>
            <a:off x="2415397" y="2781673"/>
            <a:ext cx="3330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66"/>
                </a:solidFill>
                <a:latin typeface="宋体" panose="02010600030101010101" pitchFamily="2" charset="-122"/>
              </a:rPr>
              <a:t>左边</a:t>
            </a:r>
            <a:r>
              <a:rPr kumimoji="1" lang="en-US" altLang="zh-CN" sz="2800" dirty="0">
                <a:solidFill>
                  <a:srgbClr val="FF0066"/>
                </a:solidFill>
                <a:latin typeface="宋体" panose="02010600030101010101" pitchFamily="2" charset="-122"/>
              </a:rPr>
              <a:t>=</a:t>
            </a:r>
            <a:r>
              <a:rPr kumimoji="1" lang="en-US" altLang="zh-CN" sz="2800" dirty="0">
                <a:solidFill>
                  <a:srgbClr val="0000FF"/>
                </a:solidFill>
                <a:latin typeface="宋体" panose="02010600030101010101" pitchFamily="2" charset="-122"/>
              </a:rPr>
              <a:t>r</a:t>
            </a:r>
            <a:r>
              <a:rPr kumimoji="1" lang="zh-CN" altLang="en-US" sz="2800" dirty="0">
                <a:solidFill>
                  <a:srgbClr val="0000FF"/>
                </a:solidFill>
                <a:latin typeface="宋体" panose="02010600030101010101" pitchFamily="2" charset="-122"/>
              </a:rPr>
              <a:t>和</a:t>
            </a:r>
            <a:r>
              <a:rPr kumimoji="1" lang="zh-CN" altLang="en-US" sz="2800" dirty="0">
                <a:solidFill>
                  <a:srgbClr val="0000FF"/>
                </a:solidFill>
                <a:latin typeface="宋体" panose="02010600030101010101" pitchFamily="2" charset="-122"/>
                <a:sym typeface="Symbol" panose="05050102010706020507" pitchFamily="18" charset="2"/>
              </a:rPr>
              <a:t></a:t>
            </a:r>
            <a:r>
              <a:rPr kumimoji="1" lang="zh-CN" altLang="en-US" sz="2800" dirty="0">
                <a:solidFill>
                  <a:srgbClr val="0000FF"/>
                </a:solidFill>
                <a:latin typeface="宋体" panose="02010600030101010101" pitchFamily="2" charset="-122"/>
              </a:rPr>
              <a:t>的函数</a:t>
            </a:r>
          </a:p>
        </p:txBody>
      </p:sp>
      <p:sp>
        <p:nvSpPr>
          <p:cNvPr id="11" name="Text Box 5"/>
          <p:cNvSpPr txBox="1">
            <a:spLocks noChangeArrowheads="1"/>
          </p:cNvSpPr>
          <p:nvPr/>
        </p:nvSpPr>
        <p:spPr bwMode="auto">
          <a:xfrm>
            <a:off x="6155840" y="2698684"/>
            <a:ext cx="2581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66"/>
                </a:solidFill>
                <a:latin typeface="宋体" panose="02010600030101010101" pitchFamily="2" charset="-122"/>
              </a:rPr>
              <a:t>右边</a:t>
            </a:r>
            <a:r>
              <a:rPr kumimoji="1" lang="en-US" altLang="zh-CN" sz="2800" dirty="0">
                <a:solidFill>
                  <a:srgbClr val="FF0066"/>
                </a:solidFill>
                <a:latin typeface="宋体" panose="02010600030101010101" pitchFamily="2" charset="-122"/>
              </a:rPr>
              <a:t>=</a:t>
            </a:r>
            <a:r>
              <a:rPr kumimoji="1" lang="en-US" altLang="zh-CN" sz="2800" dirty="0">
                <a:solidFill>
                  <a:srgbClr val="009900"/>
                </a:solidFill>
                <a:latin typeface="宋体" panose="02010600030101010101" pitchFamily="2" charset="-122"/>
                <a:sym typeface="Symbol" panose="05050102010706020507" pitchFamily="18" charset="2"/>
              </a:rPr>
              <a:t></a:t>
            </a:r>
            <a:r>
              <a:rPr kumimoji="1" lang="zh-CN" altLang="en-US" sz="2800" dirty="0">
                <a:solidFill>
                  <a:srgbClr val="009900"/>
                </a:solidFill>
                <a:latin typeface="宋体" panose="02010600030101010101" pitchFamily="2" charset="-122"/>
              </a:rPr>
              <a:t>的函数</a:t>
            </a:r>
          </a:p>
        </p:txBody>
      </p:sp>
      <p:sp>
        <p:nvSpPr>
          <p:cNvPr id="12" name="AutoShape 8"/>
          <p:cNvSpPr>
            <a:spLocks noChangeArrowheads="1"/>
          </p:cNvSpPr>
          <p:nvPr/>
        </p:nvSpPr>
        <p:spPr bwMode="auto">
          <a:xfrm>
            <a:off x="1887792" y="3961879"/>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3" name="Object 4"/>
          <p:cNvGraphicFramePr>
            <a:graphicFrameLocks noChangeAspect="1"/>
          </p:cNvGraphicFramePr>
          <p:nvPr>
            <p:extLst>
              <p:ext uri="{D42A27DB-BD31-4B8C-83A1-F6EECF244321}">
                <p14:modId xmlns:p14="http://schemas.microsoft.com/office/powerpoint/2010/main" val="3999403635"/>
              </p:ext>
            </p:extLst>
          </p:nvPr>
        </p:nvGraphicFramePr>
        <p:xfrm>
          <a:off x="2945050" y="3395569"/>
          <a:ext cx="7135812" cy="2736850"/>
        </p:xfrm>
        <a:graphic>
          <a:graphicData uri="http://schemas.openxmlformats.org/presentationml/2006/ole">
            <mc:AlternateContent xmlns:mc="http://schemas.openxmlformats.org/markup-compatibility/2006">
              <mc:Choice xmlns:v="urn:schemas-microsoft-com:vml" Requires="v">
                <p:oleObj spid="_x0000_s230927" name="公式" r:id="rId5" imgW="2450880" imgH="939600" progId="Equation.3">
                  <p:embed/>
                </p:oleObj>
              </mc:Choice>
              <mc:Fallback>
                <p:oleObj name="公式" r:id="rId5" imgW="2450880" imgH="939600" progId="Equation.3">
                  <p:embed/>
                  <p:pic>
                    <p:nvPicPr>
                      <p:cNvPr id="0" name=""/>
                      <p:cNvPicPr>
                        <a:picLocks noChangeAspect="1" noChangeArrowheads="1"/>
                      </p:cNvPicPr>
                      <p:nvPr/>
                    </p:nvPicPr>
                    <p:blipFill>
                      <a:blip r:embed="rId4"/>
                      <a:srcRect/>
                      <a:stretch>
                        <a:fillRect/>
                      </a:stretch>
                    </p:blipFill>
                    <p:spPr bwMode="auto">
                      <a:xfrm>
                        <a:off x="2945050" y="3395569"/>
                        <a:ext cx="7135812" cy="2736850"/>
                      </a:xfrm>
                      <a:prstGeom prst="rect">
                        <a:avLst/>
                      </a:prstGeom>
                      <a:noFill/>
                      <a:ln>
                        <a:noFill/>
                      </a:ln>
                      <a:effectLs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826308769"/>
              </p:ext>
            </p:extLst>
          </p:nvPr>
        </p:nvGraphicFramePr>
        <p:xfrm>
          <a:off x="3122583" y="6002919"/>
          <a:ext cx="2520950" cy="749300"/>
        </p:xfrm>
        <a:graphic>
          <a:graphicData uri="http://schemas.openxmlformats.org/presentationml/2006/ole">
            <mc:AlternateContent xmlns:mc="http://schemas.openxmlformats.org/markup-compatibility/2006">
              <mc:Choice xmlns:v="urn:schemas-microsoft-com:vml" Requires="v">
                <p:oleObj spid="_x0000_s230928" name="公式" r:id="rId6" imgW="812520" imgH="241200" progId="Equation.3">
                  <p:embed/>
                </p:oleObj>
              </mc:Choice>
              <mc:Fallback>
                <p:oleObj name="公式" r:id="rId6" imgW="812520" imgH="241200" progId="Equation.3">
                  <p:embed/>
                  <p:pic>
                    <p:nvPicPr>
                      <p:cNvPr id="0" name=""/>
                      <p:cNvPicPr/>
                      <p:nvPr/>
                    </p:nvPicPr>
                    <p:blipFill>
                      <a:blip r:embed="rId7"/>
                      <a:stretch>
                        <a:fillRect/>
                      </a:stretch>
                    </p:blipFill>
                    <p:spPr>
                      <a:xfrm>
                        <a:off x="3122583" y="6002919"/>
                        <a:ext cx="2520950" cy="749300"/>
                      </a:xfrm>
                      <a:prstGeom prst="rect">
                        <a:avLst/>
                      </a:prstGeom>
                    </p:spPr>
                  </p:pic>
                </p:oleObj>
              </mc:Fallback>
            </mc:AlternateContent>
          </a:graphicData>
        </a:graphic>
      </p:graphicFrame>
    </p:spTree>
    <p:extLst>
      <p:ext uri="{BB962C8B-B14F-4D97-AF65-F5344CB8AC3E}">
        <p14:creationId xmlns:p14="http://schemas.microsoft.com/office/powerpoint/2010/main" val="377333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extLst>
              <p:ext uri="{D42A27DB-BD31-4B8C-83A1-F6EECF244321}">
                <p14:modId xmlns:p14="http://schemas.microsoft.com/office/powerpoint/2010/main" val="2784607496"/>
              </p:ext>
            </p:extLst>
          </p:nvPr>
        </p:nvGraphicFramePr>
        <p:xfrm>
          <a:off x="3670031" y="133755"/>
          <a:ext cx="6601900" cy="2532075"/>
        </p:xfrm>
        <a:graphic>
          <a:graphicData uri="http://schemas.openxmlformats.org/presentationml/2006/ole">
            <mc:AlternateContent xmlns:mc="http://schemas.openxmlformats.org/markup-compatibility/2006">
              <mc:Choice xmlns:v="urn:schemas-microsoft-com:vml" Requires="v">
                <p:oleObj spid="_x0000_s232117" name="公式" r:id="rId3" imgW="2450880" imgH="939600" progId="Equation.3">
                  <p:embed/>
                </p:oleObj>
              </mc:Choice>
              <mc:Fallback>
                <p:oleObj name="公式" r:id="rId3" imgW="2450880" imgH="939600" progId="Equation.3">
                  <p:embed/>
                  <p:pic>
                    <p:nvPicPr>
                      <p:cNvPr id="0" name=""/>
                      <p:cNvPicPr>
                        <a:picLocks noChangeAspect="1" noChangeArrowheads="1"/>
                      </p:cNvPicPr>
                      <p:nvPr/>
                    </p:nvPicPr>
                    <p:blipFill>
                      <a:blip r:embed="rId4"/>
                      <a:srcRect/>
                      <a:stretch>
                        <a:fillRect/>
                      </a:stretch>
                    </p:blipFill>
                    <p:spPr bwMode="auto">
                      <a:xfrm>
                        <a:off x="3670031" y="133755"/>
                        <a:ext cx="6601900" cy="2532075"/>
                      </a:xfrm>
                      <a:prstGeom prst="rect">
                        <a:avLst/>
                      </a:prstGeom>
                      <a:noFill/>
                      <a:ln>
                        <a:noFill/>
                      </a:ln>
                      <a:effectLs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86873397"/>
              </p:ext>
            </p:extLst>
          </p:nvPr>
        </p:nvGraphicFramePr>
        <p:xfrm>
          <a:off x="7983965" y="2696309"/>
          <a:ext cx="2136328" cy="634979"/>
        </p:xfrm>
        <a:graphic>
          <a:graphicData uri="http://schemas.openxmlformats.org/presentationml/2006/ole">
            <mc:AlternateContent xmlns:mc="http://schemas.openxmlformats.org/markup-compatibility/2006">
              <mc:Choice xmlns:v="urn:schemas-microsoft-com:vml" Requires="v">
                <p:oleObj spid="_x0000_s232118" name="公式" r:id="rId5" imgW="812520" imgH="241200" progId="Equation.3">
                  <p:embed/>
                </p:oleObj>
              </mc:Choice>
              <mc:Fallback>
                <p:oleObj name="公式" r:id="rId5" imgW="812520" imgH="241200" progId="Equation.3">
                  <p:embed/>
                  <p:pic>
                    <p:nvPicPr>
                      <p:cNvPr id="0" name=""/>
                      <p:cNvPicPr/>
                      <p:nvPr/>
                    </p:nvPicPr>
                    <p:blipFill>
                      <a:blip r:embed="rId6"/>
                      <a:stretch>
                        <a:fillRect/>
                      </a:stretch>
                    </p:blipFill>
                    <p:spPr>
                      <a:xfrm>
                        <a:off x="7983965" y="2696309"/>
                        <a:ext cx="2136328" cy="634979"/>
                      </a:xfrm>
                      <a:prstGeom prst="rect">
                        <a:avLst/>
                      </a:prstGeom>
                    </p:spPr>
                  </p:pic>
                </p:oleObj>
              </mc:Fallback>
            </mc:AlternateContent>
          </a:graphicData>
        </a:graphic>
      </p:graphicFrame>
      <p:sp>
        <p:nvSpPr>
          <p:cNvPr id="6" name="AutoShape 8"/>
          <p:cNvSpPr>
            <a:spLocks noChangeArrowheads="1"/>
          </p:cNvSpPr>
          <p:nvPr/>
        </p:nvSpPr>
        <p:spPr bwMode="auto">
          <a:xfrm>
            <a:off x="2824256" y="3613529"/>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 name="Object 5"/>
          <p:cNvGraphicFramePr>
            <a:graphicFrameLocks noChangeAspect="1"/>
          </p:cNvGraphicFramePr>
          <p:nvPr>
            <p:extLst>
              <p:ext uri="{D42A27DB-BD31-4B8C-83A1-F6EECF244321}">
                <p14:modId xmlns:p14="http://schemas.microsoft.com/office/powerpoint/2010/main" val="813357766"/>
              </p:ext>
            </p:extLst>
          </p:nvPr>
        </p:nvGraphicFramePr>
        <p:xfrm>
          <a:off x="3862342" y="3069360"/>
          <a:ext cx="2836863" cy="1347788"/>
        </p:xfrm>
        <a:graphic>
          <a:graphicData uri="http://schemas.openxmlformats.org/presentationml/2006/ole">
            <mc:AlternateContent xmlns:mc="http://schemas.openxmlformats.org/markup-compatibility/2006">
              <mc:Choice xmlns:v="urn:schemas-microsoft-com:vml" Requires="v">
                <p:oleObj spid="_x0000_s232119" name="公式" r:id="rId7" imgW="1015920" imgH="444240" progId="Equation.3">
                  <p:embed/>
                </p:oleObj>
              </mc:Choice>
              <mc:Fallback>
                <p:oleObj name="公式" r:id="rId7" imgW="1015920" imgH="444240" progId="Equation.3">
                  <p:embed/>
                  <p:pic>
                    <p:nvPicPr>
                      <p:cNvPr id="0" name=""/>
                      <p:cNvPicPr>
                        <a:picLocks noChangeAspect="1" noChangeArrowheads="1"/>
                      </p:cNvPicPr>
                      <p:nvPr/>
                    </p:nvPicPr>
                    <p:blipFill>
                      <a:blip r:embed="rId8"/>
                      <a:srcRect/>
                      <a:stretch>
                        <a:fillRect/>
                      </a:stretch>
                    </p:blipFill>
                    <p:spPr bwMode="auto">
                      <a:xfrm>
                        <a:off x="3862342" y="3069360"/>
                        <a:ext cx="2836863" cy="1347788"/>
                      </a:xfrm>
                      <a:prstGeom prst="rect">
                        <a:avLst/>
                      </a:prstGeom>
                      <a:noFill/>
                      <a:ln w="28575">
                        <a:solidFill>
                          <a:srgbClr val="008000"/>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
          <p:cNvSpPr txBox="1">
            <a:spLocks noChangeArrowheads="1"/>
          </p:cNvSpPr>
          <p:nvPr/>
        </p:nvSpPr>
        <p:spPr bwMode="auto">
          <a:xfrm>
            <a:off x="7375090" y="3603219"/>
            <a:ext cx="1079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66"/>
                </a:solidFill>
              </a:rPr>
              <a:t>（</a:t>
            </a:r>
            <a:r>
              <a:rPr kumimoji="1" lang="en-US" altLang="zh-CN" sz="2800" dirty="0">
                <a:solidFill>
                  <a:srgbClr val="FF0066"/>
                </a:solidFill>
              </a:rPr>
              <a:t>1</a:t>
            </a:r>
            <a:r>
              <a:rPr kumimoji="1" lang="zh-CN" altLang="en-US" sz="2800" dirty="0">
                <a:solidFill>
                  <a:srgbClr val="FF0066"/>
                </a:solidFill>
              </a:rPr>
              <a:t>）</a:t>
            </a:r>
          </a:p>
        </p:txBody>
      </p:sp>
      <p:graphicFrame>
        <p:nvGraphicFramePr>
          <p:cNvPr id="9" name="Object 2"/>
          <p:cNvGraphicFramePr>
            <a:graphicFrameLocks noChangeAspect="1"/>
          </p:cNvGraphicFramePr>
          <p:nvPr>
            <p:extLst>
              <p:ext uri="{D42A27DB-BD31-4B8C-83A1-F6EECF244321}">
                <p14:modId xmlns:p14="http://schemas.microsoft.com/office/powerpoint/2010/main" val="1968272451"/>
              </p:ext>
            </p:extLst>
          </p:nvPr>
        </p:nvGraphicFramePr>
        <p:xfrm>
          <a:off x="3186456" y="4394263"/>
          <a:ext cx="5159375" cy="2287587"/>
        </p:xfrm>
        <a:graphic>
          <a:graphicData uri="http://schemas.openxmlformats.org/presentationml/2006/ole">
            <mc:AlternateContent xmlns:mc="http://schemas.openxmlformats.org/markup-compatibility/2006">
              <mc:Choice xmlns:v="urn:schemas-microsoft-com:vml" Requires="v">
                <p:oleObj spid="_x0000_s232120" name="公式" r:id="rId9" imgW="2120760" imgH="939600" progId="Equation.3">
                  <p:embed/>
                </p:oleObj>
              </mc:Choice>
              <mc:Fallback>
                <p:oleObj name="公式" r:id="rId9" imgW="2120760" imgH="939600" progId="Equation.3">
                  <p:embed/>
                  <p:pic>
                    <p:nvPicPr>
                      <p:cNvPr id="0" name=""/>
                      <p:cNvPicPr>
                        <a:picLocks noChangeAspect="1" noChangeArrowheads="1"/>
                      </p:cNvPicPr>
                      <p:nvPr/>
                    </p:nvPicPr>
                    <p:blipFill>
                      <a:blip r:embed="rId10"/>
                      <a:srcRect/>
                      <a:stretch>
                        <a:fillRect/>
                      </a:stretch>
                    </p:blipFill>
                    <p:spPr bwMode="auto">
                      <a:xfrm>
                        <a:off x="3186456" y="4394263"/>
                        <a:ext cx="5159375" cy="2287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087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ox(out)">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2081160244"/>
              </p:ext>
            </p:extLst>
          </p:nvPr>
        </p:nvGraphicFramePr>
        <p:xfrm>
          <a:off x="3841549" y="1"/>
          <a:ext cx="5159375" cy="2287587"/>
        </p:xfrm>
        <a:graphic>
          <a:graphicData uri="http://schemas.openxmlformats.org/presentationml/2006/ole">
            <mc:AlternateContent xmlns:mc="http://schemas.openxmlformats.org/markup-compatibility/2006">
              <mc:Choice xmlns:v="urn:schemas-microsoft-com:vml" Requires="v">
                <p:oleObj spid="_x0000_s233990" name="公式" r:id="rId3" imgW="2120760" imgH="939600" progId="Equation.3">
                  <p:embed/>
                </p:oleObj>
              </mc:Choice>
              <mc:Fallback>
                <p:oleObj name="公式" r:id="rId3" imgW="2120760" imgH="939600" progId="Equation.3">
                  <p:embed/>
                  <p:pic>
                    <p:nvPicPr>
                      <p:cNvPr id="0" name=""/>
                      <p:cNvPicPr>
                        <a:picLocks noChangeAspect="1" noChangeArrowheads="1"/>
                      </p:cNvPicPr>
                      <p:nvPr/>
                    </p:nvPicPr>
                    <p:blipFill>
                      <a:blip r:embed="rId4"/>
                      <a:srcRect/>
                      <a:stretch>
                        <a:fillRect/>
                      </a:stretch>
                    </p:blipFill>
                    <p:spPr bwMode="auto">
                      <a:xfrm>
                        <a:off x="3841549" y="1"/>
                        <a:ext cx="5159375" cy="2287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 Box 5"/>
          <p:cNvSpPr txBox="1">
            <a:spLocks noChangeArrowheads="1"/>
          </p:cNvSpPr>
          <p:nvPr/>
        </p:nvSpPr>
        <p:spPr bwMode="auto">
          <a:xfrm>
            <a:off x="2497283" y="2519993"/>
            <a:ext cx="26160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66"/>
                </a:solidFill>
                <a:latin typeface="宋体" panose="02010600030101010101" pitchFamily="2" charset="-122"/>
              </a:rPr>
              <a:t>左边</a:t>
            </a:r>
            <a:r>
              <a:rPr kumimoji="1" lang="en-US" altLang="zh-CN" sz="2800" dirty="0">
                <a:solidFill>
                  <a:srgbClr val="FF0066"/>
                </a:solidFill>
                <a:latin typeface="宋体" panose="02010600030101010101" pitchFamily="2" charset="-122"/>
              </a:rPr>
              <a:t>=</a:t>
            </a:r>
            <a:r>
              <a:rPr kumimoji="1" lang="en-US" altLang="zh-CN" sz="2800" dirty="0">
                <a:solidFill>
                  <a:srgbClr val="0000FF"/>
                </a:solidFill>
                <a:latin typeface="宋体" panose="02010600030101010101" pitchFamily="2" charset="-122"/>
              </a:rPr>
              <a:t>r</a:t>
            </a:r>
            <a:r>
              <a:rPr kumimoji="1" lang="zh-CN" altLang="en-US" sz="2800" dirty="0">
                <a:solidFill>
                  <a:srgbClr val="0000FF"/>
                </a:solidFill>
                <a:latin typeface="宋体" panose="02010600030101010101" pitchFamily="2" charset="-122"/>
              </a:rPr>
              <a:t>的函数</a:t>
            </a:r>
          </a:p>
        </p:txBody>
      </p:sp>
      <p:sp>
        <p:nvSpPr>
          <p:cNvPr id="4" name="Text Box 5"/>
          <p:cNvSpPr txBox="1">
            <a:spLocks noChangeArrowheads="1"/>
          </p:cNvSpPr>
          <p:nvPr/>
        </p:nvSpPr>
        <p:spPr bwMode="auto">
          <a:xfrm>
            <a:off x="6155840" y="2519993"/>
            <a:ext cx="24649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66"/>
                </a:solidFill>
                <a:latin typeface="宋体" panose="02010600030101010101" pitchFamily="2" charset="-122"/>
              </a:rPr>
              <a:t>右边</a:t>
            </a:r>
            <a:r>
              <a:rPr kumimoji="1" lang="en-US" altLang="zh-CN" sz="2800" dirty="0">
                <a:solidFill>
                  <a:srgbClr val="FF0066"/>
                </a:solidFill>
                <a:latin typeface="宋体" panose="02010600030101010101" pitchFamily="2" charset="-122"/>
              </a:rPr>
              <a:t>=</a:t>
            </a:r>
            <a:r>
              <a:rPr kumimoji="1" lang="zh-CN" altLang="en-US" sz="2800" dirty="0">
                <a:solidFill>
                  <a:srgbClr val="0000FF"/>
                </a:solidFill>
                <a:latin typeface="宋体" panose="02010600030101010101" pitchFamily="2" charset="-122"/>
                <a:sym typeface="Symbol" panose="05050102010706020507" pitchFamily="18" charset="2"/>
              </a:rPr>
              <a:t></a:t>
            </a:r>
            <a:r>
              <a:rPr kumimoji="1" lang="zh-CN" altLang="en-US" sz="2800" dirty="0">
                <a:solidFill>
                  <a:srgbClr val="009900"/>
                </a:solidFill>
                <a:latin typeface="宋体" panose="02010600030101010101" pitchFamily="2" charset="-122"/>
              </a:rPr>
              <a:t>的函数</a:t>
            </a:r>
          </a:p>
        </p:txBody>
      </p:sp>
      <p:sp>
        <p:nvSpPr>
          <p:cNvPr id="9" name="AutoShape 8"/>
          <p:cNvSpPr>
            <a:spLocks noChangeArrowheads="1"/>
          </p:cNvSpPr>
          <p:nvPr/>
        </p:nvSpPr>
        <p:spPr bwMode="auto">
          <a:xfrm>
            <a:off x="2622360" y="3420175"/>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 name="Object 2"/>
          <p:cNvGraphicFramePr>
            <a:graphicFrameLocks noChangeAspect="1"/>
          </p:cNvGraphicFramePr>
          <p:nvPr>
            <p:extLst>
              <p:ext uri="{D42A27DB-BD31-4B8C-83A1-F6EECF244321}">
                <p14:modId xmlns:p14="http://schemas.microsoft.com/office/powerpoint/2010/main" val="23560915"/>
              </p:ext>
            </p:extLst>
          </p:nvPr>
        </p:nvGraphicFramePr>
        <p:xfrm>
          <a:off x="3576153" y="3168556"/>
          <a:ext cx="5159375" cy="2287587"/>
        </p:xfrm>
        <a:graphic>
          <a:graphicData uri="http://schemas.openxmlformats.org/presentationml/2006/ole">
            <mc:AlternateContent xmlns:mc="http://schemas.openxmlformats.org/markup-compatibility/2006">
              <mc:Choice xmlns:v="urn:schemas-microsoft-com:vml" Requires="v">
                <p:oleObj spid="_x0000_s233991" name="公式" r:id="rId5" imgW="2120760" imgH="939600" progId="Equation.3">
                  <p:embed/>
                </p:oleObj>
              </mc:Choice>
              <mc:Fallback>
                <p:oleObj name="公式" r:id="rId5" imgW="2120760" imgH="939600" progId="Equation.3">
                  <p:embed/>
                  <p:pic>
                    <p:nvPicPr>
                      <p:cNvPr id="0" name=""/>
                      <p:cNvPicPr>
                        <a:picLocks noChangeAspect="1" noChangeArrowheads="1"/>
                      </p:cNvPicPr>
                      <p:nvPr/>
                    </p:nvPicPr>
                    <p:blipFill>
                      <a:blip r:embed="rId4"/>
                      <a:srcRect/>
                      <a:stretch>
                        <a:fillRect/>
                      </a:stretch>
                    </p:blipFill>
                    <p:spPr bwMode="auto">
                      <a:xfrm>
                        <a:off x="3576153" y="3168556"/>
                        <a:ext cx="5159375" cy="2287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85016054"/>
              </p:ext>
            </p:extLst>
          </p:nvPr>
        </p:nvGraphicFramePr>
        <p:xfrm>
          <a:off x="3805321" y="5872756"/>
          <a:ext cx="2760662" cy="587375"/>
        </p:xfrm>
        <a:graphic>
          <a:graphicData uri="http://schemas.openxmlformats.org/presentationml/2006/ole">
            <mc:AlternateContent xmlns:mc="http://schemas.openxmlformats.org/markup-compatibility/2006">
              <mc:Choice xmlns:v="urn:schemas-microsoft-com:vml" Requires="v">
                <p:oleObj spid="_x0000_s233992" name="公式" r:id="rId6" imgW="1015920" imgH="215640" progId="Equation.3">
                  <p:embed/>
                </p:oleObj>
              </mc:Choice>
              <mc:Fallback>
                <p:oleObj name="公式" r:id="rId6" imgW="1015920" imgH="215640" progId="Equation.3">
                  <p:embed/>
                  <p:pic>
                    <p:nvPicPr>
                      <p:cNvPr id="0" name=""/>
                      <p:cNvPicPr/>
                      <p:nvPr/>
                    </p:nvPicPr>
                    <p:blipFill>
                      <a:blip r:embed="rId7"/>
                      <a:stretch>
                        <a:fillRect/>
                      </a:stretch>
                    </p:blipFill>
                    <p:spPr>
                      <a:xfrm>
                        <a:off x="3805321" y="5872756"/>
                        <a:ext cx="2760662" cy="587375"/>
                      </a:xfrm>
                      <a:prstGeom prst="rect">
                        <a:avLst/>
                      </a:prstGeom>
                    </p:spPr>
                  </p:pic>
                </p:oleObj>
              </mc:Fallback>
            </mc:AlternateContent>
          </a:graphicData>
        </a:graphic>
      </p:graphicFrame>
    </p:spTree>
    <p:extLst>
      <p:ext uri="{BB962C8B-B14F-4D97-AF65-F5344CB8AC3E}">
        <p14:creationId xmlns:p14="http://schemas.microsoft.com/office/powerpoint/2010/main" val="382207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219242414"/>
              </p:ext>
            </p:extLst>
          </p:nvPr>
        </p:nvGraphicFramePr>
        <p:xfrm>
          <a:off x="3753574" y="166048"/>
          <a:ext cx="5159375" cy="2287587"/>
        </p:xfrm>
        <a:graphic>
          <a:graphicData uri="http://schemas.openxmlformats.org/presentationml/2006/ole">
            <mc:AlternateContent xmlns:mc="http://schemas.openxmlformats.org/markup-compatibility/2006">
              <mc:Choice xmlns:v="urn:schemas-microsoft-com:vml" Requires="v">
                <p:oleObj spid="_x0000_s235190" name="公式" r:id="rId3" imgW="2120760" imgH="939600" progId="Equation.3">
                  <p:embed/>
                </p:oleObj>
              </mc:Choice>
              <mc:Fallback>
                <p:oleObj name="公式" r:id="rId3" imgW="2120760" imgH="939600" progId="Equation.3">
                  <p:embed/>
                  <p:pic>
                    <p:nvPicPr>
                      <p:cNvPr id="0" name=""/>
                      <p:cNvPicPr>
                        <a:picLocks noChangeAspect="1" noChangeArrowheads="1"/>
                      </p:cNvPicPr>
                      <p:nvPr/>
                    </p:nvPicPr>
                    <p:blipFill>
                      <a:blip r:embed="rId4"/>
                      <a:srcRect/>
                      <a:stretch>
                        <a:fillRect/>
                      </a:stretch>
                    </p:blipFill>
                    <p:spPr bwMode="auto">
                      <a:xfrm>
                        <a:off x="3753574" y="166048"/>
                        <a:ext cx="5159375" cy="2287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565374"/>
              </p:ext>
            </p:extLst>
          </p:nvPr>
        </p:nvGraphicFramePr>
        <p:xfrm>
          <a:off x="3702050" y="2559050"/>
          <a:ext cx="2863850" cy="692150"/>
        </p:xfrm>
        <a:graphic>
          <a:graphicData uri="http://schemas.openxmlformats.org/presentationml/2006/ole">
            <mc:AlternateContent xmlns:mc="http://schemas.openxmlformats.org/markup-compatibility/2006">
              <mc:Choice xmlns:v="urn:schemas-microsoft-com:vml" Requires="v">
                <p:oleObj spid="_x0000_s235191" name="Equation" r:id="rId5" imgW="1054080" imgH="253800" progId="Equation.DSMT4">
                  <p:embed/>
                </p:oleObj>
              </mc:Choice>
              <mc:Fallback>
                <p:oleObj name="Equation" r:id="rId5" imgW="1054080" imgH="253800" progId="Equation.DSMT4">
                  <p:embed/>
                  <p:pic>
                    <p:nvPicPr>
                      <p:cNvPr id="0" name=""/>
                      <p:cNvPicPr/>
                      <p:nvPr/>
                    </p:nvPicPr>
                    <p:blipFill>
                      <a:blip r:embed="rId6"/>
                      <a:stretch>
                        <a:fillRect/>
                      </a:stretch>
                    </p:blipFill>
                    <p:spPr>
                      <a:xfrm>
                        <a:off x="3702050" y="2559050"/>
                        <a:ext cx="2863850" cy="692150"/>
                      </a:xfrm>
                      <a:prstGeom prst="rect">
                        <a:avLst/>
                      </a:prstGeom>
                    </p:spPr>
                  </p:pic>
                </p:oleObj>
              </mc:Fallback>
            </mc:AlternateContent>
          </a:graphicData>
        </a:graphic>
      </p:graphicFrame>
      <p:sp>
        <p:nvSpPr>
          <p:cNvPr id="5" name="AutoShape 8"/>
          <p:cNvSpPr>
            <a:spLocks noChangeArrowheads="1"/>
          </p:cNvSpPr>
          <p:nvPr/>
        </p:nvSpPr>
        <p:spPr bwMode="auto">
          <a:xfrm>
            <a:off x="3403502" y="3334637"/>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 name="Group 3"/>
          <p:cNvGrpSpPr>
            <a:grpSpLocks/>
          </p:cNvGrpSpPr>
          <p:nvPr/>
        </p:nvGrpSpPr>
        <p:grpSpPr bwMode="auto">
          <a:xfrm>
            <a:off x="2139084" y="3867126"/>
            <a:ext cx="8223250" cy="1077912"/>
            <a:chOff x="242" y="1817"/>
            <a:chExt cx="5180" cy="679"/>
          </a:xfrm>
        </p:grpSpPr>
        <p:graphicFrame>
          <p:nvGraphicFramePr>
            <p:cNvPr id="7" name="Object 3"/>
            <p:cNvGraphicFramePr>
              <a:graphicFrameLocks noChangeAspect="1"/>
            </p:cNvGraphicFramePr>
            <p:nvPr/>
          </p:nvGraphicFramePr>
          <p:xfrm>
            <a:off x="242" y="1817"/>
            <a:ext cx="4087" cy="679"/>
          </p:xfrm>
          <a:graphic>
            <a:graphicData uri="http://schemas.openxmlformats.org/presentationml/2006/ole">
              <mc:AlternateContent xmlns:mc="http://schemas.openxmlformats.org/markup-compatibility/2006">
                <mc:Choice xmlns:v="urn:schemas-microsoft-com:vml" Requires="v">
                  <p:oleObj spid="_x0000_s235192" name="公式" r:id="rId7" imgW="2600340" imgH="380876" progId="Equation.3">
                    <p:embed/>
                  </p:oleObj>
                </mc:Choice>
                <mc:Fallback>
                  <p:oleObj name="公式" r:id="rId7" imgW="2600340" imgH="38087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 y="1817"/>
                          <a:ext cx="4087" cy="679"/>
                        </a:xfrm>
                        <a:prstGeom prst="rect">
                          <a:avLst/>
                        </a:prstGeom>
                        <a:noFill/>
                        <a:ln w="28575">
                          <a:solidFill>
                            <a:srgbClr val="008000"/>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5"/>
            <p:cNvSpPr txBox="1">
              <a:spLocks noChangeArrowheads="1"/>
            </p:cNvSpPr>
            <p:nvPr/>
          </p:nvSpPr>
          <p:spPr bwMode="auto">
            <a:xfrm>
              <a:off x="4738" y="1994"/>
              <a:ext cx="6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a:t>
              </a:r>
              <a:r>
                <a:rPr kumimoji="1" lang="en-US" altLang="zh-CN" sz="2800" dirty="0">
                  <a:solidFill>
                    <a:srgbClr val="009900"/>
                  </a:solidFill>
                </a:rPr>
                <a:t>2</a:t>
              </a:r>
              <a:r>
                <a:rPr kumimoji="1" lang="zh-CN" altLang="en-US" sz="2800" dirty="0">
                  <a:solidFill>
                    <a:srgbClr val="009900"/>
                  </a:solidFill>
                </a:rPr>
                <a:t>）</a:t>
              </a:r>
            </a:p>
          </p:txBody>
        </p:sp>
      </p:grpSp>
      <p:grpSp>
        <p:nvGrpSpPr>
          <p:cNvPr id="9" name="Group 6"/>
          <p:cNvGrpSpPr>
            <a:grpSpLocks/>
          </p:cNvGrpSpPr>
          <p:nvPr/>
        </p:nvGrpSpPr>
        <p:grpSpPr bwMode="auto">
          <a:xfrm>
            <a:off x="2123210" y="5527653"/>
            <a:ext cx="8386763" cy="1169987"/>
            <a:chOff x="232" y="2863"/>
            <a:chExt cx="5283" cy="737"/>
          </a:xfrm>
        </p:grpSpPr>
        <p:graphicFrame>
          <p:nvGraphicFramePr>
            <p:cNvPr id="10" name="Object 4"/>
            <p:cNvGraphicFramePr>
              <a:graphicFrameLocks noChangeAspect="1"/>
            </p:cNvGraphicFramePr>
            <p:nvPr/>
          </p:nvGraphicFramePr>
          <p:xfrm>
            <a:off x="232" y="2863"/>
            <a:ext cx="4282" cy="737"/>
          </p:xfrm>
          <a:graphic>
            <a:graphicData uri="http://schemas.openxmlformats.org/presentationml/2006/ole">
              <mc:AlternateContent xmlns:mc="http://schemas.openxmlformats.org/markup-compatibility/2006">
                <mc:Choice xmlns:v="urn:schemas-microsoft-com:vml" Requires="v">
                  <p:oleObj spid="_x0000_s235193" name="公式" r:id="rId9" imgW="2724243" imgH="419207" progId="Equation.3">
                    <p:embed/>
                  </p:oleObj>
                </mc:Choice>
                <mc:Fallback>
                  <p:oleObj name="公式" r:id="rId9" imgW="2724243" imgH="41920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 y="2863"/>
                          <a:ext cx="4282" cy="737"/>
                        </a:xfrm>
                        <a:prstGeom prst="rect">
                          <a:avLst/>
                        </a:prstGeom>
                        <a:noFill/>
                        <a:ln w="28575">
                          <a:solidFill>
                            <a:srgbClr val="008000"/>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8"/>
            <p:cNvSpPr txBox="1">
              <a:spLocks noChangeArrowheads="1"/>
            </p:cNvSpPr>
            <p:nvPr/>
          </p:nvSpPr>
          <p:spPr bwMode="auto">
            <a:xfrm>
              <a:off x="4831" y="3066"/>
              <a:ext cx="6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a:t>
              </a:r>
              <a:r>
                <a:rPr kumimoji="1" lang="en-US" altLang="zh-CN" sz="2800" dirty="0">
                  <a:solidFill>
                    <a:srgbClr val="0000FF"/>
                  </a:solidFill>
                </a:rPr>
                <a:t>3</a:t>
              </a:r>
              <a:r>
                <a:rPr kumimoji="1" lang="zh-CN" altLang="en-US" sz="2800" dirty="0">
                  <a:solidFill>
                    <a:srgbClr val="0000FF"/>
                  </a:solidFill>
                </a:rPr>
                <a:t>）</a:t>
              </a:r>
            </a:p>
          </p:txBody>
        </p:sp>
      </p:grpSp>
    </p:spTree>
    <p:extLst>
      <p:ext uri="{BB962C8B-B14F-4D97-AF65-F5344CB8AC3E}">
        <p14:creationId xmlns:p14="http://schemas.microsoft.com/office/powerpoint/2010/main" val="199173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749103" y="-3356"/>
            <a:ext cx="3924301" cy="1347788"/>
            <a:chOff x="555" y="332"/>
            <a:chExt cx="2472" cy="849"/>
          </a:xfrm>
        </p:grpSpPr>
        <p:graphicFrame>
          <p:nvGraphicFramePr>
            <p:cNvPr id="3" name="Object 2"/>
            <p:cNvGraphicFramePr>
              <a:graphicFrameLocks noChangeAspect="1"/>
            </p:cNvGraphicFramePr>
            <p:nvPr>
              <p:extLst>
                <p:ext uri="{D42A27DB-BD31-4B8C-83A1-F6EECF244321}">
                  <p14:modId xmlns:p14="http://schemas.microsoft.com/office/powerpoint/2010/main" val="1258282908"/>
                </p:ext>
              </p:extLst>
            </p:nvPr>
          </p:nvGraphicFramePr>
          <p:xfrm>
            <a:off x="555" y="332"/>
            <a:ext cx="1672" cy="849"/>
          </p:xfrm>
          <a:graphic>
            <a:graphicData uri="http://schemas.openxmlformats.org/presentationml/2006/ole">
              <mc:AlternateContent xmlns:mc="http://schemas.openxmlformats.org/markup-compatibility/2006">
                <mc:Choice xmlns:v="urn:schemas-microsoft-com:vml" Requires="v">
                  <p:oleObj spid="_x0000_s388335" name="公式" r:id="rId3" imgW="952200" imgH="444240" progId="Equation.3">
                    <p:embed/>
                  </p:oleObj>
                </mc:Choice>
                <mc:Fallback>
                  <p:oleObj name="公式" r:id="rId3" imgW="952200" imgH="444240" progId="Equation.3">
                    <p:embed/>
                    <p:pic>
                      <p:nvPicPr>
                        <p:cNvPr id="0" name=""/>
                        <p:cNvPicPr>
                          <a:picLocks noChangeAspect="1" noChangeArrowheads="1"/>
                        </p:cNvPicPr>
                        <p:nvPr/>
                      </p:nvPicPr>
                      <p:blipFill>
                        <a:blip r:embed="rId4"/>
                        <a:srcRect/>
                        <a:stretch>
                          <a:fillRect/>
                        </a:stretch>
                      </p:blipFill>
                      <p:spPr bwMode="auto">
                        <a:xfrm>
                          <a:off x="555" y="332"/>
                          <a:ext cx="1672" cy="84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4"/>
            <p:cNvSpPr txBox="1">
              <a:spLocks noChangeArrowheads="1"/>
            </p:cNvSpPr>
            <p:nvPr/>
          </p:nvSpPr>
          <p:spPr bwMode="auto">
            <a:xfrm>
              <a:off x="2343" y="595"/>
              <a:ext cx="6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CC"/>
                  </a:solidFill>
                </a:rPr>
                <a:t>（</a:t>
              </a:r>
              <a:r>
                <a:rPr kumimoji="1" lang="en-US" altLang="zh-CN" sz="2800" dirty="0">
                  <a:solidFill>
                    <a:srgbClr val="0000CC"/>
                  </a:solidFill>
                </a:rPr>
                <a:t>1</a:t>
              </a:r>
              <a:r>
                <a:rPr kumimoji="1" lang="zh-CN" altLang="en-US" sz="2800" dirty="0">
                  <a:solidFill>
                    <a:srgbClr val="0000CC"/>
                  </a:solidFill>
                </a:rPr>
                <a:t>）</a:t>
              </a:r>
            </a:p>
          </p:txBody>
        </p:sp>
      </p:grpSp>
      <p:sp>
        <p:nvSpPr>
          <p:cNvPr id="32" name="AutoShape 8"/>
          <p:cNvSpPr>
            <a:spLocks noChangeArrowheads="1"/>
          </p:cNvSpPr>
          <p:nvPr/>
        </p:nvSpPr>
        <p:spPr bwMode="auto">
          <a:xfrm>
            <a:off x="6846441" y="558522"/>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3" name="Object 3"/>
          <p:cNvGraphicFramePr>
            <a:graphicFrameLocks noChangeAspect="1"/>
          </p:cNvGraphicFramePr>
          <p:nvPr>
            <p:extLst>
              <p:ext uri="{D42A27DB-BD31-4B8C-83A1-F6EECF244321}">
                <p14:modId xmlns:p14="http://schemas.microsoft.com/office/powerpoint/2010/main" val="3862810288"/>
              </p:ext>
            </p:extLst>
          </p:nvPr>
        </p:nvGraphicFramePr>
        <p:xfrm>
          <a:off x="7617172" y="259614"/>
          <a:ext cx="2636838" cy="727075"/>
        </p:xfrm>
        <a:graphic>
          <a:graphicData uri="http://schemas.openxmlformats.org/presentationml/2006/ole">
            <mc:AlternateContent xmlns:mc="http://schemas.openxmlformats.org/markup-compatibility/2006">
              <mc:Choice xmlns:v="urn:schemas-microsoft-com:vml" Requires="v">
                <p:oleObj spid="_x0000_s388336" name="公式" r:id="rId5" imgW="825480" imgH="228600" progId="Equation.3">
                  <p:embed/>
                </p:oleObj>
              </mc:Choice>
              <mc:Fallback>
                <p:oleObj name="公式" r:id="rId5" imgW="825480" imgH="228600" progId="Equation.3">
                  <p:embed/>
                  <p:pic>
                    <p:nvPicPr>
                      <p:cNvPr id="0" name=""/>
                      <p:cNvPicPr>
                        <a:picLocks noChangeAspect="1" noChangeArrowheads="1"/>
                      </p:cNvPicPr>
                      <p:nvPr/>
                    </p:nvPicPr>
                    <p:blipFill>
                      <a:blip r:embed="rId6"/>
                      <a:srcRect/>
                      <a:stretch>
                        <a:fillRect/>
                      </a:stretch>
                    </p:blipFill>
                    <p:spPr bwMode="auto">
                      <a:xfrm>
                        <a:off x="7617172" y="259614"/>
                        <a:ext cx="2636838"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 name="Group 6"/>
          <p:cNvGrpSpPr>
            <a:grpSpLocks/>
          </p:cNvGrpSpPr>
          <p:nvPr/>
        </p:nvGrpSpPr>
        <p:grpSpPr bwMode="auto">
          <a:xfrm>
            <a:off x="2249040" y="1222196"/>
            <a:ext cx="6686550" cy="620713"/>
            <a:chOff x="278" y="1104"/>
            <a:chExt cx="4212" cy="391"/>
          </a:xfrm>
        </p:grpSpPr>
        <p:sp>
          <p:nvSpPr>
            <p:cNvPr id="35" name="Text Box 7"/>
            <p:cNvSpPr txBox="1">
              <a:spLocks noChangeArrowheads="1"/>
            </p:cNvSpPr>
            <p:nvPr/>
          </p:nvSpPr>
          <p:spPr bwMode="auto">
            <a:xfrm>
              <a:off x="278" y="1146"/>
              <a:ext cx="21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由波函数单值的条件 </a:t>
              </a:r>
            </a:p>
          </p:txBody>
        </p:sp>
        <p:graphicFrame>
          <p:nvGraphicFramePr>
            <p:cNvPr id="36" name="Object 4"/>
            <p:cNvGraphicFramePr>
              <a:graphicFrameLocks noChangeAspect="1"/>
            </p:cNvGraphicFramePr>
            <p:nvPr>
              <p:extLst>
                <p:ext uri="{D42A27DB-BD31-4B8C-83A1-F6EECF244321}">
                  <p14:modId xmlns:p14="http://schemas.microsoft.com/office/powerpoint/2010/main" val="3292143589"/>
                </p:ext>
              </p:extLst>
            </p:nvPr>
          </p:nvGraphicFramePr>
          <p:xfrm>
            <a:off x="2565" y="1104"/>
            <a:ext cx="1925" cy="391"/>
          </p:xfrm>
          <a:graphic>
            <a:graphicData uri="http://schemas.openxmlformats.org/presentationml/2006/ole">
              <mc:AlternateContent xmlns:mc="http://schemas.openxmlformats.org/markup-compatibility/2006">
                <mc:Choice xmlns:v="urn:schemas-microsoft-com:vml" Requires="v">
                  <p:oleObj spid="_x0000_s388337" name="公式" r:id="rId7" imgW="1054080" imgH="215640" progId="Equation.3">
                    <p:embed/>
                  </p:oleObj>
                </mc:Choice>
                <mc:Fallback>
                  <p:oleObj name="公式" r:id="rId7" imgW="1054080" imgH="215640" progId="Equation.3">
                    <p:embed/>
                    <p:pic>
                      <p:nvPicPr>
                        <p:cNvPr id="0" name=""/>
                        <p:cNvPicPr>
                          <a:picLocks noChangeAspect="1" noChangeArrowheads="1"/>
                        </p:cNvPicPr>
                        <p:nvPr/>
                      </p:nvPicPr>
                      <p:blipFill>
                        <a:blip r:embed="rId8"/>
                        <a:srcRect/>
                        <a:stretch>
                          <a:fillRect/>
                        </a:stretch>
                      </p:blipFill>
                      <p:spPr bwMode="auto">
                        <a:xfrm>
                          <a:off x="2565" y="1104"/>
                          <a:ext cx="1925" cy="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Group 9"/>
          <p:cNvGrpSpPr>
            <a:grpSpLocks/>
          </p:cNvGrpSpPr>
          <p:nvPr/>
        </p:nvGrpSpPr>
        <p:grpSpPr bwMode="auto">
          <a:xfrm>
            <a:off x="2249041" y="1968321"/>
            <a:ext cx="4429125" cy="644525"/>
            <a:chOff x="240" y="1574"/>
            <a:chExt cx="2790" cy="406"/>
          </a:xfrm>
        </p:grpSpPr>
        <p:graphicFrame>
          <p:nvGraphicFramePr>
            <p:cNvPr id="38" name="Object 5"/>
            <p:cNvGraphicFramePr>
              <a:graphicFrameLocks noChangeAspect="1"/>
            </p:cNvGraphicFramePr>
            <p:nvPr>
              <p:extLst>
                <p:ext uri="{D42A27DB-BD31-4B8C-83A1-F6EECF244321}">
                  <p14:modId xmlns:p14="http://schemas.microsoft.com/office/powerpoint/2010/main" val="3404454828"/>
                </p:ext>
              </p:extLst>
            </p:nvPr>
          </p:nvGraphicFramePr>
          <p:xfrm>
            <a:off x="755" y="1574"/>
            <a:ext cx="2275" cy="406"/>
          </p:xfrm>
          <a:graphic>
            <a:graphicData uri="http://schemas.openxmlformats.org/presentationml/2006/ole">
              <mc:AlternateContent xmlns:mc="http://schemas.openxmlformats.org/markup-compatibility/2006">
                <mc:Choice xmlns:v="urn:schemas-microsoft-com:vml" Requires="v">
                  <p:oleObj spid="_x0000_s388338" name="公式" r:id="rId9" imgW="1130040" imgH="203040" progId="Equation.3">
                    <p:embed/>
                  </p:oleObj>
                </mc:Choice>
                <mc:Fallback>
                  <p:oleObj name="公式" r:id="rId9" imgW="1130040" imgH="203040" progId="Equation.3">
                    <p:embed/>
                    <p:pic>
                      <p:nvPicPr>
                        <p:cNvPr id="0" name=""/>
                        <p:cNvPicPr>
                          <a:picLocks noChangeAspect="1" noChangeArrowheads="1"/>
                        </p:cNvPicPr>
                        <p:nvPr/>
                      </p:nvPicPr>
                      <p:blipFill>
                        <a:blip r:embed="rId10"/>
                        <a:srcRect/>
                        <a:stretch>
                          <a:fillRect/>
                        </a:stretch>
                      </p:blipFill>
                      <p:spPr bwMode="auto">
                        <a:xfrm>
                          <a:off x="755" y="1574"/>
                          <a:ext cx="227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11"/>
            <p:cNvSpPr txBox="1">
              <a:spLocks noChangeArrowheads="1"/>
            </p:cNvSpPr>
            <p:nvPr/>
          </p:nvSpPr>
          <p:spPr bwMode="auto">
            <a:xfrm>
              <a:off x="240" y="1641"/>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即</a:t>
              </a:r>
            </a:p>
          </p:txBody>
        </p:sp>
      </p:grpSp>
      <p:graphicFrame>
        <p:nvGraphicFramePr>
          <p:cNvPr id="40" name="Object 6"/>
          <p:cNvGraphicFramePr>
            <a:graphicFrameLocks noChangeAspect="1"/>
          </p:cNvGraphicFramePr>
          <p:nvPr>
            <p:extLst>
              <p:ext uri="{D42A27DB-BD31-4B8C-83A1-F6EECF244321}">
                <p14:modId xmlns:p14="http://schemas.microsoft.com/office/powerpoint/2010/main" val="4125658507"/>
              </p:ext>
            </p:extLst>
          </p:nvPr>
        </p:nvGraphicFramePr>
        <p:xfrm>
          <a:off x="6973440" y="2081032"/>
          <a:ext cx="3403600" cy="665162"/>
        </p:xfrm>
        <a:graphic>
          <a:graphicData uri="http://schemas.openxmlformats.org/presentationml/2006/ole">
            <mc:AlternateContent xmlns:mc="http://schemas.openxmlformats.org/markup-compatibility/2006">
              <mc:Choice xmlns:v="urn:schemas-microsoft-com:vml" Requires="v">
                <p:oleObj spid="_x0000_s388339" name="公式" r:id="rId11" imgW="1168400" imgH="228600" progId="Equation.3">
                  <p:embed/>
                </p:oleObj>
              </mc:Choice>
              <mc:Fallback>
                <p:oleObj name="公式" r:id="rId11" imgW="11684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3440" y="2081032"/>
                        <a:ext cx="3403600" cy="665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 name="Group 13"/>
          <p:cNvGrpSpPr>
            <a:grpSpLocks/>
          </p:cNvGrpSpPr>
          <p:nvPr/>
        </p:nvGrpSpPr>
        <p:grpSpPr bwMode="auto">
          <a:xfrm>
            <a:off x="3284090" y="2721432"/>
            <a:ext cx="3835400" cy="647700"/>
            <a:chOff x="288" y="2136"/>
            <a:chExt cx="2416" cy="408"/>
          </a:xfrm>
        </p:grpSpPr>
        <p:graphicFrame>
          <p:nvGraphicFramePr>
            <p:cNvPr id="42" name="Object 7"/>
            <p:cNvGraphicFramePr>
              <a:graphicFrameLocks noChangeAspect="1"/>
            </p:cNvGraphicFramePr>
            <p:nvPr/>
          </p:nvGraphicFramePr>
          <p:xfrm>
            <a:off x="288" y="2136"/>
            <a:ext cx="360" cy="408"/>
          </p:xfrm>
          <a:graphic>
            <a:graphicData uri="http://schemas.openxmlformats.org/presentationml/2006/ole">
              <mc:AlternateContent xmlns:mc="http://schemas.openxmlformats.org/markup-compatibility/2006">
                <mc:Choice xmlns:v="urn:schemas-microsoft-com:vml" Requires="v">
                  <p:oleObj spid="_x0000_s388340" name="公式" r:id="rId13" imgW="203112" imgH="228501" progId="Equation.3">
                    <p:embed/>
                  </p:oleObj>
                </mc:Choice>
                <mc:Fallback>
                  <p:oleObj name="公式" r:id="rId13" imgW="203112"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 y="2136"/>
                          <a:ext cx="36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Line 15"/>
            <p:cNvSpPr>
              <a:spLocks noChangeShapeType="1"/>
            </p:cNvSpPr>
            <p:nvPr/>
          </p:nvSpPr>
          <p:spPr bwMode="auto">
            <a:xfrm>
              <a:off x="768" y="2352"/>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16"/>
            <p:cNvSpPr txBox="1">
              <a:spLocks noChangeArrowheads="1"/>
            </p:cNvSpPr>
            <p:nvPr/>
          </p:nvSpPr>
          <p:spPr bwMode="auto">
            <a:xfrm>
              <a:off x="1632" y="2183"/>
              <a:ext cx="10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00"/>
                  </a:solidFill>
                </a:rPr>
                <a:t>磁量子数 </a:t>
              </a:r>
            </a:p>
          </p:txBody>
        </p:sp>
      </p:grpSp>
      <p:grpSp>
        <p:nvGrpSpPr>
          <p:cNvPr id="57" name="Group 3"/>
          <p:cNvGrpSpPr>
            <a:grpSpLocks/>
          </p:cNvGrpSpPr>
          <p:nvPr/>
        </p:nvGrpSpPr>
        <p:grpSpPr bwMode="auto">
          <a:xfrm>
            <a:off x="2249040" y="3676571"/>
            <a:ext cx="8223250" cy="1077912"/>
            <a:chOff x="242" y="1817"/>
            <a:chExt cx="5180" cy="679"/>
          </a:xfrm>
        </p:grpSpPr>
        <p:graphicFrame>
          <p:nvGraphicFramePr>
            <p:cNvPr id="58" name="Object 3"/>
            <p:cNvGraphicFramePr>
              <a:graphicFrameLocks noChangeAspect="1"/>
            </p:cNvGraphicFramePr>
            <p:nvPr/>
          </p:nvGraphicFramePr>
          <p:xfrm>
            <a:off x="242" y="1817"/>
            <a:ext cx="4087" cy="679"/>
          </p:xfrm>
          <a:graphic>
            <a:graphicData uri="http://schemas.openxmlformats.org/presentationml/2006/ole">
              <mc:AlternateContent xmlns:mc="http://schemas.openxmlformats.org/markup-compatibility/2006">
                <mc:Choice xmlns:v="urn:schemas-microsoft-com:vml" Requires="v">
                  <p:oleObj spid="_x0000_s388341" name="公式" r:id="rId15" imgW="2600340" imgH="380876" progId="Equation.3">
                    <p:embed/>
                  </p:oleObj>
                </mc:Choice>
                <mc:Fallback>
                  <p:oleObj name="公式" r:id="rId15" imgW="2600340" imgH="38087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2" y="1817"/>
                          <a:ext cx="4087" cy="679"/>
                        </a:xfrm>
                        <a:prstGeom prst="rect">
                          <a:avLst/>
                        </a:prstGeom>
                        <a:noFill/>
                        <a:ln w="28575">
                          <a:solidFill>
                            <a:srgbClr val="008000"/>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Text Box 5"/>
            <p:cNvSpPr txBox="1">
              <a:spLocks noChangeArrowheads="1"/>
            </p:cNvSpPr>
            <p:nvPr/>
          </p:nvSpPr>
          <p:spPr bwMode="auto">
            <a:xfrm>
              <a:off x="4738" y="1994"/>
              <a:ext cx="6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a:t>
              </a:r>
              <a:r>
                <a:rPr kumimoji="1" lang="en-US" altLang="zh-CN" sz="2800" dirty="0">
                  <a:solidFill>
                    <a:srgbClr val="009900"/>
                  </a:solidFill>
                </a:rPr>
                <a:t>2</a:t>
              </a:r>
              <a:r>
                <a:rPr kumimoji="1" lang="zh-CN" altLang="en-US" sz="2800" dirty="0">
                  <a:solidFill>
                    <a:srgbClr val="009900"/>
                  </a:solidFill>
                </a:rPr>
                <a:t>）</a:t>
              </a:r>
            </a:p>
          </p:txBody>
        </p:sp>
      </p:grpSp>
      <p:grpSp>
        <p:nvGrpSpPr>
          <p:cNvPr id="60" name="Group 17"/>
          <p:cNvGrpSpPr>
            <a:grpSpLocks/>
          </p:cNvGrpSpPr>
          <p:nvPr/>
        </p:nvGrpSpPr>
        <p:grpSpPr bwMode="auto">
          <a:xfrm>
            <a:off x="1988691" y="5123939"/>
            <a:ext cx="4759325" cy="609600"/>
            <a:chOff x="288" y="2634"/>
            <a:chExt cx="2998" cy="384"/>
          </a:xfrm>
        </p:grpSpPr>
        <p:graphicFrame>
          <p:nvGraphicFramePr>
            <p:cNvPr id="61" name="Object 8"/>
            <p:cNvGraphicFramePr>
              <a:graphicFrameLocks noChangeAspect="1"/>
            </p:cNvGraphicFramePr>
            <p:nvPr/>
          </p:nvGraphicFramePr>
          <p:xfrm>
            <a:off x="288" y="2640"/>
            <a:ext cx="624" cy="378"/>
          </p:xfrm>
          <a:graphic>
            <a:graphicData uri="http://schemas.openxmlformats.org/presentationml/2006/ole">
              <mc:AlternateContent xmlns:mc="http://schemas.openxmlformats.org/markup-compatibility/2006">
                <mc:Choice xmlns:v="urn:schemas-microsoft-com:vml" Requires="v">
                  <p:oleObj spid="_x0000_s388342" name="公式" r:id="rId17" imgW="285867" imgH="152512" progId="Equation.3">
                    <p:embed/>
                  </p:oleObj>
                </mc:Choice>
                <mc:Fallback>
                  <p:oleObj name="公式" r:id="rId17" imgW="285867" imgH="1525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8" y="2640"/>
                          <a:ext cx="624"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Text Box 19"/>
            <p:cNvSpPr txBox="1">
              <a:spLocks noChangeArrowheads="1"/>
            </p:cNvSpPr>
            <p:nvPr/>
          </p:nvSpPr>
          <p:spPr bwMode="auto">
            <a:xfrm>
              <a:off x="864" y="2634"/>
              <a:ext cx="24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t>的解：</a:t>
              </a:r>
              <a:r>
                <a:rPr kumimoji="1" lang="zh-CN" altLang="en-US" sz="2800" dirty="0">
                  <a:solidFill>
                    <a:srgbClr val="0000FF"/>
                  </a:solidFill>
                </a:rPr>
                <a:t>缔合勒让德函数 </a:t>
              </a:r>
            </a:p>
          </p:txBody>
        </p:sp>
      </p:grpSp>
      <p:grpSp>
        <p:nvGrpSpPr>
          <p:cNvPr id="63" name="Group 20"/>
          <p:cNvGrpSpPr>
            <a:grpSpLocks/>
          </p:cNvGrpSpPr>
          <p:nvPr/>
        </p:nvGrpSpPr>
        <p:grpSpPr bwMode="auto">
          <a:xfrm>
            <a:off x="6748015" y="5086632"/>
            <a:ext cx="4121150" cy="693738"/>
            <a:chOff x="230" y="3034"/>
            <a:chExt cx="2596" cy="437"/>
          </a:xfrm>
        </p:grpSpPr>
        <p:sp>
          <p:nvSpPr>
            <p:cNvPr id="64" name="Text Box 21"/>
            <p:cNvSpPr txBox="1">
              <a:spLocks noChangeArrowheads="1"/>
            </p:cNvSpPr>
            <p:nvPr/>
          </p:nvSpPr>
          <p:spPr bwMode="auto">
            <a:xfrm>
              <a:off x="230" y="3066"/>
              <a:ext cx="6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8000"/>
                  </a:solidFill>
                </a:rPr>
                <a:t>仅当 </a:t>
              </a:r>
            </a:p>
          </p:txBody>
        </p:sp>
        <p:graphicFrame>
          <p:nvGraphicFramePr>
            <p:cNvPr id="65" name="Object 9"/>
            <p:cNvGraphicFramePr>
              <a:graphicFrameLocks noChangeAspect="1"/>
            </p:cNvGraphicFramePr>
            <p:nvPr/>
          </p:nvGraphicFramePr>
          <p:xfrm>
            <a:off x="768" y="3034"/>
            <a:ext cx="816" cy="437"/>
          </p:xfrm>
          <a:graphic>
            <a:graphicData uri="http://schemas.openxmlformats.org/presentationml/2006/ole">
              <mc:AlternateContent xmlns:mc="http://schemas.openxmlformats.org/markup-compatibility/2006">
                <mc:Choice xmlns:v="urn:schemas-microsoft-com:vml" Requires="v">
                  <p:oleObj spid="_x0000_s388343" name="公式" r:id="rId19" imgW="469696" imgH="253890" progId="Equation.3">
                    <p:embed/>
                  </p:oleObj>
                </mc:Choice>
                <mc:Fallback>
                  <p:oleObj name="公式" r:id="rId19" imgW="469696" imgH="25389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8" y="3034"/>
                          <a:ext cx="816" cy="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23"/>
            <p:cNvSpPr txBox="1">
              <a:spLocks noChangeArrowheads="1"/>
            </p:cNvSpPr>
            <p:nvPr/>
          </p:nvSpPr>
          <p:spPr bwMode="auto">
            <a:xfrm>
              <a:off x="1529" y="3073"/>
              <a:ext cx="1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8000"/>
                  </a:solidFill>
                </a:rPr>
                <a:t>时函数存在</a:t>
              </a:r>
              <a:r>
                <a:rPr kumimoji="1" lang="zh-CN" altLang="en-US" sz="2800"/>
                <a:t> </a:t>
              </a:r>
            </a:p>
          </p:txBody>
        </p:sp>
      </p:grpSp>
      <p:graphicFrame>
        <p:nvGraphicFramePr>
          <p:cNvPr id="67" name="Object 10"/>
          <p:cNvGraphicFramePr>
            <a:graphicFrameLocks noChangeAspect="1"/>
          </p:cNvGraphicFramePr>
          <p:nvPr>
            <p:extLst>
              <p:ext uri="{D42A27DB-BD31-4B8C-83A1-F6EECF244321}">
                <p14:modId xmlns:p14="http://schemas.microsoft.com/office/powerpoint/2010/main" val="2628708663"/>
              </p:ext>
            </p:extLst>
          </p:nvPr>
        </p:nvGraphicFramePr>
        <p:xfrm>
          <a:off x="2299840" y="5954204"/>
          <a:ext cx="4133850" cy="688975"/>
        </p:xfrm>
        <a:graphic>
          <a:graphicData uri="http://schemas.openxmlformats.org/presentationml/2006/ole">
            <mc:AlternateContent xmlns:mc="http://schemas.openxmlformats.org/markup-compatibility/2006">
              <mc:Choice xmlns:v="urn:schemas-microsoft-com:vml" Requires="v">
                <p:oleObj spid="_x0000_s388344" name="公式" r:id="rId21" imgW="1371600" imgH="228600" progId="Equation.3">
                  <p:embed/>
                </p:oleObj>
              </mc:Choice>
              <mc:Fallback>
                <p:oleObj name="公式" r:id="rId21" imgW="137160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99840" y="5954204"/>
                        <a:ext cx="4133850"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8" name="Group 25"/>
          <p:cNvGrpSpPr>
            <a:grpSpLocks/>
          </p:cNvGrpSpPr>
          <p:nvPr/>
        </p:nvGrpSpPr>
        <p:grpSpPr bwMode="auto">
          <a:xfrm>
            <a:off x="6846440" y="6016116"/>
            <a:ext cx="3213100" cy="519113"/>
            <a:chOff x="3148" y="3196"/>
            <a:chExt cx="2024" cy="327"/>
          </a:xfrm>
        </p:grpSpPr>
        <p:graphicFrame>
          <p:nvGraphicFramePr>
            <p:cNvPr id="69" name="Object 11"/>
            <p:cNvGraphicFramePr>
              <a:graphicFrameLocks noChangeAspect="1"/>
            </p:cNvGraphicFramePr>
            <p:nvPr/>
          </p:nvGraphicFramePr>
          <p:xfrm>
            <a:off x="3148" y="3204"/>
            <a:ext cx="172" cy="303"/>
          </p:xfrm>
          <a:graphic>
            <a:graphicData uri="http://schemas.openxmlformats.org/presentationml/2006/ole">
              <mc:AlternateContent xmlns:mc="http://schemas.openxmlformats.org/markup-compatibility/2006">
                <mc:Choice xmlns:v="urn:schemas-microsoft-com:vml" Requires="v">
                  <p:oleObj spid="_x0000_s388345" name="公式" r:id="rId23" imgW="101468" imgH="177569" progId="Equation.3">
                    <p:embed/>
                  </p:oleObj>
                </mc:Choice>
                <mc:Fallback>
                  <p:oleObj name="公式" r:id="rId23" imgW="101468" imgH="17756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48" y="3204"/>
                          <a:ext cx="172"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Line 27"/>
            <p:cNvSpPr>
              <a:spLocks noChangeShapeType="1"/>
            </p:cNvSpPr>
            <p:nvPr/>
          </p:nvSpPr>
          <p:spPr bwMode="auto">
            <a:xfrm>
              <a:off x="3372" y="3362"/>
              <a:ext cx="45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Text Box 28"/>
            <p:cNvSpPr txBox="1">
              <a:spLocks noChangeArrowheads="1"/>
            </p:cNvSpPr>
            <p:nvPr/>
          </p:nvSpPr>
          <p:spPr bwMode="auto">
            <a:xfrm>
              <a:off x="3875" y="3196"/>
              <a:ext cx="1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CC0000"/>
                  </a:solidFill>
                </a:rPr>
                <a:t>轨道量子数 </a:t>
              </a:r>
              <a:endParaRPr kumimoji="1" lang="zh-CN" altLang="en-US" sz="2800"/>
            </a:p>
          </p:txBody>
        </p:sp>
      </p:grpSp>
    </p:spTree>
    <p:extLst>
      <p:ext uri="{BB962C8B-B14F-4D97-AF65-F5344CB8AC3E}">
        <p14:creationId xmlns:p14="http://schemas.microsoft.com/office/powerpoint/2010/main" val="214732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blinds(vertical)">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500"/>
                                        <p:tgtEl>
                                          <p:spTgt spid="37"/>
                                        </p:tgtEl>
                                      </p:cBhvr>
                                    </p:animEffect>
                                  </p:childTnLst>
                                </p:cTn>
                              </p:par>
                            </p:childTnLst>
                          </p:cTn>
                        </p:par>
                        <p:par>
                          <p:cTn id="27" fill="hold">
                            <p:stCondLst>
                              <p:cond delay="500"/>
                            </p:stCondLst>
                            <p:childTnLst>
                              <p:par>
                                <p:cTn id="28" presetID="1" presetClass="entr" presetSubtype="0" fill="hold" nodeType="afterEffect">
                                  <p:stCondLst>
                                    <p:cond delay="5000"/>
                                  </p:stCondLst>
                                  <p:childTnLst>
                                    <p:set>
                                      <p:cBhvr>
                                        <p:cTn id="29" dur="1" fill="hold">
                                          <p:stCondLst>
                                            <p:cond delay="499"/>
                                          </p:stCondLst>
                                        </p:cTn>
                                        <p:tgtEl>
                                          <p:spTgt spid="40"/>
                                        </p:tgtEl>
                                        <p:attrNameLst>
                                          <p:attrName>style.visibility</p:attrName>
                                        </p:attrNameLst>
                                      </p:cBhvr>
                                      <p:to>
                                        <p:strVal val="visible"/>
                                      </p:to>
                                    </p:set>
                                  </p:childTnLst>
                                </p:cTn>
                              </p:par>
                            </p:childTnLst>
                          </p:cTn>
                        </p:par>
                        <p:par>
                          <p:cTn id="30" fill="hold">
                            <p:stCondLst>
                              <p:cond delay="6000"/>
                            </p:stCondLst>
                            <p:childTnLst>
                              <p:par>
                                <p:cTn id="31" presetID="1" presetClass="entr" presetSubtype="0" fill="hold" nodeType="afterEffect">
                                  <p:stCondLst>
                                    <p:cond delay="0"/>
                                  </p:stCondLst>
                                  <p:childTnLst>
                                    <p:set>
                                      <p:cBhvr>
                                        <p:cTn id="32" dur="1" fill="hold">
                                          <p:stCondLst>
                                            <p:cond delay="499"/>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0-#ppt_w/2"/>
                                          </p:val>
                                        </p:tav>
                                        <p:tav tm="100000">
                                          <p:val>
                                            <p:strVal val="#ppt_x"/>
                                          </p:val>
                                        </p:tav>
                                      </p:tavLst>
                                    </p:anim>
                                    <p:anim calcmode="lin" valueType="num">
                                      <p:cBhvr additive="base">
                                        <p:cTn id="3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box(out)">
                                      <p:cBhvr>
                                        <p:cTn id="43" dur="500"/>
                                        <p:tgtEl>
                                          <p:spTgt spid="60"/>
                                        </p:tgtEl>
                                      </p:cBhvr>
                                    </p:animEffect>
                                  </p:childTnLst>
                                </p:cTn>
                              </p:par>
                            </p:childTnLst>
                          </p:cTn>
                        </p:par>
                        <p:par>
                          <p:cTn id="44" fill="hold">
                            <p:stCondLst>
                              <p:cond delay="500"/>
                            </p:stCondLst>
                            <p:childTnLst>
                              <p:par>
                                <p:cTn id="45" presetID="1" presetClass="entr" presetSubtype="0" fill="hold" nodeType="afterEffect">
                                  <p:stCondLst>
                                    <p:cond delay="2000"/>
                                  </p:stCondLst>
                                  <p:childTnLst>
                                    <p:set>
                                      <p:cBhvr>
                                        <p:cTn id="46" dur="1" fill="hold">
                                          <p:stCondLst>
                                            <p:cond delay="499"/>
                                          </p:stCondLst>
                                        </p:cTn>
                                        <p:tgtEl>
                                          <p:spTgt spid="63"/>
                                        </p:tgtEl>
                                        <p:attrNameLst>
                                          <p:attrName>style.visibility</p:attrName>
                                        </p:attrNameLst>
                                      </p:cBhvr>
                                      <p:to>
                                        <p:strVal val="visible"/>
                                      </p:to>
                                    </p:set>
                                  </p:childTnLst>
                                </p:cTn>
                              </p:par>
                            </p:childTnLst>
                          </p:cTn>
                        </p:par>
                        <p:par>
                          <p:cTn id="47" fill="hold">
                            <p:stCondLst>
                              <p:cond delay="3000"/>
                            </p:stCondLst>
                            <p:childTnLst>
                              <p:par>
                                <p:cTn id="48" presetID="1" presetClass="entr" presetSubtype="0" fill="hold" nodeType="afterEffect">
                                  <p:stCondLst>
                                    <p:cond delay="2000"/>
                                  </p:stCondLst>
                                  <p:childTnLst>
                                    <p:set>
                                      <p:cBhvr>
                                        <p:cTn id="49" dur="1" fill="hold">
                                          <p:stCondLst>
                                            <p:cond delay="499"/>
                                          </p:stCondLst>
                                        </p:cTn>
                                        <p:tgtEl>
                                          <p:spTgt spid="67"/>
                                        </p:tgtEl>
                                        <p:attrNameLst>
                                          <p:attrName>style.visibility</p:attrName>
                                        </p:attrNameLst>
                                      </p:cBhvr>
                                      <p:to>
                                        <p:strVal val="visible"/>
                                      </p:to>
                                    </p:set>
                                  </p:childTnLst>
                                </p:cTn>
                              </p:par>
                            </p:childTnLst>
                          </p:cTn>
                        </p:par>
                        <p:par>
                          <p:cTn id="50" fill="hold">
                            <p:stCondLst>
                              <p:cond delay="5500"/>
                            </p:stCondLst>
                            <p:childTnLst>
                              <p:par>
                                <p:cTn id="51" presetID="1" presetClass="entr" presetSubtype="0" fill="hold" nodeType="afterEffect">
                                  <p:stCondLst>
                                    <p:cond delay="1000"/>
                                  </p:stCondLst>
                                  <p:childTnLst>
                                    <p:set>
                                      <p:cBhvr>
                                        <p:cTn id="52" dur="1" fill="hold">
                                          <p:stCondLst>
                                            <p:cond delay="499"/>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317493" y="136486"/>
            <a:ext cx="4197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en-US" altLang="zh-CN" sz="3200" dirty="0">
                <a:solidFill>
                  <a:schemeClr val="tx2"/>
                </a:solidFill>
                <a:latin typeface="黑体" panose="02010609060101010101" pitchFamily="49" charset="-122"/>
                <a:ea typeface="黑体" panose="02010609060101010101" pitchFamily="49" charset="-122"/>
              </a:rPr>
              <a:t>  </a:t>
            </a:r>
            <a:r>
              <a:rPr kumimoji="1" lang="zh-CN" altLang="en-US" sz="3200" dirty="0">
                <a:solidFill>
                  <a:srgbClr val="FF0000"/>
                </a:solidFill>
                <a:latin typeface="黑体" panose="02010609060101010101" pitchFamily="49" charset="-122"/>
                <a:ea typeface="黑体" panose="02010609060101010101" pitchFamily="49" charset="-122"/>
              </a:rPr>
              <a:t>玻尔对应原理</a:t>
            </a:r>
          </a:p>
        </p:txBody>
      </p:sp>
      <p:sp>
        <p:nvSpPr>
          <p:cNvPr id="3" name="Text Box 3"/>
          <p:cNvSpPr txBox="1">
            <a:spLocks noChangeArrowheads="1"/>
          </p:cNvSpPr>
          <p:nvPr/>
        </p:nvSpPr>
        <p:spPr bwMode="auto">
          <a:xfrm>
            <a:off x="2590533" y="767214"/>
            <a:ext cx="78486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dirty="0">
                <a:solidFill>
                  <a:srgbClr val="FF33CC"/>
                </a:solidFill>
                <a:ea typeface="黑体" panose="02010609060101010101" pitchFamily="49" charset="-122"/>
              </a:rPr>
              <a:t>在大量子数极限下</a:t>
            </a:r>
            <a:r>
              <a:rPr kumimoji="1" lang="en-US" altLang="zh-CN" sz="2800" dirty="0">
                <a:solidFill>
                  <a:srgbClr val="FF33CC"/>
                </a:solidFill>
                <a:ea typeface="黑体" panose="02010609060101010101" pitchFamily="49" charset="-122"/>
              </a:rPr>
              <a:t>,</a:t>
            </a:r>
            <a:r>
              <a:rPr kumimoji="1" lang="zh-CN" altLang="en-US" sz="2800" dirty="0">
                <a:solidFill>
                  <a:srgbClr val="FF33CC"/>
                </a:solidFill>
                <a:ea typeface="黑体" panose="02010609060101010101" pitchFamily="49" charset="-122"/>
              </a:rPr>
              <a:t>量子规律必须转化为经典规律</a:t>
            </a:r>
          </a:p>
        </p:txBody>
      </p:sp>
      <p:sp>
        <p:nvSpPr>
          <p:cNvPr id="4" name="Line 4"/>
          <p:cNvSpPr>
            <a:spLocks noChangeShapeType="1"/>
          </p:cNvSpPr>
          <p:nvPr/>
        </p:nvSpPr>
        <p:spPr bwMode="auto">
          <a:xfrm>
            <a:off x="4751122" y="1628775"/>
            <a:ext cx="13668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5" name="Text Box 5"/>
          <p:cNvSpPr txBox="1">
            <a:spLocks noChangeArrowheads="1"/>
          </p:cNvSpPr>
          <p:nvPr/>
        </p:nvSpPr>
        <p:spPr bwMode="auto">
          <a:xfrm>
            <a:off x="6262422" y="1289052"/>
            <a:ext cx="3398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a:solidFill>
                  <a:srgbClr val="008000"/>
                </a:solidFill>
                <a:ea typeface="黑体" panose="02010609060101010101" pitchFamily="49" charset="-122"/>
              </a:rPr>
              <a:t>量子物理的对应原理</a:t>
            </a:r>
          </a:p>
        </p:txBody>
      </p:sp>
      <p:graphicFrame>
        <p:nvGraphicFramePr>
          <p:cNvPr id="6" name="Object 6"/>
          <p:cNvGraphicFramePr>
            <a:graphicFrameLocks noChangeAspect="1"/>
          </p:cNvGraphicFramePr>
          <p:nvPr>
            <p:extLst>
              <p:ext uri="{D42A27DB-BD31-4B8C-83A1-F6EECF244321}">
                <p14:modId xmlns:p14="http://schemas.microsoft.com/office/powerpoint/2010/main" val="2471789681"/>
              </p:ext>
            </p:extLst>
          </p:nvPr>
        </p:nvGraphicFramePr>
        <p:xfrm>
          <a:off x="4101832" y="1938340"/>
          <a:ext cx="6337300" cy="947737"/>
        </p:xfrm>
        <a:graphic>
          <a:graphicData uri="http://schemas.openxmlformats.org/presentationml/2006/ole">
            <mc:AlternateContent xmlns:mc="http://schemas.openxmlformats.org/markup-compatibility/2006">
              <mc:Choice xmlns:v="urn:schemas-microsoft-com:vml" Requires="v">
                <p:oleObj spid="_x0000_s366875" name="Equation" r:id="rId3" imgW="2457542" imgH="352533" progId="Equation.3">
                  <p:embed/>
                </p:oleObj>
              </mc:Choice>
              <mc:Fallback>
                <p:oleObj name="Equation" r:id="rId3" imgW="2457542" imgH="35253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1832" y="1938340"/>
                        <a:ext cx="6337300"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p:cNvSpPr txBox="1">
            <a:spLocks noChangeArrowheads="1"/>
          </p:cNvSpPr>
          <p:nvPr/>
        </p:nvSpPr>
        <p:spPr bwMode="auto">
          <a:xfrm>
            <a:off x="2590532" y="3140075"/>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dirty="0">
                <a:solidFill>
                  <a:srgbClr val="009900"/>
                </a:solidFill>
                <a:ea typeface="黑体" panose="02010609060101010101" pitchFamily="49" charset="-122"/>
              </a:rPr>
              <a:t>相邻能级间隔</a:t>
            </a:r>
          </a:p>
        </p:txBody>
      </p:sp>
      <p:graphicFrame>
        <p:nvGraphicFramePr>
          <p:cNvPr id="8" name="Object 8"/>
          <p:cNvGraphicFramePr>
            <a:graphicFrameLocks noChangeAspect="1"/>
          </p:cNvGraphicFramePr>
          <p:nvPr>
            <p:extLst>
              <p:ext uri="{D42A27DB-BD31-4B8C-83A1-F6EECF244321}">
                <p14:modId xmlns:p14="http://schemas.microsoft.com/office/powerpoint/2010/main" val="1359287384"/>
              </p:ext>
            </p:extLst>
          </p:nvPr>
        </p:nvGraphicFramePr>
        <p:xfrm>
          <a:off x="4995597" y="2857500"/>
          <a:ext cx="4313237" cy="947738"/>
        </p:xfrm>
        <a:graphic>
          <a:graphicData uri="http://schemas.openxmlformats.org/presentationml/2006/ole">
            <mc:AlternateContent xmlns:mc="http://schemas.openxmlformats.org/markup-compatibility/2006">
              <mc:Choice xmlns:v="urn:schemas-microsoft-com:vml" Requires="v">
                <p:oleObj spid="_x0000_s366876" name="Equation" r:id="rId5" imgW="1838297" imgH="352533" progId="Equation.3">
                  <p:embed/>
                </p:oleObj>
              </mc:Choice>
              <mc:Fallback>
                <p:oleObj name="Equation" r:id="rId5" imgW="1838297" imgH="35253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5597" y="2857500"/>
                        <a:ext cx="4313237"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9"/>
          <p:cNvSpPr txBox="1">
            <a:spLocks noChangeArrowheads="1"/>
          </p:cNvSpPr>
          <p:nvPr/>
        </p:nvSpPr>
        <p:spPr bwMode="auto">
          <a:xfrm>
            <a:off x="2517507" y="429260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dirty="0">
                <a:solidFill>
                  <a:srgbClr val="CC3300"/>
                </a:solidFill>
                <a:ea typeface="黑体" panose="02010609060101010101" pitchFamily="49" charset="-122"/>
              </a:rPr>
              <a:t>能级的相对间隔</a:t>
            </a:r>
          </a:p>
        </p:txBody>
      </p:sp>
      <p:graphicFrame>
        <p:nvGraphicFramePr>
          <p:cNvPr id="10" name="Object 10"/>
          <p:cNvGraphicFramePr>
            <a:graphicFrameLocks noChangeAspect="1"/>
          </p:cNvGraphicFramePr>
          <p:nvPr>
            <p:extLst>
              <p:ext uri="{D42A27DB-BD31-4B8C-83A1-F6EECF244321}">
                <p14:modId xmlns:p14="http://schemas.microsoft.com/office/powerpoint/2010/main" val="3349467820"/>
              </p:ext>
            </p:extLst>
          </p:nvPr>
        </p:nvGraphicFramePr>
        <p:xfrm>
          <a:off x="5320881" y="3682953"/>
          <a:ext cx="4611979" cy="1762172"/>
        </p:xfrm>
        <a:graphic>
          <a:graphicData uri="http://schemas.openxmlformats.org/presentationml/2006/ole">
            <mc:AlternateContent xmlns:mc="http://schemas.openxmlformats.org/markup-compatibility/2006">
              <mc:Choice xmlns:v="urn:schemas-microsoft-com:vml" Requires="v">
                <p:oleObj spid="_x0000_s366877" name="公式" r:id="rId7" imgW="1815840" imgH="787320" progId="Equation.3">
                  <p:embed/>
                </p:oleObj>
              </mc:Choice>
              <mc:Fallback>
                <p:oleObj name="公式" r:id="rId7" imgW="1815840" imgH="787320" progId="Equation.3">
                  <p:embed/>
                  <p:pic>
                    <p:nvPicPr>
                      <p:cNvPr id="0" name=""/>
                      <p:cNvPicPr>
                        <a:picLocks noChangeAspect="1" noChangeArrowheads="1"/>
                      </p:cNvPicPr>
                      <p:nvPr/>
                    </p:nvPicPr>
                    <p:blipFill>
                      <a:blip r:embed="rId8"/>
                      <a:srcRect/>
                      <a:stretch>
                        <a:fillRect/>
                      </a:stretch>
                    </p:blipFill>
                    <p:spPr bwMode="auto">
                      <a:xfrm>
                        <a:off x="5320881" y="3682953"/>
                        <a:ext cx="4611979" cy="1762172"/>
                      </a:xfrm>
                      <a:prstGeom prst="rect">
                        <a:avLst/>
                      </a:prstGeom>
                      <a:noFill/>
                      <a:ln>
                        <a:noFill/>
                      </a:ln>
                      <a:effectLs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3294668936"/>
              </p:ext>
            </p:extLst>
          </p:nvPr>
        </p:nvGraphicFramePr>
        <p:xfrm>
          <a:off x="2683881" y="5516564"/>
          <a:ext cx="2011363" cy="458787"/>
        </p:xfrm>
        <a:graphic>
          <a:graphicData uri="http://schemas.openxmlformats.org/presentationml/2006/ole">
            <mc:AlternateContent xmlns:mc="http://schemas.openxmlformats.org/markup-compatibility/2006">
              <mc:Choice xmlns:v="urn:schemas-microsoft-com:vml" Requires="v">
                <p:oleObj spid="_x0000_s366878" name="Equation" r:id="rId9" imgW="695368" imgH="133347" progId="Equation.3">
                  <p:embed/>
                </p:oleObj>
              </mc:Choice>
              <mc:Fallback>
                <p:oleObj name="Equation" r:id="rId9" imgW="695368" imgH="13334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3881" y="5516564"/>
                        <a:ext cx="2011363" cy="458787"/>
                      </a:xfrm>
                      <a:prstGeom prst="rect">
                        <a:avLst/>
                      </a:prstGeom>
                      <a:solidFill>
                        <a:srgbClr val="00FFFF"/>
                      </a:solidFill>
                      <a:ln>
                        <a:noFill/>
                      </a:ln>
                      <a:effectLs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812114206"/>
              </p:ext>
            </p:extLst>
          </p:nvPr>
        </p:nvGraphicFramePr>
        <p:xfrm>
          <a:off x="4789220" y="5246690"/>
          <a:ext cx="1674812" cy="1006475"/>
        </p:xfrm>
        <a:graphic>
          <a:graphicData uri="http://schemas.openxmlformats.org/presentationml/2006/ole">
            <mc:AlternateContent xmlns:mc="http://schemas.openxmlformats.org/markup-compatibility/2006">
              <mc:Choice xmlns:v="urn:schemas-microsoft-com:vml" Requires="v">
                <p:oleObj spid="_x0000_s366879" name="Equation" r:id="rId11" imgW="571465" imgH="380876" progId="Equation.3">
                  <p:embed/>
                </p:oleObj>
              </mc:Choice>
              <mc:Fallback>
                <p:oleObj name="Equation" r:id="rId11" imgW="571465" imgH="38087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9220" y="5246690"/>
                        <a:ext cx="1674812" cy="1006475"/>
                      </a:xfrm>
                      <a:prstGeom prst="rect">
                        <a:avLst/>
                      </a:prstGeom>
                      <a:solidFill>
                        <a:srgbClr val="FFFF00"/>
                      </a:solidFill>
                      <a:ln>
                        <a:noFill/>
                      </a:ln>
                      <a:effectLst/>
                      <a:extLst/>
                    </p:spPr>
                  </p:pic>
                </p:oleObj>
              </mc:Fallback>
            </mc:AlternateContent>
          </a:graphicData>
        </a:graphic>
      </p:graphicFrame>
      <p:sp>
        <p:nvSpPr>
          <p:cNvPr id="13" name="Text Box 13"/>
          <p:cNvSpPr txBox="1">
            <a:spLocks noChangeArrowheads="1"/>
          </p:cNvSpPr>
          <p:nvPr/>
        </p:nvSpPr>
        <p:spPr bwMode="auto">
          <a:xfrm>
            <a:off x="6694221" y="5516563"/>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dirty="0">
                <a:solidFill>
                  <a:srgbClr val="FF00FF"/>
                </a:solidFill>
                <a:ea typeface="黑体" panose="02010609060101010101" pitchFamily="49" charset="-122"/>
              </a:rPr>
              <a:t>能量连续</a:t>
            </a:r>
          </a:p>
        </p:txBody>
      </p:sp>
      <p:sp>
        <p:nvSpPr>
          <p:cNvPr id="14" name="Text Box 14"/>
          <p:cNvSpPr txBox="1">
            <a:spLocks noChangeArrowheads="1"/>
          </p:cNvSpPr>
          <p:nvPr/>
        </p:nvSpPr>
        <p:spPr bwMode="auto">
          <a:xfrm>
            <a:off x="3309671" y="6165850"/>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dirty="0">
                <a:solidFill>
                  <a:srgbClr val="990033"/>
                </a:solidFill>
                <a:ea typeface="黑体" panose="02010609060101010101" pitchFamily="49" charset="-122"/>
              </a:rPr>
              <a:t>量子规律转化为经典规律</a:t>
            </a:r>
          </a:p>
        </p:txBody>
      </p:sp>
      <p:sp>
        <p:nvSpPr>
          <p:cNvPr id="15" name="Text Box 15"/>
          <p:cNvSpPr txBox="1">
            <a:spLocks noChangeArrowheads="1"/>
          </p:cNvSpPr>
          <p:nvPr/>
        </p:nvSpPr>
        <p:spPr bwMode="auto">
          <a:xfrm>
            <a:off x="3093770" y="2133600"/>
            <a:ext cx="545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dirty="0">
                <a:solidFill>
                  <a:srgbClr val="0000FF"/>
                </a:solidFill>
                <a:ea typeface="黑体" panose="02010609060101010101" pitchFamily="49" charset="-122"/>
              </a:rPr>
              <a:t>例</a:t>
            </a:r>
          </a:p>
        </p:txBody>
      </p:sp>
    </p:spTree>
    <p:extLst>
      <p:ext uri="{BB962C8B-B14F-4D97-AF65-F5344CB8AC3E}">
        <p14:creationId xmlns:p14="http://schemas.microsoft.com/office/powerpoint/2010/main" val="423084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7" grpId="0"/>
      <p:bldP spid="9" grpId="0"/>
      <p:bldP spid="13" grpId="0"/>
      <p:bldP spid="14" grpId="0"/>
      <p:bldP spid="1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6"/>
          <p:cNvGrpSpPr>
            <a:grpSpLocks/>
          </p:cNvGrpSpPr>
          <p:nvPr/>
        </p:nvGrpSpPr>
        <p:grpSpPr bwMode="auto">
          <a:xfrm>
            <a:off x="2542308" y="95229"/>
            <a:ext cx="7842250" cy="1123950"/>
            <a:chOff x="496" y="-559"/>
            <a:chExt cx="4940" cy="708"/>
          </a:xfrm>
        </p:grpSpPr>
        <p:graphicFrame>
          <p:nvGraphicFramePr>
            <p:cNvPr id="33" name="Object 4"/>
            <p:cNvGraphicFramePr>
              <a:graphicFrameLocks noChangeAspect="1"/>
            </p:cNvGraphicFramePr>
            <p:nvPr>
              <p:extLst>
                <p:ext uri="{D42A27DB-BD31-4B8C-83A1-F6EECF244321}">
                  <p14:modId xmlns:p14="http://schemas.microsoft.com/office/powerpoint/2010/main" val="203331809"/>
                </p:ext>
              </p:extLst>
            </p:nvPr>
          </p:nvGraphicFramePr>
          <p:xfrm>
            <a:off x="496" y="-559"/>
            <a:ext cx="4256" cy="708"/>
          </p:xfrm>
          <a:graphic>
            <a:graphicData uri="http://schemas.openxmlformats.org/presentationml/2006/ole">
              <mc:AlternateContent xmlns:mc="http://schemas.openxmlformats.org/markup-compatibility/2006">
                <mc:Choice xmlns:v="urn:schemas-microsoft-com:vml" Requires="v">
                  <p:oleObj spid="_x0000_s320323" name="公式" r:id="rId3" imgW="2724243" imgH="419207" progId="Equation.3">
                    <p:embed/>
                  </p:oleObj>
                </mc:Choice>
                <mc:Fallback>
                  <p:oleObj name="公式" r:id="rId3" imgW="2724243" imgH="4192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 y="-559"/>
                          <a:ext cx="4256" cy="708"/>
                        </a:xfrm>
                        <a:prstGeom prst="rect">
                          <a:avLst/>
                        </a:prstGeom>
                        <a:noFill/>
                        <a:ln w="28575">
                          <a:solidFill>
                            <a:srgbClr val="008000"/>
                          </a:solidFill>
                          <a:miter lim="800000"/>
                          <a:headEnd/>
                          <a:tailEnd/>
                        </a:ln>
                        <a:effectLst/>
                        <a:extLst/>
                      </p:spPr>
                    </p:pic>
                  </p:oleObj>
                </mc:Fallback>
              </mc:AlternateContent>
            </a:graphicData>
          </a:graphic>
        </p:graphicFrame>
        <p:sp>
          <p:nvSpPr>
            <p:cNvPr id="34" name="Text Box 8"/>
            <p:cNvSpPr txBox="1">
              <a:spLocks noChangeArrowheads="1"/>
            </p:cNvSpPr>
            <p:nvPr/>
          </p:nvSpPr>
          <p:spPr bwMode="auto">
            <a:xfrm>
              <a:off x="4752" y="-294"/>
              <a:ext cx="6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a:t>
              </a:r>
              <a:r>
                <a:rPr kumimoji="1" lang="en-US" altLang="zh-CN" sz="2800" dirty="0">
                  <a:solidFill>
                    <a:srgbClr val="0000FF"/>
                  </a:solidFill>
                </a:rPr>
                <a:t>3</a:t>
              </a:r>
              <a:r>
                <a:rPr kumimoji="1" lang="zh-CN" altLang="en-US" sz="2800" dirty="0">
                  <a:solidFill>
                    <a:srgbClr val="0000FF"/>
                  </a:solidFill>
                </a:rPr>
                <a:t>）</a:t>
              </a:r>
            </a:p>
          </p:txBody>
        </p:sp>
      </p:grpSp>
      <p:grpSp>
        <p:nvGrpSpPr>
          <p:cNvPr id="35" name="Group 2"/>
          <p:cNvGrpSpPr>
            <a:grpSpLocks/>
          </p:cNvGrpSpPr>
          <p:nvPr/>
        </p:nvGrpSpPr>
        <p:grpSpPr bwMode="auto">
          <a:xfrm>
            <a:off x="2542308" y="1293369"/>
            <a:ext cx="4705350" cy="587375"/>
            <a:chOff x="210" y="173"/>
            <a:chExt cx="2964" cy="370"/>
          </a:xfrm>
        </p:grpSpPr>
        <p:graphicFrame>
          <p:nvGraphicFramePr>
            <p:cNvPr id="36" name="Object 3"/>
            <p:cNvGraphicFramePr>
              <a:graphicFrameLocks noChangeAspect="1"/>
            </p:cNvGraphicFramePr>
            <p:nvPr/>
          </p:nvGraphicFramePr>
          <p:xfrm>
            <a:off x="210" y="173"/>
            <a:ext cx="570" cy="370"/>
          </p:xfrm>
          <a:graphic>
            <a:graphicData uri="http://schemas.openxmlformats.org/presentationml/2006/ole">
              <mc:AlternateContent xmlns:mc="http://schemas.openxmlformats.org/markup-compatibility/2006">
                <mc:Choice xmlns:v="urn:schemas-microsoft-com:vml" Requires="v">
                  <p:oleObj spid="_x0000_s320324" name="公式" r:id="rId5" imgW="266702" imgH="152512" progId="Equation.3">
                    <p:embed/>
                  </p:oleObj>
                </mc:Choice>
                <mc:Fallback>
                  <p:oleObj name="公式" r:id="rId5" imgW="266702" imgH="1525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 y="173"/>
                          <a:ext cx="570"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4"/>
            <p:cNvSpPr txBox="1">
              <a:spLocks noChangeArrowheads="1"/>
            </p:cNvSpPr>
            <p:nvPr/>
          </p:nvSpPr>
          <p:spPr bwMode="auto">
            <a:xfrm>
              <a:off x="752" y="188"/>
              <a:ext cx="24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t>的解：</a:t>
              </a:r>
              <a:r>
                <a:rPr kumimoji="1" lang="zh-CN" altLang="en-US" sz="2800" dirty="0">
                  <a:solidFill>
                    <a:srgbClr val="0000FF"/>
                  </a:solidFill>
                </a:rPr>
                <a:t>缔合拉盖尔函数 </a:t>
              </a:r>
            </a:p>
          </p:txBody>
        </p:sp>
      </p:grpSp>
      <p:grpSp>
        <p:nvGrpSpPr>
          <p:cNvPr id="38" name="Group 5"/>
          <p:cNvGrpSpPr>
            <a:grpSpLocks/>
          </p:cNvGrpSpPr>
          <p:nvPr/>
        </p:nvGrpSpPr>
        <p:grpSpPr bwMode="auto">
          <a:xfrm>
            <a:off x="2280109" y="1790099"/>
            <a:ext cx="4843462" cy="1068388"/>
            <a:chOff x="966" y="676"/>
            <a:chExt cx="3051" cy="673"/>
          </a:xfrm>
        </p:grpSpPr>
        <p:sp>
          <p:nvSpPr>
            <p:cNvPr id="39" name="Text Box 6"/>
            <p:cNvSpPr txBox="1">
              <a:spLocks noChangeArrowheads="1"/>
            </p:cNvSpPr>
            <p:nvPr/>
          </p:nvSpPr>
          <p:spPr bwMode="auto">
            <a:xfrm>
              <a:off x="966" y="836"/>
              <a:ext cx="5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8000"/>
                  </a:solidFill>
                </a:rPr>
                <a:t>仅当</a:t>
              </a:r>
            </a:p>
          </p:txBody>
        </p:sp>
        <p:graphicFrame>
          <p:nvGraphicFramePr>
            <p:cNvPr id="40" name="Object 7"/>
            <p:cNvGraphicFramePr>
              <a:graphicFrameLocks noChangeAspect="1"/>
            </p:cNvGraphicFramePr>
            <p:nvPr/>
          </p:nvGraphicFramePr>
          <p:xfrm>
            <a:off x="1492" y="676"/>
            <a:ext cx="1795" cy="673"/>
          </p:xfrm>
          <a:graphic>
            <a:graphicData uri="http://schemas.openxmlformats.org/presentationml/2006/ole">
              <mc:AlternateContent xmlns:mc="http://schemas.openxmlformats.org/markup-compatibility/2006">
                <mc:Choice xmlns:v="urn:schemas-microsoft-com:vml" Requires="v">
                  <p:oleObj spid="_x0000_s320325" name="公式" r:id="rId7" imgW="1117600" imgH="419100" progId="Equation.3">
                    <p:embed/>
                  </p:oleObj>
                </mc:Choice>
                <mc:Fallback>
                  <p:oleObj name="公式" r:id="rId7" imgW="11176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2" y="676"/>
                          <a:ext cx="1795" cy="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Text Box 8"/>
            <p:cNvSpPr txBox="1">
              <a:spLocks noChangeArrowheads="1"/>
            </p:cNvSpPr>
            <p:nvPr/>
          </p:nvSpPr>
          <p:spPr bwMode="auto">
            <a:xfrm>
              <a:off x="3223" y="855"/>
              <a:ext cx="7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8000"/>
                  </a:solidFill>
                </a:rPr>
                <a:t>时有解</a:t>
              </a:r>
            </a:p>
          </p:txBody>
        </p:sp>
      </p:grpSp>
      <p:grpSp>
        <p:nvGrpSpPr>
          <p:cNvPr id="42" name="Group 9"/>
          <p:cNvGrpSpPr>
            <a:grpSpLocks/>
          </p:cNvGrpSpPr>
          <p:nvPr/>
        </p:nvGrpSpPr>
        <p:grpSpPr bwMode="auto">
          <a:xfrm>
            <a:off x="7489643" y="2145024"/>
            <a:ext cx="3195637" cy="525463"/>
            <a:chOff x="2840" y="1873"/>
            <a:chExt cx="2013" cy="331"/>
          </a:xfrm>
        </p:grpSpPr>
        <p:graphicFrame>
          <p:nvGraphicFramePr>
            <p:cNvPr id="43" name="Object 10"/>
            <p:cNvGraphicFramePr>
              <a:graphicFrameLocks noChangeAspect="1"/>
            </p:cNvGraphicFramePr>
            <p:nvPr/>
          </p:nvGraphicFramePr>
          <p:xfrm>
            <a:off x="2840" y="1873"/>
            <a:ext cx="297" cy="331"/>
          </p:xfrm>
          <a:graphic>
            <a:graphicData uri="http://schemas.openxmlformats.org/presentationml/2006/ole">
              <mc:AlternateContent xmlns:mc="http://schemas.openxmlformats.org/markup-compatibility/2006">
                <mc:Choice xmlns:v="urn:schemas-microsoft-com:vml" Requires="v">
                  <p:oleObj spid="_x0000_s320326" name="公式" r:id="rId9" imgW="126835" imgH="139518" progId="Equation.3">
                    <p:embed/>
                  </p:oleObj>
                </mc:Choice>
                <mc:Fallback>
                  <p:oleObj name="公式" r:id="rId9" imgW="126835" imgH="1395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0" y="1873"/>
                          <a:ext cx="297"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11"/>
            <p:cNvSpPr>
              <a:spLocks noChangeShapeType="1"/>
            </p:cNvSpPr>
            <p:nvPr/>
          </p:nvSpPr>
          <p:spPr bwMode="auto">
            <a:xfrm>
              <a:off x="3186" y="2038"/>
              <a:ext cx="5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Text Box 12"/>
            <p:cNvSpPr txBox="1">
              <a:spLocks noChangeArrowheads="1"/>
            </p:cNvSpPr>
            <p:nvPr/>
          </p:nvSpPr>
          <p:spPr bwMode="auto">
            <a:xfrm>
              <a:off x="3781" y="1873"/>
              <a:ext cx="10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00"/>
                  </a:solidFill>
                </a:rPr>
                <a:t>主量子数 </a:t>
              </a:r>
            </a:p>
          </p:txBody>
        </p:sp>
      </p:grpSp>
      <p:grpSp>
        <p:nvGrpSpPr>
          <p:cNvPr id="46" name="Group 13"/>
          <p:cNvGrpSpPr>
            <a:grpSpLocks/>
          </p:cNvGrpSpPr>
          <p:nvPr/>
        </p:nvGrpSpPr>
        <p:grpSpPr bwMode="auto">
          <a:xfrm>
            <a:off x="2400118" y="2818544"/>
            <a:ext cx="5089525" cy="603250"/>
            <a:chOff x="233" y="1340"/>
            <a:chExt cx="3206" cy="380"/>
          </a:xfrm>
        </p:grpSpPr>
        <p:sp>
          <p:nvSpPr>
            <p:cNvPr id="47" name="Text Box 14"/>
            <p:cNvSpPr txBox="1">
              <a:spLocks noChangeArrowheads="1"/>
            </p:cNvSpPr>
            <p:nvPr/>
          </p:nvSpPr>
          <p:spPr bwMode="auto">
            <a:xfrm>
              <a:off x="233" y="1374"/>
              <a:ext cx="21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求解中还必须满足：</a:t>
              </a:r>
            </a:p>
          </p:txBody>
        </p:sp>
        <p:graphicFrame>
          <p:nvGraphicFramePr>
            <p:cNvPr id="48" name="Object 15"/>
            <p:cNvGraphicFramePr>
              <a:graphicFrameLocks noChangeAspect="1"/>
            </p:cNvGraphicFramePr>
            <p:nvPr/>
          </p:nvGraphicFramePr>
          <p:xfrm>
            <a:off x="2265" y="1340"/>
            <a:ext cx="1174" cy="380"/>
          </p:xfrm>
          <a:graphic>
            <a:graphicData uri="http://schemas.openxmlformats.org/presentationml/2006/ole">
              <mc:AlternateContent xmlns:mc="http://schemas.openxmlformats.org/markup-compatibility/2006">
                <mc:Choice xmlns:v="urn:schemas-microsoft-com:vml" Requires="v">
                  <p:oleObj spid="_x0000_s320327" name="公式" r:id="rId11" imgW="545626" imgH="177646" progId="Equation.3">
                    <p:embed/>
                  </p:oleObj>
                </mc:Choice>
                <mc:Fallback>
                  <p:oleObj name="公式" r:id="rId11" imgW="545626"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5" y="1340"/>
                          <a:ext cx="1174"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 name="Group 16"/>
          <p:cNvGrpSpPr>
            <a:grpSpLocks/>
          </p:cNvGrpSpPr>
          <p:nvPr/>
        </p:nvGrpSpPr>
        <p:grpSpPr bwMode="auto">
          <a:xfrm>
            <a:off x="2542308" y="3423715"/>
            <a:ext cx="3973512" cy="646112"/>
            <a:chOff x="1142" y="2292"/>
            <a:chExt cx="2503" cy="407"/>
          </a:xfrm>
        </p:grpSpPr>
        <p:sp>
          <p:nvSpPr>
            <p:cNvPr id="50" name="Text Box 17"/>
            <p:cNvSpPr txBox="1">
              <a:spLocks noChangeArrowheads="1"/>
            </p:cNvSpPr>
            <p:nvPr/>
          </p:nvSpPr>
          <p:spPr bwMode="auto">
            <a:xfrm>
              <a:off x="1142" y="2326"/>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B0F0"/>
                  </a:solidFill>
                </a:rPr>
                <a:t>即</a:t>
              </a:r>
            </a:p>
          </p:txBody>
        </p:sp>
        <p:graphicFrame>
          <p:nvGraphicFramePr>
            <p:cNvPr id="51" name="Object 18"/>
            <p:cNvGraphicFramePr>
              <a:graphicFrameLocks noChangeAspect="1"/>
            </p:cNvGraphicFramePr>
            <p:nvPr/>
          </p:nvGraphicFramePr>
          <p:xfrm>
            <a:off x="1440" y="2292"/>
            <a:ext cx="2205" cy="407"/>
          </p:xfrm>
          <a:graphic>
            <a:graphicData uri="http://schemas.openxmlformats.org/presentationml/2006/ole">
              <mc:AlternateContent xmlns:mc="http://schemas.openxmlformats.org/markup-compatibility/2006">
                <mc:Choice xmlns:v="urn:schemas-microsoft-com:vml" Requires="v">
                  <p:oleObj spid="_x0000_s320328" name="公式" r:id="rId13" imgW="1091726" imgH="203112" progId="Equation.3">
                    <p:embed/>
                  </p:oleObj>
                </mc:Choice>
                <mc:Fallback>
                  <p:oleObj name="公式" r:id="rId13" imgW="1091726"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0" y="2292"/>
                          <a:ext cx="2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2" name="Group 19"/>
          <p:cNvGrpSpPr>
            <a:grpSpLocks/>
          </p:cNvGrpSpPr>
          <p:nvPr/>
        </p:nvGrpSpPr>
        <p:grpSpPr bwMode="auto">
          <a:xfrm>
            <a:off x="2259799" y="3969147"/>
            <a:ext cx="6026150" cy="614362"/>
            <a:chOff x="274" y="2543"/>
            <a:chExt cx="3796" cy="387"/>
          </a:xfrm>
        </p:grpSpPr>
        <p:graphicFrame>
          <p:nvGraphicFramePr>
            <p:cNvPr id="53" name="Object 20"/>
            <p:cNvGraphicFramePr>
              <a:graphicFrameLocks noChangeAspect="1"/>
            </p:cNvGraphicFramePr>
            <p:nvPr>
              <p:extLst>
                <p:ext uri="{D42A27DB-BD31-4B8C-83A1-F6EECF244321}">
                  <p14:modId xmlns:p14="http://schemas.microsoft.com/office/powerpoint/2010/main" val="1622829057"/>
                </p:ext>
              </p:extLst>
            </p:nvPr>
          </p:nvGraphicFramePr>
          <p:xfrm>
            <a:off x="1286" y="2554"/>
            <a:ext cx="2784" cy="376"/>
          </p:xfrm>
          <a:graphic>
            <a:graphicData uri="http://schemas.openxmlformats.org/presentationml/2006/ole">
              <mc:AlternateContent xmlns:mc="http://schemas.openxmlformats.org/markup-compatibility/2006">
                <mc:Choice xmlns:v="urn:schemas-microsoft-com:vml" Requires="v">
                  <p:oleObj spid="_x0000_s320329" name="公式" r:id="rId15" imgW="1587240" imgH="215640" progId="Equation.3">
                    <p:embed/>
                  </p:oleObj>
                </mc:Choice>
                <mc:Fallback>
                  <p:oleObj name="公式" r:id="rId15" imgW="1587240" imgH="215640" progId="Equation.3">
                    <p:embed/>
                    <p:pic>
                      <p:nvPicPr>
                        <p:cNvPr id="0" name=""/>
                        <p:cNvPicPr>
                          <a:picLocks noChangeAspect="1" noChangeArrowheads="1"/>
                        </p:cNvPicPr>
                        <p:nvPr/>
                      </p:nvPicPr>
                      <p:blipFill>
                        <a:blip r:embed="rId16"/>
                        <a:srcRect/>
                        <a:stretch>
                          <a:fillRect/>
                        </a:stretch>
                      </p:blipFill>
                      <p:spPr bwMode="auto">
                        <a:xfrm>
                          <a:off x="1286" y="2554"/>
                          <a:ext cx="2784"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21"/>
            <p:cNvSpPr txBox="1">
              <a:spLocks noChangeArrowheads="1"/>
            </p:cNvSpPr>
            <p:nvPr/>
          </p:nvSpPr>
          <p:spPr bwMode="auto">
            <a:xfrm>
              <a:off x="274" y="2543"/>
              <a:ext cx="7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rPr>
                <a:t>小结：</a:t>
              </a:r>
            </a:p>
          </p:txBody>
        </p:sp>
      </p:grpSp>
      <p:sp>
        <p:nvSpPr>
          <p:cNvPr id="65" name="Text Box 22"/>
          <p:cNvSpPr txBox="1">
            <a:spLocks noChangeArrowheads="1"/>
          </p:cNvSpPr>
          <p:nvPr/>
        </p:nvSpPr>
        <p:spPr bwMode="auto">
          <a:xfrm>
            <a:off x="2400118" y="4526780"/>
            <a:ext cx="49164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rPr>
              <a:t>氢原子状态由三个量子数描述 </a:t>
            </a:r>
          </a:p>
        </p:txBody>
      </p:sp>
      <p:grpSp>
        <p:nvGrpSpPr>
          <p:cNvPr id="75" name="Group 23"/>
          <p:cNvGrpSpPr>
            <a:grpSpLocks/>
          </p:cNvGrpSpPr>
          <p:nvPr/>
        </p:nvGrpSpPr>
        <p:grpSpPr bwMode="auto">
          <a:xfrm>
            <a:off x="2450765" y="4960960"/>
            <a:ext cx="4197350" cy="603250"/>
            <a:chOff x="335" y="3052"/>
            <a:chExt cx="2644" cy="380"/>
          </a:xfrm>
        </p:grpSpPr>
        <p:sp>
          <p:nvSpPr>
            <p:cNvPr id="76" name="Text Box 24"/>
            <p:cNvSpPr txBox="1">
              <a:spLocks noChangeArrowheads="1"/>
            </p:cNvSpPr>
            <p:nvPr/>
          </p:nvSpPr>
          <p:spPr bwMode="auto">
            <a:xfrm>
              <a:off x="335" y="3073"/>
              <a:ext cx="10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00"/>
                  </a:solidFill>
                </a:rPr>
                <a:t>主量子数 </a:t>
              </a:r>
            </a:p>
          </p:txBody>
        </p:sp>
        <p:graphicFrame>
          <p:nvGraphicFramePr>
            <p:cNvPr id="77" name="Object 25"/>
            <p:cNvGraphicFramePr>
              <a:graphicFrameLocks noChangeAspect="1"/>
            </p:cNvGraphicFramePr>
            <p:nvPr/>
          </p:nvGraphicFramePr>
          <p:xfrm>
            <a:off x="1735" y="3052"/>
            <a:ext cx="1244" cy="380"/>
          </p:xfrm>
          <a:graphic>
            <a:graphicData uri="http://schemas.openxmlformats.org/presentationml/2006/ole">
              <mc:AlternateContent xmlns:mc="http://schemas.openxmlformats.org/markup-compatibility/2006">
                <mc:Choice xmlns:v="urn:schemas-microsoft-com:vml" Requires="v">
                  <p:oleObj spid="_x0000_s320330" name="公式" r:id="rId17" imgW="660113" imgH="203112" progId="Equation.3">
                    <p:embed/>
                  </p:oleObj>
                </mc:Choice>
                <mc:Fallback>
                  <p:oleObj name="公式" r:id="rId17" imgW="660113"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35" y="3052"/>
                          <a:ext cx="1244"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8" name="Group 26"/>
          <p:cNvGrpSpPr>
            <a:grpSpLocks/>
          </p:cNvGrpSpPr>
          <p:nvPr/>
        </p:nvGrpSpPr>
        <p:grpSpPr bwMode="auto">
          <a:xfrm>
            <a:off x="2468227" y="5565800"/>
            <a:ext cx="5487988" cy="612775"/>
            <a:chOff x="346" y="3433"/>
            <a:chExt cx="3457" cy="386"/>
          </a:xfrm>
        </p:grpSpPr>
        <p:sp>
          <p:nvSpPr>
            <p:cNvPr id="79" name="Text Box 27"/>
            <p:cNvSpPr txBox="1">
              <a:spLocks noChangeArrowheads="1"/>
            </p:cNvSpPr>
            <p:nvPr/>
          </p:nvSpPr>
          <p:spPr bwMode="auto">
            <a:xfrm>
              <a:off x="346" y="3433"/>
              <a:ext cx="1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00"/>
                  </a:solidFill>
                </a:rPr>
                <a:t>轨道量子数 </a:t>
              </a:r>
            </a:p>
          </p:txBody>
        </p:sp>
        <p:graphicFrame>
          <p:nvGraphicFramePr>
            <p:cNvPr id="80" name="Object 28"/>
            <p:cNvGraphicFramePr>
              <a:graphicFrameLocks noChangeAspect="1"/>
            </p:cNvGraphicFramePr>
            <p:nvPr/>
          </p:nvGraphicFramePr>
          <p:xfrm>
            <a:off x="1753" y="3441"/>
            <a:ext cx="2050" cy="378"/>
          </p:xfrm>
          <a:graphic>
            <a:graphicData uri="http://schemas.openxmlformats.org/presentationml/2006/ole">
              <mc:AlternateContent xmlns:mc="http://schemas.openxmlformats.org/markup-compatibility/2006">
                <mc:Choice xmlns:v="urn:schemas-microsoft-com:vml" Requires="v">
                  <p:oleObj spid="_x0000_s320331" name="公式" r:id="rId19" imgW="1091726" imgH="203112" progId="Equation.3">
                    <p:embed/>
                  </p:oleObj>
                </mc:Choice>
                <mc:Fallback>
                  <p:oleObj name="公式" r:id="rId19" imgW="1091726"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3" y="3441"/>
                          <a:ext cx="2050"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1" name="Group 29"/>
          <p:cNvGrpSpPr>
            <a:grpSpLocks/>
          </p:cNvGrpSpPr>
          <p:nvPr/>
        </p:nvGrpSpPr>
        <p:grpSpPr bwMode="auto">
          <a:xfrm>
            <a:off x="2509477" y="6178574"/>
            <a:ext cx="5267325" cy="665162"/>
            <a:chOff x="356" y="3745"/>
            <a:chExt cx="3318" cy="419"/>
          </a:xfrm>
        </p:grpSpPr>
        <p:sp>
          <p:nvSpPr>
            <p:cNvPr id="82" name="Text Box 30"/>
            <p:cNvSpPr txBox="1">
              <a:spLocks noChangeArrowheads="1"/>
            </p:cNvSpPr>
            <p:nvPr/>
          </p:nvSpPr>
          <p:spPr bwMode="auto">
            <a:xfrm>
              <a:off x="356" y="3796"/>
              <a:ext cx="10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00"/>
                  </a:solidFill>
                </a:rPr>
                <a:t>磁量子数 </a:t>
              </a:r>
            </a:p>
          </p:txBody>
        </p:sp>
        <p:graphicFrame>
          <p:nvGraphicFramePr>
            <p:cNvPr id="83" name="Object 31"/>
            <p:cNvGraphicFramePr>
              <a:graphicFrameLocks noChangeAspect="1"/>
            </p:cNvGraphicFramePr>
            <p:nvPr/>
          </p:nvGraphicFramePr>
          <p:xfrm>
            <a:off x="1763" y="3745"/>
            <a:ext cx="1911" cy="419"/>
          </p:xfrm>
          <a:graphic>
            <a:graphicData uri="http://schemas.openxmlformats.org/presentationml/2006/ole">
              <mc:AlternateContent xmlns:mc="http://schemas.openxmlformats.org/markup-compatibility/2006">
                <mc:Choice xmlns:v="urn:schemas-microsoft-com:vml" Requires="v">
                  <p:oleObj spid="_x0000_s320332" name="公式" r:id="rId20" imgW="1040948" imgH="228501" progId="Equation.3">
                    <p:embed/>
                  </p:oleObj>
                </mc:Choice>
                <mc:Fallback>
                  <p:oleObj name="公式" r:id="rId20" imgW="1040948" imgH="228501"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63" y="3745"/>
                          <a:ext cx="1911"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87357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ox(out)">
                                      <p:cBhvr>
                                        <p:cTn id="19" dur="500"/>
                                        <p:tgtEl>
                                          <p:spTgt spid="38"/>
                                        </p:tgtEl>
                                      </p:cBhvr>
                                    </p:animEffect>
                                  </p:childTnLst>
                                </p:cTn>
                              </p:par>
                            </p:childTnLst>
                          </p:cTn>
                        </p:par>
                        <p:par>
                          <p:cTn id="20" fill="hold">
                            <p:stCondLst>
                              <p:cond delay="500"/>
                            </p:stCondLst>
                            <p:childTnLst>
                              <p:par>
                                <p:cTn id="21" presetID="1" presetClass="entr" presetSubtype="0" fill="hold" nodeType="afterEffect">
                                  <p:stCondLst>
                                    <p:cond delay="3000"/>
                                  </p:stCondLst>
                                  <p:childTnLst>
                                    <p:set>
                                      <p:cBhvr>
                                        <p:cTn id="22" dur="1" fill="hold">
                                          <p:stCondLst>
                                            <p:cond delay="499"/>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blinds(horizontal)">
                                      <p:cBhvr>
                                        <p:cTn id="27" dur="500"/>
                                        <p:tgtEl>
                                          <p:spTgt spid="46"/>
                                        </p:tgtEl>
                                      </p:cBhvr>
                                    </p:animEffect>
                                  </p:childTnLst>
                                </p:cTn>
                              </p:par>
                            </p:childTnLst>
                          </p:cTn>
                        </p:par>
                        <p:par>
                          <p:cTn id="28" fill="hold">
                            <p:stCondLst>
                              <p:cond delay="500"/>
                            </p:stCondLst>
                            <p:childTnLst>
                              <p:par>
                                <p:cTn id="29" presetID="1" presetClass="entr" presetSubtype="0" fill="hold" nodeType="afterEffect">
                                  <p:stCondLst>
                                    <p:cond delay="2000"/>
                                  </p:stCondLst>
                                  <p:childTnLst>
                                    <p:set>
                                      <p:cBhvr>
                                        <p:cTn id="30" dur="1" fill="hold">
                                          <p:stCondLst>
                                            <p:cond delay="499"/>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childTnLst>
                          </p:cTn>
                        </p:par>
                        <p:par>
                          <p:cTn id="36" fill="hold">
                            <p:stCondLst>
                              <p:cond delay="500"/>
                            </p:stCondLst>
                            <p:childTnLst>
                              <p:par>
                                <p:cTn id="37" presetID="2" presetClass="entr" presetSubtype="8" fill="hold" grpId="0" nodeType="afterEffect">
                                  <p:stCondLst>
                                    <p:cond delay="200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fill="hold"/>
                                        <p:tgtEl>
                                          <p:spTgt spid="65"/>
                                        </p:tgtEl>
                                        <p:attrNameLst>
                                          <p:attrName>ppt_x</p:attrName>
                                        </p:attrNameLst>
                                      </p:cBhvr>
                                      <p:tavLst>
                                        <p:tav tm="0">
                                          <p:val>
                                            <p:strVal val="0-#ppt_w/2"/>
                                          </p:val>
                                        </p:tav>
                                        <p:tav tm="100000">
                                          <p:val>
                                            <p:strVal val="#ppt_x"/>
                                          </p:val>
                                        </p:tav>
                                      </p:tavLst>
                                    </p:anim>
                                    <p:anim calcmode="lin" valueType="num">
                                      <p:cBhvr additive="base">
                                        <p:cTn id="40" dur="500" fill="hold"/>
                                        <p:tgtEl>
                                          <p:spTgt spid="65"/>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8" fill="hold" nodeType="afterEffect">
                                  <p:stCondLst>
                                    <p:cond delay="100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0-#ppt_w/2"/>
                                          </p:val>
                                        </p:tav>
                                        <p:tav tm="100000">
                                          <p:val>
                                            <p:strVal val="#ppt_x"/>
                                          </p:val>
                                        </p:tav>
                                      </p:tavLst>
                                    </p:anim>
                                    <p:anim calcmode="lin" valueType="num">
                                      <p:cBhvr additive="base">
                                        <p:cTn id="45" dur="500" fill="hold"/>
                                        <p:tgtEl>
                                          <p:spTgt spid="75"/>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fill="hold" nodeType="afterEffect">
                                  <p:stCondLst>
                                    <p:cond delay="100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childTnLst>
                          </p:cTn>
                        </p:par>
                        <p:par>
                          <p:cTn id="51" fill="hold">
                            <p:stCondLst>
                              <p:cond delay="6000"/>
                            </p:stCondLst>
                            <p:childTnLst>
                              <p:par>
                                <p:cTn id="52" presetID="2" presetClass="entr" presetSubtype="8" fill="hold" nodeType="afterEffect">
                                  <p:stCondLst>
                                    <p:cond delay="100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fill="hold"/>
                                        <p:tgtEl>
                                          <p:spTgt spid="81"/>
                                        </p:tgtEl>
                                        <p:attrNameLst>
                                          <p:attrName>ppt_x</p:attrName>
                                        </p:attrNameLst>
                                      </p:cBhvr>
                                      <p:tavLst>
                                        <p:tav tm="0">
                                          <p:val>
                                            <p:strVal val="0-#ppt_w/2"/>
                                          </p:val>
                                        </p:tav>
                                        <p:tav tm="100000">
                                          <p:val>
                                            <p:strVal val="#ppt_x"/>
                                          </p:val>
                                        </p:tav>
                                      </p:tavLst>
                                    </p:anim>
                                    <p:anim calcmode="lin" valueType="num">
                                      <p:cBhvr additive="base">
                                        <p:cTn id="55"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751804" y="4223723"/>
            <a:ext cx="24114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3200" dirty="0">
                <a:solidFill>
                  <a:srgbClr val="0000FF"/>
                </a:solidFill>
                <a:latin typeface="宋体" panose="02010600030101010101" pitchFamily="2" charset="-122"/>
              </a:rPr>
              <a:t> </a:t>
            </a:r>
            <a:r>
              <a:rPr kumimoji="1" lang="zh-CN" altLang="en-US" sz="3200" dirty="0">
                <a:solidFill>
                  <a:srgbClr val="0000FF"/>
                </a:solidFill>
                <a:latin typeface="宋体" panose="02010600030101010101" pitchFamily="2" charset="-122"/>
              </a:rPr>
              <a:t>本征能量</a:t>
            </a:r>
          </a:p>
        </p:txBody>
      </p:sp>
      <p:graphicFrame>
        <p:nvGraphicFramePr>
          <p:cNvPr id="3" name="Object 3"/>
          <p:cNvGraphicFramePr>
            <a:graphicFrameLocks noChangeAspect="1"/>
          </p:cNvGraphicFramePr>
          <p:nvPr>
            <p:extLst>
              <p:ext uri="{D42A27DB-BD31-4B8C-83A1-F6EECF244321}">
                <p14:modId xmlns:p14="http://schemas.microsoft.com/office/powerpoint/2010/main" val="2957412848"/>
              </p:ext>
            </p:extLst>
          </p:nvPr>
        </p:nvGraphicFramePr>
        <p:xfrm>
          <a:off x="1913228" y="2590979"/>
          <a:ext cx="8439150" cy="1111250"/>
        </p:xfrm>
        <a:graphic>
          <a:graphicData uri="http://schemas.openxmlformats.org/presentationml/2006/ole">
            <mc:AlternateContent xmlns:mc="http://schemas.openxmlformats.org/markup-compatibility/2006">
              <mc:Choice xmlns:v="urn:schemas-microsoft-com:vml" Requires="v">
                <p:oleObj spid="_x0000_s76606" name="公式" r:id="rId4" imgW="7556500" imgH="889000" progId="Equation.3">
                  <p:embed/>
                </p:oleObj>
              </mc:Choice>
              <mc:Fallback>
                <p:oleObj name="公式" r:id="rId4" imgW="7556500" imgH="889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3228" y="2590979"/>
                        <a:ext cx="8439150" cy="111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4"/>
          <p:cNvSpPr txBox="1">
            <a:spLocks noChangeArrowheads="1"/>
          </p:cNvSpPr>
          <p:nvPr/>
        </p:nvSpPr>
        <p:spPr bwMode="auto">
          <a:xfrm>
            <a:off x="2170403" y="4234834"/>
            <a:ext cx="358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Tx/>
              <a:buChar char="•"/>
            </a:pPr>
            <a:r>
              <a:rPr kumimoji="1" lang="en-US" altLang="zh-CN" sz="3200" dirty="0">
                <a:latin typeface="宋体" panose="02010600030101010101" pitchFamily="2" charset="-122"/>
              </a:rPr>
              <a:t> </a:t>
            </a:r>
            <a:r>
              <a:rPr kumimoji="1" lang="zh-CN" altLang="en-US" sz="3200" dirty="0">
                <a:solidFill>
                  <a:srgbClr val="CC3300"/>
                </a:solidFill>
                <a:latin typeface="宋体" panose="02010600030101010101" pitchFamily="2" charset="-122"/>
              </a:rPr>
              <a:t>能量是量子化的</a:t>
            </a:r>
            <a:endParaRPr kumimoji="1" lang="zh-CN" altLang="en-US" dirty="0">
              <a:solidFill>
                <a:srgbClr val="CC3300"/>
              </a:solidFill>
              <a:latin typeface="宋体" panose="02010600030101010101" pitchFamily="2" charset="-122"/>
            </a:endParaRPr>
          </a:p>
        </p:txBody>
      </p:sp>
      <p:grpSp>
        <p:nvGrpSpPr>
          <p:cNvPr id="5" name="Group 5"/>
          <p:cNvGrpSpPr>
            <a:grpSpLocks/>
          </p:cNvGrpSpPr>
          <p:nvPr/>
        </p:nvGrpSpPr>
        <p:grpSpPr bwMode="auto">
          <a:xfrm>
            <a:off x="2170403" y="5324653"/>
            <a:ext cx="6248400" cy="579438"/>
            <a:chOff x="768" y="1843"/>
            <a:chExt cx="3936" cy="365"/>
          </a:xfrm>
        </p:grpSpPr>
        <p:sp>
          <p:nvSpPr>
            <p:cNvPr id="6" name="Text Box 6"/>
            <p:cNvSpPr txBox="1">
              <a:spLocks noChangeArrowheads="1"/>
            </p:cNvSpPr>
            <p:nvPr/>
          </p:nvSpPr>
          <p:spPr bwMode="auto">
            <a:xfrm>
              <a:off x="768" y="1843"/>
              <a:ext cx="39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Tx/>
                <a:buChar char="•"/>
              </a:pPr>
              <a:r>
                <a:rPr kumimoji="1" lang="en-US" altLang="zh-CN" sz="3200" dirty="0">
                  <a:latin typeface="宋体" panose="02010600030101010101" pitchFamily="2" charset="-122"/>
                </a:rPr>
                <a:t> </a:t>
              </a:r>
              <a:r>
                <a:rPr kumimoji="1" lang="zh-CN" altLang="en-US" sz="3200" dirty="0">
                  <a:solidFill>
                    <a:srgbClr val="008000"/>
                  </a:solidFill>
                  <a:latin typeface="宋体" panose="02010600030101010101" pitchFamily="2" charset="-122"/>
                </a:rPr>
                <a:t>当       </a:t>
              </a:r>
              <a:r>
                <a:rPr kumimoji="1" lang="zh-CN" altLang="zh-CN" sz="3200" dirty="0">
                  <a:solidFill>
                    <a:srgbClr val="008000"/>
                  </a:solidFill>
                  <a:latin typeface="宋体" panose="02010600030101010101" pitchFamily="2" charset="-122"/>
                  <a:sym typeface="MS LineDraw" pitchFamily="49" charset="2"/>
                </a:rPr>
                <a:t>时，</a:t>
              </a:r>
              <a:r>
                <a:rPr kumimoji="1" lang="en-US" altLang="zh-CN" sz="3200" i="1" dirty="0" err="1">
                  <a:solidFill>
                    <a:srgbClr val="FF0000"/>
                  </a:solidFill>
                  <a:sym typeface="MS LineDraw" pitchFamily="49" charset="2"/>
                </a:rPr>
                <a:t>E</a:t>
              </a:r>
              <a:r>
                <a:rPr kumimoji="1" lang="en-US" altLang="zh-CN" sz="3200" i="1" baseline="-25000" dirty="0" err="1">
                  <a:solidFill>
                    <a:srgbClr val="FF0000"/>
                  </a:solidFill>
                  <a:sym typeface="MS LineDraw" pitchFamily="49" charset="2"/>
                </a:rPr>
                <a:t>n</a:t>
              </a:r>
              <a:r>
                <a:rPr kumimoji="1" lang="en-US" altLang="zh-CN" sz="3200" dirty="0">
                  <a:solidFill>
                    <a:srgbClr val="008000"/>
                  </a:solidFill>
                  <a:latin typeface="宋体" panose="02010600030101010101" pitchFamily="2" charset="-122"/>
                  <a:sym typeface="Symbol" panose="05050102010706020507" pitchFamily="18" charset="2"/>
                </a:rPr>
                <a:t></a:t>
              </a:r>
              <a:r>
                <a:rPr kumimoji="1" lang="zh-CN" altLang="zh-CN" sz="3200" dirty="0">
                  <a:solidFill>
                    <a:srgbClr val="008000"/>
                  </a:solidFill>
                  <a:latin typeface="宋体" panose="02010600030101010101" pitchFamily="2" charset="-122"/>
                  <a:sym typeface="Symbol" panose="05050102010706020507" pitchFamily="18" charset="2"/>
                </a:rPr>
                <a:t>连续值</a:t>
              </a:r>
              <a:endParaRPr kumimoji="1" lang="zh-CN" altLang="en-US" sz="3200" b="0" dirty="0">
                <a:solidFill>
                  <a:srgbClr val="008000"/>
                </a:solidFill>
                <a:latin typeface="宋体" panose="02010600030101010101" pitchFamily="2" charset="-122"/>
                <a:sym typeface="Symbol" panose="05050102010706020507" pitchFamily="18" charset="2"/>
              </a:endParaRPr>
            </a:p>
          </p:txBody>
        </p:sp>
        <p:graphicFrame>
          <p:nvGraphicFramePr>
            <p:cNvPr id="7" name="Object 7"/>
            <p:cNvGraphicFramePr>
              <a:graphicFrameLocks noChangeAspect="1"/>
            </p:cNvGraphicFramePr>
            <p:nvPr/>
          </p:nvGraphicFramePr>
          <p:xfrm>
            <a:off x="1344" y="1920"/>
            <a:ext cx="912" cy="206"/>
          </p:xfrm>
          <a:graphic>
            <a:graphicData uri="http://schemas.openxmlformats.org/presentationml/2006/ole">
              <mc:AlternateContent xmlns:mc="http://schemas.openxmlformats.org/markup-compatibility/2006">
                <mc:Choice xmlns:v="urn:schemas-microsoft-com:vml" Requires="v">
                  <p:oleObj spid="_x0000_s76607" name="公式" r:id="rId6" imgW="876300" imgH="228600" progId="Equation.3">
                    <p:embed/>
                  </p:oleObj>
                </mc:Choice>
                <mc:Fallback>
                  <p:oleObj name="公式" r:id="rId6" imgW="8763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4" y="1920"/>
                          <a:ext cx="91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Rectangle 8"/>
          <p:cNvSpPr>
            <a:spLocks noChangeArrowheads="1"/>
          </p:cNvSpPr>
          <p:nvPr/>
        </p:nvSpPr>
        <p:spPr bwMode="auto">
          <a:xfrm>
            <a:off x="1952917" y="389119"/>
            <a:ext cx="21812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FF0000"/>
                </a:solidFill>
                <a:latin typeface="宋体" panose="02010600030101010101" pitchFamily="2" charset="-122"/>
              </a:rPr>
              <a:t>二</a:t>
            </a:r>
            <a:r>
              <a:rPr kumimoji="1" lang="en-US" altLang="zh-CN" sz="3200" dirty="0">
                <a:solidFill>
                  <a:srgbClr val="FF0000"/>
                </a:solidFill>
                <a:latin typeface="宋体" panose="02010600030101010101" pitchFamily="2" charset="-122"/>
              </a:rPr>
              <a:t>.</a:t>
            </a:r>
            <a:r>
              <a:rPr kumimoji="1" lang="en-US" altLang="zh-CN" sz="3200" dirty="0">
                <a:solidFill>
                  <a:srgbClr val="FF0000"/>
                </a:solidFill>
              </a:rPr>
              <a:t> </a:t>
            </a:r>
            <a:r>
              <a:rPr kumimoji="1" lang="zh-CN" altLang="en-US" sz="3200" dirty="0">
                <a:solidFill>
                  <a:srgbClr val="FF0000"/>
                </a:solidFill>
              </a:rPr>
              <a:t>结论</a:t>
            </a:r>
          </a:p>
        </p:txBody>
      </p:sp>
      <p:sp>
        <p:nvSpPr>
          <p:cNvPr id="9" name="Rectangle 9"/>
          <p:cNvSpPr>
            <a:spLocks noChangeArrowheads="1"/>
          </p:cNvSpPr>
          <p:nvPr/>
        </p:nvSpPr>
        <p:spPr bwMode="auto">
          <a:xfrm>
            <a:off x="1989428" y="1154294"/>
            <a:ext cx="3081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3200">
                <a:solidFill>
                  <a:srgbClr val="0000FF"/>
                </a:solidFill>
                <a:latin typeface="宋体" panose="02010600030101010101" pitchFamily="2" charset="-122"/>
              </a:rPr>
              <a:t>1. </a:t>
            </a:r>
            <a:r>
              <a:rPr kumimoji="1" lang="zh-CN" altLang="en-US" sz="3200">
                <a:solidFill>
                  <a:srgbClr val="0000FF"/>
                </a:solidFill>
                <a:latin typeface="宋体" panose="02010600030101010101" pitchFamily="2" charset="-122"/>
              </a:rPr>
              <a:t>能量量子化</a:t>
            </a:r>
          </a:p>
        </p:txBody>
      </p:sp>
      <p:sp>
        <p:nvSpPr>
          <p:cNvPr id="10" name="Text Box 10"/>
          <p:cNvSpPr txBox="1">
            <a:spLocks noChangeArrowheads="1"/>
          </p:cNvSpPr>
          <p:nvPr/>
        </p:nvSpPr>
        <p:spPr bwMode="auto">
          <a:xfrm>
            <a:off x="3054641" y="1894069"/>
            <a:ext cx="59039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FF0066"/>
                </a:solidFill>
              </a:rPr>
              <a:t>物理条件：单值、有限、连续</a:t>
            </a:r>
          </a:p>
        </p:txBody>
      </p:sp>
      <p:sp>
        <p:nvSpPr>
          <p:cNvPr id="11" name="Text Box 11"/>
          <p:cNvSpPr txBox="1">
            <a:spLocks noChangeArrowheads="1"/>
          </p:cNvSpPr>
          <p:nvPr/>
        </p:nvSpPr>
        <p:spPr bwMode="auto">
          <a:xfrm>
            <a:off x="8418803" y="3568879"/>
            <a:ext cx="1981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FF00FF"/>
                </a:solidFill>
              </a:rPr>
              <a:t>主量子数</a:t>
            </a:r>
          </a:p>
        </p:txBody>
      </p:sp>
    </p:spTree>
    <p:extLst>
      <p:ext uri="{BB962C8B-B14F-4D97-AF65-F5344CB8AC3E}">
        <p14:creationId xmlns:p14="http://schemas.microsoft.com/office/powerpoint/2010/main" val="245444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out)">
                                      <p:cBhvr>
                                        <p:cTn id="7" dur="500"/>
                                        <p:tgtEl>
                                          <p:spTgt spid="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ox(out)">
                                      <p:cBhvr>
                                        <p:cTn id="12" dur="500"/>
                                        <p:tgtEl>
                                          <p:spTgt spid="10">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box(out)">
                                      <p:cBhvr>
                                        <p:cTn id="22" dur="500"/>
                                        <p:tgtEl>
                                          <p:spTgt spid="11">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9" grpId="0" build="p" autoUpdateAnimBg="0"/>
      <p:bldP spid="10" grpId="0" build="p" autoUpdateAnimBg="0"/>
      <p:bldP spid="11"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1"/>
          <p:cNvSpPr txBox="1">
            <a:spLocks noChangeArrowheads="1"/>
          </p:cNvSpPr>
          <p:nvPr/>
        </p:nvSpPr>
        <p:spPr bwMode="auto">
          <a:xfrm>
            <a:off x="1805105" y="814265"/>
            <a:ext cx="4357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ea typeface="楷体_GB2312" pitchFamily="49" charset="-122"/>
              </a:rPr>
              <a:t>2.</a:t>
            </a:r>
            <a:r>
              <a:rPr kumimoji="1" lang="zh-CN" altLang="en-US" sz="2800" dirty="0">
                <a:solidFill>
                  <a:srgbClr val="FF0000"/>
                </a:solidFill>
                <a:latin typeface="宋体" panose="02010600030101010101" pitchFamily="2" charset="-122"/>
              </a:rPr>
              <a:t>电子轨道角动量量子化</a:t>
            </a:r>
            <a:endParaRPr lang="zh-CN" altLang="en-US" sz="2800" b="0" dirty="0">
              <a:solidFill>
                <a:srgbClr val="FF0000"/>
              </a:solidFill>
            </a:endParaRPr>
          </a:p>
        </p:txBody>
      </p:sp>
      <p:sp>
        <p:nvSpPr>
          <p:cNvPr id="4" name="Text Box 13"/>
          <p:cNvSpPr txBox="1">
            <a:spLocks noChangeArrowheads="1"/>
          </p:cNvSpPr>
          <p:nvPr/>
        </p:nvSpPr>
        <p:spPr bwMode="auto">
          <a:xfrm>
            <a:off x="1123274" y="2089760"/>
            <a:ext cx="8981301"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sz="2800" b="0" i="1" dirty="0">
                <a:solidFill>
                  <a:srgbClr val="FF0000"/>
                </a:solidFill>
                <a:ea typeface="楷体_GB2312" pitchFamily="49" charset="-122"/>
              </a:rPr>
              <a:t>  </a:t>
            </a:r>
            <a:r>
              <a:rPr lang="en-US" altLang="zh-CN" sz="2800" i="1" dirty="0">
                <a:solidFill>
                  <a:srgbClr val="FF0000"/>
                </a:solidFill>
                <a:ea typeface="楷体_GB2312" pitchFamily="49" charset="-122"/>
              </a:rPr>
              <a:t>l </a:t>
            </a:r>
            <a:r>
              <a:rPr lang="zh-CN" altLang="en-US" sz="2800" dirty="0">
                <a:solidFill>
                  <a:srgbClr val="008000"/>
                </a:solidFill>
                <a:ea typeface="楷体_GB2312" pitchFamily="49" charset="-122"/>
              </a:rPr>
              <a:t>称为副量子数或角量子数，电子的角动量是量子化的。</a:t>
            </a:r>
            <a:endParaRPr lang="zh-CN" altLang="en-US" sz="2800" dirty="0">
              <a:solidFill>
                <a:srgbClr val="008000"/>
              </a:solidFill>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2728137002"/>
              </p:ext>
            </p:extLst>
          </p:nvPr>
        </p:nvGraphicFramePr>
        <p:xfrm>
          <a:off x="3391716" y="1362319"/>
          <a:ext cx="6500812" cy="703262"/>
        </p:xfrm>
        <a:graphic>
          <a:graphicData uri="http://schemas.openxmlformats.org/presentationml/2006/ole">
            <mc:AlternateContent xmlns:mc="http://schemas.openxmlformats.org/markup-compatibility/2006">
              <mc:Choice xmlns:v="urn:schemas-microsoft-com:vml" Requires="v">
                <p:oleObj spid="_x0000_s336098" name="Equation" r:id="rId3" imgW="2349500" imgH="254000" progId="Equation.3">
                  <p:embed/>
                </p:oleObj>
              </mc:Choice>
              <mc:Fallback>
                <p:oleObj name="Equation" r:id="rId3" imgW="23495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1716" y="1362319"/>
                        <a:ext cx="6500812"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矩形 10"/>
          <p:cNvSpPr>
            <a:spLocks noChangeArrowheads="1"/>
          </p:cNvSpPr>
          <p:nvPr/>
        </p:nvSpPr>
        <p:spPr bwMode="auto">
          <a:xfrm>
            <a:off x="7219972" y="575057"/>
            <a:ext cx="2122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i="1" dirty="0">
                <a:solidFill>
                  <a:srgbClr val="FF00FF"/>
                </a:solidFill>
              </a:rPr>
              <a:t>s,   p,   d,   f</a:t>
            </a:r>
          </a:p>
        </p:txBody>
      </p:sp>
      <p:graphicFrame>
        <p:nvGraphicFramePr>
          <p:cNvPr id="10" name="Object 9"/>
          <p:cNvGraphicFramePr>
            <a:graphicFrameLocks noChangeAspect="1"/>
          </p:cNvGraphicFramePr>
          <p:nvPr>
            <p:extLst>
              <p:ext uri="{D42A27DB-BD31-4B8C-83A1-F6EECF244321}">
                <p14:modId xmlns:p14="http://schemas.microsoft.com/office/powerpoint/2010/main" val="1134965075"/>
              </p:ext>
            </p:extLst>
          </p:nvPr>
        </p:nvGraphicFramePr>
        <p:xfrm>
          <a:off x="6642122" y="2778238"/>
          <a:ext cx="1155700" cy="458787"/>
        </p:xfrm>
        <a:graphic>
          <a:graphicData uri="http://schemas.openxmlformats.org/presentationml/2006/ole">
            <mc:AlternateContent xmlns:mc="http://schemas.openxmlformats.org/markup-compatibility/2006">
              <mc:Choice xmlns:v="urn:schemas-microsoft-com:vml" Requires="v">
                <p:oleObj spid="_x0000_s336099" name="公式" r:id="rId5" imgW="444114" imgH="177646" progId="Equation.3">
                  <p:embed/>
                </p:oleObj>
              </mc:Choice>
              <mc:Fallback>
                <p:oleObj name="公式" r:id="rId5" imgW="444114" imgH="1776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2122" y="2778238"/>
                        <a:ext cx="11557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矩形 14"/>
          <p:cNvSpPr/>
          <p:nvPr/>
        </p:nvSpPr>
        <p:spPr>
          <a:xfrm>
            <a:off x="2867105" y="2761319"/>
            <a:ext cx="6345007" cy="566309"/>
          </a:xfrm>
          <a:prstGeom prst="rect">
            <a:avLst/>
          </a:prstGeom>
        </p:spPr>
        <p:txBody>
          <a:bodyPr wrap="none">
            <a:spAutoFit/>
          </a:bodyPr>
          <a:lstStyle/>
          <a:p>
            <a:pPr>
              <a:lnSpc>
                <a:spcPct val="110000"/>
              </a:lnSpc>
              <a:spcBef>
                <a:spcPct val="50000"/>
              </a:spcBef>
            </a:pPr>
            <a:r>
              <a:rPr lang="zh-CN" altLang="en-US" sz="2800" b="1" dirty="0">
                <a:solidFill>
                  <a:srgbClr val="0070C0"/>
                </a:solidFill>
                <a:ea typeface="楷体_GB2312" pitchFamily="49" charset="-122"/>
              </a:rPr>
              <a:t>角动量公式与玻尔理论                 不同。</a:t>
            </a:r>
            <a:r>
              <a:rPr lang="zh-CN" altLang="en-US" sz="2800" b="1" dirty="0">
                <a:solidFill>
                  <a:srgbClr val="0070C0"/>
                </a:solidFill>
              </a:rPr>
              <a:t> </a:t>
            </a:r>
          </a:p>
        </p:txBody>
      </p:sp>
      <p:sp>
        <p:nvSpPr>
          <p:cNvPr id="16" name="Text Box 8"/>
          <p:cNvSpPr txBox="1">
            <a:spLocks noChangeArrowheads="1"/>
          </p:cNvSpPr>
          <p:nvPr/>
        </p:nvSpPr>
        <p:spPr bwMode="auto">
          <a:xfrm>
            <a:off x="2396295" y="3303273"/>
            <a:ext cx="3643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ea typeface="楷体_GB2312" pitchFamily="49" charset="-122"/>
              </a:rPr>
              <a:t>3.</a:t>
            </a:r>
            <a:r>
              <a:rPr kumimoji="1" lang="zh-CN" altLang="en-US" sz="2800" dirty="0">
                <a:solidFill>
                  <a:srgbClr val="FF0000"/>
                </a:solidFill>
              </a:rPr>
              <a:t>角动量空间量子化</a:t>
            </a:r>
            <a:endParaRPr lang="zh-CN" altLang="en-US" sz="2800" dirty="0"/>
          </a:p>
        </p:txBody>
      </p:sp>
      <p:sp>
        <p:nvSpPr>
          <p:cNvPr id="17" name="Text Box 14"/>
          <p:cNvSpPr txBox="1">
            <a:spLocks noChangeArrowheads="1"/>
          </p:cNvSpPr>
          <p:nvPr/>
        </p:nvSpPr>
        <p:spPr bwMode="auto">
          <a:xfrm>
            <a:off x="2869913" y="5206686"/>
            <a:ext cx="3169694"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sz="2800" b="0" i="1" dirty="0">
                <a:ea typeface="楷体_GB2312" pitchFamily="49" charset="-122"/>
              </a:rPr>
              <a:t> </a:t>
            </a:r>
            <a:r>
              <a:rPr lang="en-US" altLang="zh-CN" sz="2800" i="1" dirty="0">
                <a:solidFill>
                  <a:srgbClr val="FF0000"/>
                </a:solidFill>
                <a:ea typeface="楷体_GB2312" pitchFamily="49" charset="-122"/>
              </a:rPr>
              <a:t>m</a:t>
            </a:r>
            <a:r>
              <a:rPr lang="en-US" altLang="zh-CN" sz="2800" i="1" baseline="-25000" dirty="0">
                <a:solidFill>
                  <a:srgbClr val="FF0000"/>
                </a:solidFill>
                <a:ea typeface="楷体_GB2312" pitchFamily="49" charset="-122"/>
              </a:rPr>
              <a:t>l </a:t>
            </a:r>
            <a:r>
              <a:rPr lang="zh-CN" altLang="en-US" sz="2800" dirty="0">
                <a:solidFill>
                  <a:srgbClr val="008000"/>
                </a:solidFill>
                <a:ea typeface="楷体_GB2312" pitchFamily="49" charset="-122"/>
              </a:rPr>
              <a:t>称为磁量子数。</a:t>
            </a:r>
            <a:endParaRPr lang="zh-CN" altLang="en-US" sz="2800" b="0" dirty="0">
              <a:solidFill>
                <a:srgbClr val="008000"/>
              </a:solidFill>
            </a:endParaRPr>
          </a:p>
        </p:txBody>
      </p:sp>
      <p:graphicFrame>
        <p:nvGraphicFramePr>
          <p:cNvPr id="18" name="Object 5"/>
          <p:cNvGraphicFramePr>
            <a:graphicFrameLocks noChangeAspect="1"/>
          </p:cNvGraphicFramePr>
          <p:nvPr>
            <p:extLst>
              <p:ext uri="{D42A27DB-BD31-4B8C-83A1-F6EECF244321}">
                <p14:modId xmlns:p14="http://schemas.microsoft.com/office/powerpoint/2010/main" val="529571997"/>
              </p:ext>
            </p:extLst>
          </p:nvPr>
        </p:nvGraphicFramePr>
        <p:xfrm>
          <a:off x="3105149" y="4404501"/>
          <a:ext cx="7124700" cy="741362"/>
        </p:xfrm>
        <a:graphic>
          <a:graphicData uri="http://schemas.openxmlformats.org/presentationml/2006/ole">
            <mc:AlternateContent xmlns:mc="http://schemas.openxmlformats.org/markup-compatibility/2006">
              <mc:Choice xmlns:v="urn:schemas-microsoft-com:vml" Requires="v">
                <p:oleObj spid="_x0000_s336100" name="Equation" r:id="rId7" imgW="2197100" imgH="228600" progId="Equation.3">
                  <p:embed/>
                </p:oleObj>
              </mc:Choice>
              <mc:Fallback>
                <p:oleObj name="Equation" r:id="rId7" imgW="2197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5149" y="4404501"/>
                        <a:ext cx="7124700" cy="74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矩形 9"/>
          <p:cNvSpPr>
            <a:spLocks noChangeArrowheads="1"/>
          </p:cNvSpPr>
          <p:nvPr/>
        </p:nvSpPr>
        <p:spPr bwMode="auto">
          <a:xfrm>
            <a:off x="2396294" y="3795157"/>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ea typeface="楷体_GB2312" pitchFamily="49" charset="-122"/>
              </a:rPr>
              <a:t>电子的角动量在</a:t>
            </a:r>
            <a:r>
              <a:rPr lang="en-US" altLang="zh-CN" sz="2800" dirty="0">
                <a:solidFill>
                  <a:srgbClr val="FF0000"/>
                </a:solidFill>
                <a:ea typeface="楷体_GB2312" pitchFamily="49" charset="-122"/>
              </a:rPr>
              <a:t>z</a:t>
            </a:r>
            <a:r>
              <a:rPr lang="zh-CN" altLang="en-US" sz="2800" dirty="0">
                <a:solidFill>
                  <a:srgbClr val="0000FF"/>
                </a:solidFill>
                <a:ea typeface="楷体_GB2312" pitchFamily="49" charset="-122"/>
              </a:rPr>
              <a:t>轴上（常为外磁场方向）的投影</a:t>
            </a:r>
            <a:r>
              <a:rPr lang="zh-CN" altLang="en-US" sz="2800" dirty="0">
                <a:solidFill>
                  <a:srgbClr val="0000FF"/>
                </a:solidFill>
              </a:rPr>
              <a:t> </a:t>
            </a:r>
          </a:p>
        </p:txBody>
      </p:sp>
      <p:sp>
        <p:nvSpPr>
          <p:cNvPr id="20" name="矩形 19"/>
          <p:cNvSpPr/>
          <p:nvPr/>
        </p:nvSpPr>
        <p:spPr>
          <a:xfrm>
            <a:off x="2603639" y="5793067"/>
            <a:ext cx="7500937" cy="954107"/>
          </a:xfrm>
          <a:prstGeom prst="rect">
            <a:avLst/>
          </a:prstGeom>
        </p:spPr>
        <p:txBody>
          <a:bodyPr wrap="square">
            <a:spAutoFit/>
          </a:bodyPr>
          <a:lstStyle/>
          <a:p>
            <a:r>
              <a:rPr lang="zh-CN" altLang="en-US" sz="2800" b="1" dirty="0">
                <a:solidFill>
                  <a:srgbClr val="87119F"/>
                </a:solidFill>
                <a:ea typeface="楷体_GB2312" pitchFamily="49" charset="-122"/>
              </a:rPr>
              <a:t>可以看出</a:t>
            </a:r>
            <a:r>
              <a:rPr lang="en-US" altLang="zh-CN" sz="2800" b="1" i="1" dirty="0">
                <a:solidFill>
                  <a:srgbClr val="FF0000"/>
                </a:solidFill>
                <a:latin typeface="Times New Roman" panose="02020603050405020304" pitchFamily="18" charset="0"/>
                <a:ea typeface="楷体_GB2312" pitchFamily="49" charset="-122"/>
                <a:cs typeface="Times New Roman" panose="02020603050405020304" pitchFamily="18" charset="0"/>
              </a:rPr>
              <a:t>L</a:t>
            </a:r>
            <a:r>
              <a:rPr lang="zh-CN" altLang="en-US" sz="2800" b="1" dirty="0">
                <a:solidFill>
                  <a:srgbClr val="87119F"/>
                </a:solidFill>
                <a:ea typeface="楷体_GB2312" pitchFamily="49" charset="-122"/>
              </a:rPr>
              <a:t>在空间的取向是量子化的，此结论称为角动量的空间量子化。</a:t>
            </a:r>
            <a:r>
              <a:rPr lang="zh-CN" altLang="en-US" sz="2800" b="1" dirty="0">
                <a:solidFill>
                  <a:srgbClr val="87119F"/>
                </a:solidFill>
              </a:rPr>
              <a:t> </a:t>
            </a:r>
          </a:p>
        </p:txBody>
      </p:sp>
      <p:sp>
        <p:nvSpPr>
          <p:cNvPr id="13" name="Rectangle 2"/>
          <p:cNvSpPr>
            <a:spLocks noChangeArrowheads="1"/>
          </p:cNvSpPr>
          <p:nvPr/>
        </p:nvSpPr>
        <p:spPr bwMode="auto">
          <a:xfrm>
            <a:off x="2237518" y="115309"/>
            <a:ext cx="4976042" cy="646331"/>
          </a:xfrm>
          <a:prstGeom prst="rect">
            <a:avLst/>
          </a:prstGeom>
          <a:noFill/>
          <a:ln w="9525">
            <a:noFill/>
            <a:miter lim="800000"/>
            <a:headEnd/>
            <a:tailEnd/>
          </a:ln>
          <a:effectLst/>
        </p:spPr>
        <p:txBody>
          <a:bodyPr wrap="none">
            <a:spAutoFit/>
          </a:bodyPr>
          <a:lstStyle/>
          <a:p>
            <a:pPr>
              <a:defRPr/>
            </a:pPr>
            <a:r>
              <a:rPr kumimoji="1" lang="en-US" altLang="zh-CN" sz="3600" dirty="0">
                <a:solidFill>
                  <a:srgbClr val="FF0000"/>
                </a:solidFill>
                <a:latin typeface="宋体" pitchFamily="2" charset="-122"/>
              </a:rPr>
              <a:t>23</a:t>
            </a:r>
            <a:r>
              <a:rPr kumimoji="1" lang="en-US" altLang="zh-CN" sz="3600" b="1" dirty="0">
                <a:solidFill>
                  <a:srgbClr val="FF0000"/>
                </a:solidFill>
                <a:latin typeface="宋体" pitchFamily="2" charset="-122"/>
              </a:rPr>
              <a:t>.2.2</a:t>
            </a:r>
            <a:r>
              <a:rPr kumimoji="1" lang="en-US" altLang="zh-CN" sz="2800" b="1" dirty="0">
                <a:solidFill>
                  <a:srgbClr val="FF0000"/>
                </a:solidFill>
              </a:rPr>
              <a:t>  </a:t>
            </a:r>
            <a:r>
              <a:rPr kumimoji="1" lang="zh-CN" altLang="en-US" sz="3600" b="1" dirty="0">
                <a:solidFill>
                  <a:srgbClr val="FF0000"/>
                </a:solidFill>
                <a:latin typeface="宋体" pitchFamily="2" charset="-122"/>
              </a:rPr>
              <a:t>氢原子的</a:t>
            </a:r>
            <a:r>
              <a:rPr lang="zh-CN" altLang="en-US" sz="3600" b="1" dirty="0">
                <a:solidFill>
                  <a:srgbClr val="0070C0"/>
                </a:solidFill>
                <a:ea typeface="楷体_GB2312" pitchFamily="49" charset="-122"/>
              </a:rPr>
              <a:t>角动量</a:t>
            </a:r>
            <a:endParaRPr kumimoji="1" lang="zh-CN" altLang="en-US" sz="3600" b="1" dirty="0">
              <a:solidFill>
                <a:srgbClr val="FF0000"/>
              </a:solidFill>
              <a:latin typeface="宋体" pitchFamily="2" charset="-122"/>
            </a:endParaRPr>
          </a:p>
        </p:txBody>
      </p:sp>
    </p:spTree>
    <p:extLst>
      <p:ext uri="{BB962C8B-B14F-4D97-AF65-F5344CB8AC3E}">
        <p14:creationId xmlns:p14="http://schemas.microsoft.com/office/powerpoint/2010/main" val="229179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circle(in)">
                                      <p:cBhvr>
                                        <p:cTn id="24" dur="2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heel(1)">
                                      <p:cBhvr>
                                        <p:cTn id="32" dur="2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randombar(horizontal)">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heel(1)">
                                      <p:cBhvr>
                                        <p:cTn id="53" dur="20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80">
                                          <p:stCondLst>
                                            <p:cond delay="0"/>
                                          </p:stCondLst>
                                        </p:cTn>
                                        <p:tgtEl>
                                          <p:spTgt spid="20"/>
                                        </p:tgtEl>
                                      </p:cBhvr>
                                    </p:animEffect>
                                    <p:anim calcmode="lin" valueType="num">
                                      <p:cBhvr>
                                        <p:cTn id="59"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64" dur="26">
                                          <p:stCondLst>
                                            <p:cond delay="650"/>
                                          </p:stCondLst>
                                        </p:cTn>
                                        <p:tgtEl>
                                          <p:spTgt spid="20"/>
                                        </p:tgtEl>
                                      </p:cBhvr>
                                      <p:to x="100000" y="60000"/>
                                    </p:animScale>
                                    <p:animScale>
                                      <p:cBhvr>
                                        <p:cTn id="65" dur="166" decel="50000">
                                          <p:stCondLst>
                                            <p:cond delay="676"/>
                                          </p:stCondLst>
                                        </p:cTn>
                                        <p:tgtEl>
                                          <p:spTgt spid="20"/>
                                        </p:tgtEl>
                                      </p:cBhvr>
                                      <p:to x="100000" y="100000"/>
                                    </p:animScale>
                                    <p:animScale>
                                      <p:cBhvr>
                                        <p:cTn id="66" dur="26">
                                          <p:stCondLst>
                                            <p:cond delay="1312"/>
                                          </p:stCondLst>
                                        </p:cTn>
                                        <p:tgtEl>
                                          <p:spTgt spid="20"/>
                                        </p:tgtEl>
                                      </p:cBhvr>
                                      <p:to x="100000" y="80000"/>
                                    </p:animScale>
                                    <p:animScale>
                                      <p:cBhvr>
                                        <p:cTn id="67" dur="166" decel="50000">
                                          <p:stCondLst>
                                            <p:cond delay="1338"/>
                                          </p:stCondLst>
                                        </p:cTn>
                                        <p:tgtEl>
                                          <p:spTgt spid="20"/>
                                        </p:tgtEl>
                                      </p:cBhvr>
                                      <p:to x="100000" y="100000"/>
                                    </p:animScale>
                                    <p:animScale>
                                      <p:cBhvr>
                                        <p:cTn id="68" dur="26">
                                          <p:stCondLst>
                                            <p:cond delay="1642"/>
                                          </p:stCondLst>
                                        </p:cTn>
                                        <p:tgtEl>
                                          <p:spTgt spid="20"/>
                                        </p:tgtEl>
                                      </p:cBhvr>
                                      <p:to x="100000" y="90000"/>
                                    </p:animScale>
                                    <p:animScale>
                                      <p:cBhvr>
                                        <p:cTn id="69" dur="166" decel="50000">
                                          <p:stCondLst>
                                            <p:cond delay="1668"/>
                                          </p:stCondLst>
                                        </p:cTn>
                                        <p:tgtEl>
                                          <p:spTgt spid="20"/>
                                        </p:tgtEl>
                                      </p:cBhvr>
                                      <p:to x="100000" y="100000"/>
                                    </p:animScale>
                                    <p:animScale>
                                      <p:cBhvr>
                                        <p:cTn id="70" dur="26">
                                          <p:stCondLst>
                                            <p:cond delay="1808"/>
                                          </p:stCondLst>
                                        </p:cTn>
                                        <p:tgtEl>
                                          <p:spTgt spid="20"/>
                                        </p:tgtEl>
                                      </p:cBhvr>
                                      <p:to x="100000" y="95000"/>
                                    </p:animScale>
                                    <p:animScale>
                                      <p:cBhvr>
                                        <p:cTn id="71"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5" grpId="0"/>
      <p:bldP spid="16" grpId="0"/>
      <p:bldP spid="17" grpId="0"/>
      <p:bldP spid="19" grpId="0"/>
      <p:bldP spid="2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44713" y="138907"/>
            <a:ext cx="7113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dirty="0"/>
              <a:t> </a:t>
            </a:r>
            <a:r>
              <a:rPr kumimoji="1" lang="zh-CN" altLang="en-US" sz="3200" dirty="0">
                <a:solidFill>
                  <a:srgbClr val="C00000"/>
                </a:solidFill>
              </a:rPr>
              <a:t>角动量空间量子化的经典矢量模型</a:t>
            </a:r>
          </a:p>
        </p:txBody>
      </p:sp>
      <p:grpSp>
        <p:nvGrpSpPr>
          <p:cNvPr id="10" name="Group 10"/>
          <p:cNvGrpSpPr>
            <a:grpSpLocks/>
          </p:cNvGrpSpPr>
          <p:nvPr/>
        </p:nvGrpSpPr>
        <p:grpSpPr bwMode="auto">
          <a:xfrm>
            <a:off x="2608264" y="736600"/>
            <a:ext cx="3665537" cy="3024188"/>
            <a:chOff x="935" y="2184"/>
            <a:chExt cx="2309" cy="1905"/>
          </a:xfrm>
        </p:grpSpPr>
        <p:graphicFrame>
          <p:nvGraphicFramePr>
            <p:cNvPr id="11" name="Object 11"/>
            <p:cNvGraphicFramePr>
              <a:graphicFrameLocks noChangeAspect="1"/>
            </p:cNvGraphicFramePr>
            <p:nvPr/>
          </p:nvGraphicFramePr>
          <p:xfrm>
            <a:off x="1006" y="2842"/>
            <a:ext cx="56" cy="103"/>
          </p:xfrm>
          <a:graphic>
            <a:graphicData uri="http://schemas.openxmlformats.org/presentationml/2006/ole">
              <mc:AlternateContent xmlns:mc="http://schemas.openxmlformats.org/markup-compatibility/2006">
                <mc:Choice xmlns:v="urn:schemas-microsoft-com:vml" Requires="v">
                  <p:oleObj spid="_x0000_s366057" name="公式" r:id="rId4" imgW="114120" imgH="215640" progId="Equation.3">
                    <p:embed/>
                  </p:oleObj>
                </mc:Choice>
                <mc:Fallback>
                  <p:oleObj name="公式" r:id="rId4" imgW="1141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 y="2842"/>
                          <a:ext cx="56" cy="1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2"/>
            <p:cNvGraphicFramePr>
              <a:graphicFrameLocks noChangeAspect="1"/>
            </p:cNvGraphicFramePr>
            <p:nvPr/>
          </p:nvGraphicFramePr>
          <p:xfrm>
            <a:off x="1766" y="2404"/>
            <a:ext cx="1478" cy="258"/>
          </p:xfrm>
          <a:graphic>
            <a:graphicData uri="http://schemas.openxmlformats.org/presentationml/2006/ole">
              <mc:AlternateContent xmlns:mc="http://schemas.openxmlformats.org/markup-compatibility/2006">
                <mc:Choice xmlns:v="urn:schemas-microsoft-com:vml" Requires="v">
                  <p:oleObj spid="_x0000_s366058" name="Equation" r:id="rId6" imgW="1384200" imgH="253800" progId="Equation.3">
                    <p:embed/>
                  </p:oleObj>
                </mc:Choice>
                <mc:Fallback>
                  <p:oleObj name="Equation" r:id="rId6" imgW="138420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6" y="2404"/>
                          <a:ext cx="147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13"/>
            <p:cNvSpPr>
              <a:spLocks noChangeShapeType="1"/>
            </p:cNvSpPr>
            <p:nvPr/>
          </p:nvSpPr>
          <p:spPr bwMode="auto">
            <a:xfrm flipV="1">
              <a:off x="1647" y="2309"/>
              <a:ext cx="0" cy="178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4"/>
            <p:cNvSpPr>
              <a:spLocks noChangeShapeType="1"/>
            </p:cNvSpPr>
            <p:nvPr/>
          </p:nvSpPr>
          <p:spPr bwMode="auto">
            <a:xfrm flipV="1">
              <a:off x="1647" y="3256"/>
              <a:ext cx="828" cy="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
            <p:cNvSpPr>
              <a:spLocks noChangeShapeType="1"/>
            </p:cNvSpPr>
            <p:nvPr/>
          </p:nvSpPr>
          <p:spPr bwMode="auto">
            <a:xfrm>
              <a:off x="1647" y="2967"/>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6"/>
            <p:cNvSpPr>
              <a:spLocks noChangeShapeType="1"/>
            </p:cNvSpPr>
            <p:nvPr/>
          </p:nvSpPr>
          <p:spPr bwMode="auto">
            <a:xfrm>
              <a:off x="1647" y="2967"/>
              <a:ext cx="68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
            <p:cNvSpPr>
              <a:spLocks noChangeShapeType="1"/>
            </p:cNvSpPr>
            <p:nvPr/>
          </p:nvSpPr>
          <p:spPr bwMode="auto">
            <a:xfrm>
              <a:off x="1647" y="2711"/>
              <a:ext cx="45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p:cNvSpPr>
              <a:spLocks noChangeShapeType="1"/>
            </p:cNvSpPr>
            <p:nvPr/>
          </p:nvSpPr>
          <p:spPr bwMode="auto">
            <a:xfrm>
              <a:off x="1647" y="3552"/>
              <a:ext cx="72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9"/>
            <p:cNvSpPr>
              <a:spLocks noChangeShapeType="1"/>
            </p:cNvSpPr>
            <p:nvPr/>
          </p:nvSpPr>
          <p:spPr bwMode="auto">
            <a:xfrm>
              <a:off x="1647" y="3845"/>
              <a:ext cx="45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0"/>
            <p:cNvSpPr>
              <a:spLocks noChangeShapeType="1"/>
            </p:cNvSpPr>
            <p:nvPr/>
          </p:nvSpPr>
          <p:spPr bwMode="auto">
            <a:xfrm flipV="1">
              <a:off x="1647" y="2955"/>
              <a:ext cx="727" cy="30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1"/>
            <p:cNvSpPr>
              <a:spLocks noChangeShapeType="1"/>
            </p:cNvSpPr>
            <p:nvPr/>
          </p:nvSpPr>
          <p:spPr bwMode="auto">
            <a:xfrm flipV="1">
              <a:off x="1647" y="2711"/>
              <a:ext cx="459" cy="54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2"/>
            <p:cNvSpPr>
              <a:spLocks noChangeShapeType="1"/>
            </p:cNvSpPr>
            <p:nvPr/>
          </p:nvSpPr>
          <p:spPr bwMode="auto">
            <a:xfrm>
              <a:off x="1647" y="3260"/>
              <a:ext cx="727" cy="2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3"/>
            <p:cNvSpPr>
              <a:spLocks noChangeShapeType="1"/>
            </p:cNvSpPr>
            <p:nvPr/>
          </p:nvSpPr>
          <p:spPr bwMode="auto">
            <a:xfrm>
              <a:off x="1647" y="3260"/>
              <a:ext cx="459" cy="58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Text Box 24"/>
            <p:cNvSpPr txBox="1">
              <a:spLocks noChangeArrowheads="1"/>
            </p:cNvSpPr>
            <p:nvPr/>
          </p:nvSpPr>
          <p:spPr bwMode="auto">
            <a:xfrm>
              <a:off x="1384" y="311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a:t>
              </a:r>
            </a:p>
          </p:txBody>
        </p:sp>
        <p:sp>
          <p:nvSpPr>
            <p:cNvPr id="25" name="Text Box 25"/>
            <p:cNvSpPr txBox="1">
              <a:spLocks noChangeArrowheads="1"/>
            </p:cNvSpPr>
            <p:nvPr/>
          </p:nvSpPr>
          <p:spPr bwMode="auto">
            <a:xfrm>
              <a:off x="1242" y="3714"/>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ym typeface="MT Extra" panose="05050102010205020202" pitchFamily="18" charset="2"/>
                </a:rPr>
                <a:t>-2</a:t>
              </a:r>
              <a:endParaRPr kumimoji="1" lang="en-US" altLang="zh-CN"/>
            </a:p>
          </p:txBody>
        </p:sp>
        <p:sp>
          <p:nvSpPr>
            <p:cNvPr id="26" name="Text Box 26"/>
            <p:cNvSpPr txBox="1">
              <a:spLocks noChangeArrowheads="1"/>
            </p:cNvSpPr>
            <p:nvPr/>
          </p:nvSpPr>
          <p:spPr bwMode="auto">
            <a:xfrm>
              <a:off x="1396" y="281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ym typeface="MT Extra" panose="05050102010205020202" pitchFamily="18" charset="2"/>
                </a:rPr>
                <a:t></a:t>
              </a:r>
              <a:endParaRPr kumimoji="1" lang="en-US" altLang="zh-CN"/>
            </a:p>
          </p:txBody>
        </p:sp>
        <p:sp>
          <p:nvSpPr>
            <p:cNvPr id="27" name="Text Box 27"/>
            <p:cNvSpPr txBox="1">
              <a:spLocks noChangeArrowheads="1"/>
            </p:cNvSpPr>
            <p:nvPr/>
          </p:nvSpPr>
          <p:spPr bwMode="auto">
            <a:xfrm>
              <a:off x="935" y="2533"/>
              <a:ext cx="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ym typeface="MT Extra" panose="05050102010205020202" pitchFamily="18" charset="2"/>
                </a:rPr>
                <a:t>L</a:t>
              </a:r>
              <a:r>
                <a:rPr kumimoji="1" lang="en-US" altLang="zh-CN" i="1" baseline="-25000">
                  <a:sym typeface="MT Extra" panose="05050102010205020202" pitchFamily="18" charset="2"/>
                </a:rPr>
                <a:t>z</a:t>
              </a:r>
              <a:r>
                <a:rPr kumimoji="1" lang="en-US" altLang="zh-CN" i="1">
                  <a:sym typeface="MT Extra" panose="05050102010205020202" pitchFamily="18" charset="2"/>
                </a:rPr>
                <a:t> =</a:t>
              </a:r>
              <a:r>
                <a:rPr kumimoji="1" lang="en-US" altLang="zh-CN">
                  <a:sym typeface="MT Extra" panose="05050102010205020202" pitchFamily="18" charset="2"/>
                </a:rPr>
                <a:t>2</a:t>
              </a:r>
              <a:endParaRPr kumimoji="1" lang="en-US" altLang="zh-CN"/>
            </a:p>
          </p:txBody>
        </p:sp>
        <p:sp>
          <p:nvSpPr>
            <p:cNvPr id="28" name="Text Box 28"/>
            <p:cNvSpPr txBox="1">
              <a:spLocks noChangeArrowheads="1"/>
            </p:cNvSpPr>
            <p:nvPr/>
          </p:nvSpPr>
          <p:spPr bwMode="auto">
            <a:xfrm>
              <a:off x="1331" y="340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ym typeface="MT Extra" panose="05050102010205020202" pitchFamily="18" charset="2"/>
                </a:rPr>
                <a:t>-</a:t>
              </a:r>
              <a:endParaRPr kumimoji="1" lang="en-US" altLang="zh-CN"/>
            </a:p>
          </p:txBody>
        </p:sp>
        <p:sp>
          <p:nvSpPr>
            <p:cNvPr id="29" name="Text Box 29"/>
            <p:cNvSpPr txBox="1">
              <a:spLocks noChangeArrowheads="1"/>
            </p:cNvSpPr>
            <p:nvPr/>
          </p:nvSpPr>
          <p:spPr bwMode="auto">
            <a:xfrm>
              <a:off x="1353" y="2184"/>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t>L</a:t>
              </a:r>
              <a:r>
                <a:rPr kumimoji="1" lang="en-US" altLang="zh-CN" i="1" baseline="-25000"/>
                <a:t>z</a:t>
              </a:r>
              <a:endParaRPr kumimoji="1" lang="en-US" altLang="zh-CN"/>
            </a:p>
          </p:txBody>
        </p:sp>
      </p:grpSp>
      <p:sp>
        <p:nvSpPr>
          <p:cNvPr id="54" name="Arc 30"/>
          <p:cNvSpPr>
            <a:spLocks/>
          </p:cNvSpPr>
          <p:nvPr/>
        </p:nvSpPr>
        <p:spPr bwMode="auto">
          <a:xfrm>
            <a:off x="3744912" y="1410077"/>
            <a:ext cx="1308893" cy="2123699"/>
          </a:xfrm>
          <a:custGeom>
            <a:avLst/>
            <a:gdLst>
              <a:gd name="T0" fmla="*/ 0 w 21757"/>
              <a:gd name="T1" fmla="*/ 0 h 43200"/>
              <a:gd name="T2" fmla="*/ 0 w 21757"/>
              <a:gd name="T3" fmla="*/ 0 h 43200"/>
              <a:gd name="T4" fmla="*/ 0 w 21757"/>
              <a:gd name="T5" fmla="*/ 0 h 43200"/>
              <a:gd name="T6" fmla="*/ 0 60000 65536"/>
              <a:gd name="T7" fmla="*/ 0 60000 65536"/>
              <a:gd name="T8" fmla="*/ 0 60000 65536"/>
              <a:gd name="T9" fmla="*/ 0 w 21757"/>
              <a:gd name="T10" fmla="*/ 0 h 43200"/>
              <a:gd name="T11" fmla="*/ 21757 w 21757"/>
              <a:gd name="T12" fmla="*/ 43200 h 43200"/>
            </a:gdLst>
            <a:ahLst/>
            <a:cxnLst>
              <a:cxn ang="T6">
                <a:pos x="T0" y="T1"/>
              </a:cxn>
              <a:cxn ang="T7">
                <a:pos x="T2" y="T3"/>
              </a:cxn>
              <a:cxn ang="T8">
                <a:pos x="T4" y="T5"/>
              </a:cxn>
            </a:cxnLst>
            <a:rect l="T9" t="T10" r="T11" b="T12"/>
            <a:pathLst>
              <a:path w="21757" h="43200" fill="none"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path>
              <a:path w="21757" h="43200" stroke="0"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lnTo>
                  <a:pt x="157" y="21600"/>
                </a:lnTo>
                <a:lnTo>
                  <a:pt x="105" y="0"/>
                </a:lnTo>
                <a:close/>
              </a:path>
            </a:pathLst>
          </a:custGeom>
          <a:noFill/>
          <a:ln w="28575"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8" name="Group 35"/>
          <p:cNvGrpSpPr>
            <a:grpSpLocks/>
          </p:cNvGrpSpPr>
          <p:nvPr/>
        </p:nvGrpSpPr>
        <p:grpSpPr bwMode="auto">
          <a:xfrm>
            <a:off x="7009904" y="900114"/>
            <a:ext cx="2635250" cy="2568575"/>
            <a:chOff x="3116" y="2436"/>
            <a:chExt cx="1660" cy="1618"/>
          </a:xfrm>
        </p:grpSpPr>
        <p:grpSp>
          <p:nvGrpSpPr>
            <p:cNvPr id="59" name="Group 36"/>
            <p:cNvGrpSpPr>
              <a:grpSpLocks/>
            </p:cNvGrpSpPr>
            <p:nvPr/>
          </p:nvGrpSpPr>
          <p:grpSpPr bwMode="auto">
            <a:xfrm>
              <a:off x="3708" y="2814"/>
              <a:ext cx="876" cy="876"/>
              <a:chOff x="3492" y="2694"/>
              <a:chExt cx="900" cy="1092"/>
            </a:xfrm>
          </p:grpSpPr>
          <p:sp>
            <p:nvSpPr>
              <p:cNvPr id="75" name="AutoShape 37"/>
              <p:cNvSpPr>
                <a:spLocks noChangeArrowheads="1"/>
              </p:cNvSpPr>
              <p:nvPr/>
            </p:nvSpPr>
            <p:spPr bwMode="auto">
              <a:xfrm>
                <a:off x="3492" y="2886"/>
                <a:ext cx="900" cy="9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104 w 21600"/>
                  <a:gd name="T13" fmla="*/ 7104 h 21600"/>
                  <a:gd name="T14" fmla="*/ 14496 w 21600"/>
                  <a:gd name="T15" fmla="*/ 14496 h 21600"/>
                </a:gdLst>
                <a:ahLst/>
                <a:cxnLst>
                  <a:cxn ang="T8">
                    <a:pos x="T0" y="T1"/>
                  </a:cxn>
                  <a:cxn ang="T9">
                    <a:pos x="T2" y="T3"/>
                  </a:cxn>
                  <a:cxn ang="T10">
                    <a:pos x="T4" y="T5"/>
                  </a:cxn>
                  <a:cxn ang="T11">
                    <a:pos x="T6" y="T7"/>
                  </a:cxn>
                </a:cxnLst>
                <a:rect l="T12" t="T13" r="T14" b="T15"/>
                <a:pathLst>
                  <a:path w="21600" h="21600">
                    <a:moveTo>
                      <a:pt x="0" y="0"/>
                    </a:moveTo>
                    <a:lnTo>
                      <a:pt x="10614" y="21600"/>
                    </a:lnTo>
                    <a:lnTo>
                      <a:pt x="10986" y="21600"/>
                    </a:lnTo>
                    <a:lnTo>
                      <a:pt x="21600" y="0"/>
                    </a:lnTo>
                    <a:close/>
                  </a:path>
                </a:pathLst>
              </a:custGeom>
              <a:gradFill rotWithShape="0">
                <a:gsLst>
                  <a:gs pos="0">
                    <a:srgbClr val="182F76"/>
                  </a:gs>
                  <a:gs pos="50000">
                    <a:srgbClr val="3366FF"/>
                  </a:gs>
                  <a:gs pos="100000">
                    <a:srgbClr val="182F76"/>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endParaRPr lang="zh-CN" altLang="en-US"/>
              </a:p>
            </p:txBody>
          </p:sp>
          <p:sp>
            <p:nvSpPr>
              <p:cNvPr id="76" name="Oval 38"/>
              <p:cNvSpPr>
                <a:spLocks noChangeArrowheads="1"/>
              </p:cNvSpPr>
              <p:nvPr/>
            </p:nvSpPr>
            <p:spPr bwMode="auto">
              <a:xfrm>
                <a:off x="3492" y="2694"/>
                <a:ext cx="900" cy="360"/>
              </a:xfrm>
              <a:prstGeom prst="ellipse">
                <a:avLst/>
              </a:prstGeom>
              <a:gradFill rotWithShape="0">
                <a:gsLst>
                  <a:gs pos="0">
                    <a:srgbClr val="3366FF"/>
                  </a:gs>
                  <a:gs pos="50000">
                    <a:srgbClr val="182F76"/>
                  </a:gs>
                  <a:gs pos="100000">
                    <a:srgbClr val="3366FF"/>
                  </a:gs>
                </a:gsLst>
                <a:lin ang="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60" name="Line 39"/>
            <p:cNvSpPr>
              <a:spLocks noChangeShapeType="1"/>
            </p:cNvSpPr>
            <p:nvPr/>
          </p:nvSpPr>
          <p:spPr bwMode="auto">
            <a:xfrm flipV="1">
              <a:off x="4140" y="2562"/>
              <a:ext cx="0" cy="528"/>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40"/>
            <p:cNvSpPr>
              <a:spLocks noChangeShapeType="1"/>
            </p:cNvSpPr>
            <p:nvPr/>
          </p:nvSpPr>
          <p:spPr bwMode="auto">
            <a:xfrm flipV="1">
              <a:off x="4152" y="3690"/>
              <a:ext cx="624" cy="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41"/>
            <p:cNvSpPr>
              <a:spLocks noChangeShapeType="1"/>
            </p:cNvSpPr>
            <p:nvPr/>
          </p:nvSpPr>
          <p:spPr bwMode="auto">
            <a:xfrm flipH="1">
              <a:off x="3708" y="3678"/>
              <a:ext cx="420" cy="24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3" name="Line 42"/>
            <p:cNvSpPr>
              <a:spLocks noChangeShapeType="1"/>
            </p:cNvSpPr>
            <p:nvPr/>
          </p:nvSpPr>
          <p:spPr bwMode="auto">
            <a:xfrm flipV="1">
              <a:off x="4140" y="3066"/>
              <a:ext cx="240" cy="612"/>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4" name="Rectangle 43"/>
            <p:cNvSpPr>
              <a:spLocks noChangeArrowheads="1"/>
            </p:cNvSpPr>
            <p:nvPr/>
          </p:nvSpPr>
          <p:spPr bwMode="auto">
            <a:xfrm>
              <a:off x="3819" y="2436"/>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t>L</a:t>
              </a:r>
              <a:r>
                <a:rPr kumimoji="1" lang="en-US" altLang="zh-CN" i="1" baseline="-25000"/>
                <a:t>z</a:t>
              </a:r>
            </a:p>
          </p:txBody>
        </p:sp>
        <p:sp>
          <p:nvSpPr>
            <p:cNvPr id="65" name="Line 44"/>
            <p:cNvSpPr>
              <a:spLocks noChangeShapeType="1"/>
            </p:cNvSpPr>
            <p:nvPr/>
          </p:nvSpPr>
          <p:spPr bwMode="auto">
            <a:xfrm>
              <a:off x="3192" y="3678"/>
              <a:ext cx="948" cy="0"/>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 name="Line 45"/>
            <p:cNvSpPr>
              <a:spLocks noChangeShapeType="1"/>
            </p:cNvSpPr>
            <p:nvPr/>
          </p:nvSpPr>
          <p:spPr bwMode="auto">
            <a:xfrm>
              <a:off x="3168" y="2958"/>
              <a:ext cx="972" cy="12"/>
            </a:xfrm>
            <a:prstGeom prst="line">
              <a:avLst/>
            </a:prstGeom>
            <a:noFill/>
            <a:ln w="12700">
              <a:solidFill>
                <a:srgbClr val="FF99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 name="Rectangle 46"/>
            <p:cNvSpPr>
              <a:spLocks noChangeArrowheads="1"/>
            </p:cNvSpPr>
            <p:nvPr/>
          </p:nvSpPr>
          <p:spPr bwMode="auto">
            <a:xfrm>
              <a:off x="3116" y="3168"/>
              <a:ext cx="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ym typeface="MT Extra" panose="05050102010205020202" pitchFamily="18" charset="2"/>
                </a:rPr>
                <a:t>L</a:t>
              </a:r>
              <a:r>
                <a:rPr kumimoji="1" lang="en-US" altLang="zh-CN" i="1" baseline="-25000">
                  <a:sym typeface="MT Extra" panose="05050102010205020202" pitchFamily="18" charset="2"/>
                </a:rPr>
                <a:t>z</a:t>
              </a:r>
              <a:r>
                <a:rPr kumimoji="1" lang="en-US" altLang="zh-CN" i="1">
                  <a:sym typeface="MT Extra" panose="05050102010205020202" pitchFamily="18" charset="2"/>
                </a:rPr>
                <a:t> =</a:t>
              </a:r>
              <a:r>
                <a:rPr kumimoji="1" lang="en-US" altLang="zh-CN">
                  <a:sym typeface="MT Extra" panose="05050102010205020202" pitchFamily="18" charset="2"/>
                </a:rPr>
                <a:t>2</a:t>
              </a:r>
            </a:p>
          </p:txBody>
        </p:sp>
        <p:sp>
          <p:nvSpPr>
            <p:cNvPr id="68" name="Line 47"/>
            <p:cNvSpPr>
              <a:spLocks noChangeShapeType="1"/>
            </p:cNvSpPr>
            <p:nvPr/>
          </p:nvSpPr>
          <p:spPr bwMode="auto">
            <a:xfrm flipV="1">
              <a:off x="3408" y="2958"/>
              <a:ext cx="0" cy="25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 name="Line 48"/>
            <p:cNvSpPr>
              <a:spLocks noChangeShapeType="1"/>
            </p:cNvSpPr>
            <p:nvPr/>
          </p:nvSpPr>
          <p:spPr bwMode="auto">
            <a:xfrm>
              <a:off x="3408" y="3498"/>
              <a:ext cx="0"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 name="Line 49"/>
            <p:cNvSpPr>
              <a:spLocks noChangeShapeType="1"/>
            </p:cNvSpPr>
            <p:nvPr/>
          </p:nvSpPr>
          <p:spPr bwMode="auto">
            <a:xfrm flipH="1">
              <a:off x="4392" y="3108"/>
              <a:ext cx="0" cy="74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 name="Line 50"/>
            <p:cNvSpPr>
              <a:spLocks noChangeShapeType="1"/>
            </p:cNvSpPr>
            <p:nvPr/>
          </p:nvSpPr>
          <p:spPr bwMode="auto">
            <a:xfrm>
              <a:off x="4140" y="3684"/>
              <a:ext cx="252" cy="156"/>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2" name="Freeform 51"/>
            <p:cNvSpPr>
              <a:spLocks/>
            </p:cNvSpPr>
            <p:nvPr/>
          </p:nvSpPr>
          <p:spPr bwMode="auto">
            <a:xfrm>
              <a:off x="4044" y="3720"/>
              <a:ext cx="156" cy="24"/>
            </a:xfrm>
            <a:custGeom>
              <a:avLst/>
              <a:gdLst>
                <a:gd name="T0" fmla="*/ 0 w 156"/>
                <a:gd name="T1" fmla="*/ 0 h 24"/>
                <a:gd name="T2" fmla="*/ 96 w 156"/>
                <a:gd name="T3" fmla="*/ 24 h 24"/>
                <a:gd name="T4" fmla="*/ 156 w 156"/>
                <a:gd name="T5" fmla="*/ 0 h 24"/>
                <a:gd name="T6" fmla="*/ 0 60000 65536"/>
                <a:gd name="T7" fmla="*/ 0 60000 65536"/>
                <a:gd name="T8" fmla="*/ 0 60000 65536"/>
                <a:gd name="T9" fmla="*/ 0 w 156"/>
                <a:gd name="T10" fmla="*/ 0 h 24"/>
                <a:gd name="T11" fmla="*/ 156 w 156"/>
                <a:gd name="T12" fmla="*/ 24 h 24"/>
              </a:gdLst>
              <a:ahLst/>
              <a:cxnLst>
                <a:cxn ang="T6">
                  <a:pos x="T0" y="T1"/>
                </a:cxn>
                <a:cxn ang="T7">
                  <a:pos x="T2" y="T3"/>
                </a:cxn>
                <a:cxn ang="T8">
                  <a:pos x="T4" y="T5"/>
                </a:cxn>
              </a:cxnLst>
              <a:rect l="T9" t="T10" r="T11" b="T12"/>
              <a:pathLst>
                <a:path w="156" h="24">
                  <a:moveTo>
                    <a:pt x="0" y="0"/>
                  </a:moveTo>
                  <a:cubicBezTo>
                    <a:pt x="35" y="12"/>
                    <a:pt x="70" y="24"/>
                    <a:pt x="96" y="24"/>
                  </a:cubicBezTo>
                  <a:cubicBezTo>
                    <a:pt x="122" y="24"/>
                    <a:pt x="139" y="12"/>
                    <a:pt x="156"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73" name="Rectangle 52"/>
            <p:cNvSpPr>
              <a:spLocks noChangeArrowheads="1"/>
            </p:cNvSpPr>
            <p:nvPr/>
          </p:nvSpPr>
          <p:spPr bwMode="auto">
            <a:xfrm>
              <a:off x="3918" y="3746"/>
              <a:ext cx="32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ea typeface="黑体" panose="02010609060101010101" pitchFamily="49" charset="-122"/>
                  <a:sym typeface="Symbol" panose="05050102010706020507" pitchFamily="18" charset="2"/>
                </a:rPr>
                <a:t></a:t>
              </a:r>
            </a:p>
          </p:txBody>
        </p:sp>
        <p:graphicFrame>
          <p:nvGraphicFramePr>
            <p:cNvPr id="74" name="Object 53"/>
            <p:cNvGraphicFramePr>
              <a:graphicFrameLocks noChangeAspect="1"/>
            </p:cNvGraphicFramePr>
            <p:nvPr/>
          </p:nvGraphicFramePr>
          <p:xfrm>
            <a:off x="4229" y="2787"/>
            <a:ext cx="210" cy="268"/>
          </p:xfrm>
          <a:graphic>
            <a:graphicData uri="http://schemas.openxmlformats.org/presentationml/2006/ole">
              <mc:AlternateContent xmlns:mc="http://schemas.openxmlformats.org/markup-compatibility/2006">
                <mc:Choice xmlns:v="urn:schemas-microsoft-com:vml" Requires="v">
                  <p:oleObj spid="_x0000_s366059" name="Equation" r:id="rId8" imgW="152280" imgH="203040" progId="Equation.3">
                    <p:embed/>
                  </p:oleObj>
                </mc:Choice>
                <mc:Fallback>
                  <p:oleObj name="Equation" r:id="rId8" imgW="152280" imgH="203040" progId="Equation.3">
                    <p:embed/>
                    <p:pic>
                      <p:nvPicPr>
                        <p:cNvPr id="79874"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9" y="2787"/>
                          <a:ext cx="210"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7" name="Group 3"/>
          <p:cNvGrpSpPr>
            <a:grpSpLocks/>
          </p:cNvGrpSpPr>
          <p:nvPr/>
        </p:nvGrpSpPr>
        <p:grpSpPr bwMode="auto">
          <a:xfrm>
            <a:off x="2025650" y="4521201"/>
            <a:ext cx="7829550" cy="523875"/>
            <a:chOff x="457" y="1184"/>
            <a:chExt cx="4932" cy="330"/>
          </a:xfrm>
        </p:grpSpPr>
        <p:sp>
          <p:nvSpPr>
            <p:cNvPr id="78" name="Rectangle 4"/>
            <p:cNvSpPr>
              <a:spLocks noChangeArrowheads="1"/>
            </p:cNvSpPr>
            <p:nvPr/>
          </p:nvSpPr>
          <p:spPr bwMode="auto">
            <a:xfrm>
              <a:off x="457" y="1184"/>
              <a:ext cx="49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rPr>
                <a:t>该矢量在</a:t>
              </a:r>
              <a:r>
                <a:rPr kumimoji="1" lang="en-US" altLang="zh-CN" sz="2800" i="1" dirty="0" err="1"/>
                <a:t>L</a:t>
              </a:r>
              <a:r>
                <a:rPr kumimoji="1" lang="en-US" altLang="zh-CN" sz="2800" i="1" baseline="-25000" dirty="0" err="1"/>
                <a:t>z</a:t>
              </a:r>
              <a:r>
                <a:rPr kumimoji="1" lang="zh-CN" altLang="en-US" sz="2800" dirty="0">
                  <a:solidFill>
                    <a:srgbClr val="FF00FF"/>
                  </a:solidFill>
                </a:rPr>
                <a:t>轴上的投影在           到         之间。</a:t>
              </a:r>
            </a:p>
          </p:txBody>
        </p:sp>
        <p:graphicFrame>
          <p:nvGraphicFramePr>
            <p:cNvPr id="79" name="Object 5"/>
            <p:cNvGraphicFramePr>
              <a:graphicFrameLocks noChangeAspect="1"/>
            </p:cNvGraphicFramePr>
            <p:nvPr>
              <p:extLst>
                <p:ext uri="{D42A27DB-BD31-4B8C-83A1-F6EECF244321}">
                  <p14:modId xmlns:p14="http://schemas.microsoft.com/office/powerpoint/2010/main" val="201653617"/>
                </p:ext>
              </p:extLst>
            </p:nvPr>
          </p:nvGraphicFramePr>
          <p:xfrm>
            <a:off x="3008" y="1226"/>
            <a:ext cx="495" cy="243"/>
          </p:xfrm>
          <a:graphic>
            <a:graphicData uri="http://schemas.openxmlformats.org/presentationml/2006/ole">
              <mc:AlternateContent xmlns:mc="http://schemas.openxmlformats.org/markup-compatibility/2006">
                <mc:Choice xmlns:v="urn:schemas-microsoft-com:vml" Requires="v">
                  <p:oleObj spid="_x0000_s366060" name="Equation" r:id="rId10" imgW="279360" imgH="177480" progId="Equation.3">
                    <p:embed/>
                  </p:oleObj>
                </mc:Choice>
                <mc:Fallback>
                  <p:oleObj name="Equation" r:id="rId10" imgW="279360" imgH="177480" progId="Equation.3">
                    <p:embed/>
                    <p:pic>
                      <p:nvPicPr>
                        <p:cNvPr id="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8" y="1226"/>
                          <a:ext cx="495"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 name="Object 6"/>
            <p:cNvGraphicFramePr>
              <a:graphicFrameLocks noChangeAspect="1"/>
            </p:cNvGraphicFramePr>
            <p:nvPr>
              <p:extLst>
                <p:ext uri="{D42A27DB-BD31-4B8C-83A1-F6EECF244321}">
                  <p14:modId xmlns:p14="http://schemas.microsoft.com/office/powerpoint/2010/main" val="1146804754"/>
                </p:ext>
              </p:extLst>
            </p:nvPr>
          </p:nvGraphicFramePr>
          <p:xfrm>
            <a:off x="3970" y="1197"/>
            <a:ext cx="250" cy="269"/>
          </p:xfrm>
          <a:graphic>
            <a:graphicData uri="http://schemas.openxmlformats.org/presentationml/2006/ole">
              <mc:AlternateContent xmlns:mc="http://schemas.openxmlformats.org/markup-compatibility/2006">
                <mc:Choice xmlns:v="urn:schemas-microsoft-com:vml" Requires="v">
                  <p:oleObj spid="_x0000_s366061" name="Equation" r:id="rId12" imgW="164880" imgH="177480" progId="Equation.3">
                    <p:embed/>
                  </p:oleObj>
                </mc:Choice>
                <mc:Fallback>
                  <p:oleObj name="Equation" r:id="rId12" imgW="164880" imgH="177480" progId="Equation.3">
                    <p:embed/>
                    <p:pic>
                      <p:nvPicPr>
                        <p:cNvPr id="6"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70" y="1197"/>
                          <a:ext cx="25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1" name="Group 30"/>
          <p:cNvGrpSpPr>
            <a:grpSpLocks/>
          </p:cNvGrpSpPr>
          <p:nvPr/>
        </p:nvGrpSpPr>
        <p:grpSpPr bwMode="auto">
          <a:xfrm>
            <a:off x="2041525" y="3959226"/>
            <a:ext cx="8485188" cy="571500"/>
            <a:chOff x="476" y="734"/>
            <a:chExt cx="5345" cy="360"/>
          </a:xfrm>
        </p:grpSpPr>
        <p:grpSp>
          <p:nvGrpSpPr>
            <p:cNvPr id="82" name="Group 31"/>
            <p:cNvGrpSpPr>
              <a:grpSpLocks/>
            </p:cNvGrpSpPr>
            <p:nvPr/>
          </p:nvGrpSpPr>
          <p:grpSpPr bwMode="auto">
            <a:xfrm>
              <a:off x="476" y="734"/>
              <a:ext cx="5335" cy="360"/>
              <a:chOff x="494" y="753"/>
              <a:chExt cx="5440" cy="360"/>
            </a:xfrm>
          </p:grpSpPr>
          <p:sp>
            <p:nvSpPr>
              <p:cNvPr id="84" name="Rectangle 32"/>
              <p:cNvSpPr>
                <a:spLocks noChangeArrowheads="1"/>
              </p:cNvSpPr>
              <p:nvPr/>
            </p:nvSpPr>
            <p:spPr bwMode="auto">
              <a:xfrm>
                <a:off x="494" y="774"/>
                <a:ext cx="54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rPr>
                  <a:t>将角动量想象为一长度为                           的经典矢量 </a:t>
                </a:r>
              </a:p>
            </p:txBody>
          </p:sp>
          <p:graphicFrame>
            <p:nvGraphicFramePr>
              <p:cNvPr id="85" name="Object 33"/>
              <p:cNvGraphicFramePr>
                <a:graphicFrameLocks noChangeAspect="1"/>
              </p:cNvGraphicFramePr>
              <p:nvPr>
                <p:extLst>
                  <p:ext uri="{D42A27DB-BD31-4B8C-83A1-F6EECF244321}">
                    <p14:modId xmlns:p14="http://schemas.microsoft.com/office/powerpoint/2010/main" val="3979284311"/>
                  </p:ext>
                </p:extLst>
              </p:nvPr>
            </p:nvGraphicFramePr>
            <p:xfrm>
              <a:off x="3130" y="753"/>
              <a:ext cx="1364" cy="360"/>
            </p:xfrm>
            <a:graphic>
              <a:graphicData uri="http://schemas.openxmlformats.org/presentationml/2006/ole">
                <mc:AlternateContent xmlns:mc="http://schemas.openxmlformats.org/markup-compatibility/2006">
                  <mc:Choice xmlns:v="urn:schemas-microsoft-com:vml" Requires="v">
                    <p:oleObj spid="_x0000_s366062" name="Equation" r:id="rId14" imgW="901440" imgH="253800" progId="Equation.3">
                      <p:embed/>
                    </p:oleObj>
                  </mc:Choice>
                  <mc:Fallback>
                    <p:oleObj name="Equation" r:id="rId14" imgW="901440" imgH="253800" progId="Equation.3">
                      <p:embed/>
                      <p:pic>
                        <p:nvPicPr>
                          <p:cNvPr id="34"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0" y="753"/>
                            <a:ext cx="1364"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83" name="Object 34"/>
            <p:cNvGraphicFramePr>
              <a:graphicFrameLocks noChangeAspect="1"/>
            </p:cNvGraphicFramePr>
            <p:nvPr>
              <p:extLst>
                <p:ext uri="{D42A27DB-BD31-4B8C-83A1-F6EECF244321}">
                  <p14:modId xmlns:p14="http://schemas.microsoft.com/office/powerpoint/2010/main" val="1656755243"/>
                </p:ext>
              </p:extLst>
            </p:nvPr>
          </p:nvGraphicFramePr>
          <p:xfrm>
            <a:off x="5611" y="780"/>
            <a:ext cx="210" cy="268"/>
          </p:xfrm>
          <a:graphic>
            <a:graphicData uri="http://schemas.openxmlformats.org/presentationml/2006/ole">
              <mc:AlternateContent xmlns:mc="http://schemas.openxmlformats.org/markup-compatibility/2006">
                <mc:Choice xmlns:v="urn:schemas-microsoft-com:vml" Requires="v">
                  <p:oleObj spid="_x0000_s366063" name="Equation" r:id="rId16" imgW="152280" imgH="203040" progId="Equation.3">
                    <p:embed/>
                  </p:oleObj>
                </mc:Choice>
                <mc:Fallback>
                  <p:oleObj name="Equation" r:id="rId16" imgW="152280" imgH="203040" progId="Equation.3">
                    <p:embed/>
                    <p:pic>
                      <p:nvPicPr>
                        <p:cNvPr id="32" name="Object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1" y="780"/>
                          <a:ext cx="210"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6" name="Group 7"/>
          <p:cNvGrpSpPr>
            <a:grpSpLocks/>
          </p:cNvGrpSpPr>
          <p:nvPr/>
        </p:nvGrpSpPr>
        <p:grpSpPr bwMode="auto">
          <a:xfrm>
            <a:off x="2090241" y="5267657"/>
            <a:ext cx="7972425" cy="1384300"/>
            <a:chOff x="331" y="3437"/>
            <a:chExt cx="5022" cy="872"/>
          </a:xfrm>
        </p:grpSpPr>
        <p:sp>
          <p:nvSpPr>
            <p:cNvPr id="87" name="Rectangle 8"/>
            <p:cNvSpPr>
              <a:spLocks noChangeArrowheads="1"/>
            </p:cNvSpPr>
            <p:nvPr/>
          </p:nvSpPr>
          <p:spPr bwMode="auto">
            <a:xfrm>
              <a:off x="331" y="3437"/>
              <a:ext cx="5022"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但对矢量的具体方位</a:t>
              </a:r>
              <a:r>
                <a:rPr kumimoji="1" lang="zh-CN" altLang="en-US" sz="2800" i="1" dirty="0">
                  <a:solidFill>
                    <a:srgbClr val="FF0000"/>
                  </a:solidFill>
                  <a:ea typeface="黑体" panose="02010609060101010101" pitchFamily="49" charset="-122"/>
                  <a:sym typeface="Symbol" panose="05050102010706020507" pitchFamily="18" charset="2"/>
                </a:rPr>
                <a:t></a:t>
              </a:r>
              <a:r>
                <a:rPr kumimoji="1" lang="zh-CN" altLang="en-US" sz="2800" dirty="0">
                  <a:solidFill>
                    <a:srgbClr val="0000FF"/>
                  </a:solidFill>
                </a:rPr>
                <a:t>不能限制，可以在半顶角</a:t>
              </a:r>
              <a:r>
                <a:rPr kumimoji="1" lang="en-US" altLang="zh-CN" sz="2800" i="1" dirty="0">
                  <a:solidFill>
                    <a:srgbClr val="FF0000"/>
                  </a:solidFill>
                </a:rPr>
                <a:t>α</a:t>
              </a:r>
              <a:r>
                <a:rPr kumimoji="1" lang="zh-CN" altLang="en-US" sz="2800" dirty="0">
                  <a:solidFill>
                    <a:srgbClr val="0000FF"/>
                  </a:solidFill>
                </a:rPr>
                <a:t>的圆锥面上的任意方位 （其中                             ）</a:t>
              </a:r>
              <a:r>
                <a:rPr kumimoji="1" lang="en-US" altLang="zh-CN" sz="2800" dirty="0">
                  <a:solidFill>
                    <a:srgbClr val="0000FF"/>
                  </a:solidFill>
                </a:rPr>
                <a:t>, </a:t>
              </a:r>
              <a:r>
                <a:rPr kumimoji="1" lang="zh-CN" altLang="en-US" sz="2800" dirty="0">
                  <a:solidFill>
                    <a:srgbClr val="0000FF"/>
                  </a:solidFill>
                </a:rPr>
                <a:t>若</a:t>
              </a:r>
              <a:r>
                <a:rPr kumimoji="1" lang="en-US" altLang="zh-CN" sz="2800" i="1" dirty="0" err="1">
                  <a:solidFill>
                    <a:srgbClr val="FF0000"/>
                  </a:solidFill>
                </a:rPr>
                <a:t>L</a:t>
              </a:r>
              <a:r>
                <a:rPr kumimoji="1" lang="en-US" altLang="zh-CN" sz="2800" i="1" baseline="-25000" dirty="0" err="1">
                  <a:solidFill>
                    <a:srgbClr val="FF0000"/>
                  </a:solidFill>
                </a:rPr>
                <a:t>z</a:t>
              </a:r>
              <a:r>
                <a:rPr kumimoji="1" lang="zh-CN" altLang="en-US" sz="2800" dirty="0">
                  <a:solidFill>
                    <a:srgbClr val="0000FF"/>
                  </a:solidFill>
                </a:rPr>
                <a:t>取定值，则</a:t>
              </a:r>
              <a:r>
                <a:rPr kumimoji="1" lang="zh-CN" altLang="en-US" sz="2800" i="1" dirty="0">
                  <a:solidFill>
                    <a:srgbClr val="FF0000"/>
                  </a:solidFill>
                  <a:ea typeface="黑体" panose="02010609060101010101" pitchFamily="49" charset="-122"/>
                  <a:sym typeface="Symbol" panose="05050102010706020507" pitchFamily="18" charset="2"/>
                </a:rPr>
                <a:t></a:t>
              </a:r>
              <a:r>
                <a:rPr kumimoji="1" lang="zh-CN" altLang="en-US" sz="2800" dirty="0">
                  <a:solidFill>
                    <a:srgbClr val="0000FF"/>
                  </a:solidFill>
                </a:rPr>
                <a:t>完全不确定。</a:t>
              </a:r>
            </a:p>
          </p:txBody>
        </p:sp>
        <p:graphicFrame>
          <p:nvGraphicFramePr>
            <p:cNvPr id="88" name="Object 9"/>
            <p:cNvGraphicFramePr>
              <a:graphicFrameLocks noChangeAspect="1"/>
            </p:cNvGraphicFramePr>
            <p:nvPr>
              <p:extLst>
                <p:ext uri="{D42A27DB-BD31-4B8C-83A1-F6EECF244321}">
                  <p14:modId xmlns:p14="http://schemas.microsoft.com/office/powerpoint/2010/main" val="2170938969"/>
                </p:ext>
              </p:extLst>
            </p:nvPr>
          </p:nvGraphicFramePr>
          <p:xfrm>
            <a:off x="3430" y="3739"/>
            <a:ext cx="1323" cy="272"/>
          </p:xfrm>
          <a:graphic>
            <a:graphicData uri="http://schemas.openxmlformats.org/presentationml/2006/ole">
              <mc:AlternateContent xmlns:mc="http://schemas.openxmlformats.org/markup-compatibility/2006">
                <mc:Choice xmlns:v="urn:schemas-microsoft-com:vml" Requires="v">
                  <p:oleObj spid="_x0000_s366064" name="Equation" r:id="rId18" imgW="1066680" imgH="253800" progId="Equation.3">
                    <p:embed/>
                  </p:oleObj>
                </mc:Choice>
                <mc:Fallback>
                  <p:oleObj name="Equation" r:id="rId18" imgW="1066680" imgH="253800" progId="Equation.3">
                    <p:embed/>
                    <p:pic>
                      <p:nvPicPr>
                        <p:cNvPr id="57"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0" y="3739"/>
                          <a:ext cx="132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15777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additive="base">
                                        <p:cTn id="16" dur="500" fill="hold"/>
                                        <p:tgtEl>
                                          <p:spTgt spid="54"/>
                                        </p:tgtEl>
                                        <p:attrNameLst>
                                          <p:attrName>ppt_x</p:attrName>
                                        </p:attrNameLst>
                                      </p:cBhvr>
                                      <p:tavLst>
                                        <p:tav tm="0">
                                          <p:val>
                                            <p:strVal val="#ppt_x"/>
                                          </p:val>
                                        </p:tav>
                                        <p:tav tm="100000">
                                          <p:val>
                                            <p:strVal val="#ppt_x"/>
                                          </p:val>
                                        </p:tav>
                                      </p:tavLst>
                                    </p:anim>
                                    <p:anim calcmode="lin" valueType="num">
                                      <p:cBhvr additive="base">
                                        <p:cTn id="1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left)">
                                      <p:cBhvr>
                                        <p:cTn id="3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1124925" y="326187"/>
            <a:ext cx="9204325" cy="4365626"/>
            <a:chOff x="-386" y="773"/>
            <a:chExt cx="5798" cy="2750"/>
          </a:xfrm>
        </p:grpSpPr>
        <p:sp>
          <p:nvSpPr>
            <p:cNvPr id="3" name="Line 8"/>
            <p:cNvSpPr>
              <a:spLocks noChangeShapeType="1"/>
            </p:cNvSpPr>
            <p:nvPr/>
          </p:nvSpPr>
          <p:spPr bwMode="auto">
            <a:xfrm>
              <a:off x="912" y="1776"/>
              <a:ext cx="192"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Arc 9"/>
            <p:cNvSpPr>
              <a:spLocks/>
            </p:cNvSpPr>
            <p:nvPr/>
          </p:nvSpPr>
          <p:spPr bwMode="auto">
            <a:xfrm>
              <a:off x="2449" y="1317"/>
              <a:ext cx="816" cy="1509"/>
            </a:xfrm>
            <a:custGeom>
              <a:avLst/>
              <a:gdLst>
                <a:gd name="T0" fmla="*/ 0 w 21626"/>
                <a:gd name="T1" fmla="*/ 0 h 43200"/>
                <a:gd name="T2" fmla="*/ 0 w 21626"/>
                <a:gd name="T3" fmla="*/ 0 h 43200"/>
                <a:gd name="T4" fmla="*/ 0 w 21626"/>
                <a:gd name="T5" fmla="*/ 0 h 43200"/>
                <a:gd name="T6" fmla="*/ 0 60000 65536"/>
                <a:gd name="T7" fmla="*/ 0 60000 65536"/>
                <a:gd name="T8" fmla="*/ 0 60000 65536"/>
                <a:gd name="T9" fmla="*/ 0 w 21626"/>
                <a:gd name="T10" fmla="*/ 0 h 43200"/>
                <a:gd name="T11" fmla="*/ 21626 w 21626"/>
                <a:gd name="T12" fmla="*/ 43200 h 43200"/>
              </a:gdLst>
              <a:ahLst/>
              <a:cxnLst>
                <a:cxn ang="T6">
                  <a:pos x="T0" y="T1"/>
                </a:cxn>
                <a:cxn ang="T7">
                  <a:pos x="T2" y="T3"/>
                </a:cxn>
                <a:cxn ang="T8">
                  <a:pos x="T4" y="T5"/>
                </a:cxn>
              </a:cxnLst>
              <a:rect l="T9" t="T10" r="T11" b="T12"/>
              <a:pathLst>
                <a:path w="21626" h="43200" fill="none" extrusionOk="0">
                  <a:moveTo>
                    <a:pt x="0" y="0"/>
                  </a:moveTo>
                  <a:cubicBezTo>
                    <a:pt x="8" y="0"/>
                    <a:pt x="17" y="-1"/>
                    <a:pt x="26" y="0"/>
                  </a:cubicBezTo>
                  <a:cubicBezTo>
                    <a:pt x="11955" y="0"/>
                    <a:pt x="21626" y="9670"/>
                    <a:pt x="21626" y="21600"/>
                  </a:cubicBezTo>
                  <a:cubicBezTo>
                    <a:pt x="21626" y="33529"/>
                    <a:pt x="11955" y="43199"/>
                    <a:pt x="26" y="43200"/>
                  </a:cubicBezTo>
                </a:path>
                <a:path w="21626" h="43200" stroke="0" extrusionOk="0">
                  <a:moveTo>
                    <a:pt x="0" y="0"/>
                  </a:moveTo>
                  <a:cubicBezTo>
                    <a:pt x="8" y="0"/>
                    <a:pt x="17" y="-1"/>
                    <a:pt x="26" y="0"/>
                  </a:cubicBezTo>
                  <a:cubicBezTo>
                    <a:pt x="11955" y="0"/>
                    <a:pt x="21626" y="9670"/>
                    <a:pt x="21626" y="21600"/>
                  </a:cubicBezTo>
                  <a:cubicBezTo>
                    <a:pt x="21626" y="33529"/>
                    <a:pt x="11955" y="43199"/>
                    <a:pt x="26" y="43200"/>
                  </a:cubicBezTo>
                  <a:lnTo>
                    <a:pt x="26" y="21600"/>
                  </a:lnTo>
                  <a:lnTo>
                    <a:pt x="0" y="0"/>
                  </a:lnTo>
                  <a:close/>
                </a:path>
              </a:pathLst>
            </a:custGeom>
            <a:noFill/>
            <a:ln w="28575"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 name="Line 10"/>
            <p:cNvSpPr>
              <a:spLocks noChangeShapeType="1"/>
            </p:cNvSpPr>
            <p:nvPr/>
          </p:nvSpPr>
          <p:spPr bwMode="auto">
            <a:xfrm>
              <a:off x="2448" y="2070"/>
              <a:ext cx="816" cy="0"/>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flipV="1">
              <a:off x="2448" y="1727"/>
              <a:ext cx="746" cy="343"/>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flipV="1">
              <a:off x="2448" y="1440"/>
              <a:ext cx="432" cy="630"/>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a:off x="2448" y="2070"/>
              <a:ext cx="710" cy="344"/>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2448" y="2070"/>
              <a:ext cx="384" cy="666"/>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15"/>
            <p:cNvSpPr>
              <a:spLocks noChangeArrowheads="1"/>
            </p:cNvSpPr>
            <p:nvPr/>
          </p:nvSpPr>
          <p:spPr bwMode="auto">
            <a:xfrm>
              <a:off x="-386" y="773"/>
              <a:ext cx="2193"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00FF"/>
                  </a:solidFill>
                  <a:latin typeface="宋体" panose="02010600030101010101" pitchFamily="2" charset="-122"/>
                </a:rPr>
                <a:t>空间量子化示意图</a:t>
              </a:r>
            </a:p>
          </p:txBody>
        </p:sp>
        <p:sp>
          <p:nvSpPr>
            <p:cNvPr id="11" name="Line 16"/>
            <p:cNvSpPr>
              <a:spLocks noChangeShapeType="1"/>
            </p:cNvSpPr>
            <p:nvPr/>
          </p:nvSpPr>
          <p:spPr bwMode="auto">
            <a:xfrm>
              <a:off x="4226" y="912"/>
              <a:ext cx="0" cy="2303"/>
            </a:xfrm>
            <a:prstGeom prst="line">
              <a:avLst/>
            </a:prstGeom>
            <a:noFill/>
            <a:ln w="12700">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Arc 17"/>
            <p:cNvSpPr>
              <a:spLocks/>
            </p:cNvSpPr>
            <p:nvPr/>
          </p:nvSpPr>
          <p:spPr bwMode="auto">
            <a:xfrm>
              <a:off x="4227" y="1035"/>
              <a:ext cx="1101" cy="2092"/>
            </a:xfrm>
            <a:custGeom>
              <a:avLst/>
              <a:gdLst>
                <a:gd name="T0" fmla="*/ 0 w 21758"/>
                <a:gd name="T1" fmla="*/ 0 h 43200"/>
                <a:gd name="T2" fmla="*/ 0 w 21758"/>
                <a:gd name="T3" fmla="*/ 0 h 43200"/>
                <a:gd name="T4" fmla="*/ 0 w 21758"/>
                <a:gd name="T5" fmla="*/ 0 h 43200"/>
                <a:gd name="T6" fmla="*/ 0 60000 65536"/>
                <a:gd name="T7" fmla="*/ 0 60000 65536"/>
                <a:gd name="T8" fmla="*/ 0 60000 65536"/>
                <a:gd name="T9" fmla="*/ 0 w 21758"/>
                <a:gd name="T10" fmla="*/ 0 h 43200"/>
                <a:gd name="T11" fmla="*/ 21758 w 21758"/>
                <a:gd name="T12" fmla="*/ 43200 h 43200"/>
              </a:gdLst>
              <a:ahLst/>
              <a:cxnLst>
                <a:cxn ang="T6">
                  <a:pos x="T0" y="T1"/>
                </a:cxn>
                <a:cxn ang="T7">
                  <a:pos x="T2" y="T3"/>
                </a:cxn>
                <a:cxn ang="T8">
                  <a:pos x="T4" y="T5"/>
                </a:cxn>
              </a:cxnLst>
              <a:rect l="T9" t="T10" r="T11" b="T12"/>
              <a:pathLst>
                <a:path w="21758" h="43200" fill="none" extrusionOk="0">
                  <a:moveTo>
                    <a:pt x="138" y="0"/>
                  </a:moveTo>
                  <a:cubicBezTo>
                    <a:pt x="144" y="0"/>
                    <a:pt x="151" y="-1"/>
                    <a:pt x="158" y="0"/>
                  </a:cubicBezTo>
                  <a:cubicBezTo>
                    <a:pt x="12087" y="0"/>
                    <a:pt x="21758" y="9670"/>
                    <a:pt x="21758" y="21600"/>
                  </a:cubicBezTo>
                  <a:cubicBezTo>
                    <a:pt x="21758" y="33529"/>
                    <a:pt x="12087" y="43200"/>
                    <a:pt x="158" y="43200"/>
                  </a:cubicBezTo>
                  <a:cubicBezTo>
                    <a:pt x="105" y="43200"/>
                    <a:pt x="52" y="43199"/>
                    <a:pt x="-1" y="43199"/>
                  </a:cubicBezTo>
                </a:path>
                <a:path w="21758" h="43200" stroke="0" extrusionOk="0">
                  <a:moveTo>
                    <a:pt x="138" y="0"/>
                  </a:moveTo>
                  <a:cubicBezTo>
                    <a:pt x="144" y="0"/>
                    <a:pt x="151" y="-1"/>
                    <a:pt x="158" y="0"/>
                  </a:cubicBezTo>
                  <a:cubicBezTo>
                    <a:pt x="12087" y="0"/>
                    <a:pt x="21758" y="9670"/>
                    <a:pt x="21758" y="21600"/>
                  </a:cubicBezTo>
                  <a:cubicBezTo>
                    <a:pt x="21758" y="33529"/>
                    <a:pt x="12087" y="43200"/>
                    <a:pt x="158" y="43200"/>
                  </a:cubicBezTo>
                  <a:cubicBezTo>
                    <a:pt x="105" y="43200"/>
                    <a:pt x="52" y="43199"/>
                    <a:pt x="-1" y="43199"/>
                  </a:cubicBezTo>
                  <a:lnTo>
                    <a:pt x="158" y="21600"/>
                  </a:lnTo>
                  <a:lnTo>
                    <a:pt x="138" y="0"/>
                  </a:lnTo>
                  <a:close/>
                </a:path>
              </a:pathLst>
            </a:custGeom>
            <a:noFill/>
            <a:ln w="28575"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Line 18"/>
            <p:cNvSpPr>
              <a:spLocks noChangeShapeType="1"/>
            </p:cNvSpPr>
            <p:nvPr/>
          </p:nvSpPr>
          <p:spPr bwMode="auto">
            <a:xfrm flipV="1">
              <a:off x="4226" y="1107"/>
              <a:ext cx="413" cy="973"/>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V="1">
              <a:off x="4226" y="1431"/>
              <a:ext cx="860" cy="649"/>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a:off x="4226" y="2080"/>
              <a:ext cx="1101" cy="0"/>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a:off x="4226" y="2080"/>
              <a:ext cx="1066" cy="325"/>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2"/>
            <p:cNvSpPr>
              <a:spLocks noChangeShapeType="1"/>
            </p:cNvSpPr>
            <p:nvPr/>
          </p:nvSpPr>
          <p:spPr bwMode="auto">
            <a:xfrm>
              <a:off x="4226" y="2080"/>
              <a:ext cx="860" cy="649"/>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3"/>
            <p:cNvSpPr>
              <a:spLocks noChangeShapeType="1"/>
            </p:cNvSpPr>
            <p:nvPr/>
          </p:nvSpPr>
          <p:spPr bwMode="auto">
            <a:xfrm>
              <a:off x="4226" y="2080"/>
              <a:ext cx="413" cy="973"/>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4"/>
            <p:cNvSpPr>
              <a:spLocks noChangeShapeType="1"/>
            </p:cNvSpPr>
            <p:nvPr/>
          </p:nvSpPr>
          <p:spPr bwMode="auto">
            <a:xfrm flipV="1">
              <a:off x="4226" y="1756"/>
              <a:ext cx="1066" cy="324"/>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5"/>
            <p:cNvSpPr>
              <a:spLocks noChangeShapeType="1"/>
            </p:cNvSpPr>
            <p:nvPr/>
          </p:nvSpPr>
          <p:spPr bwMode="auto">
            <a:xfrm flipV="1">
              <a:off x="2448" y="1440"/>
              <a:ext cx="432"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6"/>
            <p:cNvSpPr>
              <a:spLocks noChangeShapeType="1"/>
            </p:cNvSpPr>
            <p:nvPr/>
          </p:nvSpPr>
          <p:spPr bwMode="auto">
            <a:xfrm flipV="1">
              <a:off x="2448" y="1728"/>
              <a:ext cx="720" cy="9"/>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7"/>
            <p:cNvSpPr>
              <a:spLocks noChangeShapeType="1"/>
            </p:cNvSpPr>
            <p:nvPr/>
          </p:nvSpPr>
          <p:spPr bwMode="auto">
            <a:xfrm>
              <a:off x="2448" y="2400"/>
              <a:ext cx="624"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8"/>
            <p:cNvSpPr>
              <a:spLocks noChangeShapeType="1"/>
            </p:cNvSpPr>
            <p:nvPr/>
          </p:nvSpPr>
          <p:spPr bwMode="auto">
            <a:xfrm flipV="1">
              <a:off x="2448" y="2736"/>
              <a:ext cx="384"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9"/>
            <p:cNvSpPr>
              <a:spLocks noChangeShapeType="1"/>
            </p:cNvSpPr>
            <p:nvPr/>
          </p:nvSpPr>
          <p:spPr bwMode="auto">
            <a:xfrm>
              <a:off x="867" y="1554"/>
              <a:ext cx="0" cy="1038"/>
            </a:xfrm>
            <a:prstGeom prst="line">
              <a:avLst/>
            </a:prstGeom>
            <a:noFill/>
            <a:ln w="12700">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Arc 30"/>
            <p:cNvSpPr>
              <a:spLocks/>
            </p:cNvSpPr>
            <p:nvPr/>
          </p:nvSpPr>
          <p:spPr bwMode="auto">
            <a:xfrm>
              <a:off x="864" y="1685"/>
              <a:ext cx="416" cy="778"/>
            </a:xfrm>
            <a:custGeom>
              <a:avLst/>
              <a:gdLst>
                <a:gd name="T0" fmla="*/ 0 w 21757"/>
                <a:gd name="T1" fmla="*/ 0 h 43200"/>
                <a:gd name="T2" fmla="*/ 0 w 21757"/>
                <a:gd name="T3" fmla="*/ 0 h 43200"/>
                <a:gd name="T4" fmla="*/ 0 w 21757"/>
                <a:gd name="T5" fmla="*/ 0 h 43200"/>
                <a:gd name="T6" fmla="*/ 0 60000 65536"/>
                <a:gd name="T7" fmla="*/ 0 60000 65536"/>
                <a:gd name="T8" fmla="*/ 0 60000 65536"/>
                <a:gd name="T9" fmla="*/ 0 w 21757"/>
                <a:gd name="T10" fmla="*/ 0 h 43200"/>
                <a:gd name="T11" fmla="*/ 21757 w 21757"/>
                <a:gd name="T12" fmla="*/ 43200 h 43200"/>
              </a:gdLst>
              <a:ahLst/>
              <a:cxnLst>
                <a:cxn ang="T6">
                  <a:pos x="T0" y="T1"/>
                </a:cxn>
                <a:cxn ang="T7">
                  <a:pos x="T2" y="T3"/>
                </a:cxn>
                <a:cxn ang="T8">
                  <a:pos x="T4" y="T5"/>
                </a:cxn>
              </a:cxnLst>
              <a:rect l="T9" t="T10" r="T11" b="T12"/>
              <a:pathLst>
                <a:path w="21757" h="43200" fill="none"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path>
                <a:path w="21757" h="43200" stroke="0"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lnTo>
                    <a:pt x="157" y="21600"/>
                  </a:lnTo>
                  <a:lnTo>
                    <a:pt x="105" y="0"/>
                  </a:lnTo>
                  <a:close/>
                </a:path>
              </a:pathLst>
            </a:custGeom>
            <a:noFill/>
            <a:ln w="28575"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Line 31"/>
            <p:cNvSpPr>
              <a:spLocks noChangeShapeType="1"/>
            </p:cNvSpPr>
            <p:nvPr/>
          </p:nvSpPr>
          <p:spPr bwMode="auto">
            <a:xfrm>
              <a:off x="867" y="2073"/>
              <a:ext cx="413" cy="0"/>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2"/>
            <p:cNvSpPr>
              <a:spLocks noChangeShapeType="1"/>
            </p:cNvSpPr>
            <p:nvPr/>
          </p:nvSpPr>
          <p:spPr bwMode="auto">
            <a:xfrm flipV="1">
              <a:off x="867" y="1749"/>
              <a:ext cx="241" cy="324"/>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3"/>
            <p:cNvSpPr>
              <a:spLocks noChangeShapeType="1"/>
            </p:cNvSpPr>
            <p:nvPr/>
          </p:nvSpPr>
          <p:spPr bwMode="auto">
            <a:xfrm>
              <a:off x="867" y="2073"/>
              <a:ext cx="206" cy="325"/>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 name="Object 34"/>
            <p:cNvGraphicFramePr>
              <a:graphicFrameLocks noChangeAspect="1"/>
            </p:cNvGraphicFramePr>
            <p:nvPr/>
          </p:nvGraphicFramePr>
          <p:xfrm>
            <a:off x="528" y="1430"/>
            <a:ext cx="346" cy="250"/>
          </p:xfrm>
          <a:graphic>
            <a:graphicData uri="http://schemas.openxmlformats.org/presentationml/2006/ole">
              <mc:AlternateContent xmlns:mc="http://schemas.openxmlformats.org/markup-compatibility/2006">
                <mc:Choice xmlns:v="urn:schemas-microsoft-com:vml" Requires="v">
                  <p:oleObj spid="_x0000_s380871" name="公式" r:id="rId3" imgW="200026" imgH="133347" progId="Equation.3">
                    <p:embed/>
                  </p:oleObj>
                </mc:Choice>
                <mc:Fallback>
                  <p:oleObj name="公式" r:id="rId3" imgW="200026" imgH="13334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1430"/>
                          <a:ext cx="3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35"/>
            <p:cNvSpPr>
              <a:spLocks noChangeShapeType="1"/>
            </p:cNvSpPr>
            <p:nvPr/>
          </p:nvSpPr>
          <p:spPr bwMode="auto">
            <a:xfrm flipH="1">
              <a:off x="864" y="2400"/>
              <a:ext cx="19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1" name="Object 36"/>
            <p:cNvGraphicFramePr>
              <a:graphicFrameLocks noChangeAspect="1"/>
            </p:cNvGraphicFramePr>
            <p:nvPr/>
          </p:nvGraphicFramePr>
          <p:xfrm>
            <a:off x="960" y="1440"/>
            <a:ext cx="147" cy="174"/>
          </p:xfrm>
          <a:graphic>
            <a:graphicData uri="http://schemas.openxmlformats.org/presentationml/2006/ole">
              <mc:AlternateContent xmlns:mc="http://schemas.openxmlformats.org/markup-compatibility/2006">
                <mc:Choice xmlns:v="urn:schemas-microsoft-com:vml" Requires="v">
                  <p:oleObj spid="_x0000_s380872" name="公式" r:id="rId5" imgW="47510" imgH="76121" progId="Equation.3">
                    <p:embed/>
                  </p:oleObj>
                </mc:Choice>
                <mc:Fallback>
                  <p:oleObj name="公式" r:id="rId5" imgW="47510" imgH="7612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1440"/>
                          <a:ext cx="147"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7"/>
            <p:cNvGraphicFramePr>
              <a:graphicFrameLocks noChangeAspect="1"/>
            </p:cNvGraphicFramePr>
            <p:nvPr/>
          </p:nvGraphicFramePr>
          <p:xfrm>
            <a:off x="716" y="1680"/>
            <a:ext cx="148" cy="202"/>
          </p:xfrm>
          <a:graphic>
            <a:graphicData uri="http://schemas.openxmlformats.org/presentationml/2006/ole">
              <mc:AlternateContent xmlns:mc="http://schemas.openxmlformats.org/markup-compatibility/2006">
                <mc:Choice xmlns:v="urn:schemas-microsoft-com:vml" Requires="v">
                  <p:oleObj spid="_x0000_s380873" name="公式" r:id="rId7" imgW="47510" imgH="95287" progId="Equation.3">
                    <p:embed/>
                  </p:oleObj>
                </mc:Choice>
                <mc:Fallback>
                  <p:oleObj name="公式" r:id="rId7" imgW="47510" imgH="9528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 y="1680"/>
                          <a:ext cx="148"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8"/>
            <p:cNvGraphicFramePr>
              <a:graphicFrameLocks noChangeAspect="1"/>
            </p:cNvGraphicFramePr>
            <p:nvPr/>
          </p:nvGraphicFramePr>
          <p:xfrm>
            <a:off x="700" y="1968"/>
            <a:ext cx="164" cy="218"/>
          </p:xfrm>
          <a:graphic>
            <a:graphicData uri="http://schemas.openxmlformats.org/presentationml/2006/ole">
              <mc:AlternateContent xmlns:mc="http://schemas.openxmlformats.org/markup-compatibility/2006">
                <mc:Choice xmlns:v="urn:schemas-microsoft-com:vml" Requires="v">
                  <p:oleObj spid="_x0000_s380874" name="公式" r:id="rId9" imgW="57227" imgH="114182" progId="Equation.3">
                    <p:embed/>
                  </p:oleObj>
                </mc:Choice>
                <mc:Fallback>
                  <p:oleObj name="公式" r:id="rId9" imgW="57227" imgH="11418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 y="1968"/>
                          <a:ext cx="16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9"/>
            <p:cNvGraphicFramePr>
              <a:graphicFrameLocks noChangeAspect="1"/>
            </p:cNvGraphicFramePr>
            <p:nvPr/>
          </p:nvGraphicFramePr>
          <p:xfrm>
            <a:off x="565" y="2293"/>
            <a:ext cx="299" cy="203"/>
          </p:xfrm>
          <a:graphic>
            <a:graphicData uri="http://schemas.openxmlformats.org/presentationml/2006/ole">
              <mc:AlternateContent xmlns:mc="http://schemas.openxmlformats.org/markup-compatibility/2006">
                <mc:Choice xmlns:v="urn:schemas-microsoft-com:vml" Requires="v">
                  <p:oleObj spid="_x0000_s380875" name="公式" r:id="rId11" imgW="161965" imgH="95287" progId="Equation.3">
                    <p:embed/>
                  </p:oleObj>
                </mc:Choice>
                <mc:Fallback>
                  <p:oleObj name="公式" r:id="rId11" imgW="161965" imgH="9528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 y="2293"/>
                          <a:ext cx="299"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40"/>
            <p:cNvGraphicFramePr>
              <a:graphicFrameLocks noChangeAspect="1"/>
            </p:cNvGraphicFramePr>
            <p:nvPr/>
          </p:nvGraphicFramePr>
          <p:xfrm>
            <a:off x="672" y="2640"/>
            <a:ext cx="412" cy="219"/>
          </p:xfrm>
          <a:graphic>
            <a:graphicData uri="http://schemas.openxmlformats.org/presentationml/2006/ole">
              <mc:AlternateContent xmlns:mc="http://schemas.openxmlformats.org/markup-compatibility/2006">
                <mc:Choice xmlns:v="urn:schemas-microsoft-com:vml" Requires="v">
                  <p:oleObj spid="_x0000_s380876" name="公式" r:id="rId13" imgW="247536" imgH="114182" progId="Equation.3">
                    <p:embed/>
                  </p:oleObj>
                </mc:Choice>
                <mc:Fallback>
                  <p:oleObj name="公式" r:id="rId13" imgW="247536" imgH="11418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 y="2640"/>
                          <a:ext cx="412"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41"/>
            <p:cNvSpPr>
              <a:spLocks noChangeShapeType="1"/>
            </p:cNvSpPr>
            <p:nvPr/>
          </p:nvSpPr>
          <p:spPr bwMode="auto">
            <a:xfrm flipV="1">
              <a:off x="2448" y="960"/>
              <a:ext cx="0" cy="20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42"/>
            <p:cNvGraphicFramePr>
              <a:graphicFrameLocks noChangeAspect="1"/>
            </p:cNvGraphicFramePr>
            <p:nvPr/>
          </p:nvGraphicFramePr>
          <p:xfrm>
            <a:off x="2112" y="912"/>
            <a:ext cx="346" cy="250"/>
          </p:xfrm>
          <a:graphic>
            <a:graphicData uri="http://schemas.openxmlformats.org/presentationml/2006/ole">
              <mc:AlternateContent xmlns:mc="http://schemas.openxmlformats.org/markup-compatibility/2006">
                <mc:Choice xmlns:v="urn:schemas-microsoft-com:vml" Requires="v">
                  <p:oleObj spid="_x0000_s380877" name="公式" r:id="rId15" imgW="200026" imgH="133347" progId="Equation.3">
                    <p:embed/>
                  </p:oleObj>
                </mc:Choice>
                <mc:Fallback>
                  <p:oleObj name="公式" r:id="rId15" imgW="200026" imgH="13334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2" y="912"/>
                          <a:ext cx="3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43"/>
            <p:cNvGraphicFramePr>
              <a:graphicFrameLocks noChangeAspect="1"/>
            </p:cNvGraphicFramePr>
            <p:nvPr/>
          </p:nvGraphicFramePr>
          <p:xfrm>
            <a:off x="2496" y="864"/>
            <a:ext cx="188" cy="222"/>
          </p:xfrm>
          <a:graphic>
            <a:graphicData uri="http://schemas.openxmlformats.org/presentationml/2006/ole">
              <mc:AlternateContent xmlns:mc="http://schemas.openxmlformats.org/markup-compatibility/2006">
                <mc:Choice xmlns:v="urn:schemas-microsoft-com:vml" Requires="v">
                  <p:oleObj spid="_x0000_s380878" name="公式" r:id="rId17" imgW="47510" imgH="76121" progId="Equation.3">
                    <p:embed/>
                  </p:oleObj>
                </mc:Choice>
                <mc:Fallback>
                  <p:oleObj name="公式" r:id="rId17" imgW="47510" imgH="7612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6" y="864"/>
                          <a:ext cx="188"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44"/>
            <p:cNvGraphicFramePr>
              <a:graphicFrameLocks noChangeAspect="1"/>
            </p:cNvGraphicFramePr>
            <p:nvPr/>
          </p:nvGraphicFramePr>
          <p:xfrm>
            <a:off x="2256" y="1632"/>
            <a:ext cx="148" cy="202"/>
          </p:xfrm>
          <a:graphic>
            <a:graphicData uri="http://schemas.openxmlformats.org/presentationml/2006/ole">
              <mc:AlternateContent xmlns:mc="http://schemas.openxmlformats.org/markup-compatibility/2006">
                <mc:Choice xmlns:v="urn:schemas-microsoft-com:vml" Requires="v">
                  <p:oleObj spid="_x0000_s380879" name="公式" r:id="rId19" imgW="47510" imgH="95287" progId="Equation.3">
                    <p:embed/>
                  </p:oleObj>
                </mc:Choice>
                <mc:Fallback>
                  <p:oleObj name="公式" r:id="rId19" imgW="47510" imgH="9528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56" y="1632"/>
                          <a:ext cx="148"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45"/>
            <p:cNvGraphicFramePr>
              <a:graphicFrameLocks noChangeAspect="1"/>
            </p:cNvGraphicFramePr>
            <p:nvPr/>
          </p:nvGraphicFramePr>
          <p:xfrm>
            <a:off x="2256" y="1968"/>
            <a:ext cx="164" cy="218"/>
          </p:xfrm>
          <a:graphic>
            <a:graphicData uri="http://schemas.openxmlformats.org/presentationml/2006/ole">
              <mc:AlternateContent xmlns:mc="http://schemas.openxmlformats.org/markup-compatibility/2006">
                <mc:Choice xmlns:v="urn:schemas-microsoft-com:vml" Requires="v">
                  <p:oleObj spid="_x0000_s380880" name="公式" r:id="rId21" imgW="57227" imgH="114182" progId="Equation.3">
                    <p:embed/>
                  </p:oleObj>
                </mc:Choice>
                <mc:Fallback>
                  <p:oleObj name="公式" r:id="rId21" imgW="57227" imgH="11418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56" y="1968"/>
                          <a:ext cx="16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46"/>
            <p:cNvGraphicFramePr>
              <a:graphicFrameLocks noChangeAspect="1"/>
            </p:cNvGraphicFramePr>
            <p:nvPr/>
          </p:nvGraphicFramePr>
          <p:xfrm>
            <a:off x="2112" y="2304"/>
            <a:ext cx="299" cy="203"/>
          </p:xfrm>
          <a:graphic>
            <a:graphicData uri="http://schemas.openxmlformats.org/presentationml/2006/ole">
              <mc:AlternateContent xmlns:mc="http://schemas.openxmlformats.org/markup-compatibility/2006">
                <mc:Choice xmlns:v="urn:schemas-microsoft-com:vml" Requires="v">
                  <p:oleObj spid="_x0000_s380881" name="公式" r:id="rId23" imgW="161965" imgH="95287" progId="Equation.3">
                    <p:embed/>
                  </p:oleObj>
                </mc:Choice>
                <mc:Fallback>
                  <p:oleObj name="公式" r:id="rId23" imgW="161965" imgH="95287"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12" y="2304"/>
                          <a:ext cx="299"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47"/>
            <p:cNvGraphicFramePr>
              <a:graphicFrameLocks noChangeAspect="1"/>
            </p:cNvGraphicFramePr>
            <p:nvPr/>
          </p:nvGraphicFramePr>
          <p:xfrm>
            <a:off x="2256" y="3045"/>
            <a:ext cx="431" cy="219"/>
          </p:xfrm>
          <a:graphic>
            <a:graphicData uri="http://schemas.openxmlformats.org/presentationml/2006/ole">
              <mc:AlternateContent xmlns:mc="http://schemas.openxmlformats.org/markup-compatibility/2006">
                <mc:Choice xmlns:v="urn:schemas-microsoft-com:vml" Requires="v">
                  <p:oleObj spid="_x0000_s380882" name="公式" r:id="rId25" imgW="266702" imgH="114182" progId="Equation.3">
                    <p:embed/>
                  </p:oleObj>
                </mc:Choice>
                <mc:Fallback>
                  <p:oleObj name="公式" r:id="rId25" imgW="266702" imgH="114182"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56" y="3045"/>
                          <a:ext cx="431"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48"/>
            <p:cNvGraphicFramePr>
              <a:graphicFrameLocks noChangeAspect="1"/>
            </p:cNvGraphicFramePr>
            <p:nvPr/>
          </p:nvGraphicFramePr>
          <p:xfrm>
            <a:off x="3887" y="816"/>
            <a:ext cx="346" cy="250"/>
          </p:xfrm>
          <a:graphic>
            <a:graphicData uri="http://schemas.openxmlformats.org/presentationml/2006/ole">
              <mc:AlternateContent xmlns:mc="http://schemas.openxmlformats.org/markup-compatibility/2006">
                <mc:Choice xmlns:v="urn:schemas-microsoft-com:vml" Requires="v">
                  <p:oleObj spid="_x0000_s380883" name="公式" r:id="rId27" imgW="200026" imgH="133347" progId="Equation.3">
                    <p:embed/>
                  </p:oleObj>
                </mc:Choice>
                <mc:Fallback>
                  <p:oleObj name="公式" r:id="rId27" imgW="200026" imgH="133347"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87" y="816"/>
                          <a:ext cx="3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9"/>
            <p:cNvGraphicFramePr>
              <a:graphicFrameLocks noChangeAspect="1"/>
            </p:cNvGraphicFramePr>
            <p:nvPr/>
          </p:nvGraphicFramePr>
          <p:xfrm>
            <a:off x="4271" y="786"/>
            <a:ext cx="188" cy="222"/>
          </p:xfrm>
          <a:graphic>
            <a:graphicData uri="http://schemas.openxmlformats.org/presentationml/2006/ole">
              <mc:AlternateContent xmlns:mc="http://schemas.openxmlformats.org/markup-compatibility/2006">
                <mc:Choice xmlns:v="urn:schemas-microsoft-com:vml" Requires="v">
                  <p:oleObj spid="_x0000_s380884" name="公式" r:id="rId29" imgW="47510" imgH="76121" progId="Equation.3">
                    <p:embed/>
                  </p:oleObj>
                </mc:Choice>
                <mc:Fallback>
                  <p:oleObj name="公式" r:id="rId29" imgW="47510" imgH="76121"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71" y="786"/>
                          <a:ext cx="188"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50"/>
            <p:cNvGraphicFramePr>
              <a:graphicFrameLocks noChangeAspect="1"/>
            </p:cNvGraphicFramePr>
            <p:nvPr/>
          </p:nvGraphicFramePr>
          <p:xfrm>
            <a:off x="4075" y="1632"/>
            <a:ext cx="148" cy="202"/>
          </p:xfrm>
          <a:graphic>
            <a:graphicData uri="http://schemas.openxmlformats.org/presentationml/2006/ole">
              <mc:AlternateContent xmlns:mc="http://schemas.openxmlformats.org/markup-compatibility/2006">
                <mc:Choice xmlns:v="urn:schemas-microsoft-com:vml" Requires="v">
                  <p:oleObj spid="_x0000_s380885" name="公式" r:id="rId31" imgW="47510" imgH="95287" progId="Equation.3">
                    <p:embed/>
                  </p:oleObj>
                </mc:Choice>
                <mc:Fallback>
                  <p:oleObj name="公式" r:id="rId31" imgW="47510" imgH="95287"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075" y="1632"/>
                          <a:ext cx="148"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51"/>
            <p:cNvGraphicFramePr>
              <a:graphicFrameLocks noChangeAspect="1"/>
            </p:cNvGraphicFramePr>
            <p:nvPr/>
          </p:nvGraphicFramePr>
          <p:xfrm>
            <a:off x="4059" y="1990"/>
            <a:ext cx="164" cy="218"/>
          </p:xfrm>
          <a:graphic>
            <a:graphicData uri="http://schemas.openxmlformats.org/presentationml/2006/ole">
              <mc:AlternateContent xmlns:mc="http://schemas.openxmlformats.org/markup-compatibility/2006">
                <mc:Choice xmlns:v="urn:schemas-microsoft-com:vml" Requires="v">
                  <p:oleObj spid="_x0000_s380886" name="公式" r:id="rId33" imgW="57227" imgH="114182" progId="Equation.3">
                    <p:embed/>
                  </p:oleObj>
                </mc:Choice>
                <mc:Fallback>
                  <p:oleObj name="公式" r:id="rId33" imgW="57227" imgH="11418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59" y="1990"/>
                          <a:ext cx="16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52"/>
            <p:cNvGraphicFramePr>
              <a:graphicFrameLocks noChangeAspect="1"/>
            </p:cNvGraphicFramePr>
            <p:nvPr/>
          </p:nvGraphicFramePr>
          <p:xfrm>
            <a:off x="3924" y="2293"/>
            <a:ext cx="299" cy="203"/>
          </p:xfrm>
          <a:graphic>
            <a:graphicData uri="http://schemas.openxmlformats.org/presentationml/2006/ole">
              <mc:AlternateContent xmlns:mc="http://schemas.openxmlformats.org/markup-compatibility/2006">
                <mc:Choice xmlns:v="urn:schemas-microsoft-com:vml" Requires="v">
                  <p:oleObj spid="_x0000_s380887" name="公式" r:id="rId35" imgW="161965" imgH="95287" progId="Equation.3">
                    <p:embed/>
                  </p:oleObj>
                </mc:Choice>
                <mc:Fallback>
                  <p:oleObj name="公式" r:id="rId35" imgW="161965" imgH="95287"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24" y="2293"/>
                          <a:ext cx="299"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53"/>
            <p:cNvGraphicFramePr>
              <a:graphicFrameLocks noChangeAspect="1"/>
            </p:cNvGraphicFramePr>
            <p:nvPr/>
          </p:nvGraphicFramePr>
          <p:xfrm>
            <a:off x="4031" y="3264"/>
            <a:ext cx="431" cy="219"/>
          </p:xfrm>
          <a:graphic>
            <a:graphicData uri="http://schemas.openxmlformats.org/presentationml/2006/ole">
              <mc:AlternateContent xmlns:mc="http://schemas.openxmlformats.org/markup-compatibility/2006">
                <mc:Choice xmlns:v="urn:schemas-microsoft-com:vml" Requires="v">
                  <p:oleObj spid="_x0000_s380888" name="公式" r:id="rId37" imgW="266702" imgH="114182" progId="Equation.3">
                    <p:embed/>
                  </p:oleObj>
                </mc:Choice>
                <mc:Fallback>
                  <p:oleObj name="公式" r:id="rId37" imgW="266702" imgH="114182"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31" y="3264"/>
                          <a:ext cx="431"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54"/>
            <p:cNvGraphicFramePr>
              <a:graphicFrameLocks noChangeAspect="1"/>
            </p:cNvGraphicFramePr>
            <p:nvPr/>
          </p:nvGraphicFramePr>
          <p:xfrm>
            <a:off x="4031" y="1008"/>
            <a:ext cx="164" cy="218"/>
          </p:xfrm>
          <a:graphic>
            <a:graphicData uri="http://schemas.openxmlformats.org/presentationml/2006/ole">
              <mc:AlternateContent xmlns:mc="http://schemas.openxmlformats.org/markup-compatibility/2006">
                <mc:Choice xmlns:v="urn:schemas-microsoft-com:vml" Requires="v">
                  <p:oleObj spid="_x0000_s380889" name="公式" r:id="rId39" imgW="57227" imgH="114182" progId="Equation.3">
                    <p:embed/>
                  </p:oleObj>
                </mc:Choice>
                <mc:Fallback>
                  <p:oleObj name="公式" r:id="rId39" imgW="57227" imgH="114182"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1" y="1008"/>
                          <a:ext cx="16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55"/>
            <p:cNvGraphicFramePr>
              <a:graphicFrameLocks noChangeAspect="1"/>
            </p:cNvGraphicFramePr>
            <p:nvPr/>
          </p:nvGraphicFramePr>
          <p:xfrm>
            <a:off x="4031" y="1344"/>
            <a:ext cx="164" cy="204"/>
          </p:xfrm>
          <a:graphic>
            <a:graphicData uri="http://schemas.openxmlformats.org/presentationml/2006/ole">
              <mc:AlternateContent xmlns:mc="http://schemas.openxmlformats.org/markup-compatibility/2006">
                <mc:Choice xmlns:v="urn:schemas-microsoft-com:vml" Requires="v">
                  <p:oleObj spid="_x0000_s380890" name="公式" r:id="rId41" imgW="57227" imgH="95287" progId="Equation.3">
                    <p:embed/>
                  </p:oleObj>
                </mc:Choice>
                <mc:Fallback>
                  <p:oleObj name="公式" r:id="rId41" imgW="57227" imgH="95287"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031" y="1344"/>
                          <a:ext cx="16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56"/>
            <p:cNvGraphicFramePr>
              <a:graphicFrameLocks noChangeAspect="1"/>
            </p:cNvGraphicFramePr>
            <p:nvPr/>
          </p:nvGraphicFramePr>
          <p:xfrm>
            <a:off x="2208" y="1344"/>
            <a:ext cx="164" cy="202"/>
          </p:xfrm>
          <a:graphic>
            <a:graphicData uri="http://schemas.openxmlformats.org/presentationml/2006/ole">
              <mc:AlternateContent xmlns:mc="http://schemas.openxmlformats.org/markup-compatibility/2006">
                <mc:Choice xmlns:v="urn:schemas-microsoft-com:vml" Requires="v">
                  <p:oleObj spid="_x0000_s380891" name="公式" r:id="rId43" imgW="57227" imgH="95287" progId="Equation.3">
                    <p:embed/>
                  </p:oleObj>
                </mc:Choice>
                <mc:Fallback>
                  <p:oleObj name="公式" r:id="rId43" imgW="57227" imgH="95287"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208" y="1344"/>
                          <a:ext cx="164"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57"/>
            <p:cNvGraphicFramePr>
              <a:graphicFrameLocks noChangeAspect="1"/>
            </p:cNvGraphicFramePr>
            <p:nvPr/>
          </p:nvGraphicFramePr>
          <p:xfrm>
            <a:off x="3909" y="2928"/>
            <a:ext cx="314" cy="218"/>
          </p:xfrm>
          <a:graphic>
            <a:graphicData uri="http://schemas.openxmlformats.org/presentationml/2006/ole">
              <mc:AlternateContent xmlns:mc="http://schemas.openxmlformats.org/markup-compatibility/2006">
                <mc:Choice xmlns:v="urn:schemas-microsoft-com:vml" Requires="v">
                  <p:oleObj spid="_x0000_s380892" name="公式" r:id="rId45" imgW="171412" imgH="114182" progId="Equation.3">
                    <p:embed/>
                  </p:oleObj>
                </mc:Choice>
                <mc:Fallback>
                  <p:oleObj name="公式" r:id="rId45" imgW="171412" imgH="114182"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09" y="2928"/>
                          <a:ext cx="31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58"/>
            <p:cNvGraphicFramePr>
              <a:graphicFrameLocks noChangeAspect="1"/>
            </p:cNvGraphicFramePr>
            <p:nvPr/>
          </p:nvGraphicFramePr>
          <p:xfrm>
            <a:off x="2112" y="2640"/>
            <a:ext cx="314" cy="203"/>
          </p:xfrm>
          <a:graphic>
            <a:graphicData uri="http://schemas.openxmlformats.org/presentationml/2006/ole">
              <mc:AlternateContent xmlns:mc="http://schemas.openxmlformats.org/markup-compatibility/2006">
                <mc:Choice xmlns:v="urn:schemas-microsoft-com:vml" Requires="v">
                  <p:oleObj spid="_x0000_s380893" name="公式" r:id="rId47" imgW="171412" imgH="95287" progId="Equation.3">
                    <p:embed/>
                  </p:oleObj>
                </mc:Choice>
                <mc:Fallback>
                  <p:oleObj name="公式" r:id="rId47" imgW="171412" imgH="95287"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112" y="2640"/>
                          <a:ext cx="314"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59"/>
            <p:cNvGraphicFramePr>
              <a:graphicFrameLocks noChangeAspect="1"/>
            </p:cNvGraphicFramePr>
            <p:nvPr/>
          </p:nvGraphicFramePr>
          <p:xfrm>
            <a:off x="3887" y="2640"/>
            <a:ext cx="313" cy="204"/>
          </p:xfrm>
          <a:graphic>
            <a:graphicData uri="http://schemas.openxmlformats.org/presentationml/2006/ole">
              <mc:AlternateContent xmlns:mc="http://schemas.openxmlformats.org/markup-compatibility/2006">
                <mc:Choice xmlns:v="urn:schemas-microsoft-com:vml" Requires="v">
                  <p:oleObj spid="_x0000_s380894" name="公式" r:id="rId49" imgW="171412" imgH="95287" progId="Equation.3">
                    <p:embed/>
                  </p:oleObj>
                </mc:Choice>
                <mc:Fallback>
                  <p:oleObj name="公式" r:id="rId49" imgW="171412" imgH="95287"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887" y="2640"/>
                          <a:ext cx="313"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Line 60"/>
            <p:cNvSpPr>
              <a:spLocks noChangeShapeType="1"/>
            </p:cNvSpPr>
            <p:nvPr/>
          </p:nvSpPr>
          <p:spPr bwMode="auto">
            <a:xfrm flipH="1">
              <a:off x="4223" y="1104"/>
              <a:ext cx="43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61"/>
            <p:cNvSpPr>
              <a:spLocks noChangeShapeType="1"/>
            </p:cNvSpPr>
            <p:nvPr/>
          </p:nvSpPr>
          <p:spPr bwMode="auto">
            <a:xfrm flipH="1">
              <a:off x="4223" y="1440"/>
              <a:ext cx="81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62"/>
            <p:cNvSpPr>
              <a:spLocks noChangeShapeType="1"/>
            </p:cNvSpPr>
            <p:nvPr/>
          </p:nvSpPr>
          <p:spPr bwMode="auto">
            <a:xfrm flipH="1">
              <a:off x="4223" y="1728"/>
              <a:ext cx="100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63"/>
            <p:cNvSpPr>
              <a:spLocks noChangeShapeType="1"/>
            </p:cNvSpPr>
            <p:nvPr/>
          </p:nvSpPr>
          <p:spPr bwMode="auto">
            <a:xfrm flipH="1">
              <a:off x="4223" y="2400"/>
              <a:ext cx="100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64"/>
            <p:cNvSpPr>
              <a:spLocks noChangeShapeType="1"/>
            </p:cNvSpPr>
            <p:nvPr/>
          </p:nvSpPr>
          <p:spPr bwMode="auto">
            <a:xfrm flipH="1">
              <a:off x="4223" y="2736"/>
              <a:ext cx="81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65"/>
            <p:cNvSpPr>
              <a:spLocks noChangeShapeType="1"/>
            </p:cNvSpPr>
            <p:nvPr/>
          </p:nvSpPr>
          <p:spPr bwMode="auto">
            <a:xfrm flipH="1">
              <a:off x="4223" y="3024"/>
              <a:ext cx="38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1" name="Object 66"/>
            <p:cNvGraphicFramePr>
              <a:graphicFrameLocks noChangeAspect="1"/>
            </p:cNvGraphicFramePr>
            <p:nvPr/>
          </p:nvGraphicFramePr>
          <p:xfrm>
            <a:off x="560" y="3072"/>
            <a:ext cx="746" cy="265"/>
          </p:xfrm>
          <a:graphic>
            <a:graphicData uri="http://schemas.openxmlformats.org/presentationml/2006/ole">
              <mc:AlternateContent xmlns:mc="http://schemas.openxmlformats.org/markup-compatibility/2006">
                <mc:Choice xmlns:v="urn:schemas-microsoft-com:vml" Requires="v">
                  <p:oleObj spid="_x0000_s380895" name="公式" r:id="rId51" imgW="504789" imgH="152512" progId="Equation.3">
                    <p:embed/>
                  </p:oleObj>
                </mc:Choice>
                <mc:Fallback>
                  <p:oleObj name="公式" r:id="rId51" imgW="504789" imgH="152512"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60" y="3072"/>
                          <a:ext cx="746"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67"/>
            <p:cNvGraphicFramePr>
              <a:graphicFrameLocks noChangeAspect="1"/>
            </p:cNvGraphicFramePr>
            <p:nvPr>
              <p:extLst>
                <p:ext uri="{D42A27DB-BD31-4B8C-83A1-F6EECF244321}">
                  <p14:modId xmlns:p14="http://schemas.microsoft.com/office/powerpoint/2010/main" val="2741537334"/>
                </p:ext>
              </p:extLst>
            </p:nvPr>
          </p:nvGraphicFramePr>
          <p:xfrm>
            <a:off x="2873" y="3017"/>
            <a:ext cx="729" cy="283"/>
          </p:xfrm>
          <a:graphic>
            <a:graphicData uri="http://schemas.openxmlformats.org/presentationml/2006/ole">
              <mc:AlternateContent xmlns:mc="http://schemas.openxmlformats.org/markup-compatibility/2006">
                <mc:Choice xmlns:v="urn:schemas-microsoft-com:vml" Requires="v">
                  <p:oleObj spid="_x0000_s380896" name="公式" r:id="rId53" imgW="495341" imgH="161960" progId="Equation.3">
                    <p:embed/>
                  </p:oleObj>
                </mc:Choice>
                <mc:Fallback>
                  <p:oleObj name="公式" r:id="rId53" imgW="495341" imgH="16196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873" y="3017"/>
                          <a:ext cx="729"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68"/>
            <p:cNvGraphicFramePr>
              <a:graphicFrameLocks noChangeAspect="1"/>
            </p:cNvGraphicFramePr>
            <p:nvPr>
              <p:extLst>
                <p:ext uri="{D42A27DB-BD31-4B8C-83A1-F6EECF244321}">
                  <p14:modId xmlns:p14="http://schemas.microsoft.com/office/powerpoint/2010/main" val="2744788981"/>
                </p:ext>
              </p:extLst>
            </p:nvPr>
          </p:nvGraphicFramePr>
          <p:xfrm>
            <a:off x="4585" y="3258"/>
            <a:ext cx="827" cy="265"/>
          </p:xfrm>
          <a:graphic>
            <a:graphicData uri="http://schemas.openxmlformats.org/presentationml/2006/ole">
              <mc:AlternateContent xmlns:mc="http://schemas.openxmlformats.org/markup-compatibility/2006">
                <mc:Choice xmlns:v="urn:schemas-microsoft-com:vml" Requires="v">
                  <p:oleObj spid="_x0000_s380897" name="公式" r:id="rId55" imgW="571465" imgH="152512" progId="Equation.3">
                    <p:embed/>
                  </p:oleObj>
                </mc:Choice>
                <mc:Fallback>
                  <p:oleObj name="公式" r:id="rId55" imgW="571465" imgH="152512"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85" y="3258"/>
                          <a:ext cx="827"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4" name="Rectangle 2"/>
          <p:cNvSpPr>
            <a:spLocks noChangeArrowheads="1"/>
          </p:cNvSpPr>
          <p:nvPr/>
        </p:nvSpPr>
        <p:spPr bwMode="auto">
          <a:xfrm>
            <a:off x="2009163" y="4795000"/>
            <a:ext cx="80327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663575" indent="-66357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00"/>
                </a:solidFill>
              </a:rPr>
              <a:t>注：</a:t>
            </a:r>
            <a:r>
              <a:rPr kumimoji="1" lang="zh-CN" altLang="en-US" sz="2800" dirty="0"/>
              <a:t>以上矢量模型完全是为了使角动量空间取向量子化的描述更形象，是一种辅助方法。</a:t>
            </a:r>
          </a:p>
        </p:txBody>
      </p:sp>
      <p:sp>
        <p:nvSpPr>
          <p:cNvPr id="65" name="Rectangle 3"/>
          <p:cNvSpPr>
            <a:spLocks noChangeArrowheads="1"/>
          </p:cNvSpPr>
          <p:nvPr/>
        </p:nvSpPr>
        <p:spPr bwMode="auto">
          <a:xfrm>
            <a:off x="2434612" y="5814959"/>
            <a:ext cx="75057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rPr>
              <a:t>量子理论中由于</a:t>
            </a:r>
            <a:r>
              <a:rPr kumimoji="1" lang="zh-CN" altLang="en-US" sz="2800" dirty="0">
                <a:solidFill>
                  <a:srgbClr val="FF0000"/>
                </a:solidFill>
              </a:rPr>
              <a:t>不确定性关系</a:t>
            </a:r>
            <a:r>
              <a:rPr kumimoji="1" lang="zh-CN" altLang="en-US" sz="2800" dirty="0">
                <a:solidFill>
                  <a:srgbClr val="008000"/>
                </a:solidFill>
              </a:rPr>
              <a:t>的限制，电子绕原子核的角动量方向在任何时刻均是不确定的。</a:t>
            </a:r>
          </a:p>
        </p:txBody>
      </p:sp>
    </p:spTree>
    <p:extLst>
      <p:ext uri="{BB962C8B-B14F-4D97-AF65-F5344CB8AC3E}">
        <p14:creationId xmlns:p14="http://schemas.microsoft.com/office/powerpoint/2010/main" val="23885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Effect transition="in" filter="wipe(left)">
                                      <p:cBhvr>
                                        <p:cTn id="7" dur="500"/>
                                        <p:tgtEl>
                                          <p:spTgt spid="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
                                            <p:txEl>
                                              <p:pRg st="0" end="0"/>
                                            </p:txEl>
                                          </p:spTgt>
                                        </p:tgtEl>
                                        <p:attrNameLst>
                                          <p:attrName>style.visibility</p:attrName>
                                        </p:attrNameLst>
                                      </p:cBhvr>
                                      <p:to>
                                        <p:strVal val="visible"/>
                                      </p:to>
                                    </p:set>
                                    <p:animEffect transition="in" filter="wipe(left)">
                                      <p:cBhvr>
                                        <p:cTn id="12"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autoUpdateAnimBg="0" advAuto="0"/>
      <p:bldP spid="65" grpId="0" build="p"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4"/>
          <p:cNvSpPr txBox="1">
            <a:spLocks noChangeArrowheads="1"/>
          </p:cNvSpPr>
          <p:nvPr/>
        </p:nvSpPr>
        <p:spPr bwMode="auto">
          <a:xfrm>
            <a:off x="1843228" y="297249"/>
            <a:ext cx="7924800"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spcBef>
                <a:spcPct val="50000"/>
              </a:spcBef>
            </a:pPr>
            <a:r>
              <a:rPr lang="en-US" altLang="zh-CN" sz="2800" dirty="0">
                <a:solidFill>
                  <a:schemeClr val="tx2"/>
                </a:solidFill>
              </a:rPr>
              <a:t>     </a:t>
            </a:r>
            <a:r>
              <a:rPr lang="zh-CN" altLang="en-US" sz="2800" dirty="0">
                <a:solidFill>
                  <a:srgbClr val="FF0000"/>
                </a:solidFill>
              </a:rPr>
              <a:t>练习：</a:t>
            </a:r>
            <a:r>
              <a:rPr lang="zh-CN" altLang="en-US" sz="2800" dirty="0">
                <a:solidFill>
                  <a:srgbClr val="009900"/>
                </a:solidFill>
              </a:rPr>
              <a:t>根据</a:t>
            </a:r>
            <a:r>
              <a:rPr lang="zh-CN" altLang="en-US" sz="2800" dirty="0">
                <a:solidFill>
                  <a:srgbClr val="C00000"/>
                </a:solidFill>
              </a:rPr>
              <a:t>玻尔的老量子理论</a:t>
            </a:r>
            <a:r>
              <a:rPr lang="zh-CN" altLang="en-US" sz="2800" dirty="0">
                <a:solidFill>
                  <a:srgbClr val="009900"/>
                </a:solidFill>
              </a:rPr>
              <a:t>，氢原子中量子态为 </a:t>
            </a:r>
            <a:r>
              <a:rPr lang="en-US" altLang="zh-CN" sz="2800" i="1" dirty="0">
                <a:solidFill>
                  <a:srgbClr val="FF0000"/>
                </a:solidFill>
              </a:rPr>
              <a:t>n</a:t>
            </a:r>
            <a:r>
              <a:rPr lang="zh-CN" altLang="en-US" sz="2800" dirty="0">
                <a:solidFill>
                  <a:srgbClr val="009900"/>
                </a:solidFill>
              </a:rPr>
              <a:t>的电子的轨道</a:t>
            </a:r>
            <a:r>
              <a:rPr kumimoji="1" lang="zh-CN" altLang="en-US" sz="2800" dirty="0">
                <a:solidFill>
                  <a:srgbClr val="009900"/>
                </a:solidFill>
                <a:latin typeface="宋体" panose="02010600030101010101" pitchFamily="2" charset="-122"/>
              </a:rPr>
              <a:t>角动量</a:t>
            </a:r>
            <a:r>
              <a:rPr lang="en-US" altLang="zh-CN" sz="2800" dirty="0">
                <a:solidFill>
                  <a:srgbClr val="009900"/>
                </a:solidFill>
              </a:rPr>
              <a:t>=______________</a:t>
            </a:r>
            <a:r>
              <a:rPr lang="zh-CN" altLang="en-US" sz="2800" dirty="0">
                <a:solidFill>
                  <a:srgbClr val="009900"/>
                </a:solidFill>
              </a:rPr>
              <a:t>。</a:t>
            </a:r>
            <a:endParaRPr lang="en-US" altLang="zh-CN" sz="2800" dirty="0">
              <a:solidFill>
                <a:srgbClr val="009900"/>
              </a:solidFill>
            </a:endParaRPr>
          </a:p>
          <a:p>
            <a:pPr eaLnBrk="1" hangingPunct="1">
              <a:lnSpc>
                <a:spcPct val="180000"/>
              </a:lnSpc>
              <a:spcBef>
                <a:spcPct val="50000"/>
              </a:spcBef>
            </a:pPr>
            <a:r>
              <a:rPr lang="zh-CN" altLang="en-US" sz="2800" dirty="0">
                <a:solidFill>
                  <a:srgbClr val="0000CC"/>
                </a:solidFill>
              </a:rPr>
              <a:t>根据量子力学理论，氢原子中主量子数为 </a:t>
            </a:r>
            <a:r>
              <a:rPr lang="en-US" altLang="zh-CN" sz="2800" i="1" dirty="0">
                <a:solidFill>
                  <a:srgbClr val="FF0000"/>
                </a:solidFill>
              </a:rPr>
              <a:t>n</a:t>
            </a:r>
            <a:r>
              <a:rPr lang="zh-CN" altLang="en-US" sz="2800" dirty="0">
                <a:solidFill>
                  <a:srgbClr val="0000FF"/>
                </a:solidFill>
              </a:rPr>
              <a:t>的电</a:t>
            </a:r>
            <a:r>
              <a:rPr lang="zh-CN" altLang="en-US" sz="2800" dirty="0">
                <a:solidFill>
                  <a:srgbClr val="0000CC"/>
                </a:solidFill>
              </a:rPr>
              <a:t>子的轨道</a:t>
            </a:r>
            <a:r>
              <a:rPr kumimoji="1" lang="zh-CN" altLang="en-US" sz="2800" dirty="0">
                <a:solidFill>
                  <a:srgbClr val="0000CC"/>
                </a:solidFill>
                <a:latin typeface="宋体" panose="02010600030101010101" pitchFamily="2" charset="-122"/>
              </a:rPr>
              <a:t>角动量</a:t>
            </a:r>
            <a:r>
              <a:rPr lang="en-US" altLang="zh-CN" sz="2800" dirty="0">
                <a:solidFill>
                  <a:srgbClr val="0000CC"/>
                </a:solidFill>
              </a:rPr>
              <a:t>=______________</a:t>
            </a:r>
            <a:r>
              <a:rPr lang="zh-CN" altLang="en-US" sz="2800" dirty="0">
                <a:solidFill>
                  <a:srgbClr val="0000CC"/>
                </a:solidFill>
              </a:rPr>
              <a:t> 。当主量子数 </a:t>
            </a:r>
            <a:r>
              <a:rPr lang="en-US" altLang="zh-CN" sz="2800" i="1" dirty="0">
                <a:solidFill>
                  <a:srgbClr val="FF0000"/>
                </a:solidFill>
              </a:rPr>
              <a:t>n </a:t>
            </a:r>
            <a:r>
              <a:rPr lang="en-US" altLang="zh-CN" sz="2800" dirty="0">
                <a:solidFill>
                  <a:srgbClr val="FF0000"/>
                </a:solidFill>
              </a:rPr>
              <a:t>=3</a:t>
            </a:r>
            <a:r>
              <a:rPr lang="en-US" altLang="zh-CN" sz="2800" dirty="0">
                <a:solidFill>
                  <a:srgbClr val="0000CC"/>
                </a:solidFill>
              </a:rPr>
              <a:t> </a:t>
            </a:r>
            <a:r>
              <a:rPr lang="zh-CN" altLang="en-US" sz="2800" dirty="0">
                <a:solidFill>
                  <a:srgbClr val="0000CC"/>
                </a:solidFill>
              </a:rPr>
              <a:t>时，</a:t>
            </a:r>
            <a:r>
              <a:rPr lang="zh-CN" altLang="en-US" sz="2800" dirty="0">
                <a:solidFill>
                  <a:srgbClr val="FF00FF"/>
                </a:solidFill>
              </a:rPr>
              <a:t>电子轨道</a:t>
            </a:r>
            <a:r>
              <a:rPr kumimoji="1" lang="zh-CN" altLang="en-US" sz="2800" dirty="0">
                <a:solidFill>
                  <a:srgbClr val="FF00FF"/>
                </a:solidFill>
                <a:latin typeface="宋体" panose="02010600030101010101" pitchFamily="2" charset="-122"/>
              </a:rPr>
              <a:t>角动量</a:t>
            </a:r>
            <a:r>
              <a:rPr lang="zh-CN" altLang="en-US" sz="2800" dirty="0">
                <a:solidFill>
                  <a:srgbClr val="FF00FF"/>
                </a:solidFill>
              </a:rPr>
              <a:t>的可能取值为</a:t>
            </a:r>
            <a:r>
              <a:rPr lang="en-US" altLang="zh-CN" sz="2800" dirty="0">
                <a:solidFill>
                  <a:srgbClr val="FF00FF"/>
                </a:solidFill>
              </a:rPr>
              <a:t>_______</a:t>
            </a:r>
            <a:endParaRPr lang="zh-CN" altLang="en-US" sz="2800" dirty="0">
              <a:solidFill>
                <a:srgbClr val="FF00FF"/>
              </a:solidFill>
            </a:endParaRPr>
          </a:p>
        </p:txBody>
      </p:sp>
      <p:graphicFrame>
        <p:nvGraphicFramePr>
          <p:cNvPr id="11" name="对象 9"/>
          <p:cNvGraphicFramePr>
            <a:graphicFrameLocks noChangeAspect="1"/>
          </p:cNvGraphicFramePr>
          <p:nvPr>
            <p:extLst>
              <p:ext uri="{D42A27DB-BD31-4B8C-83A1-F6EECF244321}">
                <p14:modId xmlns:p14="http://schemas.microsoft.com/office/powerpoint/2010/main" val="1062936251"/>
              </p:ext>
            </p:extLst>
          </p:nvPr>
        </p:nvGraphicFramePr>
        <p:xfrm>
          <a:off x="6582582" y="1156712"/>
          <a:ext cx="1185863" cy="471487"/>
        </p:xfrm>
        <a:graphic>
          <a:graphicData uri="http://schemas.openxmlformats.org/presentationml/2006/ole">
            <mc:AlternateContent xmlns:mc="http://schemas.openxmlformats.org/markup-compatibility/2006">
              <mc:Choice xmlns:v="urn:schemas-microsoft-com:vml" Requires="v">
                <p:oleObj spid="_x0000_s297559" name="Equation" r:id="rId3" imgW="444240" imgH="177480" progId="Equation.DSMT4">
                  <p:embed/>
                </p:oleObj>
              </mc:Choice>
              <mc:Fallback>
                <p:oleObj name="Equation" r:id="rId3" imgW="444240" imgH="177480" progId="Equation.DSMT4">
                  <p:embed/>
                  <p:pic>
                    <p:nvPicPr>
                      <p:cNvPr id="40" name="对象 9"/>
                      <p:cNvPicPr>
                        <a:picLocks noChangeAspect="1" noChangeArrowheads="1"/>
                      </p:cNvPicPr>
                      <p:nvPr/>
                    </p:nvPicPr>
                    <p:blipFill>
                      <a:blip r:embed="rId4"/>
                      <a:srcRect/>
                      <a:stretch>
                        <a:fillRect/>
                      </a:stretch>
                    </p:blipFill>
                    <p:spPr bwMode="auto">
                      <a:xfrm>
                        <a:off x="6582582" y="1156712"/>
                        <a:ext cx="11858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9"/>
          <p:cNvGraphicFramePr>
            <a:graphicFrameLocks noChangeAspect="1"/>
          </p:cNvGraphicFramePr>
          <p:nvPr>
            <p:extLst>
              <p:ext uri="{D42A27DB-BD31-4B8C-83A1-F6EECF244321}">
                <p14:modId xmlns:p14="http://schemas.microsoft.com/office/powerpoint/2010/main" val="2890321561"/>
              </p:ext>
            </p:extLst>
          </p:nvPr>
        </p:nvGraphicFramePr>
        <p:xfrm>
          <a:off x="4737114" y="2818800"/>
          <a:ext cx="2438400" cy="673100"/>
        </p:xfrm>
        <a:graphic>
          <a:graphicData uri="http://schemas.openxmlformats.org/presentationml/2006/ole">
            <mc:AlternateContent xmlns:mc="http://schemas.openxmlformats.org/markup-compatibility/2006">
              <mc:Choice xmlns:v="urn:schemas-microsoft-com:vml" Requires="v">
                <p:oleObj spid="_x0000_s297560" name="Equation" r:id="rId5" imgW="914400" imgH="254000" progId="Equation.3">
                  <p:embed/>
                </p:oleObj>
              </mc:Choice>
              <mc:Fallback>
                <p:oleObj name="Equation" r:id="rId5" imgW="914400" imgH="254000" progId="Equation.3">
                  <p:embed/>
                  <p:pic>
                    <p:nvPicPr>
                      <p:cNvPr id="4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114" y="2818800"/>
                        <a:ext cx="24384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 name="组合 21"/>
          <p:cNvGrpSpPr>
            <a:grpSpLocks/>
          </p:cNvGrpSpPr>
          <p:nvPr/>
        </p:nvGrpSpPr>
        <p:grpSpPr bwMode="auto">
          <a:xfrm>
            <a:off x="7794402" y="3616898"/>
            <a:ext cx="3581400" cy="736600"/>
            <a:chOff x="336" y="2208"/>
            <a:chExt cx="2256" cy="464"/>
          </a:xfrm>
          <a:solidFill>
            <a:srgbClr val="FFFF00"/>
          </a:solidFill>
        </p:grpSpPr>
        <p:graphicFrame>
          <p:nvGraphicFramePr>
            <p:cNvPr id="21" name="对象 5"/>
            <p:cNvGraphicFramePr>
              <a:graphicFrameLocks noChangeAspect="1"/>
            </p:cNvGraphicFramePr>
            <p:nvPr/>
          </p:nvGraphicFramePr>
          <p:xfrm>
            <a:off x="912" y="2208"/>
            <a:ext cx="616" cy="432"/>
          </p:xfrm>
          <a:graphic>
            <a:graphicData uri="http://schemas.openxmlformats.org/presentationml/2006/ole">
              <mc:AlternateContent xmlns:mc="http://schemas.openxmlformats.org/markup-compatibility/2006">
                <mc:Choice xmlns:v="urn:schemas-microsoft-com:vml" Requires="v">
                  <p:oleObj spid="_x0000_s297561" name="Equation" r:id="rId7" imgW="304536" imgH="215713" progId="Equation.3">
                    <p:embed/>
                  </p:oleObj>
                </mc:Choice>
                <mc:Fallback>
                  <p:oleObj name="Equation" r:id="rId7" imgW="304536" imgH="215713" progId="Equation.3">
                    <p:embed/>
                    <p:pic>
                      <p:nvPicPr>
                        <p:cNvPr id="14"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 y="2208"/>
                          <a:ext cx="61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7"/>
            <p:cNvGraphicFramePr>
              <a:graphicFrameLocks noChangeAspect="1"/>
            </p:cNvGraphicFramePr>
            <p:nvPr/>
          </p:nvGraphicFramePr>
          <p:xfrm>
            <a:off x="1968" y="2208"/>
            <a:ext cx="624" cy="464"/>
          </p:xfrm>
          <a:graphic>
            <a:graphicData uri="http://schemas.openxmlformats.org/presentationml/2006/ole">
              <mc:AlternateContent xmlns:mc="http://schemas.openxmlformats.org/markup-compatibility/2006">
                <mc:Choice xmlns:v="urn:schemas-microsoft-com:vml" Requires="v">
                  <p:oleObj spid="_x0000_s297562" name="Equation" r:id="rId9" imgW="304668" imgH="228501" progId="Equation.3">
                    <p:embed/>
                  </p:oleObj>
                </mc:Choice>
                <mc:Fallback>
                  <p:oleObj name="Equation" r:id="rId9" imgW="304668" imgH="228501" progId="Equation.3">
                    <p:embed/>
                    <p:pic>
                      <p:nvPicPr>
                        <p:cNvPr id="15" name="对象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8" y="2208"/>
                          <a:ext cx="624"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14"/>
            <p:cNvGraphicFramePr>
              <a:graphicFrameLocks noChangeAspect="1"/>
            </p:cNvGraphicFramePr>
            <p:nvPr/>
          </p:nvGraphicFramePr>
          <p:xfrm>
            <a:off x="336" y="2256"/>
            <a:ext cx="242" cy="336"/>
          </p:xfrm>
          <a:graphic>
            <a:graphicData uri="http://schemas.openxmlformats.org/presentationml/2006/ole">
              <mc:AlternateContent xmlns:mc="http://schemas.openxmlformats.org/markup-compatibility/2006">
                <mc:Choice xmlns:v="urn:schemas-microsoft-com:vml" Requires="v">
                  <p:oleObj spid="_x0000_s297563" name="Equation" r:id="rId11" imgW="126725" imgH="177415" progId="Equation.3">
                    <p:embed/>
                  </p:oleObj>
                </mc:Choice>
                <mc:Fallback>
                  <p:oleObj name="Equation" r:id="rId11" imgW="126725" imgH="177415" progId="Equation.3">
                    <p:embed/>
                    <p:pic>
                      <p:nvPicPr>
                        <p:cNvPr id="16" name="对象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 y="2256"/>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 name="文本框 22"/>
          <p:cNvSpPr txBox="1">
            <a:spLocks noChangeArrowheads="1"/>
          </p:cNvSpPr>
          <p:nvPr/>
        </p:nvSpPr>
        <p:spPr bwMode="auto">
          <a:xfrm>
            <a:off x="2505089" y="6145098"/>
            <a:ext cx="632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CC0000"/>
                </a:solidFill>
                <a:latin typeface="宋体" panose="02010600030101010101" pitchFamily="2" charset="-122"/>
              </a:rPr>
              <a:t>解：</a:t>
            </a:r>
            <a:r>
              <a:rPr lang="en-US" altLang="zh-CN" sz="2800" dirty="0">
                <a:solidFill>
                  <a:srgbClr val="CC0000"/>
                </a:solidFill>
                <a:latin typeface="宋体" panose="02010600030101010101" pitchFamily="2" charset="-122"/>
              </a:rPr>
              <a:t>n=3</a:t>
            </a:r>
            <a:r>
              <a:rPr lang="zh-CN" altLang="en-US" sz="2800" dirty="0">
                <a:solidFill>
                  <a:srgbClr val="CC0000"/>
                </a:solidFill>
                <a:latin typeface="宋体" panose="02010600030101010101" pitchFamily="2" charset="-122"/>
              </a:rPr>
              <a:t>时，</a:t>
            </a:r>
            <a:r>
              <a:rPr lang="en-US" altLang="zh-CN" sz="2800" i="1" dirty="0">
                <a:solidFill>
                  <a:srgbClr val="CC0000"/>
                </a:solidFill>
              </a:rPr>
              <a:t>l</a:t>
            </a:r>
            <a:r>
              <a:rPr lang="en-US" altLang="zh-CN" sz="2800" i="1" dirty="0">
                <a:solidFill>
                  <a:srgbClr val="CC0000"/>
                </a:solidFill>
                <a:latin typeface="楷体_GB2312" pitchFamily="49" charset="-122"/>
                <a:ea typeface="楷体_GB2312" pitchFamily="49" charset="-122"/>
              </a:rPr>
              <a:t> </a:t>
            </a:r>
            <a:r>
              <a:rPr lang="zh-CN" altLang="en-US" sz="2800" dirty="0">
                <a:solidFill>
                  <a:srgbClr val="CC0000"/>
                </a:solidFill>
                <a:latin typeface="宋体" panose="02010600030101010101" pitchFamily="2" charset="-122"/>
              </a:rPr>
              <a:t>的可能取值为</a:t>
            </a:r>
            <a:r>
              <a:rPr lang="en-US" altLang="zh-CN" sz="2800" dirty="0">
                <a:solidFill>
                  <a:srgbClr val="CC0000"/>
                </a:solidFill>
                <a:latin typeface="宋体" panose="02010600030101010101" pitchFamily="2" charset="-122"/>
              </a:rPr>
              <a:t>0</a:t>
            </a:r>
            <a:r>
              <a:rPr lang="zh-CN" altLang="en-US" sz="2800" dirty="0">
                <a:solidFill>
                  <a:srgbClr val="CC0000"/>
                </a:solidFill>
                <a:latin typeface="宋体" panose="02010600030101010101" pitchFamily="2" charset="-122"/>
              </a:rPr>
              <a:t>、</a:t>
            </a:r>
            <a:r>
              <a:rPr lang="en-US" altLang="zh-CN" sz="2800" dirty="0">
                <a:solidFill>
                  <a:srgbClr val="CC0000"/>
                </a:solidFill>
                <a:latin typeface="宋体" panose="02010600030101010101" pitchFamily="2" charset="-122"/>
              </a:rPr>
              <a:t>1</a:t>
            </a:r>
            <a:r>
              <a:rPr lang="zh-CN" altLang="en-US" sz="2800" dirty="0">
                <a:solidFill>
                  <a:srgbClr val="CC0000"/>
                </a:solidFill>
                <a:latin typeface="宋体" panose="02010600030101010101" pitchFamily="2" charset="-122"/>
              </a:rPr>
              <a:t>、</a:t>
            </a:r>
            <a:r>
              <a:rPr lang="en-US" altLang="zh-CN" sz="2800" dirty="0">
                <a:solidFill>
                  <a:srgbClr val="CC0000"/>
                </a:solidFill>
                <a:latin typeface="宋体" panose="02010600030101010101" pitchFamily="2" charset="-122"/>
              </a:rPr>
              <a:t>2</a:t>
            </a:r>
          </a:p>
        </p:txBody>
      </p:sp>
      <p:graphicFrame>
        <p:nvGraphicFramePr>
          <p:cNvPr id="25" name="Object 4"/>
          <p:cNvGraphicFramePr>
            <a:graphicFrameLocks noChangeAspect="1"/>
          </p:cNvGraphicFramePr>
          <p:nvPr>
            <p:extLst>
              <p:ext uri="{D42A27DB-BD31-4B8C-83A1-F6EECF244321}">
                <p14:modId xmlns:p14="http://schemas.microsoft.com/office/powerpoint/2010/main" val="2232333373"/>
              </p:ext>
            </p:extLst>
          </p:nvPr>
        </p:nvGraphicFramePr>
        <p:xfrm>
          <a:off x="2947208" y="4533933"/>
          <a:ext cx="6500812" cy="703262"/>
        </p:xfrm>
        <a:graphic>
          <a:graphicData uri="http://schemas.openxmlformats.org/presentationml/2006/ole">
            <mc:AlternateContent xmlns:mc="http://schemas.openxmlformats.org/markup-compatibility/2006">
              <mc:Choice xmlns:v="urn:schemas-microsoft-com:vml" Requires="v">
                <p:oleObj spid="_x0000_s297564" name="Equation" r:id="rId13" imgW="2349500" imgH="254000" progId="Equation.3">
                  <p:embed/>
                </p:oleObj>
              </mc:Choice>
              <mc:Fallback>
                <p:oleObj name="Equation" r:id="rId13" imgW="2349500" imgH="254000" progId="Equation.3">
                  <p:embed/>
                  <p:pic>
                    <p:nvPicPr>
                      <p:cNvPr id="18"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7208" y="4533933"/>
                        <a:ext cx="6500812"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5"/>
          <p:cNvGraphicFramePr>
            <a:graphicFrameLocks noChangeAspect="1"/>
          </p:cNvGraphicFramePr>
          <p:nvPr>
            <p:extLst>
              <p:ext uri="{D42A27DB-BD31-4B8C-83A1-F6EECF244321}">
                <p14:modId xmlns:p14="http://schemas.microsoft.com/office/powerpoint/2010/main" val="3467798747"/>
              </p:ext>
            </p:extLst>
          </p:nvPr>
        </p:nvGraphicFramePr>
        <p:xfrm>
          <a:off x="2643328" y="5356171"/>
          <a:ext cx="7124700" cy="741362"/>
        </p:xfrm>
        <a:graphic>
          <a:graphicData uri="http://schemas.openxmlformats.org/presentationml/2006/ole">
            <mc:AlternateContent xmlns:mc="http://schemas.openxmlformats.org/markup-compatibility/2006">
              <mc:Choice xmlns:v="urn:schemas-microsoft-com:vml" Requires="v">
                <p:oleObj spid="_x0000_s297565" name="Equation" r:id="rId15" imgW="2197100" imgH="228600" progId="Equation.3">
                  <p:embed/>
                </p:oleObj>
              </mc:Choice>
              <mc:Fallback>
                <p:oleObj name="Equation" r:id="rId15" imgW="2197100" imgH="228600" progId="Equation.3">
                  <p:embed/>
                  <p:pic>
                    <p:nvPicPr>
                      <p:cNvPr id="19"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3328" y="5356171"/>
                        <a:ext cx="7124700" cy="74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8695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ircle(in)">
                                      <p:cBhvr>
                                        <p:cTn id="19" dur="20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3736478022"/>
              </p:ext>
            </p:extLst>
          </p:nvPr>
        </p:nvGraphicFramePr>
        <p:xfrm>
          <a:off x="2670409" y="1039110"/>
          <a:ext cx="719137" cy="423863"/>
        </p:xfrm>
        <a:graphic>
          <a:graphicData uri="http://schemas.openxmlformats.org/presentationml/2006/ole">
            <mc:AlternateContent xmlns:mc="http://schemas.openxmlformats.org/markup-compatibility/2006">
              <mc:Choice xmlns:v="urn:schemas-microsoft-com:vml" Requires="v">
                <p:oleObj spid="_x0000_s331764" name="公式" r:id="rId4" imgW="368140" imgH="215806" progId="Equation.3">
                  <p:embed/>
                </p:oleObj>
              </mc:Choice>
              <mc:Fallback>
                <p:oleObj name="公式" r:id="rId4" imgW="368140"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0409" y="1039110"/>
                        <a:ext cx="719137" cy="423863"/>
                      </a:xfrm>
                      <a:prstGeom prst="rect">
                        <a:avLst/>
                      </a:prstGeom>
                      <a:solidFill>
                        <a:srgbClr val="00FFFF"/>
                      </a:solidFill>
                      <a:ln>
                        <a:noFill/>
                      </a:ln>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52945721"/>
              </p:ext>
            </p:extLst>
          </p:nvPr>
        </p:nvGraphicFramePr>
        <p:xfrm>
          <a:off x="3678470" y="1039110"/>
          <a:ext cx="647700" cy="523875"/>
        </p:xfrm>
        <a:graphic>
          <a:graphicData uri="http://schemas.openxmlformats.org/presentationml/2006/ole">
            <mc:AlternateContent xmlns:mc="http://schemas.openxmlformats.org/markup-compatibility/2006">
              <mc:Choice xmlns:v="urn:schemas-microsoft-com:vml" Requires="v">
                <p:oleObj spid="_x0000_s331765" name="公式" r:id="rId6" imgW="266353" imgH="215619" progId="Equation.3">
                  <p:embed/>
                </p:oleObj>
              </mc:Choice>
              <mc:Fallback>
                <p:oleObj name="公式" r:id="rId6" imgW="266353" imgH="21561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8470" y="1039110"/>
                        <a:ext cx="647700" cy="523875"/>
                      </a:xfrm>
                      <a:prstGeom prst="rect">
                        <a:avLst/>
                      </a:prstGeom>
                      <a:solidFill>
                        <a:srgbClr val="00FFFF"/>
                      </a:solidFill>
                      <a:ln>
                        <a:noFill/>
                      </a:ln>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1630618976"/>
              </p:ext>
            </p:extLst>
          </p:nvPr>
        </p:nvGraphicFramePr>
        <p:xfrm>
          <a:off x="5118333" y="967673"/>
          <a:ext cx="628650" cy="485775"/>
        </p:xfrm>
        <a:graphic>
          <a:graphicData uri="http://schemas.openxmlformats.org/presentationml/2006/ole">
            <mc:AlternateContent xmlns:mc="http://schemas.openxmlformats.org/markup-compatibility/2006">
              <mc:Choice xmlns:v="urn:schemas-microsoft-com:vml" Requires="v">
                <p:oleObj spid="_x0000_s331766" name="公式" r:id="rId8" imgW="266469" imgH="203024" progId="Equation.3">
                  <p:embed/>
                </p:oleObj>
              </mc:Choice>
              <mc:Fallback>
                <p:oleObj name="公式" r:id="rId8" imgW="266469" imgH="20302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8333" y="967673"/>
                        <a:ext cx="628650" cy="485775"/>
                      </a:xfrm>
                      <a:prstGeom prst="rect">
                        <a:avLst/>
                      </a:prstGeom>
                      <a:solidFill>
                        <a:srgbClr val="00FFFF"/>
                      </a:solidFill>
                      <a:ln>
                        <a:noFill/>
                      </a:ln>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1289615595"/>
              </p:ext>
            </p:extLst>
          </p:nvPr>
        </p:nvGraphicFramePr>
        <p:xfrm>
          <a:off x="6678103" y="1964207"/>
          <a:ext cx="601663" cy="392113"/>
        </p:xfrm>
        <a:graphic>
          <a:graphicData uri="http://schemas.openxmlformats.org/presentationml/2006/ole">
            <mc:AlternateContent xmlns:mc="http://schemas.openxmlformats.org/markup-compatibility/2006">
              <mc:Choice xmlns:v="urn:schemas-microsoft-com:vml" Requires="v">
                <p:oleObj spid="_x0000_s331767" name="公式" r:id="rId10" imgW="241195" imgH="152334" progId="Equation.3">
                  <p:embed/>
                </p:oleObj>
              </mc:Choice>
              <mc:Fallback>
                <p:oleObj name="公式" r:id="rId10" imgW="241195" imgH="15233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8103" y="1964207"/>
                        <a:ext cx="601663" cy="392113"/>
                      </a:xfrm>
                      <a:prstGeom prst="rect">
                        <a:avLst/>
                      </a:prstGeom>
                      <a:solidFill>
                        <a:srgbClr val="FFFF00"/>
                      </a:solidFill>
                      <a:ln>
                        <a:noFill/>
                      </a:ln>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967616199"/>
              </p:ext>
            </p:extLst>
          </p:nvPr>
        </p:nvGraphicFramePr>
        <p:xfrm>
          <a:off x="7496646" y="1956400"/>
          <a:ext cx="688975" cy="376238"/>
        </p:xfrm>
        <a:graphic>
          <a:graphicData uri="http://schemas.openxmlformats.org/presentationml/2006/ole">
            <mc:AlternateContent xmlns:mc="http://schemas.openxmlformats.org/markup-compatibility/2006">
              <mc:Choice xmlns:v="urn:schemas-microsoft-com:vml" Requires="v">
                <p:oleObj spid="_x0000_s331768" name="公式" r:id="rId12" imgW="253890" imgH="139639" progId="Equation.3">
                  <p:embed/>
                </p:oleObj>
              </mc:Choice>
              <mc:Fallback>
                <p:oleObj name="公式" r:id="rId12" imgW="253890" imgH="13963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6646" y="1956400"/>
                        <a:ext cx="688975" cy="376238"/>
                      </a:xfrm>
                      <a:prstGeom prst="rect">
                        <a:avLst/>
                      </a:prstGeom>
                      <a:solidFill>
                        <a:srgbClr val="FFFF00"/>
                      </a:solidFill>
                      <a:ln>
                        <a:noFill/>
                      </a:ln>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821630000"/>
              </p:ext>
            </p:extLst>
          </p:nvPr>
        </p:nvGraphicFramePr>
        <p:xfrm>
          <a:off x="8441581" y="1956401"/>
          <a:ext cx="511175" cy="371475"/>
        </p:xfrm>
        <a:graphic>
          <a:graphicData uri="http://schemas.openxmlformats.org/presentationml/2006/ole">
            <mc:AlternateContent xmlns:mc="http://schemas.openxmlformats.org/markup-compatibility/2006">
              <mc:Choice xmlns:v="urn:schemas-microsoft-com:vml" Requires="v">
                <p:oleObj spid="_x0000_s331769" name="公式" r:id="rId14" imgW="190417" imgH="139639" progId="Equation.3">
                  <p:embed/>
                </p:oleObj>
              </mc:Choice>
              <mc:Fallback>
                <p:oleObj name="公式" r:id="rId14" imgW="190417" imgH="13963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41581" y="1956401"/>
                        <a:ext cx="511175" cy="371475"/>
                      </a:xfrm>
                      <a:prstGeom prst="rect">
                        <a:avLst/>
                      </a:prstGeom>
                      <a:solidFill>
                        <a:srgbClr val="FFFF00"/>
                      </a:solidFill>
                      <a:ln>
                        <a:noFill/>
                      </a:ln>
                      <a:extLst/>
                    </p:spPr>
                  </p:pic>
                </p:oleObj>
              </mc:Fallback>
            </mc:AlternateContent>
          </a:graphicData>
        </a:graphic>
      </p:graphicFrame>
      <p:sp>
        <p:nvSpPr>
          <p:cNvPr id="8" name="Rectangle 8"/>
          <p:cNvSpPr>
            <a:spLocks noChangeArrowheads="1"/>
          </p:cNvSpPr>
          <p:nvPr/>
        </p:nvSpPr>
        <p:spPr bwMode="auto">
          <a:xfrm>
            <a:off x="1857451" y="184242"/>
            <a:ext cx="872165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9900CC"/>
                </a:solidFill>
              </a:rPr>
              <a:t>1. </a:t>
            </a:r>
            <a:r>
              <a:rPr lang="zh-CN" altLang="en-US" sz="2800" b="1" dirty="0">
                <a:solidFill>
                  <a:srgbClr val="9900CC"/>
                </a:solidFill>
              </a:rPr>
              <a:t>量子力学得出：若氢原子处于主量子数</a:t>
            </a:r>
            <a:r>
              <a:rPr lang="en-US" altLang="zh-CN" sz="2800" b="1" i="1" dirty="0">
                <a:solidFill>
                  <a:srgbClr val="FF0000"/>
                </a:solidFill>
              </a:rPr>
              <a:t>n</a:t>
            </a:r>
            <a:r>
              <a:rPr lang="en-US" altLang="zh-CN" sz="2800" b="1" dirty="0">
                <a:solidFill>
                  <a:srgbClr val="FF0000"/>
                </a:solidFill>
              </a:rPr>
              <a:t> = 4</a:t>
            </a:r>
            <a:r>
              <a:rPr lang="zh-CN" altLang="en-US" sz="2800" b="1" dirty="0">
                <a:solidFill>
                  <a:srgbClr val="9900CC"/>
                </a:solidFill>
              </a:rPr>
              <a:t>的状态，</a:t>
            </a:r>
          </a:p>
          <a:p>
            <a:pPr eaLnBrk="1" hangingPunct="1"/>
            <a:r>
              <a:rPr lang="zh-CN" altLang="en-US" sz="2800" b="1" dirty="0">
                <a:solidFill>
                  <a:srgbClr val="9900CC"/>
                </a:solidFill>
              </a:rPr>
              <a:t>则其轨道角动量可能取的值（用</a:t>
            </a:r>
            <a:r>
              <a:rPr lang="en-US" altLang="zh-CN" sz="2800" b="1" i="1" dirty="0">
                <a:solidFill>
                  <a:srgbClr val="FF0000"/>
                </a:solidFill>
              </a:rPr>
              <a:t>ћ</a:t>
            </a:r>
            <a:r>
              <a:rPr lang="zh-CN" altLang="en-US" sz="2800" b="1" dirty="0">
                <a:solidFill>
                  <a:srgbClr val="9900CC"/>
                </a:solidFill>
              </a:rPr>
              <a:t>表示）分别</a:t>
            </a:r>
          </a:p>
          <a:p>
            <a:pPr eaLnBrk="1" hangingPunct="1"/>
            <a:r>
              <a:rPr lang="zh-CN" altLang="en-US" sz="2800" b="1" dirty="0">
                <a:solidFill>
                  <a:srgbClr val="9900CC"/>
                </a:solidFill>
              </a:rPr>
              <a:t>为</a:t>
            </a:r>
            <a:r>
              <a:rPr lang="en-US" altLang="zh-CN" sz="2800" b="1" dirty="0">
                <a:solidFill>
                  <a:srgbClr val="9900CC"/>
                </a:solidFill>
              </a:rPr>
              <a:t>_____________________________</a:t>
            </a:r>
            <a:r>
              <a:rPr lang="zh-CN" altLang="en-US" sz="2800" b="1" dirty="0">
                <a:solidFill>
                  <a:srgbClr val="9900CC"/>
                </a:solidFill>
              </a:rPr>
              <a:t>；</a:t>
            </a:r>
          </a:p>
          <a:p>
            <a:r>
              <a:rPr lang="zh-CN" altLang="en-US" sz="2800" b="1" dirty="0">
                <a:solidFill>
                  <a:srgbClr val="009900"/>
                </a:solidFill>
              </a:rPr>
              <a:t>对应于</a:t>
            </a:r>
            <a:r>
              <a:rPr lang="en-US" altLang="zh-CN" sz="2800" b="1" i="1" dirty="0">
                <a:solidFill>
                  <a:srgbClr val="FF0000"/>
                </a:solidFill>
              </a:rPr>
              <a:t>l</a:t>
            </a:r>
            <a:r>
              <a:rPr lang="en-US" altLang="zh-CN" sz="2800" b="1" dirty="0">
                <a:solidFill>
                  <a:srgbClr val="FF0000"/>
                </a:solidFill>
              </a:rPr>
              <a:t> = 3</a:t>
            </a:r>
            <a:r>
              <a:rPr lang="zh-CN" altLang="en-US" sz="2800" b="1" dirty="0">
                <a:solidFill>
                  <a:srgbClr val="009900"/>
                </a:solidFill>
              </a:rPr>
              <a:t>的状态，氢原子的轨道角动量在外磁场方向的投影可能取的值分别为</a:t>
            </a:r>
            <a:r>
              <a:rPr lang="en-US" altLang="zh-CN" sz="2800" b="1" dirty="0">
                <a:solidFill>
                  <a:srgbClr val="009900"/>
                </a:solidFill>
              </a:rPr>
              <a:t>_______________________</a:t>
            </a:r>
          </a:p>
        </p:txBody>
      </p:sp>
      <p:sp>
        <p:nvSpPr>
          <p:cNvPr id="9" name="Rectangle 9"/>
          <p:cNvSpPr>
            <a:spLocks noChangeArrowheads="1"/>
          </p:cNvSpPr>
          <p:nvPr/>
        </p:nvSpPr>
        <p:spPr bwMode="auto">
          <a:xfrm>
            <a:off x="6405795" y="915284"/>
            <a:ext cx="336550" cy="457200"/>
          </a:xfrm>
          <a:prstGeom prst="rect">
            <a:avLst/>
          </a:prstGeom>
          <a:solidFill>
            <a:srgbClr val="00FFFF"/>
          </a:solidFill>
          <a:ln>
            <a:noFill/>
          </a:ln>
          <a:effectLs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10" name="Rectangle 10"/>
          <p:cNvSpPr>
            <a:spLocks noChangeArrowheads="1"/>
          </p:cNvSpPr>
          <p:nvPr/>
        </p:nvSpPr>
        <p:spPr bwMode="auto">
          <a:xfrm>
            <a:off x="9386515" y="1872209"/>
            <a:ext cx="336550" cy="457200"/>
          </a:xfrm>
          <a:prstGeom prst="rect">
            <a:avLst/>
          </a:prstGeom>
          <a:solidFill>
            <a:srgbClr val="FFFF00"/>
          </a:solidFill>
          <a:ln>
            <a:noFill/>
          </a:ln>
          <a:effectLs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0</a:t>
            </a:r>
          </a:p>
        </p:txBody>
      </p:sp>
      <p:grpSp>
        <p:nvGrpSpPr>
          <p:cNvPr id="11" name="Group 23"/>
          <p:cNvGrpSpPr>
            <a:grpSpLocks/>
          </p:cNvGrpSpPr>
          <p:nvPr/>
        </p:nvGrpSpPr>
        <p:grpSpPr bwMode="auto">
          <a:xfrm>
            <a:off x="1754225" y="4361390"/>
            <a:ext cx="8928100" cy="1460503"/>
            <a:chOff x="-175" y="2970"/>
            <a:chExt cx="5624" cy="920"/>
          </a:xfrm>
        </p:grpSpPr>
        <p:graphicFrame>
          <p:nvGraphicFramePr>
            <p:cNvPr id="12" name="Object 17"/>
            <p:cNvGraphicFramePr>
              <a:graphicFrameLocks noChangeAspect="1"/>
            </p:cNvGraphicFramePr>
            <p:nvPr>
              <p:extLst>
                <p:ext uri="{D42A27DB-BD31-4B8C-83A1-F6EECF244321}">
                  <p14:modId xmlns:p14="http://schemas.microsoft.com/office/powerpoint/2010/main" val="255417545"/>
                </p:ext>
              </p:extLst>
            </p:nvPr>
          </p:nvGraphicFramePr>
          <p:xfrm>
            <a:off x="-175" y="3280"/>
            <a:ext cx="772" cy="314"/>
          </p:xfrm>
          <a:graphic>
            <a:graphicData uri="http://schemas.openxmlformats.org/presentationml/2006/ole">
              <mc:AlternateContent xmlns:mc="http://schemas.openxmlformats.org/markup-compatibility/2006">
                <mc:Choice xmlns:v="urn:schemas-microsoft-com:vml" Requires="v">
                  <p:oleObj spid="_x0000_s331770" name="公式" r:id="rId16" imgW="558800" imgH="228600" progId="Equation.3">
                    <p:embed/>
                  </p:oleObj>
                </mc:Choice>
                <mc:Fallback>
                  <p:oleObj name="公式" r:id="rId16" imgW="5588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5" y="3280"/>
                          <a:ext cx="7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8"/>
            <p:cNvSpPr>
              <a:spLocks noChangeArrowheads="1"/>
            </p:cNvSpPr>
            <p:nvPr/>
          </p:nvSpPr>
          <p:spPr bwMode="auto">
            <a:xfrm>
              <a:off x="52" y="2970"/>
              <a:ext cx="53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dirty="0">
                  <a:solidFill>
                    <a:srgbClr val="0000FF"/>
                  </a:solidFill>
                </a:rPr>
                <a:t>2. </a:t>
              </a:r>
              <a:r>
                <a:rPr lang="zh-CN" altLang="en-US" sz="2800" b="1" dirty="0">
                  <a:solidFill>
                    <a:srgbClr val="0000FF"/>
                  </a:solidFill>
                </a:rPr>
                <a:t>根据量子力学原理，当氢原子中电子的轨道角动量</a:t>
              </a:r>
            </a:p>
          </p:txBody>
        </p:sp>
        <p:sp>
          <p:nvSpPr>
            <p:cNvPr id="14" name="Rectangle 19"/>
            <p:cNvSpPr>
              <a:spLocks noChangeArrowheads="1"/>
            </p:cNvSpPr>
            <p:nvPr/>
          </p:nvSpPr>
          <p:spPr bwMode="auto">
            <a:xfrm>
              <a:off x="589" y="3289"/>
              <a:ext cx="4860"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0000FF"/>
                  </a:solidFill>
                </a:rPr>
                <a:t>时，</a:t>
              </a:r>
              <a:r>
                <a:rPr lang="en-US" altLang="zh-CN" sz="2800" b="1" i="1" dirty="0">
                  <a:solidFill>
                    <a:srgbClr val="FF0000"/>
                  </a:solidFill>
                </a:rPr>
                <a:t>L</a:t>
              </a:r>
              <a:r>
                <a:rPr lang="zh-CN" altLang="en-US" sz="2800" b="1" dirty="0">
                  <a:solidFill>
                    <a:srgbClr val="0000FF"/>
                  </a:solidFill>
                </a:rPr>
                <a:t>在外磁场方向上的投影</a:t>
              </a:r>
              <a:r>
                <a:rPr lang="en-US" altLang="zh-CN" sz="2800" b="1" i="1" dirty="0" err="1">
                  <a:solidFill>
                    <a:srgbClr val="FF0000"/>
                  </a:solidFill>
                </a:rPr>
                <a:t>L</a:t>
              </a:r>
              <a:r>
                <a:rPr lang="en-US" altLang="zh-CN" sz="2800" b="1" i="1" baseline="-30000" dirty="0" err="1">
                  <a:solidFill>
                    <a:srgbClr val="FF0000"/>
                  </a:solidFill>
                </a:rPr>
                <a:t>z</a:t>
              </a:r>
              <a:r>
                <a:rPr lang="zh-CN" altLang="en-US" sz="2800" b="1" dirty="0">
                  <a:solidFill>
                    <a:srgbClr val="0000FF"/>
                  </a:solidFill>
                </a:rPr>
                <a:t>可取的值分别为</a:t>
              </a:r>
              <a:r>
                <a:rPr lang="en-US" altLang="zh-CN" sz="2800" b="1" dirty="0">
                  <a:solidFill>
                    <a:srgbClr val="0000FF"/>
                  </a:solidFill>
                </a:rPr>
                <a:t>______________</a:t>
              </a:r>
              <a:r>
                <a:rPr lang="zh-CN" altLang="en-US" sz="2800" b="1" dirty="0">
                  <a:solidFill>
                    <a:srgbClr val="0000FF"/>
                  </a:solidFill>
                </a:rPr>
                <a:t>． </a:t>
              </a:r>
            </a:p>
          </p:txBody>
        </p:sp>
      </p:grpSp>
      <p:grpSp>
        <p:nvGrpSpPr>
          <p:cNvPr id="15" name="Group 22"/>
          <p:cNvGrpSpPr>
            <a:grpSpLocks/>
          </p:cNvGrpSpPr>
          <p:nvPr/>
        </p:nvGrpSpPr>
        <p:grpSpPr bwMode="auto">
          <a:xfrm>
            <a:off x="2775782" y="5286902"/>
            <a:ext cx="2952750" cy="534989"/>
            <a:chOff x="1927" y="3747"/>
            <a:chExt cx="1860" cy="337"/>
          </a:xfrm>
        </p:grpSpPr>
        <p:graphicFrame>
          <p:nvGraphicFramePr>
            <p:cNvPr id="16" name="Object 16"/>
            <p:cNvGraphicFramePr>
              <a:graphicFrameLocks noChangeAspect="1"/>
            </p:cNvGraphicFramePr>
            <p:nvPr/>
          </p:nvGraphicFramePr>
          <p:xfrm>
            <a:off x="2426" y="3748"/>
            <a:ext cx="408" cy="277"/>
          </p:xfrm>
          <a:graphic>
            <a:graphicData uri="http://schemas.openxmlformats.org/presentationml/2006/ole">
              <mc:AlternateContent xmlns:mc="http://schemas.openxmlformats.org/markup-compatibility/2006">
                <mc:Choice xmlns:v="urn:schemas-microsoft-com:vml" Requires="v">
                  <p:oleObj spid="_x0000_s331771" name="公式" r:id="rId18" imgW="228452" imgH="152337" progId="Equation.3">
                    <p:embed/>
                  </p:oleObj>
                </mc:Choice>
                <mc:Fallback>
                  <p:oleObj name="公式" r:id="rId18" imgW="228452" imgH="15233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26" y="3748"/>
                          <a:ext cx="408"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5"/>
            <p:cNvGraphicFramePr>
              <a:graphicFrameLocks noChangeAspect="1"/>
            </p:cNvGraphicFramePr>
            <p:nvPr/>
          </p:nvGraphicFramePr>
          <p:xfrm>
            <a:off x="3152" y="3748"/>
            <a:ext cx="635" cy="328"/>
          </p:xfrm>
          <a:graphic>
            <a:graphicData uri="http://schemas.openxmlformats.org/presentationml/2006/ole">
              <mc:AlternateContent xmlns:mc="http://schemas.openxmlformats.org/markup-compatibility/2006">
                <mc:Choice xmlns:v="urn:schemas-microsoft-com:vml" Requires="v">
                  <p:oleObj spid="_x0000_s331772" name="公式" r:id="rId20" imgW="304854" imgH="152337" progId="Equation.3">
                    <p:embed/>
                  </p:oleObj>
                </mc:Choice>
                <mc:Fallback>
                  <p:oleObj name="公式" r:id="rId20" imgW="304854" imgH="152337"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52" y="3748"/>
                          <a:ext cx="63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20"/>
            <p:cNvSpPr>
              <a:spLocks noChangeArrowheads="1"/>
            </p:cNvSpPr>
            <p:nvPr/>
          </p:nvSpPr>
          <p:spPr bwMode="auto">
            <a:xfrm>
              <a:off x="2835" y="3747"/>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8000"/>
                  </a:solidFill>
                </a:rPr>
                <a:t>、</a:t>
              </a:r>
            </a:p>
          </p:txBody>
        </p:sp>
        <p:sp>
          <p:nvSpPr>
            <p:cNvPr id="19" name="Rectangle 21"/>
            <p:cNvSpPr>
              <a:spLocks noChangeArrowheads="1"/>
            </p:cNvSpPr>
            <p:nvPr/>
          </p:nvSpPr>
          <p:spPr bwMode="auto">
            <a:xfrm>
              <a:off x="1927" y="3793"/>
              <a:ext cx="4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solidFill>
                    <a:srgbClr val="C00000"/>
                  </a:solidFill>
                </a:rPr>
                <a:t>0</a:t>
              </a:r>
              <a:r>
                <a:rPr lang="zh-CN" altLang="en-US" b="1" dirty="0">
                  <a:solidFill>
                    <a:srgbClr val="008000"/>
                  </a:solidFill>
                </a:rPr>
                <a:t>、</a:t>
              </a:r>
            </a:p>
          </p:txBody>
        </p:sp>
      </p:grpSp>
      <p:graphicFrame>
        <p:nvGraphicFramePr>
          <p:cNvPr id="20" name="Object 28"/>
          <p:cNvGraphicFramePr>
            <a:graphicFrameLocks noChangeAspect="1"/>
          </p:cNvGraphicFramePr>
          <p:nvPr>
            <p:extLst>
              <p:ext uri="{D42A27DB-BD31-4B8C-83A1-F6EECF244321}">
                <p14:modId xmlns:p14="http://schemas.microsoft.com/office/powerpoint/2010/main" val="2729258192"/>
              </p:ext>
            </p:extLst>
          </p:nvPr>
        </p:nvGraphicFramePr>
        <p:xfrm>
          <a:off x="2608265" y="2631828"/>
          <a:ext cx="2117725" cy="654050"/>
        </p:xfrm>
        <a:graphic>
          <a:graphicData uri="http://schemas.openxmlformats.org/presentationml/2006/ole">
            <mc:AlternateContent xmlns:mc="http://schemas.openxmlformats.org/markup-compatibility/2006">
              <mc:Choice xmlns:v="urn:schemas-microsoft-com:vml" Requires="v">
                <p:oleObj spid="_x0000_s331773" name="公式" r:id="rId22" imgW="1028254" imgH="317362" progId="Equation.3">
                  <p:embed/>
                </p:oleObj>
              </mc:Choice>
              <mc:Fallback>
                <p:oleObj name="公式" r:id="rId22" imgW="1028254" imgH="317362"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08265" y="2631828"/>
                        <a:ext cx="2117725"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9"/>
          <p:cNvGraphicFramePr>
            <a:graphicFrameLocks noChangeAspect="1"/>
          </p:cNvGraphicFramePr>
          <p:nvPr>
            <p:extLst>
              <p:ext uri="{D42A27DB-BD31-4B8C-83A1-F6EECF244321}">
                <p14:modId xmlns:p14="http://schemas.microsoft.com/office/powerpoint/2010/main" val="1264886502"/>
              </p:ext>
            </p:extLst>
          </p:nvPr>
        </p:nvGraphicFramePr>
        <p:xfrm>
          <a:off x="2608265" y="3582786"/>
          <a:ext cx="1503363" cy="657225"/>
        </p:xfrm>
        <a:graphic>
          <a:graphicData uri="http://schemas.openxmlformats.org/presentationml/2006/ole">
            <mc:AlternateContent xmlns:mc="http://schemas.openxmlformats.org/markup-compatibility/2006">
              <mc:Choice xmlns:v="urn:schemas-microsoft-com:vml" Requires="v">
                <p:oleObj spid="_x0000_s331774" name="公式" r:id="rId24" imgW="723586" imgH="317362" progId="Equation.3">
                  <p:embed/>
                </p:oleObj>
              </mc:Choice>
              <mc:Fallback>
                <p:oleObj name="公式" r:id="rId24" imgW="723586" imgH="317362"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08265" y="3582786"/>
                        <a:ext cx="150336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30"/>
          <p:cNvSpPr txBox="1">
            <a:spLocks noChangeArrowheads="1"/>
          </p:cNvSpPr>
          <p:nvPr/>
        </p:nvSpPr>
        <p:spPr bwMode="auto">
          <a:xfrm>
            <a:off x="4840290" y="2587377"/>
            <a:ext cx="3097213"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77825" indent="-377825">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pPr>
            <a:r>
              <a:rPr kumimoji="0" lang="en-US" altLang="zh-CN" b="1" i="1" dirty="0">
                <a:solidFill>
                  <a:srgbClr val="FF0066"/>
                </a:solidFill>
              </a:rPr>
              <a:t>l </a:t>
            </a:r>
            <a:r>
              <a:rPr kumimoji="0" lang="en-US" altLang="zh-CN" b="1" dirty="0">
                <a:solidFill>
                  <a:srgbClr val="FF0066"/>
                </a:solidFill>
              </a:rPr>
              <a:t>= 0, 1, 2, 3, </a:t>
            </a:r>
            <a:r>
              <a:rPr kumimoji="0" lang="en-US" altLang="zh-CN" b="1" dirty="0">
                <a:solidFill>
                  <a:srgbClr val="FF0066"/>
                </a:solidFill>
                <a:sym typeface="Symbol" panose="05050102010706020507" pitchFamily="18" charset="2"/>
              </a:rPr>
              <a:t>, n1</a:t>
            </a:r>
            <a:endParaRPr kumimoji="0" lang="en-US" altLang="zh-CN" b="1" dirty="0">
              <a:solidFill>
                <a:srgbClr val="FF0066"/>
              </a:solidFill>
            </a:endParaRPr>
          </a:p>
        </p:txBody>
      </p:sp>
      <p:sp>
        <p:nvSpPr>
          <p:cNvPr id="23" name="Text Box 31"/>
          <p:cNvSpPr txBox="1">
            <a:spLocks noChangeArrowheads="1"/>
          </p:cNvSpPr>
          <p:nvPr/>
        </p:nvSpPr>
        <p:spPr bwMode="auto">
          <a:xfrm>
            <a:off x="4696622" y="3541069"/>
            <a:ext cx="3144512"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7825" indent="-377825">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pPr>
            <a:r>
              <a:rPr kumimoji="0" lang="en-US" altLang="zh-CN" b="1" i="1" dirty="0">
                <a:solidFill>
                  <a:srgbClr val="C00000"/>
                </a:solidFill>
                <a:sym typeface="Symbol" panose="05050102010706020507" pitchFamily="18" charset="2"/>
              </a:rPr>
              <a:t>m</a:t>
            </a:r>
            <a:r>
              <a:rPr kumimoji="0" lang="en-US" altLang="zh-CN" b="1" i="1" baseline="-25000" dirty="0">
                <a:solidFill>
                  <a:srgbClr val="C00000"/>
                </a:solidFill>
                <a:sym typeface="Symbol" panose="05050102010706020507" pitchFamily="18" charset="2"/>
              </a:rPr>
              <a:t>l</a:t>
            </a:r>
            <a:r>
              <a:rPr kumimoji="0" lang="en-US" altLang="zh-CN" b="1" dirty="0">
                <a:solidFill>
                  <a:srgbClr val="C00000"/>
                </a:solidFill>
                <a:sym typeface="Symbol" panose="05050102010706020507" pitchFamily="18" charset="2"/>
              </a:rPr>
              <a:t> = 0, 1, 2, ···, </a:t>
            </a:r>
            <a:r>
              <a:rPr kumimoji="0" lang="en-US" altLang="zh-CN" b="1" i="1" dirty="0">
                <a:solidFill>
                  <a:srgbClr val="C00000"/>
                </a:solidFill>
                <a:sym typeface="Symbol" panose="05050102010706020507" pitchFamily="18" charset="2"/>
              </a:rPr>
              <a:t>l</a:t>
            </a:r>
            <a:endParaRPr kumimoji="0" lang="en-US" altLang="zh-CN" b="1" dirty="0">
              <a:solidFill>
                <a:srgbClr val="C00000"/>
              </a:solidFill>
              <a:sym typeface="Symbol" panose="05050102010706020507" pitchFamily="18" charset="2"/>
            </a:endParaRPr>
          </a:p>
        </p:txBody>
      </p:sp>
      <p:graphicFrame>
        <p:nvGraphicFramePr>
          <p:cNvPr id="24" name="Object 28"/>
          <p:cNvGraphicFramePr>
            <a:graphicFrameLocks noChangeAspect="1"/>
          </p:cNvGraphicFramePr>
          <p:nvPr>
            <p:extLst>
              <p:ext uri="{D42A27DB-BD31-4B8C-83A1-F6EECF244321}">
                <p14:modId xmlns:p14="http://schemas.microsoft.com/office/powerpoint/2010/main" val="1113348190"/>
              </p:ext>
            </p:extLst>
          </p:nvPr>
        </p:nvGraphicFramePr>
        <p:xfrm>
          <a:off x="3019426" y="6065839"/>
          <a:ext cx="2613025" cy="523875"/>
        </p:xfrm>
        <a:graphic>
          <a:graphicData uri="http://schemas.openxmlformats.org/presentationml/2006/ole">
            <mc:AlternateContent xmlns:mc="http://schemas.openxmlformats.org/markup-compatibility/2006">
              <mc:Choice xmlns:v="urn:schemas-microsoft-com:vml" Requires="v">
                <p:oleObj spid="_x0000_s331775" name="公式" r:id="rId26" imgW="1269720" imgH="253800" progId="Equation.3">
                  <p:embed/>
                </p:oleObj>
              </mc:Choice>
              <mc:Fallback>
                <p:oleObj name="公式" r:id="rId26" imgW="1269720" imgH="253800" progId="Equation.3">
                  <p:embed/>
                  <p:pic>
                    <p:nvPicPr>
                      <p:cNvPr id="0" name=""/>
                      <p:cNvPicPr>
                        <a:picLocks noChangeAspect="1" noChangeArrowheads="1"/>
                      </p:cNvPicPr>
                      <p:nvPr/>
                    </p:nvPicPr>
                    <p:blipFill>
                      <a:blip r:embed="rId27"/>
                      <a:srcRect/>
                      <a:stretch>
                        <a:fillRect/>
                      </a:stretch>
                    </p:blipFill>
                    <p:spPr bwMode="auto">
                      <a:xfrm>
                        <a:off x="3019426" y="6065839"/>
                        <a:ext cx="261302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AutoShape 8"/>
          <p:cNvSpPr>
            <a:spLocks noChangeArrowheads="1"/>
          </p:cNvSpPr>
          <p:nvPr/>
        </p:nvSpPr>
        <p:spPr bwMode="auto">
          <a:xfrm>
            <a:off x="5873928" y="6207184"/>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6" name="Object 28"/>
          <p:cNvGraphicFramePr>
            <a:graphicFrameLocks noChangeAspect="1"/>
          </p:cNvGraphicFramePr>
          <p:nvPr>
            <p:extLst>
              <p:ext uri="{D42A27DB-BD31-4B8C-83A1-F6EECF244321}">
                <p14:modId xmlns:p14="http://schemas.microsoft.com/office/powerpoint/2010/main" val="1230845611"/>
              </p:ext>
            </p:extLst>
          </p:nvPr>
        </p:nvGraphicFramePr>
        <p:xfrm>
          <a:off x="7045514" y="6143625"/>
          <a:ext cx="795619" cy="446088"/>
        </p:xfrm>
        <a:graphic>
          <a:graphicData uri="http://schemas.openxmlformats.org/presentationml/2006/ole">
            <mc:AlternateContent xmlns:mc="http://schemas.openxmlformats.org/markup-compatibility/2006">
              <mc:Choice xmlns:v="urn:schemas-microsoft-com:vml" Requires="v">
                <p:oleObj spid="_x0000_s406528" name="公式" r:id="rId28" imgW="317160" imgH="177480" progId="Equation.3">
                  <p:embed/>
                </p:oleObj>
              </mc:Choice>
              <mc:Fallback>
                <p:oleObj name="公式" r:id="rId28" imgW="317160" imgH="177480" progId="Equation.3">
                  <p:embed/>
                  <p:pic>
                    <p:nvPicPr>
                      <p:cNvPr id="0" name=""/>
                      <p:cNvPicPr>
                        <a:picLocks noChangeAspect="1" noChangeArrowheads="1"/>
                      </p:cNvPicPr>
                      <p:nvPr/>
                    </p:nvPicPr>
                    <p:blipFill>
                      <a:blip r:embed="rId29"/>
                      <a:srcRect/>
                      <a:stretch>
                        <a:fillRect/>
                      </a:stretch>
                    </p:blipFill>
                    <p:spPr bwMode="auto">
                      <a:xfrm>
                        <a:off x="7045514" y="6143625"/>
                        <a:ext cx="795619" cy="4460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7052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ircle(in)">
                                      <p:cBhvr>
                                        <p:cTn id="43" dur="2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arn(inVertical)">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p:cTn id="60" dur="1000" fill="hold"/>
                                        <p:tgtEl>
                                          <p:spTgt spid="26"/>
                                        </p:tgtEl>
                                        <p:attrNameLst>
                                          <p:attrName>ppt_w</p:attrName>
                                        </p:attrNameLst>
                                      </p:cBhvr>
                                      <p:tavLst>
                                        <p:tav tm="0">
                                          <p:val>
                                            <p:fltVal val="0"/>
                                          </p:val>
                                        </p:tav>
                                        <p:tav tm="100000">
                                          <p:val>
                                            <p:strVal val="#ppt_w"/>
                                          </p:val>
                                        </p:tav>
                                      </p:tavLst>
                                    </p:anim>
                                    <p:anim calcmode="lin" valueType="num">
                                      <p:cBhvr>
                                        <p:cTn id="61" dur="1000" fill="hold"/>
                                        <p:tgtEl>
                                          <p:spTgt spid="26"/>
                                        </p:tgtEl>
                                        <p:attrNameLst>
                                          <p:attrName>ppt_h</p:attrName>
                                        </p:attrNameLst>
                                      </p:cBhvr>
                                      <p:tavLst>
                                        <p:tav tm="0">
                                          <p:val>
                                            <p:fltVal val="0"/>
                                          </p:val>
                                        </p:tav>
                                        <p:tav tm="100000">
                                          <p:val>
                                            <p:strVal val="#ppt_h"/>
                                          </p:val>
                                        </p:tav>
                                      </p:tavLst>
                                    </p:anim>
                                    <p:anim calcmode="lin" valueType="num">
                                      <p:cBhvr>
                                        <p:cTn id="62" dur="1000" fill="hold"/>
                                        <p:tgtEl>
                                          <p:spTgt spid="26"/>
                                        </p:tgtEl>
                                        <p:attrNameLst>
                                          <p:attrName>style.rotation</p:attrName>
                                        </p:attrNameLst>
                                      </p:cBhvr>
                                      <p:tavLst>
                                        <p:tav tm="0">
                                          <p:val>
                                            <p:fltVal val="90"/>
                                          </p:val>
                                        </p:tav>
                                        <p:tav tm="100000">
                                          <p:val>
                                            <p:fltVal val="0"/>
                                          </p:val>
                                        </p:tav>
                                      </p:tavLst>
                                    </p:anim>
                                    <p:animEffect transition="in" filter="fade">
                                      <p:cBhvr>
                                        <p:cTn id="63" dur="10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500" fill="hold"/>
                                        <p:tgtEl>
                                          <p:spTgt spid="15"/>
                                        </p:tgtEl>
                                        <p:attrNameLst>
                                          <p:attrName>ppt_x</p:attrName>
                                        </p:attrNameLst>
                                      </p:cBhvr>
                                      <p:tavLst>
                                        <p:tav tm="0">
                                          <p:val>
                                            <p:strVal val="#ppt_x"/>
                                          </p:val>
                                        </p:tav>
                                        <p:tav tm="100000">
                                          <p:val>
                                            <p:strVal val="#ppt_x"/>
                                          </p:val>
                                        </p:tav>
                                      </p:tavLst>
                                    </p:anim>
                                    <p:anim calcmode="lin" valueType="num">
                                      <p:cBhvr additive="base">
                                        <p:cTn id="6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6"/>
          <p:cNvSpPr txBox="1">
            <a:spLocks noChangeArrowheads="1"/>
          </p:cNvSpPr>
          <p:nvPr/>
        </p:nvSpPr>
        <p:spPr bwMode="auto">
          <a:xfrm>
            <a:off x="1348729" y="412178"/>
            <a:ext cx="95694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0000CC"/>
                </a:solidFill>
              </a:rPr>
              <a:t>  </a:t>
            </a:r>
            <a:r>
              <a:rPr lang="zh-CN" altLang="en-US" sz="2800" dirty="0">
                <a:solidFill>
                  <a:srgbClr val="FF0000"/>
                </a:solidFill>
              </a:rPr>
              <a:t>练习：</a:t>
            </a:r>
            <a:r>
              <a:rPr lang="zh-CN" altLang="en-US" sz="2800" dirty="0">
                <a:solidFill>
                  <a:srgbClr val="0000FF"/>
                </a:solidFill>
              </a:rPr>
              <a:t>根据空间量子化条件，分别求角量子数</a:t>
            </a:r>
            <a:r>
              <a:rPr lang="en-US" altLang="zh-CN" sz="2800" i="1" dirty="0">
                <a:solidFill>
                  <a:srgbClr val="FF0000"/>
                </a:solidFill>
              </a:rPr>
              <a:t>l </a:t>
            </a:r>
            <a:r>
              <a:rPr lang="en-US" altLang="zh-CN" sz="2800" dirty="0">
                <a:solidFill>
                  <a:srgbClr val="FF0000"/>
                </a:solidFill>
              </a:rPr>
              <a:t>=1</a:t>
            </a:r>
            <a:r>
              <a:rPr lang="zh-CN" altLang="en-US" sz="2800" dirty="0">
                <a:solidFill>
                  <a:srgbClr val="0000FF"/>
                </a:solidFill>
              </a:rPr>
              <a:t>时，</a:t>
            </a:r>
            <a:r>
              <a:rPr lang="zh-CN" altLang="en-US" sz="2800" dirty="0">
                <a:solidFill>
                  <a:srgbClr val="008000"/>
                </a:solidFill>
              </a:rPr>
              <a:t>其轨道角动量与外磁场方向（</a:t>
            </a:r>
            <a:r>
              <a:rPr lang="en-US" altLang="zh-CN" sz="2800" i="1" dirty="0">
                <a:solidFill>
                  <a:srgbClr val="008000"/>
                </a:solidFill>
              </a:rPr>
              <a:t>z</a:t>
            </a:r>
            <a:r>
              <a:rPr lang="zh-CN" altLang="en-US" sz="2800" dirty="0">
                <a:solidFill>
                  <a:srgbClr val="008000"/>
                </a:solidFill>
              </a:rPr>
              <a:t>方向）的夹角的允许值</a:t>
            </a:r>
            <a:r>
              <a:rPr lang="en-US" altLang="zh-CN" sz="2800" dirty="0">
                <a:solidFill>
                  <a:srgbClr val="008000"/>
                </a:solidFill>
              </a:rPr>
              <a:t>=_____</a:t>
            </a:r>
            <a:r>
              <a:rPr lang="zh-CN" altLang="en-US" sz="2800" dirty="0">
                <a:solidFill>
                  <a:srgbClr val="008000"/>
                </a:solidFill>
              </a:rPr>
              <a:t>。</a:t>
            </a:r>
          </a:p>
        </p:txBody>
      </p:sp>
      <p:sp>
        <p:nvSpPr>
          <p:cNvPr id="4" name="文本框 4"/>
          <p:cNvSpPr txBox="1">
            <a:spLocks noChangeArrowheads="1"/>
          </p:cNvSpPr>
          <p:nvPr/>
        </p:nvSpPr>
        <p:spPr bwMode="auto">
          <a:xfrm>
            <a:off x="1833093" y="2026010"/>
            <a:ext cx="91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CC0000"/>
                </a:solidFill>
              </a:rPr>
              <a:t>解：</a:t>
            </a:r>
          </a:p>
        </p:txBody>
      </p:sp>
      <p:graphicFrame>
        <p:nvGraphicFramePr>
          <p:cNvPr id="5" name="对象 8"/>
          <p:cNvGraphicFramePr>
            <a:graphicFrameLocks noChangeAspect="1"/>
          </p:cNvGraphicFramePr>
          <p:nvPr>
            <p:extLst>
              <p:ext uri="{D42A27DB-BD31-4B8C-83A1-F6EECF244321}">
                <p14:modId xmlns:p14="http://schemas.microsoft.com/office/powerpoint/2010/main" val="2652289114"/>
              </p:ext>
            </p:extLst>
          </p:nvPr>
        </p:nvGraphicFramePr>
        <p:xfrm>
          <a:off x="2795118" y="2105384"/>
          <a:ext cx="3633788" cy="1254125"/>
        </p:xfrm>
        <a:graphic>
          <a:graphicData uri="http://schemas.openxmlformats.org/presentationml/2006/ole">
            <mc:AlternateContent xmlns:mc="http://schemas.openxmlformats.org/markup-compatibility/2006">
              <mc:Choice xmlns:v="urn:schemas-microsoft-com:vml" Requires="v">
                <p:oleObj spid="_x0000_s298799" name="Equation" r:id="rId3" imgW="1384300" imgH="469900" progId="Equation.3">
                  <p:embed/>
                </p:oleObj>
              </mc:Choice>
              <mc:Fallback>
                <p:oleObj name="Equation" r:id="rId3" imgW="13843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118" y="2105384"/>
                        <a:ext cx="3633788"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20"/>
          <p:cNvGraphicFramePr>
            <a:graphicFrameLocks noChangeAspect="1"/>
          </p:cNvGraphicFramePr>
          <p:nvPr>
            <p:extLst>
              <p:ext uri="{D42A27DB-BD31-4B8C-83A1-F6EECF244321}">
                <p14:modId xmlns:p14="http://schemas.microsoft.com/office/powerpoint/2010/main" val="1899334092"/>
              </p:ext>
            </p:extLst>
          </p:nvPr>
        </p:nvGraphicFramePr>
        <p:xfrm>
          <a:off x="2518893" y="3550008"/>
          <a:ext cx="2514600" cy="1143000"/>
        </p:xfrm>
        <a:graphic>
          <a:graphicData uri="http://schemas.openxmlformats.org/presentationml/2006/ole">
            <mc:AlternateContent xmlns:mc="http://schemas.openxmlformats.org/markup-compatibility/2006">
              <mc:Choice xmlns:v="urn:schemas-microsoft-com:vml" Requires="v">
                <p:oleObj spid="_x0000_s298800" name="Equation" r:id="rId5" imgW="889000" imgH="457200" progId="Equation.3">
                  <p:embed/>
                </p:oleObj>
              </mc:Choice>
              <mc:Fallback>
                <p:oleObj name="Equation" r:id="rId5" imgW="8890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8893" y="3550008"/>
                        <a:ext cx="2514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组合 41"/>
          <p:cNvGrpSpPr>
            <a:grpSpLocks/>
          </p:cNvGrpSpPr>
          <p:nvPr/>
        </p:nvGrpSpPr>
        <p:grpSpPr bwMode="auto">
          <a:xfrm>
            <a:off x="6694812" y="2287176"/>
            <a:ext cx="3579812" cy="4419600"/>
            <a:chOff x="3312" y="864"/>
            <a:chExt cx="2255" cy="2784"/>
          </a:xfrm>
        </p:grpSpPr>
        <p:pic>
          <p:nvPicPr>
            <p:cNvPr id="8" name="图片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2" y="864"/>
              <a:ext cx="2029"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15"/>
            <p:cNvGraphicFramePr>
              <a:graphicFrameLocks noChangeAspect="1"/>
            </p:cNvGraphicFramePr>
            <p:nvPr/>
          </p:nvGraphicFramePr>
          <p:xfrm>
            <a:off x="4752" y="1008"/>
            <a:ext cx="815" cy="378"/>
          </p:xfrm>
          <a:graphic>
            <a:graphicData uri="http://schemas.openxmlformats.org/presentationml/2006/ole">
              <mc:AlternateContent xmlns:mc="http://schemas.openxmlformats.org/markup-compatibility/2006">
                <mc:Choice xmlns:v="urn:schemas-microsoft-com:vml" Requires="v">
                  <p:oleObj spid="_x0000_s298801" name="Equation" r:id="rId8" imgW="571252" imgH="215806" progId="Equation.3">
                    <p:embed/>
                  </p:oleObj>
                </mc:Choice>
                <mc:Fallback>
                  <p:oleObj name="Equation" r:id="rId8" imgW="571252" imgH="21580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2" y="1008"/>
                          <a:ext cx="81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4"/>
            <p:cNvGraphicFramePr>
              <a:graphicFrameLocks noChangeAspect="1"/>
            </p:cNvGraphicFramePr>
            <p:nvPr/>
          </p:nvGraphicFramePr>
          <p:xfrm>
            <a:off x="3648" y="2064"/>
            <a:ext cx="624" cy="364"/>
          </p:xfrm>
          <a:graphic>
            <a:graphicData uri="http://schemas.openxmlformats.org/presentationml/2006/ole">
              <mc:AlternateContent xmlns:mc="http://schemas.openxmlformats.org/markup-compatibility/2006">
                <mc:Choice xmlns:v="urn:schemas-microsoft-com:vml" Requires="v">
                  <p:oleObj spid="_x0000_s298802" name="Equation" r:id="rId10" imgW="431613" imgH="228501" progId="Equation.3">
                    <p:embed/>
                  </p:oleObj>
                </mc:Choice>
                <mc:Fallback>
                  <p:oleObj name="Equation" r:id="rId10" imgW="431613" imgH="228501"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2064"/>
                          <a:ext cx="624"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37"/>
            <p:cNvGraphicFramePr>
              <a:graphicFrameLocks noChangeAspect="1"/>
            </p:cNvGraphicFramePr>
            <p:nvPr/>
          </p:nvGraphicFramePr>
          <p:xfrm>
            <a:off x="3622" y="1344"/>
            <a:ext cx="576" cy="360"/>
          </p:xfrm>
          <a:graphic>
            <a:graphicData uri="http://schemas.openxmlformats.org/presentationml/2006/ole">
              <mc:AlternateContent xmlns:mc="http://schemas.openxmlformats.org/markup-compatibility/2006">
                <mc:Choice xmlns:v="urn:schemas-microsoft-com:vml" Requires="v">
                  <p:oleObj spid="_x0000_s298803" name="Equation" r:id="rId12" imgW="431613" imgH="228501" progId="Equation.3">
                    <p:embed/>
                  </p:oleObj>
                </mc:Choice>
                <mc:Fallback>
                  <p:oleObj name="Equation" r:id="rId12" imgW="431613"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22" y="1344"/>
                          <a:ext cx="57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38"/>
            <p:cNvGraphicFramePr>
              <a:graphicFrameLocks noChangeAspect="1"/>
            </p:cNvGraphicFramePr>
            <p:nvPr/>
          </p:nvGraphicFramePr>
          <p:xfrm>
            <a:off x="3552" y="2832"/>
            <a:ext cx="712" cy="360"/>
          </p:xfrm>
          <a:graphic>
            <a:graphicData uri="http://schemas.openxmlformats.org/presentationml/2006/ole">
              <mc:AlternateContent xmlns:mc="http://schemas.openxmlformats.org/markup-compatibility/2006">
                <mc:Choice xmlns:v="urn:schemas-microsoft-com:vml" Requires="v">
                  <p:oleObj spid="_x0000_s298804" name="Equation" r:id="rId14" imgW="533169" imgH="228501" progId="Equation.3">
                    <p:embed/>
                  </p:oleObj>
                </mc:Choice>
                <mc:Fallback>
                  <p:oleObj name="Equation" r:id="rId14" imgW="533169" imgH="22850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52" y="2832"/>
                          <a:ext cx="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3" name="文本框 22"/>
          <p:cNvSpPr txBox="1">
            <a:spLocks noChangeArrowheads="1"/>
          </p:cNvSpPr>
          <p:nvPr/>
        </p:nvSpPr>
        <p:spPr bwMode="auto">
          <a:xfrm>
            <a:off x="1985493" y="4921608"/>
            <a:ext cx="4648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a:solidFill>
                  <a:srgbClr val="CC0000"/>
                </a:solidFill>
              </a:rPr>
              <a:t>其轨道角动量与外磁场方向（</a:t>
            </a:r>
            <a:r>
              <a:rPr lang="en-US" altLang="zh-CN" sz="2800" i="1">
                <a:solidFill>
                  <a:srgbClr val="CC0000"/>
                </a:solidFill>
              </a:rPr>
              <a:t>z</a:t>
            </a:r>
            <a:r>
              <a:rPr lang="zh-CN" altLang="en-US" sz="2800">
                <a:solidFill>
                  <a:srgbClr val="CC0000"/>
                </a:solidFill>
              </a:rPr>
              <a:t>方向）的夹角的允许值分别为： </a:t>
            </a:r>
          </a:p>
        </p:txBody>
      </p:sp>
      <p:graphicFrame>
        <p:nvGraphicFramePr>
          <p:cNvPr id="14" name="对象 23"/>
          <p:cNvGraphicFramePr>
            <a:graphicFrameLocks noChangeAspect="1"/>
          </p:cNvGraphicFramePr>
          <p:nvPr>
            <p:extLst>
              <p:ext uri="{D42A27DB-BD31-4B8C-83A1-F6EECF244321}">
                <p14:modId xmlns:p14="http://schemas.microsoft.com/office/powerpoint/2010/main" val="4198913984"/>
              </p:ext>
            </p:extLst>
          </p:nvPr>
        </p:nvGraphicFramePr>
        <p:xfrm>
          <a:off x="3052293" y="5759810"/>
          <a:ext cx="2228850" cy="620713"/>
        </p:xfrm>
        <a:graphic>
          <a:graphicData uri="http://schemas.openxmlformats.org/presentationml/2006/ole">
            <mc:AlternateContent xmlns:mc="http://schemas.openxmlformats.org/markup-compatibility/2006">
              <mc:Choice xmlns:v="urn:schemas-microsoft-com:vml" Requires="v">
                <p:oleObj spid="_x0000_s298805" name="Equation" r:id="rId16" imgW="825500" imgH="228600" progId="Equation.3">
                  <p:embed/>
                </p:oleObj>
              </mc:Choice>
              <mc:Fallback>
                <p:oleObj name="Equation" r:id="rId16" imgW="8255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52293" y="5759810"/>
                        <a:ext cx="22288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28"/>
          <p:cNvGraphicFramePr>
            <a:graphicFrameLocks noChangeAspect="1"/>
          </p:cNvGraphicFramePr>
          <p:nvPr>
            <p:extLst>
              <p:ext uri="{D42A27DB-BD31-4B8C-83A1-F6EECF244321}">
                <p14:modId xmlns:p14="http://schemas.microsoft.com/office/powerpoint/2010/main" val="337843182"/>
              </p:ext>
            </p:extLst>
          </p:nvPr>
        </p:nvGraphicFramePr>
        <p:xfrm>
          <a:off x="1055890" y="1364639"/>
          <a:ext cx="2117725" cy="654050"/>
        </p:xfrm>
        <a:graphic>
          <a:graphicData uri="http://schemas.openxmlformats.org/presentationml/2006/ole">
            <mc:AlternateContent xmlns:mc="http://schemas.openxmlformats.org/markup-compatibility/2006">
              <mc:Choice xmlns:v="urn:schemas-microsoft-com:vml" Requires="v">
                <p:oleObj spid="_x0000_s298806" name="公式" r:id="rId18" imgW="1028254" imgH="317362" progId="Equation.3">
                  <p:embed/>
                </p:oleObj>
              </mc:Choice>
              <mc:Fallback>
                <p:oleObj name="公式" r:id="rId18" imgW="1028254" imgH="317362" progId="Equation.3">
                  <p:embed/>
                  <p:pic>
                    <p:nvPicPr>
                      <p:cNvPr id="20"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5890" y="1364639"/>
                        <a:ext cx="2117725" cy="654050"/>
                      </a:xfrm>
                      <a:prstGeom prst="rect">
                        <a:avLst/>
                      </a:prstGeom>
                      <a:solidFill>
                        <a:srgbClr val="FFFF00"/>
                      </a:solidFill>
                      <a:ln>
                        <a:noFill/>
                      </a:ln>
                      <a:effectLst/>
                      <a:extLst/>
                    </p:spPr>
                  </p:pic>
                </p:oleObj>
              </mc:Fallback>
            </mc:AlternateContent>
          </a:graphicData>
        </a:graphic>
      </p:graphicFrame>
      <p:graphicFrame>
        <p:nvGraphicFramePr>
          <p:cNvPr id="16" name="Object 29"/>
          <p:cNvGraphicFramePr>
            <a:graphicFrameLocks noChangeAspect="1"/>
          </p:cNvGraphicFramePr>
          <p:nvPr>
            <p:extLst>
              <p:ext uri="{D42A27DB-BD31-4B8C-83A1-F6EECF244321}">
                <p14:modId xmlns:p14="http://schemas.microsoft.com/office/powerpoint/2010/main" val="2716151575"/>
              </p:ext>
            </p:extLst>
          </p:nvPr>
        </p:nvGraphicFramePr>
        <p:xfrm>
          <a:off x="7079288" y="1323423"/>
          <a:ext cx="1503363" cy="657225"/>
        </p:xfrm>
        <a:graphic>
          <a:graphicData uri="http://schemas.openxmlformats.org/presentationml/2006/ole">
            <mc:AlternateContent xmlns:mc="http://schemas.openxmlformats.org/markup-compatibility/2006">
              <mc:Choice xmlns:v="urn:schemas-microsoft-com:vml" Requires="v">
                <p:oleObj spid="_x0000_s298807" name="公式" r:id="rId20" imgW="723586" imgH="317362" progId="Equation.3">
                  <p:embed/>
                </p:oleObj>
              </mc:Choice>
              <mc:Fallback>
                <p:oleObj name="公式" r:id="rId20" imgW="723586" imgH="317362" progId="Equation.3">
                  <p:embed/>
                  <p:pic>
                    <p:nvPicPr>
                      <p:cNvPr id="21"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79288" y="1323423"/>
                        <a:ext cx="1503363" cy="657225"/>
                      </a:xfrm>
                      <a:prstGeom prst="rect">
                        <a:avLst/>
                      </a:prstGeom>
                      <a:solidFill>
                        <a:srgbClr val="FFC000"/>
                      </a:solidFill>
                      <a:ln>
                        <a:noFill/>
                      </a:ln>
                      <a:effectLst/>
                      <a:extLst/>
                    </p:spPr>
                  </p:pic>
                </p:oleObj>
              </mc:Fallback>
            </mc:AlternateContent>
          </a:graphicData>
        </a:graphic>
      </p:graphicFrame>
      <p:sp>
        <p:nvSpPr>
          <p:cNvPr id="17" name="Text Box 30"/>
          <p:cNvSpPr txBox="1">
            <a:spLocks noChangeArrowheads="1"/>
          </p:cNvSpPr>
          <p:nvPr/>
        </p:nvSpPr>
        <p:spPr bwMode="auto">
          <a:xfrm>
            <a:off x="3331693" y="1387234"/>
            <a:ext cx="3097213" cy="572464"/>
          </a:xfrm>
          <a:prstGeom prst="rect">
            <a:avLst/>
          </a:prstGeom>
          <a:solidFill>
            <a:srgbClr val="00FFFF"/>
          </a:solidFill>
          <a:ln>
            <a:noFill/>
          </a:ln>
          <a:effectLst/>
          <a:extLst/>
        </p:spPr>
        <p:txBody>
          <a:bodyPr>
            <a:spAutoFit/>
          </a:bodyPr>
          <a:lstStyle>
            <a:lvl1pPr marL="377825" indent="-377825">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pPr>
            <a:r>
              <a:rPr kumimoji="0" lang="en-US" altLang="zh-CN" b="1" i="1" dirty="0">
                <a:solidFill>
                  <a:srgbClr val="FF0066"/>
                </a:solidFill>
              </a:rPr>
              <a:t>l </a:t>
            </a:r>
            <a:r>
              <a:rPr kumimoji="0" lang="en-US" altLang="zh-CN" b="1" dirty="0">
                <a:solidFill>
                  <a:srgbClr val="FF0066"/>
                </a:solidFill>
              </a:rPr>
              <a:t>= 0, 1, 2, 3, </a:t>
            </a:r>
            <a:r>
              <a:rPr kumimoji="0" lang="en-US" altLang="zh-CN" b="1" dirty="0">
                <a:solidFill>
                  <a:srgbClr val="FF0066"/>
                </a:solidFill>
                <a:sym typeface="Symbol" panose="05050102010706020507" pitchFamily="18" charset="2"/>
              </a:rPr>
              <a:t>, n1</a:t>
            </a:r>
            <a:endParaRPr kumimoji="0" lang="en-US" altLang="zh-CN" b="1" dirty="0">
              <a:solidFill>
                <a:srgbClr val="FF0066"/>
              </a:solidFill>
            </a:endParaRPr>
          </a:p>
        </p:txBody>
      </p:sp>
      <p:sp>
        <p:nvSpPr>
          <p:cNvPr id="18" name="Text Box 31"/>
          <p:cNvSpPr txBox="1">
            <a:spLocks noChangeArrowheads="1"/>
          </p:cNvSpPr>
          <p:nvPr/>
        </p:nvSpPr>
        <p:spPr bwMode="auto">
          <a:xfrm>
            <a:off x="8904174" y="1405432"/>
            <a:ext cx="3144512" cy="572464"/>
          </a:xfrm>
          <a:prstGeom prst="rect">
            <a:avLst/>
          </a:prstGeom>
          <a:solidFill>
            <a:srgbClr val="FF9933"/>
          </a:solidFill>
          <a:ln>
            <a:noFill/>
          </a:ln>
          <a:effectLst/>
          <a:extLst/>
        </p:spPr>
        <p:txBody>
          <a:bodyPr wrap="square">
            <a:spAutoFit/>
          </a:bodyPr>
          <a:lstStyle>
            <a:lvl1pPr marL="377825" indent="-377825">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pPr>
            <a:r>
              <a:rPr kumimoji="0" lang="en-US" altLang="zh-CN" b="1" i="1" dirty="0">
                <a:solidFill>
                  <a:srgbClr val="C00000"/>
                </a:solidFill>
                <a:sym typeface="Symbol" panose="05050102010706020507" pitchFamily="18" charset="2"/>
              </a:rPr>
              <a:t>m</a:t>
            </a:r>
            <a:r>
              <a:rPr kumimoji="0" lang="en-US" altLang="zh-CN" b="1" i="1" baseline="-25000" dirty="0">
                <a:solidFill>
                  <a:srgbClr val="C00000"/>
                </a:solidFill>
                <a:sym typeface="Symbol" panose="05050102010706020507" pitchFamily="18" charset="2"/>
              </a:rPr>
              <a:t>l</a:t>
            </a:r>
            <a:r>
              <a:rPr kumimoji="0" lang="en-US" altLang="zh-CN" b="1" dirty="0">
                <a:solidFill>
                  <a:srgbClr val="C00000"/>
                </a:solidFill>
                <a:sym typeface="Symbol" panose="05050102010706020507" pitchFamily="18" charset="2"/>
              </a:rPr>
              <a:t> = 0, 1, 2, ···, </a:t>
            </a:r>
            <a:r>
              <a:rPr kumimoji="0" lang="en-US" altLang="zh-CN" b="1" i="1" dirty="0">
                <a:solidFill>
                  <a:srgbClr val="C00000"/>
                </a:solidFill>
                <a:sym typeface="Symbol" panose="05050102010706020507" pitchFamily="18" charset="2"/>
              </a:rPr>
              <a:t>l</a:t>
            </a:r>
            <a:endParaRPr kumimoji="0" lang="en-US" altLang="zh-CN" b="1" dirty="0">
              <a:solidFill>
                <a:srgbClr val="C00000"/>
              </a:solidFill>
              <a:sym typeface="Symbol" panose="05050102010706020507" pitchFamily="18" charset="2"/>
            </a:endParaRPr>
          </a:p>
        </p:txBody>
      </p:sp>
    </p:spTree>
    <p:extLst>
      <p:ext uri="{BB962C8B-B14F-4D97-AF65-F5344CB8AC3E}">
        <p14:creationId xmlns:p14="http://schemas.microsoft.com/office/powerpoint/2010/main" val="35211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3"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664478" y="346800"/>
            <a:ext cx="50557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3600" dirty="0">
                <a:solidFill>
                  <a:srgbClr val="C00000"/>
                </a:solidFill>
              </a:rPr>
              <a:t>23.2.3  Zeeman</a:t>
            </a:r>
            <a:r>
              <a:rPr kumimoji="1" lang="zh-CN" altLang="zh-CN" sz="3600" dirty="0">
                <a:solidFill>
                  <a:srgbClr val="C00000"/>
                </a:solidFill>
              </a:rPr>
              <a:t>效应</a:t>
            </a:r>
            <a:endParaRPr kumimoji="1" lang="zh-CN" altLang="en-US" sz="3600" dirty="0">
              <a:solidFill>
                <a:srgbClr val="C00000"/>
              </a:solidFill>
            </a:endParaRPr>
          </a:p>
        </p:txBody>
      </p:sp>
      <p:sp>
        <p:nvSpPr>
          <p:cNvPr id="3" name="Rectangle 5"/>
          <p:cNvSpPr>
            <a:spLocks noChangeArrowheads="1"/>
          </p:cNvSpPr>
          <p:nvPr/>
        </p:nvSpPr>
        <p:spPr bwMode="auto">
          <a:xfrm>
            <a:off x="856470" y="1079193"/>
            <a:ext cx="61043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rPr>
              <a:t>氢原子从第一激发态（</a:t>
            </a:r>
            <a:r>
              <a:rPr kumimoji="1" lang="en-US" altLang="zh-CN" sz="2800" i="1" dirty="0">
                <a:solidFill>
                  <a:srgbClr val="FF0066"/>
                </a:solidFill>
              </a:rPr>
              <a:t>l</a:t>
            </a:r>
            <a:r>
              <a:rPr kumimoji="1" lang="en-US" altLang="zh-CN" sz="2800" dirty="0">
                <a:solidFill>
                  <a:srgbClr val="FF0066"/>
                </a:solidFill>
              </a:rPr>
              <a:t>=1</a:t>
            </a:r>
            <a:r>
              <a:rPr kumimoji="1" lang="zh-CN" altLang="en-US" sz="2800" dirty="0">
                <a:solidFill>
                  <a:srgbClr val="008000"/>
                </a:solidFill>
              </a:rPr>
              <a:t>）跃迁到基态（</a:t>
            </a:r>
            <a:r>
              <a:rPr kumimoji="1" lang="en-US" altLang="zh-CN" sz="2800" i="1" dirty="0">
                <a:solidFill>
                  <a:srgbClr val="FF0066"/>
                </a:solidFill>
              </a:rPr>
              <a:t>l</a:t>
            </a:r>
            <a:r>
              <a:rPr kumimoji="1" lang="en-US" altLang="zh-CN" sz="2800" dirty="0">
                <a:solidFill>
                  <a:srgbClr val="FF0066"/>
                </a:solidFill>
              </a:rPr>
              <a:t>=0</a:t>
            </a:r>
            <a:r>
              <a:rPr kumimoji="1" lang="zh-CN" altLang="en-US" sz="2800" dirty="0">
                <a:solidFill>
                  <a:srgbClr val="008000"/>
                </a:solidFill>
              </a:rPr>
              <a:t>）时，发射光谱只有一条谱线。</a:t>
            </a:r>
          </a:p>
        </p:txBody>
      </p:sp>
      <p:grpSp>
        <p:nvGrpSpPr>
          <p:cNvPr id="4" name="Group 7"/>
          <p:cNvGrpSpPr>
            <a:grpSpLocks/>
          </p:cNvGrpSpPr>
          <p:nvPr/>
        </p:nvGrpSpPr>
        <p:grpSpPr bwMode="auto">
          <a:xfrm>
            <a:off x="7086798" y="1371311"/>
            <a:ext cx="2085975" cy="1220788"/>
            <a:chOff x="532" y="3335"/>
            <a:chExt cx="1314" cy="769"/>
          </a:xfrm>
        </p:grpSpPr>
        <p:sp>
          <p:nvSpPr>
            <p:cNvPr id="5" name="Rectangle 8"/>
            <p:cNvSpPr>
              <a:spLocks noChangeArrowheads="1"/>
            </p:cNvSpPr>
            <p:nvPr/>
          </p:nvSpPr>
          <p:spPr bwMode="auto">
            <a:xfrm>
              <a:off x="612" y="3347"/>
              <a:ext cx="816" cy="2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Rectangle 9"/>
            <p:cNvSpPr>
              <a:spLocks noChangeArrowheads="1"/>
            </p:cNvSpPr>
            <p:nvPr/>
          </p:nvSpPr>
          <p:spPr bwMode="auto">
            <a:xfrm>
              <a:off x="972" y="3335"/>
              <a:ext cx="72" cy="291"/>
            </a:xfrm>
            <a:prstGeom prst="rect">
              <a:avLst/>
            </a:prstGeom>
            <a:solidFill>
              <a:srgbClr val="FF0000"/>
            </a:solidFill>
            <a:ln w="12700">
              <a:solidFill>
                <a:srgbClr val="FF0000"/>
              </a:solidFill>
              <a:miter lim="800000"/>
              <a:headEnd/>
              <a:tailEnd/>
            </a:ln>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Rectangle 10"/>
            <p:cNvSpPr>
              <a:spLocks noChangeArrowheads="1"/>
            </p:cNvSpPr>
            <p:nvPr/>
          </p:nvSpPr>
          <p:spPr bwMode="auto">
            <a:xfrm>
              <a:off x="532" y="3796"/>
              <a:ext cx="131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dirty="0">
                  <a:solidFill>
                    <a:srgbClr val="0000FF"/>
                  </a:solidFill>
                </a:rPr>
                <a:t>B=</a:t>
              </a:r>
              <a:r>
                <a:rPr kumimoji="1" lang="en-US" altLang="zh-CN" sz="2600" dirty="0">
                  <a:solidFill>
                    <a:srgbClr val="0000FF"/>
                  </a:solidFill>
                </a:rPr>
                <a:t>0</a:t>
              </a:r>
              <a:r>
                <a:rPr kumimoji="1" lang="zh-CN" altLang="en-US" sz="2600" dirty="0">
                  <a:solidFill>
                    <a:srgbClr val="0000FF"/>
                  </a:solidFill>
                </a:rPr>
                <a:t>时光谱线</a:t>
              </a:r>
            </a:p>
          </p:txBody>
        </p:sp>
      </p:grpSp>
      <p:grpSp>
        <p:nvGrpSpPr>
          <p:cNvPr id="8" name="Group 11"/>
          <p:cNvGrpSpPr>
            <a:grpSpLocks/>
          </p:cNvGrpSpPr>
          <p:nvPr/>
        </p:nvGrpSpPr>
        <p:grpSpPr bwMode="auto">
          <a:xfrm>
            <a:off x="10342668" y="931575"/>
            <a:ext cx="1247775" cy="1171575"/>
            <a:chOff x="2082" y="3062"/>
            <a:chExt cx="786" cy="738"/>
          </a:xfrm>
        </p:grpSpPr>
        <p:sp>
          <p:nvSpPr>
            <p:cNvPr id="9" name="Line 12"/>
            <p:cNvSpPr>
              <a:spLocks noChangeShapeType="1"/>
            </p:cNvSpPr>
            <p:nvPr/>
          </p:nvSpPr>
          <p:spPr bwMode="auto">
            <a:xfrm>
              <a:off x="2196" y="3348"/>
              <a:ext cx="67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 name="Line 13"/>
            <p:cNvSpPr>
              <a:spLocks noChangeShapeType="1"/>
            </p:cNvSpPr>
            <p:nvPr/>
          </p:nvSpPr>
          <p:spPr bwMode="auto">
            <a:xfrm>
              <a:off x="2196" y="3780"/>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Rectangle 14"/>
            <p:cNvSpPr>
              <a:spLocks noChangeArrowheads="1"/>
            </p:cNvSpPr>
            <p:nvPr/>
          </p:nvSpPr>
          <p:spPr bwMode="auto">
            <a:xfrm>
              <a:off x="2082" y="3062"/>
              <a:ext cx="39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t>l</a:t>
              </a:r>
              <a:r>
                <a:rPr kumimoji="1" lang="en-US" altLang="zh-CN" sz="2600"/>
                <a:t>=1</a:t>
              </a:r>
            </a:p>
          </p:txBody>
        </p:sp>
        <p:sp>
          <p:nvSpPr>
            <p:cNvPr id="12" name="Rectangle 15"/>
            <p:cNvSpPr>
              <a:spLocks noChangeArrowheads="1"/>
            </p:cNvSpPr>
            <p:nvPr/>
          </p:nvSpPr>
          <p:spPr bwMode="auto">
            <a:xfrm>
              <a:off x="2100" y="3492"/>
              <a:ext cx="39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t>l</a:t>
              </a:r>
              <a:r>
                <a:rPr kumimoji="1" lang="en-US" altLang="zh-CN" sz="2600"/>
                <a:t>=0</a:t>
              </a:r>
            </a:p>
          </p:txBody>
        </p:sp>
        <p:sp>
          <p:nvSpPr>
            <p:cNvPr id="13" name="Line 16"/>
            <p:cNvSpPr>
              <a:spLocks noChangeShapeType="1"/>
            </p:cNvSpPr>
            <p:nvPr/>
          </p:nvSpPr>
          <p:spPr bwMode="auto">
            <a:xfrm>
              <a:off x="2628" y="3372"/>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 name="Rectangle 17"/>
          <p:cNvSpPr>
            <a:spLocks noChangeArrowheads="1"/>
          </p:cNvSpPr>
          <p:nvPr/>
        </p:nvSpPr>
        <p:spPr bwMode="auto">
          <a:xfrm>
            <a:off x="8682236" y="1391946"/>
            <a:ext cx="8477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a:solidFill>
                  <a:srgbClr val="00B0F0"/>
                </a:solidFill>
              </a:rPr>
              <a:t>对应</a:t>
            </a:r>
          </a:p>
        </p:txBody>
      </p:sp>
      <p:sp>
        <p:nvSpPr>
          <p:cNvPr id="15" name="Rectangle 6"/>
          <p:cNvSpPr>
            <a:spLocks noChangeArrowheads="1"/>
          </p:cNvSpPr>
          <p:nvPr/>
        </p:nvSpPr>
        <p:spPr bwMode="auto">
          <a:xfrm>
            <a:off x="1927468" y="2755609"/>
            <a:ext cx="356942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00000"/>
                </a:solidFill>
              </a:rPr>
              <a:t>但在外磁场中发现，该条谱线分裂为三条。</a:t>
            </a:r>
          </a:p>
        </p:txBody>
      </p:sp>
      <p:sp>
        <p:nvSpPr>
          <p:cNvPr id="22" name="Text Box 23"/>
          <p:cNvSpPr txBox="1">
            <a:spLocks noChangeArrowheads="1"/>
          </p:cNvSpPr>
          <p:nvPr/>
        </p:nvSpPr>
        <p:spPr bwMode="auto">
          <a:xfrm>
            <a:off x="3083169" y="4247878"/>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FF0000"/>
                </a:solidFill>
              </a:rPr>
              <a:t>摄谱仪</a:t>
            </a:r>
          </a:p>
        </p:txBody>
      </p:sp>
      <p:grpSp>
        <p:nvGrpSpPr>
          <p:cNvPr id="23" name="Group 41"/>
          <p:cNvGrpSpPr>
            <a:grpSpLocks/>
          </p:cNvGrpSpPr>
          <p:nvPr/>
        </p:nvGrpSpPr>
        <p:grpSpPr bwMode="auto">
          <a:xfrm>
            <a:off x="3079994" y="4752705"/>
            <a:ext cx="1008063" cy="792163"/>
            <a:chOff x="3606" y="618"/>
            <a:chExt cx="635" cy="499"/>
          </a:xfrm>
        </p:grpSpPr>
        <p:sp>
          <p:nvSpPr>
            <p:cNvPr id="24" name="Line 42"/>
            <p:cNvSpPr>
              <a:spLocks noChangeShapeType="1"/>
            </p:cNvSpPr>
            <p:nvPr/>
          </p:nvSpPr>
          <p:spPr bwMode="auto">
            <a:xfrm>
              <a:off x="3606" y="1117"/>
              <a:ext cx="63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5" name="Line 43"/>
            <p:cNvSpPr>
              <a:spLocks noChangeShapeType="1"/>
            </p:cNvSpPr>
            <p:nvPr/>
          </p:nvSpPr>
          <p:spPr bwMode="auto">
            <a:xfrm>
              <a:off x="3606" y="618"/>
              <a:ext cx="63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6" name="Line 44"/>
            <p:cNvSpPr>
              <a:spLocks noChangeShapeType="1"/>
            </p:cNvSpPr>
            <p:nvPr/>
          </p:nvSpPr>
          <p:spPr bwMode="auto">
            <a:xfrm>
              <a:off x="3606" y="935"/>
              <a:ext cx="0" cy="1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7" name="Line 45"/>
            <p:cNvSpPr>
              <a:spLocks noChangeShapeType="1"/>
            </p:cNvSpPr>
            <p:nvPr/>
          </p:nvSpPr>
          <p:spPr bwMode="auto">
            <a:xfrm>
              <a:off x="3606" y="618"/>
              <a:ext cx="0" cy="1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grpSp>
      <p:sp>
        <p:nvSpPr>
          <p:cNvPr id="28" name="Text Box 13"/>
          <p:cNvSpPr txBox="1">
            <a:spLocks noChangeArrowheads="1"/>
          </p:cNvSpPr>
          <p:nvPr/>
        </p:nvSpPr>
        <p:spPr bwMode="auto">
          <a:xfrm>
            <a:off x="1719505" y="4811441"/>
            <a:ext cx="512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400" dirty="0">
                <a:solidFill>
                  <a:srgbClr val="FF0000"/>
                </a:solidFill>
              </a:rPr>
              <a:t>光源</a:t>
            </a:r>
          </a:p>
        </p:txBody>
      </p:sp>
      <p:grpSp>
        <p:nvGrpSpPr>
          <p:cNvPr id="29" name="Group 24"/>
          <p:cNvGrpSpPr>
            <a:grpSpLocks/>
          </p:cNvGrpSpPr>
          <p:nvPr/>
        </p:nvGrpSpPr>
        <p:grpSpPr bwMode="auto">
          <a:xfrm>
            <a:off x="2040180" y="4897166"/>
            <a:ext cx="457200" cy="347662"/>
            <a:chOff x="2208" y="1872"/>
            <a:chExt cx="1104" cy="840"/>
          </a:xfrm>
        </p:grpSpPr>
        <p:sp>
          <p:nvSpPr>
            <p:cNvPr id="30" name="AutoShape 25"/>
            <p:cNvSpPr>
              <a:spLocks noChangeArrowheads="1"/>
            </p:cNvSpPr>
            <p:nvPr/>
          </p:nvSpPr>
          <p:spPr bwMode="auto">
            <a:xfrm>
              <a:off x="2340" y="1872"/>
              <a:ext cx="840" cy="840"/>
            </a:xfrm>
            <a:prstGeom prst="sun">
              <a:avLst>
                <a:gd name="adj" fmla="val 19602"/>
              </a:avLst>
            </a:prstGeom>
            <a:gradFill rotWithShape="0">
              <a:gsLst>
                <a:gs pos="0">
                  <a:srgbClr val="FFCC99"/>
                </a:gs>
                <a:gs pos="100000">
                  <a:srgbClr val="FF9966"/>
                </a:gs>
              </a:gsLst>
              <a:path path="rect">
                <a:fillToRect l="50000" t="50000" r="50000" b="50000"/>
              </a:path>
            </a:gradFill>
            <a:ln w="9525">
              <a:solidFill>
                <a:srgbClr val="FF9966"/>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pic>
          <p:nvPicPr>
            <p:cNvPr id="31" name="Picture 26" descr="原子"/>
            <p:cNvPicPr>
              <a:picLocks noChangeAspect="1" noChangeArrowheads="1"/>
            </p:cNvPicPr>
            <p:nvPr/>
          </p:nvPicPr>
          <p:blipFill>
            <a:blip r:embed="rId3">
              <a:clrChange>
                <a:clrFrom>
                  <a:srgbClr val="00669A"/>
                </a:clrFrom>
                <a:clrTo>
                  <a:srgbClr val="00669A">
                    <a:alpha val="0"/>
                  </a:srgbClr>
                </a:clrTo>
              </a:clrChange>
              <a:extLst>
                <a:ext uri="{28A0092B-C50C-407E-A947-70E740481C1C}">
                  <a14:useLocalDpi xmlns:a14="http://schemas.microsoft.com/office/drawing/2010/main" val="0"/>
                </a:ext>
              </a:extLst>
            </a:blip>
            <a:srcRect/>
            <a:stretch>
              <a:fillRect/>
            </a:stretch>
          </p:blipFill>
          <p:spPr bwMode="auto">
            <a:xfrm>
              <a:off x="2208" y="1900"/>
              <a:ext cx="1104" cy="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3"/>
          <p:cNvGrpSpPr>
            <a:grpSpLocks/>
          </p:cNvGrpSpPr>
          <p:nvPr/>
        </p:nvGrpSpPr>
        <p:grpSpPr bwMode="auto">
          <a:xfrm rot="16200000">
            <a:off x="4092817" y="4800328"/>
            <a:ext cx="1371600" cy="685800"/>
            <a:chOff x="2064" y="3552"/>
            <a:chExt cx="864" cy="432"/>
          </a:xfrm>
          <a:solidFill>
            <a:srgbClr val="00FFFF"/>
          </a:solidFill>
        </p:grpSpPr>
        <p:sp>
          <p:nvSpPr>
            <p:cNvPr id="33" name="Rectangle 4"/>
            <p:cNvSpPr>
              <a:spLocks noChangeArrowheads="1"/>
            </p:cNvSpPr>
            <p:nvPr/>
          </p:nvSpPr>
          <p:spPr bwMode="auto">
            <a:xfrm>
              <a:off x="2064" y="3552"/>
              <a:ext cx="864" cy="432"/>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34" name="Line 5"/>
            <p:cNvSpPr>
              <a:spLocks noChangeShapeType="1"/>
            </p:cNvSpPr>
            <p:nvPr/>
          </p:nvSpPr>
          <p:spPr bwMode="auto">
            <a:xfrm>
              <a:off x="2496" y="3552"/>
              <a:ext cx="0" cy="432"/>
            </a:xfrm>
            <a:prstGeom prst="line">
              <a:avLst/>
            </a:prstGeom>
            <a:grpFill/>
            <a:ln w="38100">
              <a:solidFill>
                <a:srgbClr val="FF0000"/>
              </a:solidFill>
              <a:round/>
              <a:headEnd/>
              <a:tailEnd/>
            </a:ln>
            <a:extLst/>
          </p:spPr>
          <p:txBody>
            <a:bodyPr/>
            <a:lstStyle/>
            <a:p>
              <a:endParaRPr lang="zh-CN" altLang="en-US">
                <a:solidFill>
                  <a:srgbClr val="FF0000"/>
                </a:solidFill>
              </a:endParaRPr>
            </a:p>
          </p:txBody>
        </p:sp>
      </p:grpSp>
      <p:grpSp>
        <p:nvGrpSpPr>
          <p:cNvPr id="35" name="Group 6"/>
          <p:cNvGrpSpPr>
            <a:grpSpLocks/>
          </p:cNvGrpSpPr>
          <p:nvPr/>
        </p:nvGrpSpPr>
        <p:grpSpPr bwMode="auto">
          <a:xfrm>
            <a:off x="4435717" y="4457428"/>
            <a:ext cx="685800" cy="1371600"/>
            <a:chOff x="3552" y="432"/>
            <a:chExt cx="432" cy="864"/>
          </a:xfrm>
          <a:solidFill>
            <a:srgbClr val="00FFFF"/>
          </a:solidFill>
        </p:grpSpPr>
        <p:sp>
          <p:nvSpPr>
            <p:cNvPr id="36" name="Rectangle 7"/>
            <p:cNvSpPr>
              <a:spLocks noChangeArrowheads="1"/>
            </p:cNvSpPr>
            <p:nvPr/>
          </p:nvSpPr>
          <p:spPr bwMode="auto">
            <a:xfrm rot="-5400000">
              <a:off x="3336" y="648"/>
              <a:ext cx="864" cy="432"/>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37" name="Line 8"/>
            <p:cNvSpPr>
              <a:spLocks noChangeShapeType="1"/>
            </p:cNvSpPr>
            <p:nvPr/>
          </p:nvSpPr>
          <p:spPr bwMode="auto">
            <a:xfrm rot="-5400000">
              <a:off x="3768" y="648"/>
              <a:ext cx="0" cy="432"/>
            </a:xfrm>
            <a:prstGeom prst="line">
              <a:avLst/>
            </a:prstGeom>
            <a:grpFill/>
            <a:ln w="19050">
              <a:solidFill>
                <a:srgbClr val="FF0000"/>
              </a:solidFill>
              <a:round/>
              <a:headEnd/>
              <a:tailEnd/>
            </a:ln>
            <a:extLst/>
          </p:spPr>
          <p:txBody>
            <a:bodyPr/>
            <a:lstStyle/>
            <a:p>
              <a:endParaRPr lang="zh-CN" altLang="en-US">
                <a:solidFill>
                  <a:srgbClr val="FF0000"/>
                </a:solidFill>
              </a:endParaRPr>
            </a:p>
          </p:txBody>
        </p:sp>
      </p:grpSp>
      <p:sp>
        <p:nvSpPr>
          <p:cNvPr id="38" name="Text Box 9"/>
          <p:cNvSpPr txBox="1">
            <a:spLocks noChangeArrowheads="1"/>
          </p:cNvSpPr>
          <p:nvPr/>
        </p:nvSpPr>
        <p:spPr bwMode="auto">
          <a:xfrm>
            <a:off x="5391392" y="4889228"/>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srgbClr val="FF0000"/>
                </a:solidFill>
              </a:rPr>
              <a:t>v</a:t>
            </a:r>
            <a:r>
              <a:rPr kumimoji="1" lang="en-US" altLang="zh-CN" baseline="-20000">
                <a:solidFill>
                  <a:srgbClr val="FF0000"/>
                </a:solidFill>
              </a:rPr>
              <a:t>0</a:t>
            </a:r>
            <a:endParaRPr kumimoji="1" lang="en-US" altLang="zh-CN">
              <a:solidFill>
                <a:srgbClr val="FF0000"/>
              </a:solidFill>
            </a:endParaRPr>
          </a:p>
        </p:txBody>
      </p:sp>
      <p:sp>
        <p:nvSpPr>
          <p:cNvPr id="39" name="Text Box 10"/>
          <p:cNvSpPr txBox="1">
            <a:spLocks noChangeArrowheads="1"/>
          </p:cNvSpPr>
          <p:nvPr/>
        </p:nvSpPr>
        <p:spPr bwMode="auto">
          <a:xfrm>
            <a:off x="5108817" y="4381228"/>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srgbClr val="FF0000"/>
                </a:solidFill>
              </a:rPr>
              <a:t>v</a:t>
            </a:r>
            <a:r>
              <a:rPr kumimoji="1" lang="en-US" altLang="zh-CN" baseline="-20000">
                <a:solidFill>
                  <a:srgbClr val="FF0000"/>
                </a:solidFill>
              </a:rPr>
              <a:t>0 </a:t>
            </a:r>
            <a:r>
              <a:rPr kumimoji="1" lang="en-US" altLang="zh-CN" sz="2000">
                <a:solidFill>
                  <a:srgbClr val="FF0000"/>
                </a:solidFill>
              </a:rPr>
              <a:t>+</a:t>
            </a:r>
            <a:r>
              <a:rPr kumimoji="1" lang="en-US" altLang="zh-CN">
                <a:solidFill>
                  <a:srgbClr val="FF0000"/>
                </a:solidFill>
              </a:rPr>
              <a:t>△</a:t>
            </a:r>
            <a:r>
              <a:rPr kumimoji="1" lang="en-US" altLang="zh-CN" i="1">
                <a:solidFill>
                  <a:srgbClr val="FF0000"/>
                </a:solidFill>
              </a:rPr>
              <a:t>v</a:t>
            </a:r>
          </a:p>
        </p:txBody>
      </p:sp>
      <p:sp>
        <p:nvSpPr>
          <p:cNvPr id="40" name="Text Box 11"/>
          <p:cNvSpPr txBox="1">
            <a:spLocks noChangeArrowheads="1"/>
          </p:cNvSpPr>
          <p:nvPr/>
        </p:nvSpPr>
        <p:spPr bwMode="auto">
          <a:xfrm>
            <a:off x="5104057" y="5346430"/>
            <a:ext cx="1023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srgbClr val="FF0000"/>
                </a:solidFill>
              </a:rPr>
              <a:t>v</a:t>
            </a:r>
            <a:r>
              <a:rPr kumimoji="1" lang="en-US" altLang="zh-CN" baseline="-20000">
                <a:solidFill>
                  <a:srgbClr val="FF0000"/>
                </a:solidFill>
              </a:rPr>
              <a:t>0 </a:t>
            </a:r>
            <a:r>
              <a:rPr kumimoji="1" lang="en-US" altLang="zh-CN">
                <a:solidFill>
                  <a:srgbClr val="FF0000"/>
                </a:solidFill>
              </a:rPr>
              <a:t>-△</a:t>
            </a:r>
            <a:r>
              <a:rPr kumimoji="1" lang="en-US" altLang="zh-CN" i="1">
                <a:solidFill>
                  <a:srgbClr val="FF0000"/>
                </a:solidFill>
              </a:rPr>
              <a:t>v</a:t>
            </a:r>
          </a:p>
        </p:txBody>
      </p:sp>
      <p:grpSp>
        <p:nvGrpSpPr>
          <p:cNvPr id="41" name="Group 27"/>
          <p:cNvGrpSpPr>
            <a:grpSpLocks/>
          </p:cNvGrpSpPr>
          <p:nvPr/>
        </p:nvGrpSpPr>
        <p:grpSpPr bwMode="auto">
          <a:xfrm>
            <a:off x="4412330" y="4660628"/>
            <a:ext cx="685800" cy="914400"/>
            <a:chOff x="2496" y="575"/>
            <a:chExt cx="432" cy="576"/>
          </a:xfrm>
        </p:grpSpPr>
        <p:sp>
          <p:nvSpPr>
            <p:cNvPr id="42" name="Line 28"/>
            <p:cNvSpPr>
              <a:spLocks noChangeShapeType="1"/>
            </p:cNvSpPr>
            <p:nvPr/>
          </p:nvSpPr>
          <p:spPr bwMode="auto">
            <a:xfrm rot="-5400000">
              <a:off x="2712" y="359"/>
              <a:ext cx="0" cy="43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3" name="Line 29"/>
            <p:cNvSpPr>
              <a:spLocks noChangeShapeType="1"/>
            </p:cNvSpPr>
            <p:nvPr/>
          </p:nvSpPr>
          <p:spPr bwMode="auto">
            <a:xfrm rot="-5400000">
              <a:off x="2712" y="935"/>
              <a:ext cx="0" cy="43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grpSp>
      <p:grpSp>
        <p:nvGrpSpPr>
          <p:cNvPr id="44" name="Group 34"/>
          <p:cNvGrpSpPr>
            <a:grpSpLocks/>
          </p:cNvGrpSpPr>
          <p:nvPr/>
        </p:nvGrpSpPr>
        <p:grpSpPr bwMode="auto">
          <a:xfrm>
            <a:off x="1856030" y="4105005"/>
            <a:ext cx="863600" cy="646113"/>
            <a:chOff x="2608" y="210"/>
            <a:chExt cx="544" cy="407"/>
          </a:xfrm>
        </p:grpSpPr>
        <p:sp>
          <p:nvSpPr>
            <p:cNvPr id="45" name="Freeform 35"/>
            <p:cNvSpPr>
              <a:spLocks/>
            </p:cNvSpPr>
            <p:nvPr/>
          </p:nvSpPr>
          <p:spPr bwMode="auto">
            <a:xfrm>
              <a:off x="2608" y="210"/>
              <a:ext cx="544" cy="407"/>
            </a:xfrm>
            <a:custGeom>
              <a:avLst/>
              <a:gdLst/>
              <a:ahLst/>
              <a:cxnLst>
                <a:cxn ang="0">
                  <a:pos x="968" y="1420"/>
                </a:cxn>
                <a:cxn ang="0">
                  <a:pos x="469" y="1420"/>
                </a:cxn>
                <a:cxn ang="0">
                  <a:pos x="15" y="785"/>
                </a:cxn>
                <a:cxn ang="0">
                  <a:pos x="15" y="13"/>
                </a:cxn>
                <a:cxn ang="0">
                  <a:pos x="1467" y="13"/>
                </a:cxn>
                <a:cxn ang="0">
                  <a:pos x="1467" y="785"/>
                </a:cxn>
                <a:cxn ang="0">
                  <a:pos x="968" y="1420"/>
                </a:cxn>
              </a:cxnLst>
              <a:rect l="0" t="0" r="r" b="b"/>
              <a:pathLst>
                <a:path w="1470" h="1446">
                  <a:moveTo>
                    <a:pt x="968" y="1420"/>
                  </a:moveTo>
                  <a:cubicBezTo>
                    <a:pt x="976" y="1434"/>
                    <a:pt x="456" y="1421"/>
                    <a:pt x="469" y="1420"/>
                  </a:cubicBezTo>
                  <a:cubicBezTo>
                    <a:pt x="467" y="1421"/>
                    <a:pt x="0" y="787"/>
                    <a:pt x="15" y="785"/>
                  </a:cubicBezTo>
                  <a:cubicBezTo>
                    <a:pt x="24" y="799"/>
                    <a:pt x="12" y="11"/>
                    <a:pt x="15" y="13"/>
                  </a:cubicBezTo>
                  <a:cubicBezTo>
                    <a:pt x="24" y="0"/>
                    <a:pt x="1470" y="11"/>
                    <a:pt x="1467" y="13"/>
                  </a:cubicBezTo>
                  <a:cubicBezTo>
                    <a:pt x="1458" y="23"/>
                    <a:pt x="1470" y="799"/>
                    <a:pt x="1467" y="785"/>
                  </a:cubicBezTo>
                  <a:cubicBezTo>
                    <a:pt x="1470" y="787"/>
                    <a:pt x="964" y="1446"/>
                    <a:pt x="968" y="1420"/>
                  </a:cubicBezTo>
                  <a:close/>
                </a:path>
              </a:pathLst>
            </a:custGeom>
            <a:solidFill>
              <a:srgbClr val="1FE169"/>
            </a:solidFill>
            <a:ln w="9525">
              <a:solidFill>
                <a:schemeClr val="tx1"/>
              </a:solidFill>
              <a:round/>
              <a:headEnd/>
              <a:tailEnd/>
            </a:ln>
            <a:effectLst/>
          </p:spPr>
          <p:txBody>
            <a:bodyPr/>
            <a:lstStyle/>
            <a:p>
              <a:pPr>
                <a:defRPr/>
              </a:pPr>
              <a:endParaRPr lang="zh-CN" altLang="en-US">
                <a:solidFill>
                  <a:srgbClr val="FF0000"/>
                </a:solidFill>
              </a:endParaRPr>
            </a:p>
          </p:txBody>
        </p:sp>
        <p:sp>
          <p:nvSpPr>
            <p:cNvPr id="46" name="Rectangle 36"/>
            <p:cNvSpPr>
              <a:spLocks noChangeArrowheads="1"/>
            </p:cNvSpPr>
            <p:nvPr/>
          </p:nvSpPr>
          <p:spPr bwMode="auto">
            <a:xfrm>
              <a:off x="2752" y="30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olidFill>
                    <a:srgbClr val="FF0000"/>
                  </a:solidFill>
                </a:rPr>
                <a:t>N</a:t>
              </a:r>
            </a:p>
          </p:txBody>
        </p:sp>
      </p:grpSp>
      <p:grpSp>
        <p:nvGrpSpPr>
          <p:cNvPr id="47" name="Group 37"/>
          <p:cNvGrpSpPr>
            <a:grpSpLocks/>
          </p:cNvGrpSpPr>
          <p:nvPr/>
        </p:nvGrpSpPr>
        <p:grpSpPr bwMode="auto">
          <a:xfrm>
            <a:off x="1856030" y="5327379"/>
            <a:ext cx="863600" cy="646113"/>
            <a:chOff x="2608" y="980"/>
            <a:chExt cx="544" cy="407"/>
          </a:xfrm>
        </p:grpSpPr>
        <p:sp>
          <p:nvSpPr>
            <p:cNvPr id="48" name="Freeform 38"/>
            <p:cNvSpPr>
              <a:spLocks/>
            </p:cNvSpPr>
            <p:nvPr/>
          </p:nvSpPr>
          <p:spPr bwMode="auto">
            <a:xfrm rot="-10800000">
              <a:off x="2608" y="980"/>
              <a:ext cx="544" cy="407"/>
            </a:xfrm>
            <a:custGeom>
              <a:avLst/>
              <a:gdLst/>
              <a:ahLst/>
              <a:cxnLst>
                <a:cxn ang="0">
                  <a:pos x="968" y="1420"/>
                </a:cxn>
                <a:cxn ang="0">
                  <a:pos x="469" y="1420"/>
                </a:cxn>
                <a:cxn ang="0">
                  <a:pos x="15" y="785"/>
                </a:cxn>
                <a:cxn ang="0">
                  <a:pos x="15" y="13"/>
                </a:cxn>
                <a:cxn ang="0">
                  <a:pos x="1467" y="13"/>
                </a:cxn>
                <a:cxn ang="0">
                  <a:pos x="1467" y="785"/>
                </a:cxn>
                <a:cxn ang="0">
                  <a:pos x="968" y="1420"/>
                </a:cxn>
              </a:cxnLst>
              <a:rect l="0" t="0" r="r" b="b"/>
              <a:pathLst>
                <a:path w="1470" h="1446">
                  <a:moveTo>
                    <a:pt x="968" y="1420"/>
                  </a:moveTo>
                  <a:cubicBezTo>
                    <a:pt x="976" y="1434"/>
                    <a:pt x="456" y="1421"/>
                    <a:pt x="469" y="1420"/>
                  </a:cubicBezTo>
                  <a:cubicBezTo>
                    <a:pt x="467" y="1421"/>
                    <a:pt x="0" y="787"/>
                    <a:pt x="15" y="785"/>
                  </a:cubicBezTo>
                  <a:cubicBezTo>
                    <a:pt x="24" y="799"/>
                    <a:pt x="12" y="11"/>
                    <a:pt x="15" y="13"/>
                  </a:cubicBezTo>
                  <a:cubicBezTo>
                    <a:pt x="24" y="0"/>
                    <a:pt x="1470" y="11"/>
                    <a:pt x="1467" y="13"/>
                  </a:cubicBezTo>
                  <a:cubicBezTo>
                    <a:pt x="1458" y="23"/>
                    <a:pt x="1470" y="799"/>
                    <a:pt x="1467" y="785"/>
                  </a:cubicBezTo>
                  <a:cubicBezTo>
                    <a:pt x="1470" y="787"/>
                    <a:pt x="964" y="1446"/>
                    <a:pt x="968" y="1420"/>
                  </a:cubicBezTo>
                  <a:close/>
                </a:path>
              </a:pathLst>
            </a:custGeom>
            <a:solidFill>
              <a:srgbClr val="1FE169"/>
            </a:solidFill>
            <a:ln w="9525">
              <a:solidFill>
                <a:schemeClr val="tx1"/>
              </a:solidFill>
              <a:round/>
              <a:headEnd/>
              <a:tailEnd/>
            </a:ln>
            <a:effectLst/>
          </p:spPr>
          <p:txBody>
            <a:bodyPr/>
            <a:lstStyle/>
            <a:p>
              <a:pPr>
                <a:defRPr/>
              </a:pPr>
              <a:endParaRPr lang="zh-CN" altLang="en-US">
                <a:solidFill>
                  <a:srgbClr val="FF0000"/>
                </a:solidFill>
              </a:endParaRPr>
            </a:p>
          </p:txBody>
        </p:sp>
        <p:sp>
          <p:nvSpPr>
            <p:cNvPr id="49" name="Text Box 40"/>
            <p:cNvSpPr txBox="1">
              <a:spLocks noChangeArrowheads="1"/>
            </p:cNvSpPr>
            <p:nvPr/>
          </p:nvSpPr>
          <p:spPr bwMode="auto">
            <a:xfrm>
              <a:off x="2653" y="102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FF0000"/>
                  </a:solidFill>
                </a:rPr>
                <a:t>S</a:t>
              </a:r>
            </a:p>
          </p:txBody>
        </p:sp>
      </p:grpSp>
      <p:sp>
        <p:nvSpPr>
          <p:cNvPr id="50" name="Rectangle 18"/>
          <p:cNvSpPr>
            <a:spLocks noChangeArrowheads="1"/>
          </p:cNvSpPr>
          <p:nvPr/>
        </p:nvSpPr>
        <p:spPr bwMode="auto">
          <a:xfrm>
            <a:off x="8904189" y="4601896"/>
            <a:ext cx="8477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B0F0"/>
                </a:solidFill>
              </a:rPr>
              <a:t>对应</a:t>
            </a:r>
          </a:p>
        </p:txBody>
      </p:sp>
      <p:grpSp>
        <p:nvGrpSpPr>
          <p:cNvPr id="51" name="Group 19"/>
          <p:cNvGrpSpPr>
            <a:grpSpLocks/>
          </p:cNvGrpSpPr>
          <p:nvPr/>
        </p:nvGrpSpPr>
        <p:grpSpPr bwMode="auto">
          <a:xfrm>
            <a:off x="6907402" y="4531245"/>
            <a:ext cx="2097088" cy="1223963"/>
            <a:chOff x="3124" y="3359"/>
            <a:chExt cx="1321" cy="771"/>
          </a:xfrm>
        </p:grpSpPr>
        <p:sp>
          <p:nvSpPr>
            <p:cNvPr id="52" name="Rectangle 20"/>
            <p:cNvSpPr>
              <a:spLocks noChangeArrowheads="1"/>
            </p:cNvSpPr>
            <p:nvPr/>
          </p:nvSpPr>
          <p:spPr bwMode="auto">
            <a:xfrm>
              <a:off x="3276" y="3371"/>
              <a:ext cx="816" cy="2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Rectangle 21"/>
            <p:cNvSpPr>
              <a:spLocks noChangeArrowheads="1"/>
            </p:cNvSpPr>
            <p:nvPr/>
          </p:nvSpPr>
          <p:spPr bwMode="auto">
            <a:xfrm>
              <a:off x="3636" y="3359"/>
              <a:ext cx="72" cy="291"/>
            </a:xfrm>
            <a:prstGeom prst="rect">
              <a:avLst/>
            </a:prstGeom>
            <a:solidFill>
              <a:srgbClr val="FF0000"/>
            </a:solidFill>
            <a:ln w="12700">
              <a:solidFill>
                <a:srgbClr val="FF0000"/>
              </a:solidFill>
              <a:miter lim="800000"/>
              <a:headEnd/>
              <a:tailEnd/>
            </a:ln>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Rectangle 22"/>
            <p:cNvSpPr>
              <a:spLocks noChangeArrowheads="1"/>
            </p:cNvSpPr>
            <p:nvPr/>
          </p:nvSpPr>
          <p:spPr bwMode="auto">
            <a:xfrm>
              <a:off x="3124" y="3820"/>
              <a:ext cx="132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solidFill>
                    <a:srgbClr val="FF00FF"/>
                  </a:solidFill>
                </a:rPr>
                <a:t>B≠</a:t>
              </a:r>
              <a:r>
                <a:rPr kumimoji="1" lang="en-US" altLang="zh-CN" sz="2600">
                  <a:solidFill>
                    <a:srgbClr val="FF00FF"/>
                  </a:solidFill>
                </a:rPr>
                <a:t>0</a:t>
              </a:r>
              <a:r>
                <a:rPr kumimoji="1" lang="zh-CN" altLang="en-US" sz="2600">
                  <a:solidFill>
                    <a:srgbClr val="FF00FF"/>
                  </a:solidFill>
                </a:rPr>
                <a:t>时光谱线</a:t>
              </a:r>
            </a:p>
          </p:txBody>
        </p:sp>
        <p:sp>
          <p:nvSpPr>
            <p:cNvPr id="55" name="Rectangle 23"/>
            <p:cNvSpPr>
              <a:spLocks noChangeArrowheads="1"/>
            </p:cNvSpPr>
            <p:nvPr/>
          </p:nvSpPr>
          <p:spPr bwMode="auto">
            <a:xfrm>
              <a:off x="3756" y="3359"/>
              <a:ext cx="72" cy="291"/>
            </a:xfrm>
            <a:prstGeom prst="rect">
              <a:avLst/>
            </a:prstGeom>
            <a:solidFill>
              <a:srgbClr val="FF0000"/>
            </a:solidFill>
            <a:ln w="12700">
              <a:solidFill>
                <a:srgbClr val="FF0000"/>
              </a:solidFill>
              <a:miter lim="800000"/>
              <a:headEnd/>
              <a:tailEnd/>
            </a:ln>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Rectangle 24"/>
            <p:cNvSpPr>
              <a:spLocks noChangeArrowheads="1"/>
            </p:cNvSpPr>
            <p:nvPr/>
          </p:nvSpPr>
          <p:spPr bwMode="auto">
            <a:xfrm>
              <a:off x="3516" y="3359"/>
              <a:ext cx="72" cy="291"/>
            </a:xfrm>
            <a:prstGeom prst="rect">
              <a:avLst/>
            </a:prstGeom>
            <a:solidFill>
              <a:srgbClr val="FF0000"/>
            </a:solidFill>
            <a:ln w="12700">
              <a:solidFill>
                <a:srgbClr val="FF0000"/>
              </a:solidFill>
              <a:miter lim="800000"/>
              <a:headEnd/>
              <a:tailEnd/>
            </a:ln>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7" name="Group 25"/>
          <p:cNvGrpSpPr>
            <a:grpSpLocks/>
          </p:cNvGrpSpPr>
          <p:nvPr/>
        </p:nvGrpSpPr>
        <p:grpSpPr bwMode="auto">
          <a:xfrm>
            <a:off x="9664600" y="4062148"/>
            <a:ext cx="1295400" cy="1285875"/>
            <a:chOff x="4716" y="3014"/>
            <a:chExt cx="816" cy="810"/>
          </a:xfrm>
        </p:grpSpPr>
        <p:sp>
          <p:nvSpPr>
            <p:cNvPr id="58" name="Line 26"/>
            <p:cNvSpPr>
              <a:spLocks noChangeShapeType="1"/>
            </p:cNvSpPr>
            <p:nvPr/>
          </p:nvSpPr>
          <p:spPr bwMode="auto">
            <a:xfrm>
              <a:off x="4860" y="3372"/>
              <a:ext cx="67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27"/>
            <p:cNvSpPr>
              <a:spLocks noChangeShapeType="1"/>
            </p:cNvSpPr>
            <p:nvPr/>
          </p:nvSpPr>
          <p:spPr bwMode="auto">
            <a:xfrm>
              <a:off x="4860" y="3804"/>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Rectangle 28"/>
            <p:cNvSpPr>
              <a:spLocks noChangeArrowheads="1"/>
            </p:cNvSpPr>
            <p:nvPr/>
          </p:nvSpPr>
          <p:spPr bwMode="auto">
            <a:xfrm>
              <a:off x="4746" y="3014"/>
              <a:ext cx="39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t>l</a:t>
              </a:r>
              <a:r>
                <a:rPr kumimoji="1" lang="en-US" altLang="zh-CN" sz="2600"/>
                <a:t>=1</a:t>
              </a:r>
            </a:p>
          </p:txBody>
        </p:sp>
        <p:sp>
          <p:nvSpPr>
            <p:cNvPr id="61" name="Rectangle 29"/>
            <p:cNvSpPr>
              <a:spLocks noChangeArrowheads="1"/>
            </p:cNvSpPr>
            <p:nvPr/>
          </p:nvSpPr>
          <p:spPr bwMode="auto">
            <a:xfrm>
              <a:off x="4716" y="3516"/>
              <a:ext cx="39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dirty="0"/>
                <a:t>l</a:t>
              </a:r>
              <a:r>
                <a:rPr kumimoji="1" lang="en-US" altLang="zh-CN" sz="2600" dirty="0"/>
                <a:t>=0</a:t>
              </a:r>
            </a:p>
          </p:txBody>
        </p:sp>
        <p:sp>
          <p:nvSpPr>
            <p:cNvPr id="62" name="Line 30"/>
            <p:cNvSpPr>
              <a:spLocks noChangeShapeType="1"/>
            </p:cNvSpPr>
            <p:nvPr/>
          </p:nvSpPr>
          <p:spPr bwMode="auto">
            <a:xfrm>
              <a:off x="5292" y="3396"/>
              <a:ext cx="0" cy="4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3" name="Line 31"/>
            <p:cNvSpPr>
              <a:spLocks noChangeShapeType="1"/>
            </p:cNvSpPr>
            <p:nvPr/>
          </p:nvSpPr>
          <p:spPr bwMode="auto">
            <a:xfrm>
              <a:off x="4860" y="3456"/>
              <a:ext cx="64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4" name="Line 32"/>
            <p:cNvSpPr>
              <a:spLocks noChangeShapeType="1"/>
            </p:cNvSpPr>
            <p:nvPr/>
          </p:nvSpPr>
          <p:spPr bwMode="auto">
            <a:xfrm>
              <a:off x="4884" y="3288"/>
              <a:ext cx="64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 name="Line 33"/>
            <p:cNvSpPr>
              <a:spLocks noChangeShapeType="1"/>
            </p:cNvSpPr>
            <p:nvPr/>
          </p:nvSpPr>
          <p:spPr bwMode="auto">
            <a:xfrm>
              <a:off x="5436" y="3288"/>
              <a:ext cx="0" cy="5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 name="Line 34"/>
            <p:cNvSpPr>
              <a:spLocks noChangeShapeType="1"/>
            </p:cNvSpPr>
            <p:nvPr/>
          </p:nvSpPr>
          <p:spPr bwMode="auto">
            <a:xfrm>
              <a:off x="5172" y="3468"/>
              <a:ext cx="0" cy="33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Tree>
    <p:extLst>
      <p:ext uri="{BB962C8B-B14F-4D97-AF65-F5344CB8AC3E}">
        <p14:creationId xmlns:p14="http://schemas.microsoft.com/office/powerpoint/2010/main" val="377020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wipe(left)">
                                      <p:cBhvr>
                                        <p:cTn id="18" dur="5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ox(out)">
                                      <p:cBhvr>
                                        <p:cTn id="53" dur="500"/>
                                        <p:tgtEl>
                                          <p:spTgt spid="32"/>
                                        </p:tgtEl>
                                      </p:cBhvr>
                                    </p:animEffect>
                                  </p:childTnLst>
                                  <p:subTnLst>
                                    <p:audio>
                                      <p:cMediaNode>
                                        <p:cTn display="0" masterRel="sameClick">
                                          <p:stCondLst>
                                            <p:cond evt="begin" delay="0">
                                              <p:tn val="51"/>
                                            </p:cond>
                                          </p:stCondLst>
                                          <p:endCondLst>
                                            <p:cond evt="onStopAudio" delay="0">
                                              <p:tgtEl>
                                                <p:sldTgt/>
                                              </p:tgtEl>
                                            </p:cond>
                                          </p:endCondLst>
                                        </p:cTn>
                                        <p:tgtEl>
                                          <p:sndTgt r:embed="rId2" name="camera.wav"/>
                                        </p:tgtEl>
                                      </p:cMediaNode>
                                    </p:audio>
                                  </p:sub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dissolv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1"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slide(fromTop)">
                                      <p:cBhvr>
                                        <p:cTn id="62" dur="500"/>
                                        <p:tgtEl>
                                          <p:spTgt spid="44"/>
                                        </p:tgtEl>
                                      </p:cBhvr>
                                    </p:animEffect>
                                  </p:childTnLst>
                                </p:cTn>
                              </p:par>
                              <p:par>
                                <p:cTn id="63" presetID="12" presetClass="entr" presetSubtype="4"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slide(fromBottom)">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499"/>
                                          </p:stCondLst>
                                        </p:cTn>
                                        <p:tgtEl>
                                          <p:spTgt spid="35"/>
                                        </p:tgtEl>
                                        <p:attrNameLst>
                                          <p:attrName>style.visibility</p:attrName>
                                        </p:attrNameLst>
                                      </p:cBhvr>
                                      <p:to>
                                        <p:strVal val="visible"/>
                                      </p:to>
                                    </p:set>
                                  </p:childTnLst>
                                </p:cTn>
                              </p:par>
                            </p:childTnLst>
                          </p:cTn>
                        </p:par>
                        <p:par>
                          <p:cTn id="70" fill="hold">
                            <p:stCondLst>
                              <p:cond delay="500"/>
                            </p:stCondLst>
                            <p:childTnLst>
                              <p:par>
                                <p:cTn id="71" presetID="39" presetClass="entr" presetSubtype="0" accel="100000" fill="hold" nodeType="after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p:cTn id="73" dur="500" fill="hold"/>
                                        <p:tgtEl>
                                          <p:spTgt spid="41"/>
                                        </p:tgtEl>
                                        <p:attrNameLst>
                                          <p:attrName>ppt_h</p:attrName>
                                        </p:attrNameLst>
                                      </p:cBhvr>
                                      <p:tavLst>
                                        <p:tav tm="0">
                                          <p:val>
                                            <p:strVal val="#ppt_h/20"/>
                                          </p:val>
                                        </p:tav>
                                        <p:tav tm="50000">
                                          <p:val>
                                            <p:strVal val="#ppt_h/20"/>
                                          </p:val>
                                        </p:tav>
                                        <p:tav tm="100000">
                                          <p:val>
                                            <p:strVal val="#ppt_h"/>
                                          </p:val>
                                        </p:tav>
                                      </p:tavLst>
                                    </p:anim>
                                    <p:anim calcmode="lin" valueType="num">
                                      <p:cBhvr>
                                        <p:cTn id="74" dur="500" fill="hold"/>
                                        <p:tgtEl>
                                          <p:spTgt spid="41"/>
                                        </p:tgtEl>
                                        <p:attrNameLst>
                                          <p:attrName>ppt_w</p:attrName>
                                        </p:attrNameLst>
                                      </p:cBhvr>
                                      <p:tavLst>
                                        <p:tav tm="0">
                                          <p:val>
                                            <p:strVal val="#ppt_w+.3"/>
                                          </p:val>
                                        </p:tav>
                                        <p:tav tm="50000">
                                          <p:val>
                                            <p:strVal val="#ppt_w+.3"/>
                                          </p:val>
                                        </p:tav>
                                        <p:tav tm="100000">
                                          <p:val>
                                            <p:strVal val="#ppt_w"/>
                                          </p:val>
                                        </p:tav>
                                      </p:tavLst>
                                    </p:anim>
                                    <p:anim calcmode="lin" valueType="num">
                                      <p:cBhvr>
                                        <p:cTn id="75" dur="500" fill="hold"/>
                                        <p:tgtEl>
                                          <p:spTgt spid="41"/>
                                        </p:tgtEl>
                                        <p:attrNameLst>
                                          <p:attrName>ppt_x</p:attrName>
                                        </p:attrNameLst>
                                      </p:cBhvr>
                                      <p:tavLst>
                                        <p:tav tm="0">
                                          <p:val>
                                            <p:strVal val="#ppt_x-.3"/>
                                          </p:val>
                                        </p:tav>
                                        <p:tav tm="50000">
                                          <p:val>
                                            <p:strVal val="#ppt_x"/>
                                          </p:val>
                                        </p:tav>
                                        <p:tav tm="100000">
                                          <p:val>
                                            <p:strVal val="#ppt_x"/>
                                          </p:val>
                                        </p:tav>
                                      </p:tavLst>
                                    </p:anim>
                                    <p:anim calcmode="lin" valueType="num">
                                      <p:cBhvr>
                                        <p:cTn id="76" dur="500" fill="hold"/>
                                        <p:tgtEl>
                                          <p:spTgt spid="41"/>
                                        </p:tgtEl>
                                        <p:attrNameLst>
                                          <p:attrName>ppt_y</p:attrName>
                                        </p:attrNameLst>
                                      </p:cBhvr>
                                      <p:tavLst>
                                        <p:tav tm="0">
                                          <p:val>
                                            <p:strVal val="#ppt_y"/>
                                          </p:val>
                                        </p:tav>
                                        <p:tav tm="100000">
                                          <p:val>
                                            <p:strVal val="#ppt_y"/>
                                          </p:val>
                                        </p:tav>
                                      </p:tavLst>
                                    </p:anim>
                                  </p:childTnLst>
                                </p:cTn>
                              </p:par>
                            </p:childTnLst>
                          </p:cTn>
                        </p:par>
                        <p:par>
                          <p:cTn id="77" fill="hold">
                            <p:stCondLst>
                              <p:cond delay="1000"/>
                            </p:stCondLst>
                            <p:childTnLst>
                              <p:par>
                                <p:cTn id="78" presetID="22" presetClass="entr" presetSubtype="1"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up)">
                                      <p:cBhvr>
                                        <p:cTn id="80" dur="500"/>
                                        <p:tgtEl>
                                          <p:spTgt spid="39"/>
                                        </p:tgtEl>
                                      </p:cBhvr>
                                    </p:animEffect>
                                  </p:childTnLst>
                                </p:cTn>
                              </p:par>
                            </p:childTnLst>
                          </p:cTn>
                        </p:par>
                        <p:par>
                          <p:cTn id="81" fill="hold">
                            <p:stCondLst>
                              <p:cond delay="1500"/>
                            </p:stCondLst>
                            <p:childTnLst>
                              <p:par>
                                <p:cTn id="82" presetID="22" presetClass="entr" presetSubtype="1"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up)">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1"/>
                                        </p:tgtEl>
                                        <p:attrNameLst>
                                          <p:attrName>style.visibility</p:attrName>
                                        </p:attrNameLst>
                                      </p:cBhvr>
                                      <p:to>
                                        <p:strVal val="visible"/>
                                      </p:to>
                                    </p:set>
                                    <p:anim calcmode="lin" valueType="num">
                                      <p:cBhvr additive="base">
                                        <p:cTn id="89" dur="500" fill="hold"/>
                                        <p:tgtEl>
                                          <p:spTgt spid="51"/>
                                        </p:tgtEl>
                                        <p:attrNameLst>
                                          <p:attrName>ppt_x</p:attrName>
                                        </p:attrNameLst>
                                      </p:cBhvr>
                                      <p:tavLst>
                                        <p:tav tm="0">
                                          <p:val>
                                            <p:strVal val="#ppt_x"/>
                                          </p:val>
                                        </p:tav>
                                        <p:tav tm="100000">
                                          <p:val>
                                            <p:strVal val="#ppt_x"/>
                                          </p:val>
                                        </p:tav>
                                      </p:tavLst>
                                    </p:anim>
                                    <p:anim calcmode="lin" valueType="num">
                                      <p:cBhvr additive="base">
                                        <p:cTn id="9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50">
                                            <p:txEl>
                                              <p:pRg st="0" end="0"/>
                                            </p:txEl>
                                          </p:spTgt>
                                        </p:tgtEl>
                                        <p:attrNameLst>
                                          <p:attrName>style.visibility</p:attrName>
                                        </p:attrNameLst>
                                      </p:cBhvr>
                                      <p:to>
                                        <p:strVal val="visible"/>
                                      </p:to>
                                    </p:set>
                                    <p:animEffect transition="in" filter="wipe(left)">
                                      <p:cBhvr>
                                        <p:cTn id="95" dur="500"/>
                                        <p:tgtEl>
                                          <p:spTgt spid="50">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wipe(left)">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14" grpId="0" build="p" autoUpdateAnimBg="0"/>
      <p:bldP spid="15" grpId="0"/>
      <p:bldP spid="22" grpId="0"/>
      <p:bldP spid="28" grpId="0"/>
      <p:bldP spid="38" grpId="0" autoUpdateAnimBg="0"/>
      <p:bldP spid="39" grpId="0" autoUpdateAnimBg="0"/>
      <p:bldP spid="40" grpId="0" autoUpdateAnimBg="0"/>
      <p:bldP spid="50"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203752" y="730428"/>
            <a:ext cx="7104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电子的轨道角动量导致轨道磁矩</a:t>
            </a:r>
          </a:p>
        </p:txBody>
      </p:sp>
      <p:sp>
        <p:nvSpPr>
          <p:cNvPr id="4" name="Rectangle 5"/>
          <p:cNvSpPr>
            <a:spLocks noChangeArrowheads="1"/>
          </p:cNvSpPr>
          <p:nvPr/>
        </p:nvSpPr>
        <p:spPr bwMode="auto">
          <a:xfrm>
            <a:off x="1552575" y="222840"/>
            <a:ext cx="5341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t>称光谱这种分裂现象为</a:t>
            </a:r>
            <a:r>
              <a:rPr kumimoji="1" lang="zh-CN" altLang="en-US" sz="2600" dirty="0">
                <a:solidFill>
                  <a:srgbClr val="C00000"/>
                </a:solidFill>
              </a:rPr>
              <a:t>塞曼效应</a:t>
            </a:r>
            <a:r>
              <a:rPr kumimoji="1" lang="zh-CN" altLang="en-US" sz="2600" dirty="0"/>
              <a:t>。</a:t>
            </a:r>
          </a:p>
        </p:txBody>
      </p:sp>
      <p:sp>
        <p:nvSpPr>
          <p:cNvPr id="5" name="Rectangle 11"/>
          <p:cNvSpPr>
            <a:spLocks noChangeArrowheads="1"/>
          </p:cNvSpPr>
          <p:nvPr/>
        </p:nvSpPr>
        <p:spPr bwMode="auto">
          <a:xfrm>
            <a:off x="1243663" y="703121"/>
            <a:ext cx="1179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00"/>
                </a:solidFill>
              </a:rPr>
              <a:t>解释：</a:t>
            </a:r>
          </a:p>
        </p:txBody>
      </p:sp>
      <p:grpSp>
        <p:nvGrpSpPr>
          <p:cNvPr id="13" name="Group 8"/>
          <p:cNvGrpSpPr>
            <a:grpSpLocks/>
          </p:cNvGrpSpPr>
          <p:nvPr/>
        </p:nvGrpSpPr>
        <p:grpSpPr bwMode="auto">
          <a:xfrm>
            <a:off x="8018461" y="979669"/>
            <a:ext cx="2400300" cy="1314451"/>
            <a:chOff x="4174" y="1027"/>
            <a:chExt cx="1512" cy="828"/>
          </a:xfrm>
        </p:grpSpPr>
        <p:sp>
          <p:nvSpPr>
            <p:cNvPr id="14" name="Oval 9"/>
            <p:cNvSpPr>
              <a:spLocks noChangeArrowheads="1"/>
            </p:cNvSpPr>
            <p:nvPr/>
          </p:nvSpPr>
          <p:spPr bwMode="auto">
            <a:xfrm>
              <a:off x="4174" y="1184"/>
              <a:ext cx="1296" cy="528"/>
            </a:xfrm>
            <a:prstGeom prst="ellipse">
              <a:avLst/>
            </a:prstGeom>
            <a:noFill/>
            <a:ln w="28575">
              <a:solidFill>
                <a:srgbClr val="99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4"/>
            <p:cNvSpPr>
              <a:spLocks noChangeArrowheads="1"/>
            </p:cNvSpPr>
            <p:nvPr/>
          </p:nvSpPr>
          <p:spPr bwMode="auto">
            <a:xfrm>
              <a:off x="5387" y="1512"/>
              <a:ext cx="71" cy="72"/>
            </a:xfrm>
            <a:prstGeom prst="ellipse">
              <a:avLst/>
            </a:prstGeom>
            <a:solidFill>
              <a:srgbClr val="CC0000"/>
            </a:solidFill>
            <a:ln w="9525">
              <a:solidFill>
                <a:schemeClr val="tx1"/>
              </a:solidFill>
              <a:round/>
              <a:headEnd/>
              <a:tailEnd/>
            </a:ln>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Text Box 15"/>
            <p:cNvSpPr txBox="1">
              <a:spLocks noChangeArrowheads="1"/>
            </p:cNvSpPr>
            <p:nvPr/>
          </p:nvSpPr>
          <p:spPr bwMode="auto">
            <a:xfrm>
              <a:off x="5393" y="1525"/>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b="0" i="1" dirty="0"/>
                <a:t>e</a:t>
              </a:r>
            </a:p>
          </p:txBody>
        </p:sp>
        <p:sp>
          <p:nvSpPr>
            <p:cNvPr id="17" name="Line 16"/>
            <p:cNvSpPr>
              <a:spLocks noChangeShapeType="1"/>
            </p:cNvSpPr>
            <p:nvPr/>
          </p:nvSpPr>
          <p:spPr bwMode="auto">
            <a:xfrm flipV="1">
              <a:off x="5432" y="1215"/>
              <a:ext cx="254" cy="325"/>
            </a:xfrm>
            <a:prstGeom prst="line">
              <a:avLst/>
            </a:prstGeom>
            <a:noFill/>
            <a:ln w="28575">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 name="Object 17"/>
            <p:cNvGraphicFramePr>
              <a:graphicFrameLocks noChangeAspect="1"/>
            </p:cNvGraphicFramePr>
            <p:nvPr>
              <p:extLst>
                <p:ext uri="{D42A27DB-BD31-4B8C-83A1-F6EECF244321}">
                  <p14:modId xmlns:p14="http://schemas.microsoft.com/office/powerpoint/2010/main" val="3791242595"/>
                </p:ext>
              </p:extLst>
            </p:nvPr>
          </p:nvGraphicFramePr>
          <p:xfrm>
            <a:off x="5515" y="1027"/>
            <a:ext cx="153" cy="214"/>
          </p:xfrm>
          <a:graphic>
            <a:graphicData uri="http://schemas.openxmlformats.org/presentationml/2006/ole">
              <mc:AlternateContent xmlns:mc="http://schemas.openxmlformats.org/markup-compatibility/2006">
                <mc:Choice xmlns:v="urn:schemas-microsoft-com:vml" Requires="v">
                  <p:oleObj spid="_x0000_s402542" name="公式" r:id="rId3" imgW="126725" imgH="177415" progId="Equation.3">
                    <p:embed/>
                  </p:oleObj>
                </mc:Choice>
                <mc:Fallback>
                  <p:oleObj name="公式"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 y="1027"/>
                          <a:ext cx="15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 name="Line 19"/>
          <p:cNvSpPr>
            <a:spLocks noChangeShapeType="1"/>
          </p:cNvSpPr>
          <p:nvPr/>
        </p:nvSpPr>
        <p:spPr bwMode="auto">
          <a:xfrm flipV="1">
            <a:off x="9544050" y="1987729"/>
            <a:ext cx="130175" cy="33338"/>
          </a:xfrm>
          <a:prstGeom prst="line">
            <a:avLst/>
          </a:prstGeom>
          <a:noFill/>
          <a:ln w="28575">
            <a:solidFill>
              <a:srgbClr val="99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 Box 18"/>
          <p:cNvSpPr txBox="1">
            <a:spLocks noChangeArrowheads="1"/>
          </p:cNvSpPr>
          <p:nvPr/>
        </p:nvSpPr>
        <p:spPr bwMode="auto">
          <a:xfrm>
            <a:off x="9609136" y="2113937"/>
            <a:ext cx="30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b="0" i="1" dirty="0"/>
              <a:t>I</a:t>
            </a:r>
            <a:endParaRPr lang="en-US" altLang="zh-CN" b="0" dirty="0"/>
          </a:p>
        </p:txBody>
      </p:sp>
      <p:sp>
        <p:nvSpPr>
          <p:cNvPr id="21" name="Line 10"/>
          <p:cNvSpPr>
            <a:spLocks noChangeShapeType="1"/>
          </p:cNvSpPr>
          <p:nvPr/>
        </p:nvSpPr>
        <p:spPr bwMode="auto">
          <a:xfrm flipV="1">
            <a:off x="9085261" y="543104"/>
            <a:ext cx="0" cy="1066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2" name="Object 13"/>
          <p:cNvGraphicFramePr>
            <a:graphicFrameLocks noChangeAspect="1"/>
          </p:cNvGraphicFramePr>
          <p:nvPr>
            <p:extLst>
              <p:ext uri="{D42A27DB-BD31-4B8C-83A1-F6EECF244321}">
                <p14:modId xmlns:p14="http://schemas.microsoft.com/office/powerpoint/2010/main" val="2849659491"/>
              </p:ext>
            </p:extLst>
          </p:nvPr>
        </p:nvGraphicFramePr>
        <p:xfrm>
          <a:off x="9237661" y="314504"/>
          <a:ext cx="338138" cy="488950"/>
        </p:xfrm>
        <a:graphic>
          <a:graphicData uri="http://schemas.openxmlformats.org/presentationml/2006/ole">
            <mc:AlternateContent xmlns:mc="http://schemas.openxmlformats.org/markup-compatibility/2006">
              <mc:Choice xmlns:v="urn:schemas-microsoft-com:vml" Requires="v">
                <p:oleObj spid="_x0000_s402543" name="公式" r:id="rId5" imgW="139639" imgH="203112" progId="Equation.3">
                  <p:embed/>
                </p:oleObj>
              </mc:Choice>
              <mc:Fallback>
                <p:oleObj name="公式" r:id="rId5" imgW="139639"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7661" y="314504"/>
                        <a:ext cx="3381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Line 11"/>
          <p:cNvSpPr>
            <a:spLocks noChangeShapeType="1"/>
          </p:cNvSpPr>
          <p:nvPr/>
        </p:nvSpPr>
        <p:spPr bwMode="auto">
          <a:xfrm>
            <a:off x="9085261" y="2067104"/>
            <a:ext cx="0" cy="533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4" name="Object 12"/>
          <p:cNvGraphicFramePr>
            <a:graphicFrameLocks noChangeAspect="1"/>
          </p:cNvGraphicFramePr>
          <p:nvPr>
            <p:extLst>
              <p:ext uri="{D42A27DB-BD31-4B8C-83A1-F6EECF244321}">
                <p14:modId xmlns:p14="http://schemas.microsoft.com/office/powerpoint/2010/main" val="4240325630"/>
              </p:ext>
            </p:extLst>
          </p:nvPr>
        </p:nvGraphicFramePr>
        <p:xfrm>
          <a:off x="9210675" y="2395717"/>
          <a:ext cx="373063" cy="484188"/>
        </p:xfrm>
        <a:graphic>
          <a:graphicData uri="http://schemas.openxmlformats.org/presentationml/2006/ole">
            <mc:AlternateContent xmlns:mc="http://schemas.openxmlformats.org/markup-compatibility/2006">
              <mc:Choice xmlns:v="urn:schemas-microsoft-com:vml" Requires="v">
                <p:oleObj spid="_x0000_s402544" name="公式" r:id="rId7" imgW="177646" imgH="228402" progId="Equation.3">
                  <p:embed/>
                </p:oleObj>
              </mc:Choice>
              <mc:Fallback>
                <p:oleObj name="公式" r:id="rId7" imgW="177646"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0675" y="2395717"/>
                        <a:ext cx="37306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13"/>
          <p:cNvGraphicFramePr>
            <a:graphicFrameLocks noChangeAspect="1"/>
          </p:cNvGraphicFramePr>
          <p:nvPr>
            <p:extLst>
              <p:ext uri="{D42A27DB-BD31-4B8C-83A1-F6EECF244321}">
                <p14:modId xmlns:p14="http://schemas.microsoft.com/office/powerpoint/2010/main" val="1125398742"/>
              </p:ext>
            </p:extLst>
          </p:nvPr>
        </p:nvGraphicFramePr>
        <p:xfrm>
          <a:off x="2732086" y="1209855"/>
          <a:ext cx="1882775" cy="973137"/>
        </p:xfrm>
        <a:graphic>
          <a:graphicData uri="http://schemas.openxmlformats.org/presentationml/2006/ole">
            <mc:AlternateContent xmlns:mc="http://schemas.openxmlformats.org/markup-compatibility/2006">
              <mc:Choice xmlns:v="urn:schemas-microsoft-com:vml" Requires="v">
                <p:oleObj spid="_x0000_s402545" name="公式" r:id="rId9" imgW="761760" imgH="393480" progId="Equation.3">
                  <p:embed/>
                </p:oleObj>
              </mc:Choice>
              <mc:Fallback>
                <p:oleObj name="公式" r:id="rId9" imgW="761760" imgH="393480" progId="Equation.3">
                  <p:embed/>
                  <p:pic>
                    <p:nvPicPr>
                      <p:cNvPr id="0" name=""/>
                      <p:cNvPicPr>
                        <a:picLocks noChangeAspect="1" noChangeArrowheads="1"/>
                      </p:cNvPicPr>
                      <p:nvPr/>
                    </p:nvPicPr>
                    <p:blipFill>
                      <a:blip r:embed="rId10"/>
                      <a:srcRect/>
                      <a:stretch>
                        <a:fillRect/>
                      </a:stretch>
                    </p:blipFill>
                    <p:spPr bwMode="auto">
                      <a:xfrm>
                        <a:off x="2732086" y="1209855"/>
                        <a:ext cx="1882775"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Text Box 4"/>
          <p:cNvSpPr txBox="1">
            <a:spLocks noChangeArrowheads="1"/>
          </p:cNvSpPr>
          <p:nvPr/>
        </p:nvSpPr>
        <p:spPr bwMode="auto">
          <a:xfrm>
            <a:off x="1119007" y="2365868"/>
            <a:ext cx="77588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rPr>
              <a:t>在外磁场中电子的轨道磁矩具有的附加磁能为：</a:t>
            </a:r>
          </a:p>
        </p:txBody>
      </p:sp>
      <p:graphicFrame>
        <p:nvGraphicFramePr>
          <p:cNvPr id="38" name="Object 14"/>
          <p:cNvGraphicFramePr>
            <a:graphicFrameLocks noChangeAspect="1"/>
          </p:cNvGraphicFramePr>
          <p:nvPr>
            <p:extLst>
              <p:ext uri="{D42A27DB-BD31-4B8C-83A1-F6EECF244321}">
                <p14:modId xmlns:p14="http://schemas.microsoft.com/office/powerpoint/2010/main" val="3795886937"/>
              </p:ext>
            </p:extLst>
          </p:nvPr>
        </p:nvGraphicFramePr>
        <p:xfrm>
          <a:off x="3947765" y="3043825"/>
          <a:ext cx="2311473" cy="1054838"/>
        </p:xfrm>
        <a:graphic>
          <a:graphicData uri="http://schemas.openxmlformats.org/presentationml/2006/ole">
            <mc:AlternateContent xmlns:mc="http://schemas.openxmlformats.org/markup-compatibility/2006">
              <mc:Choice xmlns:v="urn:schemas-microsoft-com:vml" Requires="v">
                <p:oleObj spid="_x0000_s402546" name="公式" r:id="rId11" imgW="672840" imgH="393480" progId="Equation.3">
                  <p:embed/>
                </p:oleObj>
              </mc:Choice>
              <mc:Fallback>
                <p:oleObj name="公式" r:id="rId11" imgW="672840" imgH="393480" progId="Equation.3">
                  <p:embed/>
                  <p:pic>
                    <p:nvPicPr>
                      <p:cNvPr id="0" name=""/>
                      <p:cNvPicPr>
                        <a:picLocks noChangeAspect="1" noChangeArrowheads="1"/>
                      </p:cNvPicPr>
                      <p:nvPr/>
                    </p:nvPicPr>
                    <p:blipFill>
                      <a:blip r:embed="rId12"/>
                      <a:srcRect/>
                      <a:stretch>
                        <a:fillRect/>
                      </a:stretch>
                    </p:blipFill>
                    <p:spPr bwMode="auto">
                      <a:xfrm>
                        <a:off x="3947765" y="3043825"/>
                        <a:ext cx="2311473" cy="1054838"/>
                      </a:xfrm>
                      <a:prstGeom prst="rect">
                        <a:avLst/>
                      </a:prstGeom>
                      <a:noFill/>
                      <a:ln>
                        <a:noFill/>
                      </a:ln>
                      <a:effectLst/>
                      <a:extLst/>
                    </p:spPr>
                  </p:pic>
                </p:oleObj>
              </mc:Fallback>
            </mc:AlternateContent>
          </a:graphicData>
        </a:graphic>
      </p:graphicFrame>
      <p:graphicFrame>
        <p:nvGraphicFramePr>
          <p:cNvPr id="39" name="Object 15"/>
          <p:cNvGraphicFramePr>
            <a:graphicFrameLocks noChangeAspect="1"/>
          </p:cNvGraphicFramePr>
          <p:nvPr>
            <p:extLst>
              <p:ext uri="{D42A27DB-BD31-4B8C-83A1-F6EECF244321}">
                <p14:modId xmlns:p14="http://schemas.microsoft.com/office/powerpoint/2010/main" val="2734972465"/>
              </p:ext>
            </p:extLst>
          </p:nvPr>
        </p:nvGraphicFramePr>
        <p:xfrm>
          <a:off x="956606" y="3203359"/>
          <a:ext cx="2870975" cy="785373"/>
        </p:xfrm>
        <a:graphic>
          <a:graphicData uri="http://schemas.openxmlformats.org/presentationml/2006/ole">
            <mc:AlternateContent xmlns:mc="http://schemas.openxmlformats.org/markup-compatibility/2006">
              <mc:Choice xmlns:v="urn:schemas-microsoft-com:vml" Requires="v">
                <p:oleObj spid="_x0000_s402547" name="公式" r:id="rId13" imgW="799920" imgH="253800" progId="Equation.3">
                  <p:embed/>
                </p:oleObj>
              </mc:Choice>
              <mc:Fallback>
                <p:oleObj name="公式" r:id="rId13" imgW="799920" imgH="253800" progId="Equation.3">
                  <p:embed/>
                  <p:pic>
                    <p:nvPicPr>
                      <p:cNvPr id="0" name=""/>
                      <p:cNvPicPr>
                        <a:picLocks noChangeAspect="1" noChangeArrowheads="1"/>
                      </p:cNvPicPr>
                      <p:nvPr/>
                    </p:nvPicPr>
                    <p:blipFill>
                      <a:blip r:embed="rId14"/>
                      <a:srcRect/>
                      <a:stretch>
                        <a:fillRect/>
                      </a:stretch>
                    </p:blipFill>
                    <p:spPr bwMode="auto">
                      <a:xfrm>
                        <a:off x="956606" y="3203359"/>
                        <a:ext cx="2870975" cy="785373"/>
                      </a:xfrm>
                      <a:prstGeom prst="rect">
                        <a:avLst/>
                      </a:prstGeom>
                      <a:noFill/>
                      <a:ln>
                        <a:noFill/>
                      </a:ln>
                      <a:effectLst/>
                      <a:extLst/>
                    </p:spPr>
                  </p:pic>
                </p:oleObj>
              </mc:Fallback>
            </mc:AlternateContent>
          </a:graphicData>
        </a:graphic>
      </p:graphicFrame>
      <p:graphicFrame>
        <p:nvGraphicFramePr>
          <p:cNvPr id="40" name="Object 16"/>
          <p:cNvGraphicFramePr>
            <a:graphicFrameLocks noChangeAspect="1"/>
          </p:cNvGraphicFramePr>
          <p:nvPr>
            <p:extLst>
              <p:ext uri="{D42A27DB-BD31-4B8C-83A1-F6EECF244321}">
                <p14:modId xmlns:p14="http://schemas.microsoft.com/office/powerpoint/2010/main" val="1546857799"/>
              </p:ext>
            </p:extLst>
          </p:nvPr>
        </p:nvGraphicFramePr>
        <p:xfrm>
          <a:off x="1513006" y="3945431"/>
          <a:ext cx="1785937" cy="1106487"/>
        </p:xfrm>
        <a:graphic>
          <a:graphicData uri="http://schemas.openxmlformats.org/presentationml/2006/ole">
            <mc:AlternateContent xmlns:mc="http://schemas.openxmlformats.org/markup-compatibility/2006">
              <mc:Choice xmlns:v="urn:schemas-microsoft-com:vml" Requires="v">
                <p:oleObj spid="_x0000_s402548" name="公式" r:id="rId15" imgW="634680" imgH="393480" progId="Equation.3">
                  <p:embed/>
                </p:oleObj>
              </mc:Choice>
              <mc:Fallback>
                <p:oleObj name="公式" r:id="rId15" imgW="634680" imgH="393480" progId="Equation.3">
                  <p:embed/>
                  <p:pic>
                    <p:nvPicPr>
                      <p:cNvPr id="0" name=""/>
                      <p:cNvPicPr>
                        <a:picLocks noChangeAspect="1" noChangeArrowheads="1"/>
                      </p:cNvPicPr>
                      <p:nvPr/>
                    </p:nvPicPr>
                    <p:blipFill>
                      <a:blip r:embed="rId16"/>
                      <a:srcRect/>
                      <a:stretch>
                        <a:fillRect/>
                      </a:stretch>
                    </p:blipFill>
                    <p:spPr bwMode="auto">
                      <a:xfrm>
                        <a:off x="1513006" y="3945431"/>
                        <a:ext cx="1785937" cy="110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5"/>
          <p:cNvGraphicFramePr>
            <a:graphicFrameLocks/>
          </p:cNvGraphicFramePr>
          <p:nvPr>
            <p:extLst>
              <p:ext uri="{D42A27DB-BD31-4B8C-83A1-F6EECF244321}">
                <p14:modId xmlns:p14="http://schemas.microsoft.com/office/powerpoint/2010/main" val="1820753665"/>
              </p:ext>
            </p:extLst>
          </p:nvPr>
        </p:nvGraphicFramePr>
        <p:xfrm>
          <a:off x="3267880" y="4332627"/>
          <a:ext cx="1746003" cy="582613"/>
        </p:xfrm>
        <a:graphic>
          <a:graphicData uri="http://schemas.openxmlformats.org/presentationml/2006/ole">
            <mc:AlternateContent xmlns:mc="http://schemas.openxmlformats.org/markup-compatibility/2006">
              <mc:Choice xmlns:v="urn:schemas-microsoft-com:vml" Requires="v">
                <p:oleObj spid="_x0000_s402549" name="公式" r:id="rId17" imgW="609480" imgH="228600" progId="Equation.3">
                  <p:embed/>
                </p:oleObj>
              </mc:Choice>
              <mc:Fallback>
                <p:oleObj name="公式" r:id="rId17" imgW="609480" imgH="228600" progId="Equation.3">
                  <p:embed/>
                  <p:pic>
                    <p:nvPicPr>
                      <p:cNvPr id="0" name=""/>
                      <p:cNvPicPr>
                        <a:picLocks noChangeArrowheads="1"/>
                      </p:cNvPicPr>
                      <p:nvPr/>
                    </p:nvPicPr>
                    <p:blipFill>
                      <a:blip r:embed="rId18"/>
                      <a:srcRect/>
                      <a:stretch>
                        <a:fillRect/>
                      </a:stretch>
                    </p:blipFill>
                    <p:spPr bwMode="auto">
                      <a:xfrm>
                        <a:off x="3267880" y="4332627"/>
                        <a:ext cx="1746003" cy="582613"/>
                      </a:xfrm>
                      <a:prstGeom prst="rect">
                        <a:avLst/>
                      </a:prstGeom>
                      <a:noFill/>
                      <a:ln>
                        <a:noFill/>
                      </a:ln>
                      <a:effectLst/>
                      <a:extLst/>
                    </p:spPr>
                  </p:pic>
                </p:oleObj>
              </mc:Fallback>
            </mc:AlternateContent>
          </a:graphicData>
        </a:graphic>
      </p:graphicFrame>
      <p:grpSp>
        <p:nvGrpSpPr>
          <p:cNvPr id="78" name="Group 10"/>
          <p:cNvGrpSpPr>
            <a:grpSpLocks/>
          </p:cNvGrpSpPr>
          <p:nvPr/>
        </p:nvGrpSpPr>
        <p:grpSpPr bwMode="auto">
          <a:xfrm>
            <a:off x="7555605" y="3186602"/>
            <a:ext cx="3665537" cy="3024188"/>
            <a:chOff x="935" y="2184"/>
            <a:chExt cx="2309" cy="1905"/>
          </a:xfrm>
        </p:grpSpPr>
        <p:graphicFrame>
          <p:nvGraphicFramePr>
            <p:cNvPr id="79" name="Object 11"/>
            <p:cNvGraphicFramePr>
              <a:graphicFrameLocks noChangeAspect="1"/>
            </p:cNvGraphicFramePr>
            <p:nvPr/>
          </p:nvGraphicFramePr>
          <p:xfrm>
            <a:off x="1006" y="2842"/>
            <a:ext cx="56" cy="103"/>
          </p:xfrm>
          <a:graphic>
            <a:graphicData uri="http://schemas.openxmlformats.org/presentationml/2006/ole">
              <mc:AlternateContent xmlns:mc="http://schemas.openxmlformats.org/markup-compatibility/2006">
                <mc:Choice xmlns:v="urn:schemas-microsoft-com:vml" Requires="v">
                  <p:oleObj spid="_x0000_s402550" name="公式" r:id="rId19" imgW="114120" imgH="215640" progId="Equation.3">
                    <p:embed/>
                  </p:oleObj>
                </mc:Choice>
                <mc:Fallback>
                  <p:oleObj name="公式" r:id="rId19" imgW="114120" imgH="215640" progId="Equation.3">
                    <p:embed/>
                    <p:pic>
                      <p:nvPicPr>
                        <p:cNvPr id="11"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06" y="2842"/>
                          <a:ext cx="56" cy="1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12"/>
            <p:cNvGraphicFramePr>
              <a:graphicFrameLocks noChangeAspect="1"/>
            </p:cNvGraphicFramePr>
            <p:nvPr/>
          </p:nvGraphicFramePr>
          <p:xfrm>
            <a:off x="1766" y="2404"/>
            <a:ext cx="1478" cy="258"/>
          </p:xfrm>
          <a:graphic>
            <a:graphicData uri="http://schemas.openxmlformats.org/presentationml/2006/ole">
              <mc:AlternateContent xmlns:mc="http://schemas.openxmlformats.org/markup-compatibility/2006">
                <mc:Choice xmlns:v="urn:schemas-microsoft-com:vml" Requires="v">
                  <p:oleObj spid="_x0000_s402551" name="Equation" r:id="rId21" imgW="1384200" imgH="253800" progId="Equation.3">
                    <p:embed/>
                  </p:oleObj>
                </mc:Choice>
                <mc:Fallback>
                  <p:oleObj name="Equation" r:id="rId21" imgW="1384200" imgH="253800" progId="Equation.3">
                    <p:embed/>
                    <p:pic>
                      <p:nvPicPr>
                        <p:cNvPr id="12"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66" y="2404"/>
                          <a:ext cx="147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 name="Line 13"/>
            <p:cNvSpPr>
              <a:spLocks noChangeShapeType="1"/>
            </p:cNvSpPr>
            <p:nvPr/>
          </p:nvSpPr>
          <p:spPr bwMode="auto">
            <a:xfrm flipV="1">
              <a:off x="1647" y="2309"/>
              <a:ext cx="0" cy="178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14"/>
            <p:cNvSpPr>
              <a:spLocks noChangeShapeType="1"/>
            </p:cNvSpPr>
            <p:nvPr/>
          </p:nvSpPr>
          <p:spPr bwMode="auto">
            <a:xfrm flipV="1">
              <a:off x="1647" y="3256"/>
              <a:ext cx="828" cy="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15"/>
            <p:cNvSpPr>
              <a:spLocks noChangeShapeType="1"/>
            </p:cNvSpPr>
            <p:nvPr/>
          </p:nvSpPr>
          <p:spPr bwMode="auto">
            <a:xfrm>
              <a:off x="1647" y="2967"/>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16"/>
            <p:cNvSpPr>
              <a:spLocks noChangeShapeType="1"/>
            </p:cNvSpPr>
            <p:nvPr/>
          </p:nvSpPr>
          <p:spPr bwMode="auto">
            <a:xfrm>
              <a:off x="1647" y="2967"/>
              <a:ext cx="68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17"/>
            <p:cNvSpPr>
              <a:spLocks noChangeShapeType="1"/>
            </p:cNvSpPr>
            <p:nvPr/>
          </p:nvSpPr>
          <p:spPr bwMode="auto">
            <a:xfrm>
              <a:off x="1647" y="2711"/>
              <a:ext cx="45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18"/>
            <p:cNvSpPr>
              <a:spLocks noChangeShapeType="1"/>
            </p:cNvSpPr>
            <p:nvPr/>
          </p:nvSpPr>
          <p:spPr bwMode="auto">
            <a:xfrm>
              <a:off x="1647" y="3552"/>
              <a:ext cx="72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19"/>
            <p:cNvSpPr>
              <a:spLocks noChangeShapeType="1"/>
            </p:cNvSpPr>
            <p:nvPr/>
          </p:nvSpPr>
          <p:spPr bwMode="auto">
            <a:xfrm>
              <a:off x="1647" y="3845"/>
              <a:ext cx="45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20"/>
            <p:cNvSpPr>
              <a:spLocks noChangeShapeType="1"/>
            </p:cNvSpPr>
            <p:nvPr/>
          </p:nvSpPr>
          <p:spPr bwMode="auto">
            <a:xfrm flipV="1">
              <a:off x="1647" y="2955"/>
              <a:ext cx="727" cy="30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21"/>
            <p:cNvSpPr>
              <a:spLocks noChangeShapeType="1"/>
            </p:cNvSpPr>
            <p:nvPr/>
          </p:nvSpPr>
          <p:spPr bwMode="auto">
            <a:xfrm flipV="1">
              <a:off x="1647" y="2711"/>
              <a:ext cx="459" cy="54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22"/>
            <p:cNvSpPr>
              <a:spLocks noChangeShapeType="1"/>
            </p:cNvSpPr>
            <p:nvPr/>
          </p:nvSpPr>
          <p:spPr bwMode="auto">
            <a:xfrm>
              <a:off x="1647" y="3260"/>
              <a:ext cx="727" cy="2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23"/>
            <p:cNvSpPr>
              <a:spLocks noChangeShapeType="1"/>
            </p:cNvSpPr>
            <p:nvPr/>
          </p:nvSpPr>
          <p:spPr bwMode="auto">
            <a:xfrm>
              <a:off x="1647" y="3260"/>
              <a:ext cx="459" cy="58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Text Box 24"/>
            <p:cNvSpPr txBox="1">
              <a:spLocks noChangeArrowheads="1"/>
            </p:cNvSpPr>
            <p:nvPr/>
          </p:nvSpPr>
          <p:spPr bwMode="auto">
            <a:xfrm>
              <a:off x="1384" y="311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a:t>
              </a:r>
            </a:p>
          </p:txBody>
        </p:sp>
        <p:sp>
          <p:nvSpPr>
            <p:cNvPr id="93" name="Text Box 25"/>
            <p:cNvSpPr txBox="1">
              <a:spLocks noChangeArrowheads="1"/>
            </p:cNvSpPr>
            <p:nvPr/>
          </p:nvSpPr>
          <p:spPr bwMode="auto">
            <a:xfrm>
              <a:off x="1242" y="3714"/>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ym typeface="MT Extra" panose="05050102010205020202" pitchFamily="18" charset="2"/>
                </a:rPr>
                <a:t>-2</a:t>
              </a:r>
              <a:endParaRPr kumimoji="1" lang="en-US" altLang="zh-CN"/>
            </a:p>
          </p:txBody>
        </p:sp>
        <p:sp>
          <p:nvSpPr>
            <p:cNvPr id="94" name="Text Box 26"/>
            <p:cNvSpPr txBox="1">
              <a:spLocks noChangeArrowheads="1"/>
            </p:cNvSpPr>
            <p:nvPr/>
          </p:nvSpPr>
          <p:spPr bwMode="auto">
            <a:xfrm>
              <a:off x="1396" y="281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ym typeface="MT Extra" panose="05050102010205020202" pitchFamily="18" charset="2"/>
                </a:rPr>
                <a:t></a:t>
              </a:r>
              <a:endParaRPr kumimoji="1" lang="en-US" altLang="zh-CN"/>
            </a:p>
          </p:txBody>
        </p:sp>
        <p:sp>
          <p:nvSpPr>
            <p:cNvPr id="95" name="Text Box 27"/>
            <p:cNvSpPr txBox="1">
              <a:spLocks noChangeArrowheads="1"/>
            </p:cNvSpPr>
            <p:nvPr/>
          </p:nvSpPr>
          <p:spPr bwMode="auto">
            <a:xfrm>
              <a:off x="935" y="2533"/>
              <a:ext cx="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ym typeface="MT Extra" panose="05050102010205020202" pitchFamily="18" charset="2"/>
                </a:rPr>
                <a:t>L</a:t>
              </a:r>
              <a:r>
                <a:rPr kumimoji="1" lang="en-US" altLang="zh-CN" i="1" baseline="-25000">
                  <a:sym typeface="MT Extra" panose="05050102010205020202" pitchFamily="18" charset="2"/>
                </a:rPr>
                <a:t>z</a:t>
              </a:r>
              <a:r>
                <a:rPr kumimoji="1" lang="en-US" altLang="zh-CN" i="1">
                  <a:sym typeface="MT Extra" panose="05050102010205020202" pitchFamily="18" charset="2"/>
                </a:rPr>
                <a:t> =</a:t>
              </a:r>
              <a:r>
                <a:rPr kumimoji="1" lang="en-US" altLang="zh-CN">
                  <a:sym typeface="MT Extra" panose="05050102010205020202" pitchFamily="18" charset="2"/>
                </a:rPr>
                <a:t>2</a:t>
              </a:r>
              <a:endParaRPr kumimoji="1" lang="en-US" altLang="zh-CN"/>
            </a:p>
          </p:txBody>
        </p:sp>
        <p:sp>
          <p:nvSpPr>
            <p:cNvPr id="96" name="Text Box 28"/>
            <p:cNvSpPr txBox="1">
              <a:spLocks noChangeArrowheads="1"/>
            </p:cNvSpPr>
            <p:nvPr/>
          </p:nvSpPr>
          <p:spPr bwMode="auto">
            <a:xfrm>
              <a:off x="1331" y="340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ym typeface="MT Extra" panose="05050102010205020202" pitchFamily="18" charset="2"/>
                </a:rPr>
                <a:t>-</a:t>
              </a:r>
              <a:endParaRPr kumimoji="1" lang="en-US" altLang="zh-CN"/>
            </a:p>
          </p:txBody>
        </p:sp>
        <p:sp>
          <p:nvSpPr>
            <p:cNvPr id="97" name="Text Box 29"/>
            <p:cNvSpPr txBox="1">
              <a:spLocks noChangeArrowheads="1"/>
            </p:cNvSpPr>
            <p:nvPr/>
          </p:nvSpPr>
          <p:spPr bwMode="auto">
            <a:xfrm>
              <a:off x="1353" y="2184"/>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t>L</a:t>
              </a:r>
              <a:r>
                <a:rPr kumimoji="1" lang="en-US" altLang="zh-CN" i="1" baseline="-25000"/>
                <a:t>z</a:t>
              </a:r>
              <a:endParaRPr kumimoji="1" lang="en-US" altLang="zh-CN"/>
            </a:p>
          </p:txBody>
        </p:sp>
      </p:grpSp>
      <p:sp>
        <p:nvSpPr>
          <p:cNvPr id="98" name="Arc 30"/>
          <p:cNvSpPr>
            <a:spLocks/>
          </p:cNvSpPr>
          <p:nvPr/>
        </p:nvSpPr>
        <p:spPr bwMode="auto">
          <a:xfrm>
            <a:off x="8692253" y="3860079"/>
            <a:ext cx="1308893" cy="2123699"/>
          </a:xfrm>
          <a:custGeom>
            <a:avLst/>
            <a:gdLst>
              <a:gd name="T0" fmla="*/ 0 w 21757"/>
              <a:gd name="T1" fmla="*/ 0 h 43200"/>
              <a:gd name="T2" fmla="*/ 0 w 21757"/>
              <a:gd name="T3" fmla="*/ 0 h 43200"/>
              <a:gd name="T4" fmla="*/ 0 w 21757"/>
              <a:gd name="T5" fmla="*/ 0 h 43200"/>
              <a:gd name="T6" fmla="*/ 0 60000 65536"/>
              <a:gd name="T7" fmla="*/ 0 60000 65536"/>
              <a:gd name="T8" fmla="*/ 0 60000 65536"/>
              <a:gd name="T9" fmla="*/ 0 w 21757"/>
              <a:gd name="T10" fmla="*/ 0 h 43200"/>
              <a:gd name="T11" fmla="*/ 21757 w 21757"/>
              <a:gd name="T12" fmla="*/ 43200 h 43200"/>
            </a:gdLst>
            <a:ahLst/>
            <a:cxnLst>
              <a:cxn ang="T6">
                <a:pos x="T0" y="T1"/>
              </a:cxn>
              <a:cxn ang="T7">
                <a:pos x="T2" y="T3"/>
              </a:cxn>
              <a:cxn ang="T8">
                <a:pos x="T4" y="T5"/>
              </a:cxn>
            </a:cxnLst>
            <a:rect l="T9" t="T10" r="T11" b="T12"/>
            <a:pathLst>
              <a:path w="21757" h="43200" fill="none"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path>
              <a:path w="21757" h="43200" stroke="0"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lnTo>
                  <a:pt x="157" y="21600"/>
                </a:lnTo>
                <a:lnTo>
                  <a:pt x="105" y="0"/>
                </a:lnTo>
                <a:close/>
              </a:path>
            </a:pathLst>
          </a:custGeom>
          <a:noFill/>
          <a:ln w="28575"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9" name="Rectangle 4"/>
          <p:cNvSpPr>
            <a:spLocks noChangeArrowheads="1"/>
          </p:cNvSpPr>
          <p:nvPr/>
        </p:nvSpPr>
        <p:spPr bwMode="auto">
          <a:xfrm>
            <a:off x="976319" y="5201435"/>
            <a:ext cx="4824412" cy="523862"/>
          </a:xfrm>
          <a:prstGeom prst="rect">
            <a:avLst/>
          </a:prstGeom>
          <a:noFill/>
          <a:ln w="9525">
            <a:noFill/>
            <a:miter lim="800000"/>
            <a:headEnd/>
            <a:tailEnd/>
          </a:ln>
        </p:spPr>
        <p:txBody>
          <a:bodyPr lIns="92075" tIns="46038" rIns="92075" bIns="46038">
            <a:spAutoFit/>
          </a:bodyPr>
          <a:lstStyle/>
          <a:p>
            <a:pPr>
              <a:defRPr/>
            </a:pPr>
            <a:r>
              <a:rPr lang="en-US" altLang="zh-CN" sz="2800" b="1" i="1" kern="0" dirty="0">
                <a:solidFill>
                  <a:srgbClr val="FF0000"/>
                </a:solidFill>
              </a:rPr>
              <a:t> </a:t>
            </a:r>
            <a:r>
              <a:rPr lang="zh-CN" altLang="en-US" sz="2800" b="1" kern="0" dirty="0">
                <a:solidFill>
                  <a:srgbClr val="009900"/>
                </a:solidFill>
              </a:rPr>
              <a:t>其中 </a:t>
            </a:r>
            <a:r>
              <a:rPr lang="zh-CN" altLang="en-US" sz="2800" b="1" i="1" kern="0" dirty="0">
                <a:solidFill>
                  <a:srgbClr val="009900"/>
                </a:solidFill>
              </a:rPr>
              <a:t>  </a:t>
            </a:r>
            <a:r>
              <a:rPr lang="en-US" altLang="zh-CN" sz="2800" b="1" i="1" kern="0" dirty="0">
                <a:solidFill>
                  <a:srgbClr val="C00000"/>
                </a:solidFill>
              </a:rPr>
              <a:t>m</a:t>
            </a:r>
            <a:r>
              <a:rPr lang="en-US" altLang="zh-CN" sz="2800" b="1" i="1" kern="0" baseline="-20000" dirty="0">
                <a:solidFill>
                  <a:srgbClr val="C00000"/>
                </a:solidFill>
                <a:latin typeface="Times New Roman" panose="02020603050405020304" pitchFamily="18" charset="0"/>
                <a:cs typeface="Times New Roman" panose="02020603050405020304" pitchFamily="18" charset="0"/>
              </a:rPr>
              <a:t>l  </a:t>
            </a:r>
            <a:r>
              <a:rPr lang="en-US" altLang="zh-CN" sz="2800" b="1" kern="0" dirty="0">
                <a:solidFill>
                  <a:srgbClr val="C00000"/>
                </a:solidFill>
              </a:rPr>
              <a:t>= 0, ±1, ± 2, …, ± </a:t>
            </a:r>
            <a:r>
              <a:rPr lang="en-US" altLang="zh-CN" sz="2800" b="1" i="1" kern="0" dirty="0">
                <a:solidFill>
                  <a:srgbClr val="FF0000"/>
                </a:solidFill>
                <a:latin typeface="Times New Roman" panose="02020603050405020304" pitchFamily="18" charset="0"/>
                <a:cs typeface="Times New Roman" panose="02020603050405020304" pitchFamily="18" charset="0"/>
              </a:rPr>
              <a:t>l</a:t>
            </a:r>
          </a:p>
        </p:txBody>
      </p:sp>
      <p:graphicFrame>
        <p:nvGraphicFramePr>
          <p:cNvPr id="100" name="Object 17"/>
          <p:cNvGraphicFramePr>
            <a:graphicFrameLocks noChangeAspect="1"/>
          </p:cNvGraphicFramePr>
          <p:nvPr>
            <p:extLst>
              <p:ext uri="{D42A27DB-BD31-4B8C-83A1-F6EECF244321}">
                <p14:modId xmlns:p14="http://schemas.microsoft.com/office/powerpoint/2010/main" val="110213698"/>
              </p:ext>
            </p:extLst>
          </p:nvPr>
        </p:nvGraphicFramePr>
        <p:xfrm>
          <a:off x="2851148" y="5711377"/>
          <a:ext cx="1644650" cy="1106488"/>
        </p:xfrm>
        <a:graphic>
          <a:graphicData uri="http://schemas.openxmlformats.org/presentationml/2006/ole">
            <mc:AlternateContent xmlns:mc="http://schemas.openxmlformats.org/markup-compatibility/2006">
              <mc:Choice xmlns:v="urn:schemas-microsoft-com:vml" Requires="v">
                <p:oleObj spid="_x0000_s402552" name="公式" r:id="rId23" imgW="583920" imgH="393480" progId="Equation.3">
                  <p:embed/>
                </p:oleObj>
              </mc:Choice>
              <mc:Fallback>
                <p:oleObj name="公式" r:id="rId23" imgW="583920" imgH="393480" progId="Equation.3">
                  <p:embed/>
                  <p:pic>
                    <p:nvPicPr>
                      <p:cNvPr id="56" name="Object 17"/>
                      <p:cNvPicPr>
                        <a:picLocks noChangeAspect="1" noChangeArrowheads="1"/>
                      </p:cNvPicPr>
                      <p:nvPr/>
                    </p:nvPicPr>
                    <p:blipFill>
                      <a:blip r:embed="rId24"/>
                      <a:srcRect/>
                      <a:stretch>
                        <a:fillRect/>
                      </a:stretch>
                    </p:blipFill>
                    <p:spPr bwMode="auto">
                      <a:xfrm>
                        <a:off x="2851148" y="5711377"/>
                        <a:ext cx="1644650"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 name="Rectangle 22"/>
          <p:cNvSpPr>
            <a:spLocks noChangeArrowheads="1"/>
          </p:cNvSpPr>
          <p:nvPr/>
        </p:nvSpPr>
        <p:spPr bwMode="auto">
          <a:xfrm>
            <a:off x="4938035" y="6127943"/>
            <a:ext cx="274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FF0000"/>
                </a:solidFill>
              </a:rPr>
              <a:t>— </a:t>
            </a:r>
            <a:r>
              <a:rPr kumimoji="1" lang="zh-CN" altLang="en-US" sz="2800" dirty="0">
                <a:solidFill>
                  <a:srgbClr val="FF0000"/>
                </a:solidFill>
                <a:ea typeface="楷体_GB2312" pitchFamily="49" charset="-122"/>
              </a:rPr>
              <a:t>玻尔磁子</a:t>
            </a:r>
          </a:p>
        </p:txBody>
      </p:sp>
    </p:spTree>
    <p:extLst>
      <p:ext uri="{BB962C8B-B14F-4D97-AF65-F5344CB8AC3E}">
        <p14:creationId xmlns:p14="http://schemas.microsoft.com/office/powerpoint/2010/main" val="423701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left)">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500" fill="hold"/>
                                        <p:tgtEl>
                                          <p:spTgt spid="33"/>
                                        </p:tgtEl>
                                        <p:attrNameLst>
                                          <p:attrName>ppt_x</p:attrName>
                                        </p:attrNameLst>
                                      </p:cBhvr>
                                      <p:tavLst>
                                        <p:tav tm="0">
                                          <p:val>
                                            <p:strVal val="#ppt_x"/>
                                          </p:val>
                                        </p:tav>
                                        <p:tav tm="100000">
                                          <p:val>
                                            <p:strVal val="#ppt_x"/>
                                          </p:val>
                                        </p:tav>
                                      </p:tavLst>
                                    </p:anim>
                                    <p:anim calcmode="lin" valueType="num">
                                      <p:cBhvr additive="base">
                                        <p:cTn id="5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1000"/>
                                        <p:tgtEl>
                                          <p:spTgt spid="34"/>
                                        </p:tgtEl>
                                      </p:cBhvr>
                                    </p:animEffect>
                                    <p:anim calcmode="lin" valueType="num">
                                      <p:cBhvr>
                                        <p:cTn id="61" dur="1000" fill="hold"/>
                                        <p:tgtEl>
                                          <p:spTgt spid="34"/>
                                        </p:tgtEl>
                                        <p:attrNameLst>
                                          <p:attrName>ppt_x</p:attrName>
                                        </p:attrNameLst>
                                      </p:cBhvr>
                                      <p:tavLst>
                                        <p:tav tm="0">
                                          <p:val>
                                            <p:strVal val="#ppt_x"/>
                                          </p:val>
                                        </p:tav>
                                        <p:tav tm="100000">
                                          <p:val>
                                            <p:strVal val="#ppt_x"/>
                                          </p:val>
                                        </p:tav>
                                      </p:tavLst>
                                    </p:anim>
                                    <p:anim calcmode="lin" valueType="num">
                                      <p:cBhvr>
                                        <p:cTn id="6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1000"/>
                                        <p:tgtEl>
                                          <p:spTgt spid="35"/>
                                        </p:tgtEl>
                                      </p:cBhvr>
                                    </p:animEffect>
                                    <p:anim calcmode="lin" valueType="num">
                                      <p:cBhvr>
                                        <p:cTn id="68" dur="1000" fill="hold"/>
                                        <p:tgtEl>
                                          <p:spTgt spid="35"/>
                                        </p:tgtEl>
                                        <p:attrNameLst>
                                          <p:attrName>ppt_x</p:attrName>
                                        </p:attrNameLst>
                                      </p:cBhvr>
                                      <p:tavLst>
                                        <p:tav tm="0">
                                          <p:val>
                                            <p:strVal val="#ppt_x"/>
                                          </p:val>
                                        </p:tav>
                                        <p:tav tm="100000">
                                          <p:val>
                                            <p:strVal val="#ppt_x"/>
                                          </p:val>
                                        </p:tav>
                                      </p:tavLst>
                                    </p:anim>
                                    <p:anim calcmode="lin" valueType="num">
                                      <p:cBhvr>
                                        <p:cTn id="6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down)">
                                      <p:cBhvr>
                                        <p:cTn id="74" dur="500"/>
                                        <p:tgtEl>
                                          <p:spTgt spid="36"/>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500" fill="hold"/>
                                        <p:tgtEl>
                                          <p:spTgt spid="39"/>
                                        </p:tgtEl>
                                        <p:attrNameLst>
                                          <p:attrName>ppt_x</p:attrName>
                                        </p:attrNameLst>
                                      </p:cBhvr>
                                      <p:tavLst>
                                        <p:tav tm="0">
                                          <p:val>
                                            <p:strVal val="#ppt_x"/>
                                          </p:val>
                                        </p:tav>
                                        <p:tav tm="100000">
                                          <p:val>
                                            <p:strVal val="#ppt_x"/>
                                          </p:val>
                                        </p:tav>
                                      </p:tavLst>
                                    </p:anim>
                                    <p:anim calcmode="lin" valueType="num">
                                      <p:cBhvr additive="base">
                                        <p:cTn id="8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nodeType="click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heel(1)">
                                      <p:cBhvr>
                                        <p:cTn id="85" dur="20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left)">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78"/>
                                        </p:tgtEl>
                                        <p:attrNameLst>
                                          <p:attrName>style.visibility</p:attrName>
                                        </p:attrNameLst>
                                      </p:cBhvr>
                                      <p:to>
                                        <p:strVal val="visible"/>
                                      </p:to>
                                    </p:set>
                                    <p:anim calcmode="lin" valueType="num">
                                      <p:cBhvr additive="base">
                                        <p:cTn id="101" dur="500" fill="hold"/>
                                        <p:tgtEl>
                                          <p:spTgt spid="78"/>
                                        </p:tgtEl>
                                        <p:attrNameLst>
                                          <p:attrName>ppt_x</p:attrName>
                                        </p:attrNameLst>
                                      </p:cBhvr>
                                      <p:tavLst>
                                        <p:tav tm="0">
                                          <p:val>
                                            <p:strVal val="#ppt_x"/>
                                          </p:val>
                                        </p:tav>
                                        <p:tav tm="100000">
                                          <p:val>
                                            <p:strVal val="#ppt_x"/>
                                          </p:val>
                                        </p:tav>
                                      </p:tavLst>
                                    </p:anim>
                                    <p:anim calcmode="lin" valueType="num">
                                      <p:cBhvr additive="base">
                                        <p:cTn id="102" dur="500" fill="hold"/>
                                        <p:tgtEl>
                                          <p:spTgt spid="7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anim calcmode="lin" valueType="num">
                                      <p:cBhvr additive="base">
                                        <p:cTn id="105" dur="500" fill="hold"/>
                                        <p:tgtEl>
                                          <p:spTgt spid="98"/>
                                        </p:tgtEl>
                                        <p:attrNameLst>
                                          <p:attrName>ppt_x</p:attrName>
                                        </p:attrNameLst>
                                      </p:cBhvr>
                                      <p:tavLst>
                                        <p:tav tm="0">
                                          <p:val>
                                            <p:strVal val="#ppt_x"/>
                                          </p:val>
                                        </p:tav>
                                        <p:tav tm="100000">
                                          <p:val>
                                            <p:strVal val="#ppt_x"/>
                                          </p:val>
                                        </p:tav>
                                      </p:tavLst>
                                    </p:anim>
                                    <p:anim calcmode="lin" valueType="num">
                                      <p:cBhvr additive="base">
                                        <p:cTn id="10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99">
                                            <p:txEl>
                                              <p:pRg st="0" end="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nodeType="clickEffect">
                                  <p:stCondLst>
                                    <p:cond delay="0"/>
                                  </p:stCondLst>
                                  <p:childTnLst>
                                    <p:set>
                                      <p:cBhvr>
                                        <p:cTn id="114" dur="1" fill="hold">
                                          <p:stCondLst>
                                            <p:cond delay="0"/>
                                          </p:stCondLst>
                                        </p:cTn>
                                        <p:tgtEl>
                                          <p:spTgt spid="100"/>
                                        </p:tgtEl>
                                        <p:attrNameLst>
                                          <p:attrName>style.visibility</p:attrName>
                                        </p:attrNameLst>
                                      </p:cBhvr>
                                      <p:to>
                                        <p:strVal val="visible"/>
                                      </p:to>
                                    </p:set>
                                    <p:animEffect transition="in" filter="circle(in)">
                                      <p:cBhvr>
                                        <p:cTn id="115" dur="2000"/>
                                        <p:tgtEl>
                                          <p:spTgt spid="100"/>
                                        </p:tgtEl>
                                      </p:cBhvr>
                                    </p:animEffect>
                                  </p:childTnLst>
                                </p:cTn>
                              </p:par>
                            </p:childTnLst>
                          </p:cTn>
                        </p:par>
                      </p:childTnLst>
                    </p:cTn>
                  </p:par>
                  <p:par>
                    <p:cTn id="116" fill="hold">
                      <p:stCondLst>
                        <p:cond delay="indefinite"/>
                      </p:stCondLst>
                      <p:childTnLst>
                        <p:par>
                          <p:cTn id="117" fill="hold">
                            <p:stCondLst>
                              <p:cond delay="0"/>
                            </p:stCondLst>
                            <p:childTnLst>
                              <p:par>
                                <p:cTn id="118" presetID="21" presetClass="entr" presetSubtype="1" fill="hold" grpId="0" nodeType="clickEffect">
                                  <p:stCondLst>
                                    <p:cond delay="0"/>
                                  </p:stCondLst>
                                  <p:childTnLst>
                                    <p:set>
                                      <p:cBhvr>
                                        <p:cTn id="119" dur="1" fill="hold">
                                          <p:stCondLst>
                                            <p:cond delay="0"/>
                                          </p:stCondLst>
                                        </p:cTn>
                                        <p:tgtEl>
                                          <p:spTgt spid="101"/>
                                        </p:tgtEl>
                                        <p:attrNameLst>
                                          <p:attrName>style.visibility</p:attrName>
                                        </p:attrNameLst>
                                      </p:cBhvr>
                                      <p:to>
                                        <p:strVal val="visible"/>
                                      </p:to>
                                    </p:set>
                                    <p:animEffect transition="in" filter="wheel(1)">
                                      <p:cBhvr>
                                        <p:cTn id="120" dur="2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advAuto="0"/>
      <p:bldP spid="5" grpId="0" build="p" autoUpdateAnimBg="0"/>
      <p:bldP spid="19" grpId="0" animBg="1"/>
      <p:bldP spid="20" grpId="0"/>
      <p:bldP spid="21" grpId="0" animBg="1"/>
      <p:bldP spid="33" grpId="0" animBg="1"/>
      <p:bldP spid="36" grpId="0"/>
      <p:bldP spid="98" grpId="0" animBg="1"/>
      <p:bldP spid="99" grpId="0" build="p" autoUpdateAnimBg="0"/>
      <p:bldP spid="10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1885526" y="428774"/>
            <a:ext cx="24080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800" dirty="0">
                <a:latin typeface="宋体" panose="02010600030101010101" pitchFamily="2" charset="-122"/>
              </a:rPr>
              <a:t> </a:t>
            </a:r>
            <a:r>
              <a:rPr kumimoji="1" lang="zh-CN" altLang="en-GB" sz="2800" dirty="0">
                <a:solidFill>
                  <a:srgbClr val="0000FF"/>
                </a:solidFill>
                <a:latin typeface="宋体" panose="02010600030101010101" pitchFamily="2" charset="-122"/>
              </a:rPr>
              <a:t>归一化常数</a:t>
            </a:r>
            <a:r>
              <a:rPr kumimoji="1" lang="en-GB" altLang="zh-CN" sz="2800" i="1" dirty="0">
                <a:solidFill>
                  <a:srgbClr val="FF0000"/>
                </a:solidFill>
              </a:rPr>
              <a:t>C</a:t>
            </a:r>
            <a:endParaRPr kumimoji="1" lang="zh-CN" altLang="en-US" sz="2800" dirty="0">
              <a:solidFill>
                <a:srgbClr val="0000CC"/>
              </a:solidFill>
              <a:latin typeface="宋体" panose="02010600030101010101" pitchFamily="2" charset="-122"/>
            </a:endParaRPr>
          </a:p>
        </p:txBody>
      </p:sp>
      <p:graphicFrame>
        <p:nvGraphicFramePr>
          <p:cNvPr id="12" name="Object 8"/>
          <p:cNvGraphicFramePr>
            <a:graphicFrameLocks noChangeAspect="1"/>
          </p:cNvGraphicFramePr>
          <p:nvPr>
            <p:extLst>
              <p:ext uri="{D42A27DB-BD31-4B8C-83A1-F6EECF244321}">
                <p14:modId xmlns:p14="http://schemas.microsoft.com/office/powerpoint/2010/main" val="4141476404"/>
              </p:ext>
            </p:extLst>
          </p:nvPr>
        </p:nvGraphicFramePr>
        <p:xfrm>
          <a:off x="4591487" y="56099"/>
          <a:ext cx="5501783" cy="1477720"/>
        </p:xfrm>
        <a:graphic>
          <a:graphicData uri="http://schemas.openxmlformats.org/presentationml/2006/ole">
            <mc:AlternateContent xmlns:mc="http://schemas.openxmlformats.org/markup-compatibility/2006">
              <mc:Choice xmlns:v="urn:schemas-microsoft-com:vml" Requires="v">
                <p:oleObj spid="_x0000_s349572" name="公式" r:id="rId3" imgW="2209680" imgH="583920" progId="Equation.3">
                  <p:embed/>
                </p:oleObj>
              </mc:Choice>
              <mc:Fallback>
                <p:oleObj name="公式" r:id="rId3" imgW="2209680" imgH="583920" progId="Equation.3">
                  <p:embed/>
                  <p:pic>
                    <p:nvPicPr>
                      <p:cNvPr id="0" name=""/>
                      <p:cNvPicPr>
                        <a:picLocks noChangeAspect="1" noChangeArrowheads="1"/>
                      </p:cNvPicPr>
                      <p:nvPr/>
                    </p:nvPicPr>
                    <p:blipFill>
                      <a:blip r:embed="rId4"/>
                      <a:srcRect/>
                      <a:stretch>
                        <a:fillRect/>
                      </a:stretch>
                    </p:blipFill>
                    <p:spPr bwMode="auto">
                      <a:xfrm>
                        <a:off x="4591487" y="56099"/>
                        <a:ext cx="5501783" cy="1477720"/>
                      </a:xfrm>
                      <a:prstGeom prst="rect">
                        <a:avLst/>
                      </a:prstGeom>
                      <a:noFill/>
                      <a:ln>
                        <a:noFill/>
                      </a:ln>
                      <a:effectLst/>
                      <a:ex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2572134956"/>
              </p:ext>
            </p:extLst>
          </p:nvPr>
        </p:nvGraphicFramePr>
        <p:xfrm>
          <a:off x="4136462" y="2542968"/>
          <a:ext cx="1543368" cy="1032128"/>
        </p:xfrm>
        <a:graphic>
          <a:graphicData uri="http://schemas.openxmlformats.org/presentationml/2006/ole">
            <mc:AlternateContent xmlns:mc="http://schemas.openxmlformats.org/markup-compatibility/2006">
              <mc:Choice xmlns:v="urn:schemas-microsoft-com:vml" Requires="v">
                <p:oleObj spid="_x0000_s349573" name="Equation" r:id="rId5" imgW="476176" imgH="380876" progId="Equation.3">
                  <p:embed/>
                </p:oleObj>
              </mc:Choice>
              <mc:Fallback>
                <p:oleObj name="Equation" r:id="rId5" imgW="476176" imgH="38087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6462" y="2542968"/>
                        <a:ext cx="1543368" cy="1032128"/>
                      </a:xfrm>
                      <a:prstGeom prst="rect">
                        <a:avLst/>
                      </a:prstGeom>
                      <a:noFill/>
                      <a:ln>
                        <a:noFill/>
                      </a:ln>
                      <a:extLst/>
                    </p:spPr>
                  </p:pic>
                </p:oleObj>
              </mc:Fallback>
            </mc:AlternateContent>
          </a:graphicData>
        </a:graphic>
      </p:graphicFrame>
      <p:sp>
        <p:nvSpPr>
          <p:cNvPr id="14" name="AutoShape 3"/>
          <p:cNvSpPr>
            <a:spLocks noChangeArrowheads="1"/>
          </p:cNvSpPr>
          <p:nvPr/>
        </p:nvSpPr>
        <p:spPr bwMode="auto">
          <a:xfrm>
            <a:off x="2601036" y="3014867"/>
            <a:ext cx="1066800" cy="276346"/>
          </a:xfrm>
          <a:prstGeom prst="rightArrow">
            <a:avLst>
              <a:gd name="adj1" fmla="val 50000"/>
              <a:gd name="adj2" fmla="val 175000"/>
            </a:avLst>
          </a:prstGeom>
          <a:solidFill>
            <a:srgbClr val="00FFFF"/>
          </a:solidFill>
          <a:ln>
            <a:solidFill>
              <a:srgbClr val="FF0000"/>
            </a:solidFill>
          </a:ln>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 name="Object 7"/>
          <p:cNvGraphicFramePr>
            <a:graphicFrameLocks noChangeAspect="1"/>
          </p:cNvGraphicFramePr>
          <p:nvPr>
            <p:extLst>
              <p:ext uri="{D42A27DB-BD31-4B8C-83A1-F6EECF244321}">
                <p14:modId xmlns:p14="http://schemas.microsoft.com/office/powerpoint/2010/main" val="3888639470"/>
              </p:ext>
            </p:extLst>
          </p:nvPr>
        </p:nvGraphicFramePr>
        <p:xfrm>
          <a:off x="5932227" y="1604640"/>
          <a:ext cx="3866442" cy="960819"/>
        </p:xfrm>
        <a:graphic>
          <a:graphicData uri="http://schemas.openxmlformats.org/presentationml/2006/ole">
            <mc:AlternateContent xmlns:mc="http://schemas.openxmlformats.org/markup-compatibility/2006">
              <mc:Choice xmlns:v="urn:schemas-microsoft-com:vml" Requires="v">
                <p:oleObj spid="_x0000_s349574" name="公式" r:id="rId7" imgW="1650960" imgH="393480" progId="Equation.3">
                  <p:embed/>
                </p:oleObj>
              </mc:Choice>
              <mc:Fallback>
                <p:oleObj name="公式" r:id="rId7" imgW="1650960" imgH="393480" progId="Equation.3">
                  <p:embed/>
                  <p:pic>
                    <p:nvPicPr>
                      <p:cNvPr id="0" name=""/>
                      <p:cNvPicPr>
                        <a:picLocks noChangeAspect="1" noChangeArrowheads="1"/>
                      </p:cNvPicPr>
                      <p:nvPr/>
                    </p:nvPicPr>
                    <p:blipFill>
                      <a:blip r:embed="rId8"/>
                      <a:srcRect/>
                      <a:stretch>
                        <a:fillRect/>
                      </a:stretch>
                    </p:blipFill>
                    <p:spPr bwMode="auto">
                      <a:xfrm>
                        <a:off x="5932227" y="1604640"/>
                        <a:ext cx="3866442" cy="960819"/>
                      </a:xfrm>
                      <a:prstGeom prst="rect">
                        <a:avLst/>
                      </a:prstGeom>
                      <a:noFill/>
                      <a:ln>
                        <a:noFill/>
                      </a:ln>
                      <a:ex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1441318378"/>
              </p:ext>
            </p:extLst>
          </p:nvPr>
        </p:nvGraphicFramePr>
        <p:xfrm>
          <a:off x="3134437" y="1604640"/>
          <a:ext cx="2620655" cy="941135"/>
        </p:xfrm>
        <a:graphic>
          <a:graphicData uri="http://schemas.openxmlformats.org/presentationml/2006/ole">
            <mc:AlternateContent xmlns:mc="http://schemas.openxmlformats.org/markup-compatibility/2006">
              <mc:Choice xmlns:v="urn:schemas-microsoft-com:vml" Requires="v">
                <p:oleObj spid="_x0000_s349575" name="公式" r:id="rId9" imgW="990360" imgH="330120" progId="Equation.3">
                  <p:embed/>
                </p:oleObj>
              </mc:Choice>
              <mc:Fallback>
                <p:oleObj name="公式" r:id="rId9" imgW="990360" imgH="330120" progId="Equation.3">
                  <p:embed/>
                  <p:pic>
                    <p:nvPicPr>
                      <p:cNvPr id="0" name=""/>
                      <p:cNvPicPr>
                        <a:picLocks noChangeAspect="1" noChangeArrowheads="1"/>
                      </p:cNvPicPr>
                      <p:nvPr/>
                    </p:nvPicPr>
                    <p:blipFill>
                      <a:blip r:embed="rId10"/>
                      <a:srcRect/>
                      <a:stretch>
                        <a:fillRect/>
                      </a:stretch>
                    </p:blipFill>
                    <p:spPr bwMode="auto">
                      <a:xfrm>
                        <a:off x="3134437" y="1604640"/>
                        <a:ext cx="2620655" cy="941135"/>
                      </a:xfrm>
                      <a:prstGeom prst="rect">
                        <a:avLst/>
                      </a:prstGeom>
                      <a:noFill/>
                      <a:ln>
                        <a:noFill/>
                      </a:ln>
                      <a:extLst/>
                    </p:spPr>
                  </p:pic>
                </p:oleObj>
              </mc:Fallback>
            </mc:AlternateContent>
          </a:graphicData>
        </a:graphic>
      </p:graphicFrame>
      <p:sp>
        <p:nvSpPr>
          <p:cNvPr id="24" name="Rectangle 4"/>
          <p:cNvSpPr>
            <a:spLocks noChangeArrowheads="1"/>
          </p:cNvSpPr>
          <p:nvPr/>
        </p:nvSpPr>
        <p:spPr bwMode="auto">
          <a:xfrm>
            <a:off x="1885527" y="3750381"/>
            <a:ext cx="24995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latin typeface="宋体" panose="02010600030101010101" pitchFamily="2" charset="-122"/>
              </a:rPr>
              <a:t>定态波函数为</a:t>
            </a:r>
          </a:p>
        </p:txBody>
      </p:sp>
      <p:graphicFrame>
        <p:nvGraphicFramePr>
          <p:cNvPr id="25" name="Object 8"/>
          <p:cNvGraphicFramePr>
            <a:graphicFrameLocks noChangeAspect="1"/>
          </p:cNvGraphicFramePr>
          <p:nvPr>
            <p:extLst>
              <p:ext uri="{D42A27DB-BD31-4B8C-83A1-F6EECF244321}">
                <p14:modId xmlns:p14="http://schemas.microsoft.com/office/powerpoint/2010/main" val="1659238742"/>
              </p:ext>
            </p:extLst>
          </p:nvPr>
        </p:nvGraphicFramePr>
        <p:xfrm>
          <a:off x="4727633" y="3291214"/>
          <a:ext cx="6009336" cy="1593341"/>
        </p:xfrm>
        <a:graphic>
          <a:graphicData uri="http://schemas.openxmlformats.org/presentationml/2006/ole">
            <mc:AlternateContent xmlns:mc="http://schemas.openxmlformats.org/markup-compatibility/2006">
              <mc:Choice xmlns:v="urn:schemas-microsoft-com:vml" Requires="v">
                <p:oleObj spid="_x0000_s349576" name="Equation" r:id="rId11" imgW="2190840" imgH="571449" progId="Equation.3">
                  <p:embed/>
                </p:oleObj>
              </mc:Choice>
              <mc:Fallback>
                <p:oleObj name="Equation" r:id="rId11" imgW="2190840" imgH="57144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7633" y="3291214"/>
                        <a:ext cx="6009336" cy="1593341"/>
                      </a:xfrm>
                      <a:prstGeom prst="rect">
                        <a:avLst/>
                      </a:prstGeom>
                      <a:noFill/>
                      <a:ln>
                        <a:noFill/>
                      </a:ln>
                      <a:effectLst/>
                      <a:extLst/>
                    </p:spPr>
                  </p:pic>
                </p:oleObj>
              </mc:Fallback>
            </mc:AlternateContent>
          </a:graphicData>
        </a:graphic>
      </p:graphicFrame>
      <p:sp>
        <p:nvSpPr>
          <p:cNvPr id="26" name="Rectangle 5"/>
          <p:cNvSpPr>
            <a:spLocks noChangeArrowheads="1"/>
          </p:cNvSpPr>
          <p:nvPr/>
        </p:nvSpPr>
        <p:spPr bwMode="auto">
          <a:xfrm>
            <a:off x="2210190" y="4750962"/>
            <a:ext cx="44772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800" dirty="0">
                <a:solidFill>
                  <a:srgbClr val="FF0000"/>
                </a:solidFill>
                <a:latin typeface="宋体" panose="02010600030101010101" pitchFamily="2" charset="-122"/>
              </a:rPr>
              <a:t>粒子在势阱中的</a:t>
            </a:r>
            <a:r>
              <a:rPr kumimoji="1" lang="zh-CN" altLang="en-US" sz="2800" dirty="0">
                <a:solidFill>
                  <a:srgbClr val="0000FF"/>
                </a:solidFill>
                <a:latin typeface="宋体" panose="02010600030101010101" pitchFamily="2" charset="-122"/>
              </a:rPr>
              <a:t>概率</a:t>
            </a:r>
            <a:r>
              <a:rPr kumimoji="1" lang="zh-CN" altLang="en-GB" sz="2800" dirty="0">
                <a:solidFill>
                  <a:srgbClr val="FF0000"/>
                </a:solidFill>
                <a:latin typeface="宋体" panose="02010600030101010101" pitchFamily="2" charset="-122"/>
              </a:rPr>
              <a:t>分布：</a:t>
            </a:r>
            <a:endParaRPr kumimoji="1" lang="zh-CN" altLang="en-US" sz="2800" dirty="0">
              <a:solidFill>
                <a:srgbClr val="FF0000"/>
              </a:solidFill>
              <a:latin typeface="宋体" panose="02010600030101010101" pitchFamily="2" charset="-122"/>
            </a:endParaRPr>
          </a:p>
        </p:txBody>
      </p:sp>
      <p:graphicFrame>
        <p:nvGraphicFramePr>
          <p:cNvPr id="27" name="Object 6"/>
          <p:cNvGraphicFramePr>
            <a:graphicFrameLocks noChangeAspect="1"/>
          </p:cNvGraphicFramePr>
          <p:nvPr>
            <p:extLst>
              <p:ext uri="{D42A27DB-BD31-4B8C-83A1-F6EECF244321}">
                <p14:modId xmlns:p14="http://schemas.microsoft.com/office/powerpoint/2010/main" val="2940097211"/>
              </p:ext>
            </p:extLst>
          </p:nvPr>
        </p:nvGraphicFramePr>
        <p:xfrm>
          <a:off x="3648463" y="5059840"/>
          <a:ext cx="6978594" cy="1702529"/>
        </p:xfrm>
        <a:graphic>
          <a:graphicData uri="http://schemas.openxmlformats.org/presentationml/2006/ole">
            <mc:AlternateContent xmlns:mc="http://schemas.openxmlformats.org/markup-compatibility/2006">
              <mc:Choice xmlns:v="urn:schemas-microsoft-com:vml" Requires="v">
                <p:oleObj spid="_x0000_s349577" name="公式" r:id="rId13" imgW="2920680" imgH="583920" progId="Equation.3">
                  <p:embed/>
                </p:oleObj>
              </mc:Choice>
              <mc:Fallback>
                <p:oleObj name="公式" r:id="rId13" imgW="2920680" imgH="583920" progId="Equation.3">
                  <p:embed/>
                  <p:pic>
                    <p:nvPicPr>
                      <p:cNvPr id="0" name=""/>
                      <p:cNvPicPr>
                        <a:picLocks noChangeAspect="1" noChangeArrowheads="1"/>
                      </p:cNvPicPr>
                      <p:nvPr/>
                    </p:nvPicPr>
                    <p:blipFill>
                      <a:blip r:embed="rId14"/>
                      <a:srcRect/>
                      <a:stretch>
                        <a:fillRect/>
                      </a:stretch>
                    </p:blipFill>
                    <p:spPr bwMode="auto">
                      <a:xfrm>
                        <a:off x="3648463" y="5059840"/>
                        <a:ext cx="6978594" cy="170252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6155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heel(1)">
                                      <p:cBhvr>
                                        <p:cTn id="42" dur="2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heel(1)">
                                      <p:cBhvr>
                                        <p:cTn id="53" dur="20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p:cTn id="58" dur="500" fill="hold"/>
                                        <p:tgtEl>
                                          <p:spTgt spid="27"/>
                                        </p:tgtEl>
                                        <p:attrNameLst>
                                          <p:attrName>ppt_w</p:attrName>
                                        </p:attrNameLst>
                                      </p:cBhvr>
                                      <p:tavLst>
                                        <p:tav tm="0">
                                          <p:val>
                                            <p:fltVal val="0"/>
                                          </p:val>
                                        </p:tav>
                                        <p:tav tm="100000">
                                          <p:val>
                                            <p:strVal val="#ppt_w"/>
                                          </p:val>
                                        </p:tav>
                                      </p:tavLst>
                                    </p:anim>
                                    <p:anim calcmode="lin" valueType="num">
                                      <p:cBhvr>
                                        <p:cTn id="59" dur="500" fill="hold"/>
                                        <p:tgtEl>
                                          <p:spTgt spid="27"/>
                                        </p:tgtEl>
                                        <p:attrNameLst>
                                          <p:attrName>ppt_h</p:attrName>
                                        </p:attrNameLst>
                                      </p:cBhvr>
                                      <p:tavLst>
                                        <p:tav tm="0">
                                          <p:val>
                                            <p:fltVal val="0"/>
                                          </p:val>
                                        </p:tav>
                                        <p:tav tm="100000">
                                          <p:val>
                                            <p:strVal val="#ppt_h"/>
                                          </p:val>
                                        </p:tav>
                                      </p:tavLst>
                                    </p:anim>
                                    <p:animEffect transition="in" filter="fade">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animBg="1"/>
      <p:bldP spid="24" grpId="0"/>
      <p:bldP spid="2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p:cNvGraphicFramePr>
          <p:nvPr>
            <p:extLst>
              <p:ext uri="{D42A27DB-BD31-4B8C-83A1-F6EECF244321}">
                <p14:modId xmlns:p14="http://schemas.microsoft.com/office/powerpoint/2010/main" val="1087098432"/>
              </p:ext>
            </p:extLst>
          </p:nvPr>
        </p:nvGraphicFramePr>
        <p:xfrm>
          <a:off x="6006548" y="179886"/>
          <a:ext cx="2704587" cy="541338"/>
        </p:xfrm>
        <a:graphic>
          <a:graphicData uri="http://schemas.openxmlformats.org/presentationml/2006/ole">
            <mc:AlternateContent xmlns:mc="http://schemas.openxmlformats.org/markup-compatibility/2006">
              <mc:Choice xmlns:v="urn:schemas-microsoft-com:vml" Requires="v">
                <p:oleObj spid="_x0000_s381169" name="公式" r:id="rId4" imgW="1231560" imgH="241200" progId="Equation.3">
                  <p:embed/>
                </p:oleObj>
              </mc:Choice>
              <mc:Fallback>
                <p:oleObj name="公式" r:id="rId4" imgW="1231560" imgH="241200" progId="Equation.3">
                  <p:embed/>
                  <p:pic>
                    <p:nvPicPr>
                      <p:cNvPr id="2" name="Object 2"/>
                      <p:cNvPicPr>
                        <a:picLocks noChangeArrowheads="1"/>
                      </p:cNvPicPr>
                      <p:nvPr/>
                    </p:nvPicPr>
                    <p:blipFill>
                      <a:blip r:embed="rId5"/>
                      <a:srcRect/>
                      <a:stretch>
                        <a:fillRect/>
                      </a:stretch>
                    </p:blipFill>
                    <p:spPr bwMode="auto">
                      <a:xfrm>
                        <a:off x="6006548" y="179886"/>
                        <a:ext cx="2704587" cy="541338"/>
                      </a:xfrm>
                      <a:prstGeom prst="rect">
                        <a:avLst/>
                      </a:prstGeom>
                      <a:noFill/>
                      <a:ln>
                        <a:noFill/>
                      </a:ln>
                      <a:effectLst/>
                      <a:extLst/>
                    </p:spPr>
                  </p:pic>
                </p:oleObj>
              </mc:Fallback>
            </mc:AlternateContent>
          </a:graphicData>
        </a:graphic>
      </p:graphicFrame>
      <p:sp>
        <p:nvSpPr>
          <p:cNvPr id="3" name="Rectangle 3"/>
          <p:cNvSpPr>
            <a:spLocks noChangeArrowheads="1"/>
          </p:cNvSpPr>
          <p:nvPr/>
        </p:nvSpPr>
        <p:spPr bwMode="auto">
          <a:xfrm>
            <a:off x="834264" y="139328"/>
            <a:ext cx="5040312" cy="631584"/>
          </a:xfrm>
          <a:prstGeom prst="rect">
            <a:avLst/>
          </a:prstGeom>
          <a:noFill/>
          <a:ln w="9525">
            <a:noFill/>
            <a:miter lim="800000"/>
            <a:headEnd/>
            <a:tailEnd/>
          </a:ln>
        </p:spPr>
        <p:txBody>
          <a:bodyPr lIns="92075" tIns="46038" rIns="92075" bIns="46038">
            <a:spAutoFit/>
          </a:bodyPr>
          <a:lstStyle/>
          <a:p>
            <a:pPr>
              <a:lnSpc>
                <a:spcPct val="125000"/>
              </a:lnSpc>
              <a:defRPr/>
            </a:pPr>
            <a:r>
              <a:rPr lang="zh-CN" altLang="en-US" sz="2800" b="1" kern="0" dirty="0">
                <a:solidFill>
                  <a:srgbClr val="0070C0"/>
                </a:solidFill>
              </a:rPr>
              <a:t>由于磁场作用</a:t>
            </a:r>
            <a:r>
              <a:rPr lang="en-US" altLang="zh-CN" sz="2800" b="1" kern="0" dirty="0">
                <a:solidFill>
                  <a:srgbClr val="0070C0"/>
                </a:solidFill>
              </a:rPr>
              <a:t>, </a:t>
            </a:r>
            <a:r>
              <a:rPr lang="zh-CN" altLang="en-US" sz="2800" b="1" kern="0" dirty="0">
                <a:solidFill>
                  <a:srgbClr val="0070C0"/>
                </a:solidFill>
              </a:rPr>
              <a:t>原子附加能量为 </a:t>
            </a:r>
          </a:p>
        </p:txBody>
      </p:sp>
      <p:graphicFrame>
        <p:nvGraphicFramePr>
          <p:cNvPr id="5" name="Object 5"/>
          <p:cNvGraphicFramePr>
            <a:graphicFrameLocks/>
          </p:cNvGraphicFramePr>
          <p:nvPr>
            <p:extLst>
              <p:ext uri="{D42A27DB-BD31-4B8C-83A1-F6EECF244321}">
                <p14:modId xmlns:p14="http://schemas.microsoft.com/office/powerpoint/2010/main" val="577253568"/>
              </p:ext>
            </p:extLst>
          </p:nvPr>
        </p:nvGraphicFramePr>
        <p:xfrm>
          <a:off x="8593995" y="180128"/>
          <a:ext cx="1746003" cy="582613"/>
        </p:xfrm>
        <a:graphic>
          <a:graphicData uri="http://schemas.openxmlformats.org/presentationml/2006/ole">
            <mc:AlternateContent xmlns:mc="http://schemas.openxmlformats.org/markup-compatibility/2006">
              <mc:Choice xmlns:v="urn:schemas-microsoft-com:vml" Requires="v">
                <p:oleObj spid="_x0000_s381170" name="公式" r:id="rId6" imgW="609480" imgH="228600" progId="Equation.3">
                  <p:embed/>
                </p:oleObj>
              </mc:Choice>
              <mc:Fallback>
                <p:oleObj name="公式" r:id="rId6" imgW="609480" imgH="228600" progId="Equation.3">
                  <p:embed/>
                  <p:pic>
                    <p:nvPicPr>
                      <p:cNvPr id="5" name="Object 5"/>
                      <p:cNvPicPr>
                        <a:picLocks noChangeArrowheads="1"/>
                      </p:cNvPicPr>
                      <p:nvPr/>
                    </p:nvPicPr>
                    <p:blipFill>
                      <a:blip r:embed="rId7"/>
                      <a:srcRect/>
                      <a:stretch>
                        <a:fillRect/>
                      </a:stretch>
                    </p:blipFill>
                    <p:spPr bwMode="auto">
                      <a:xfrm>
                        <a:off x="8593995" y="180128"/>
                        <a:ext cx="1746003" cy="582613"/>
                      </a:xfrm>
                      <a:prstGeom prst="rect">
                        <a:avLst/>
                      </a:prstGeom>
                      <a:noFill/>
                      <a:ln>
                        <a:noFill/>
                      </a:ln>
                      <a:effectLst/>
                      <a:extLst/>
                    </p:spPr>
                  </p:pic>
                </p:oleObj>
              </mc:Fallback>
            </mc:AlternateContent>
          </a:graphicData>
        </a:graphic>
      </p:graphicFrame>
      <p:grpSp>
        <p:nvGrpSpPr>
          <p:cNvPr id="123" name="Group 10"/>
          <p:cNvGrpSpPr>
            <a:grpSpLocks/>
          </p:cNvGrpSpPr>
          <p:nvPr/>
        </p:nvGrpSpPr>
        <p:grpSpPr bwMode="auto">
          <a:xfrm>
            <a:off x="8417660" y="2180378"/>
            <a:ext cx="3665537" cy="3024188"/>
            <a:chOff x="935" y="2184"/>
            <a:chExt cx="2309" cy="1905"/>
          </a:xfrm>
        </p:grpSpPr>
        <p:graphicFrame>
          <p:nvGraphicFramePr>
            <p:cNvPr id="124" name="Object 11"/>
            <p:cNvGraphicFramePr>
              <a:graphicFrameLocks noChangeAspect="1"/>
            </p:cNvGraphicFramePr>
            <p:nvPr/>
          </p:nvGraphicFramePr>
          <p:xfrm>
            <a:off x="1006" y="2842"/>
            <a:ext cx="56" cy="103"/>
          </p:xfrm>
          <a:graphic>
            <a:graphicData uri="http://schemas.openxmlformats.org/presentationml/2006/ole">
              <mc:AlternateContent xmlns:mc="http://schemas.openxmlformats.org/markup-compatibility/2006">
                <mc:Choice xmlns:v="urn:schemas-microsoft-com:vml" Requires="v">
                  <p:oleObj spid="_x0000_s381171" name="公式" r:id="rId8" imgW="114120" imgH="215640" progId="Equation.3">
                    <p:embed/>
                  </p:oleObj>
                </mc:Choice>
                <mc:Fallback>
                  <p:oleObj name="公式" r:id="rId8" imgW="114120" imgH="215640" progId="Equation.3">
                    <p:embed/>
                    <p:pic>
                      <p:nvPicPr>
                        <p:cNvPr id="79"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 y="2842"/>
                          <a:ext cx="56" cy="1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 name="Object 12"/>
            <p:cNvGraphicFramePr>
              <a:graphicFrameLocks noChangeAspect="1"/>
            </p:cNvGraphicFramePr>
            <p:nvPr/>
          </p:nvGraphicFramePr>
          <p:xfrm>
            <a:off x="1766" y="2404"/>
            <a:ext cx="1478" cy="258"/>
          </p:xfrm>
          <a:graphic>
            <a:graphicData uri="http://schemas.openxmlformats.org/presentationml/2006/ole">
              <mc:AlternateContent xmlns:mc="http://schemas.openxmlformats.org/markup-compatibility/2006">
                <mc:Choice xmlns:v="urn:schemas-microsoft-com:vml" Requires="v">
                  <p:oleObj spid="_x0000_s381172" name="Equation" r:id="rId10" imgW="1384200" imgH="253800" progId="Equation.3">
                    <p:embed/>
                  </p:oleObj>
                </mc:Choice>
                <mc:Fallback>
                  <p:oleObj name="Equation" r:id="rId10" imgW="1384200" imgH="253800" progId="Equation.3">
                    <p:embed/>
                    <p:pic>
                      <p:nvPicPr>
                        <p:cNvPr id="8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6" y="2404"/>
                          <a:ext cx="147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6" name="Line 13"/>
            <p:cNvSpPr>
              <a:spLocks noChangeShapeType="1"/>
            </p:cNvSpPr>
            <p:nvPr/>
          </p:nvSpPr>
          <p:spPr bwMode="auto">
            <a:xfrm flipV="1">
              <a:off x="1647" y="2309"/>
              <a:ext cx="0" cy="178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14"/>
            <p:cNvSpPr>
              <a:spLocks noChangeShapeType="1"/>
            </p:cNvSpPr>
            <p:nvPr/>
          </p:nvSpPr>
          <p:spPr bwMode="auto">
            <a:xfrm flipV="1">
              <a:off x="1647" y="3256"/>
              <a:ext cx="828" cy="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15"/>
            <p:cNvSpPr>
              <a:spLocks noChangeShapeType="1"/>
            </p:cNvSpPr>
            <p:nvPr/>
          </p:nvSpPr>
          <p:spPr bwMode="auto">
            <a:xfrm>
              <a:off x="1647" y="2967"/>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16"/>
            <p:cNvSpPr>
              <a:spLocks noChangeShapeType="1"/>
            </p:cNvSpPr>
            <p:nvPr/>
          </p:nvSpPr>
          <p:spPr bwMode="auto">
            <a:xfrm>
              <a:off x="1647" y="2967"/>
              <a:ext cx="68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17"/>
            <p:cNvSpPr>
              <a:spLocks noChangeShapeType="1"/>
            </p:cNvSpPr>
            <p:nvPr/>
          </p:nvSpPr>
          <p:spPr bwMode="auto">
            <a:xfrm>
              <a:off x="1647" y="2711"/>
              <a:ext cx="45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18"/>
            <p:cNvSpPr>
              <a:spLocks noChangeShapeType="1"/>
            </p:cNvSpPr>
            <p:nvPr/>
          </p:nvSpPr>
          <p:spPr bwMode="auto">
            <a:xfrm>
              <a:off x="1647" y="3552"/>
              <a:ext cx="72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19"/>
            <p:cNvSpPr>
              <a:spLocks noChangeShapeType="1"/>
            </p:cNvSpPr>
            <p:nvPr/>
          </p:nvSpPr>
          <p:spPr bwMode="auto">
            <a:xfrm>
              <a:off x="1647" y="3845"/>
              <a:ext cx="45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20"/>
            <p:cNvSpPr>
              <a:spLocks noChangeShapeType="1"/>
            </p:cNvSpPr>
            <p:nvPr/>
          </p:nvSpPr>
          <p:spPr bwMode="auto">
            <a:xfrm flipV="1">
              <a:off x="1647" y="2955"/>
              <a:ext cx="727" cy="30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Line 21"/>
            <p:cNvSpPr>
              <a:spLocks noChangeShapeType="1"/>
            </p:cNvSpPr>
            <p:nvPr/>
          </p:nvSpPr>
          <p:spPr bwMode="auto">
            <a:xfrm flipV="1">
              <a:off x="1647" y="2711"/>
              <a:ext cx="459" cy="54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22"/>
            <p:cNvSpPr>
              <a:spLocks noChangeShapeType="1"/>
            </p:cNvSpPr>
            <p:nvPr/>
          </p:nvSpPr>
          <p:spPr bwMode="auto">
            <a:xfrm>
              <a:off x="1647" y="3260"/>
              <a:ext cx="727" cy="2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23"/>
            <p:cNvSpPr>
              <a:spLocks noChangeShapeType="1"/>
            </p:cNvSpPr>
            <p:nvPr/>
          </p:nvSpPr>
          <p:spPr bwMode="auto">
            <a:xfrm>
              <a:off x="1647" y="3260"/>
              <a:ext cx="459" cy="58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Text Box 24"/>
            <p:cNvSpPr txBox="1">
              <a:spLocks noChangeArrowheads="1"/>
            </p:cNvSpPr>
            <p:nvPr/>
          </p:nvSpPr>
          <p:spPr bwMode="auto">
            <a:xfrm>
              <a:off x="1384" y="311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a:t>
              </a:r>
            </a:p>
          </p:txBody>
        </p:sp>
        <p:sp>
          <p:nvSpPr>
            <p:cNvPr id="138" name="Text Box 25"/>
            <p:cNvSpPr txBox="1">
              <a:spLocks noChangeArrowheads="1"/>
            </p:cNvSpPr>
            <p:nvPr/>
          </p:nvSpPr>
          <p:spPr bwMode="auto">
            <a:xfrm>
              <a:off x="1242" y="3714"/>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ym typeface="MT Extra" panose="05050102010205020202" pitchFamily="18" charset="2"/>
                </a:rPr>
                <a:t>-2</a:t>
              </a:r>
              <a:endParaRPr kumimoji="1" lang="en-US" altLang="zh-CN"/>
            </a:p>
          </p:txBody>
        </p:sp>
        <p:sp>
          <p:nvSpPr>
            <p:cNvPr id="139" name="Text Box 26"/>
            <p:cNvSpPr txBox="1">
              <a:spLocks noChangeArrowheads="1"/>
            </p:cNvSpPr>
            <p:nvPr/>
          </p:nvSpPr>
          <p:spPr bwMode="auto">
            <a:xfrm>
              <a:off x="1396" y="281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ym typeface="MT Extra" panose="05050102010205020202" pitchFamily="18" charset="2"/>
                </a:rPr>
                <a:t></a:t>
              </a:r>
              <a:endParaRPr kumimoji="1" lang="en-US" altLang="zh-CN" dirty="0"/>
            </a:p>
          </p:txBody>
        </p:sp>
        <p:sp>
          <p:nvSpPr>
            <p:cNvPr id="140" name="Text Box 27"/>
            <p:cNvSpPr txBox="1">
              <a:spLocks noChangeArrowheads="1"/>
            </p:cNvSpPr>
            <p:nvPr/>
          </p:nvSpPr>
          <p:spPr bwMode="auto">
            <a:xfrm>
              <a:off x="935" y="2533"/>
              <a:ext cx="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dirty="0" err="1">
                  <a:sym typeface="MT Extra" panose="05050102010205020202" pitchFamily="18" charset="2"/>
                </a:rPr>
                <a:t>L</a:t>
              </a:r>
              <a:r>
                <a:rPr kumimoji="1" lang="en-US" altLang="zh-CN" i="1" baseline="-25000" dirty="0" err="1">
                  <a:sym typeface="MT Extra" panose="05050102010205020202" pitchFamily="18" charset="2"/>
                </a:rPr>
                <a:t>z</a:t>
              </a:r>
              <a:r>
                <a:rPr kumimoji="1" lang="en-US" altLang="zh-CN" i="1" dirty="0">
                  <a:sym typeface="MT Extra" panose="05050102010205020202" pitchFamily="18" charset="2"/>
                </a:rPr>
                <a:t> =</a:t>
              </a:r>
              <a:r>
                <a:rPr kumimoji="1" lang="en-US" altLang="zh-CN" dirty="0">
                  <a:sym typeface="MT Extra" panose="05050102010205020202" pitchFamily="18" charset="2"/>
                </a:rPr>
                <a:t>2</a:t>
              </a:r>
              <a:endParaRPr kumimoji="1" lang="en-US" altLang="zh-CN" dirty="0"/>
            </a:p>
          </p:txBody>
        </p:sp>
        <p:sp>
          <p:nvSpPr>
            <p:cNvPr id="141" name="Text Box 28"/>
            <p:cNvSpPr txBox="1">
              <a:spLocks noChangeArrowheads="1"/>
            </p:cNvSpPr>
            <p:nvPr/>
          </p:nvSpPr>
          <p:spPr bwMode="auto">
            <a:xfrm>
              <a:off x="1331" y="340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ym typeface="MT Extra" panose="05050102010205020202" pitchFamily="18" charset="2"/>
                </a:rPr>
                <a:t>-</a:t>
              </a:r>
              <a:endParaRPr kumimoji="1" lang="en-US" altLang="zh-CN"/>
            </a:p>
          </p:txBody>
        </p:sp>
        <p:sp>
          <p:nvSpPr>
            <p:cNvPr id="142" name="Text Box 29"/>
            <p:cNvSpPr txBox="1">
              <a:spLocks noChangeArrowheads="1"/>
            </p:cNvSpPr>
            <p:nvPr/>
          </p:nvSpPr>
          <p:spPr bwMode="auto">
            <a:xfrm>
              <a:off x="1353" y="2184"/>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t>L</a:t>
              </a:r>
              <a:r>
                <a:rPr kumimoji="1" lang="en-US" altLang="zh-CN" i="1" baseline="-25000"/>
                <a:t>z</a:t>
              </a:r>
              <a:endParaRPr kumimoji="1" lang="en-US" altLang="zh-CN"/>
            </a:p>
          </p:txBody>
        </p:sp>
      </p:grpSp>
      <p:sp>
        <p:nvSpPr>
          <p:cNvPr id="143" name="Arc 30"/>
          <p:cNvSpPr>
            <a:spLocks/>
          </p:cNvSpPr>
          <p:nvPr/>
        </p:nvSpPr>
        <p:spPr bwMode="auto">
          <a:xfrm>
            <a:off x="9554308" y="2853855"/>
            <a:ext cx="1308893" cy="2123699"/>
          </a:xfrm>
          <a:custGeom>
            <a:avLst/>
            <a:gdLst>
              <a:gd name="T0" fmla="*/ 0 w 21757"/>
              <a:gd name="T1" fmla="*/ 0 h 43200"/>
              <a:gd name="T2" fmla="*/ 0 w 21757"/>
              <a:gd name="T3" fmla="*/ 0 h 43200"/>
              <a:gd name="T4" fmla="*/ 0 w 21757"/>
              <a:gd name="T5" fmla="*/ 0 h 43200"/>
              <a:gd name="T6" fmla="*/ 0 60000 65536"/>
              <a:gd name="T7" fmla="*/ 0 60000 65536"/>
              <a:gd name="T8" fmla="*/ 0 60000 65536"/>
              <a:gd name="T9" fmla="*/ 0 w 21757"/>
              <a:gd name="T10" fmla="*/ 0 h 43200"/>
              <a:gd name="T11" fmla="*/ 21757 w 21757"/>
              <a:gd name="T12" fmla="*/ 43200 h 43200"/>
            </a:gdLst>
            <a:ahLst/>
            <a:cxnLst>
              <a:cxn ang="T6">
                <a:pos x="T0" y="T1"/>
              </a:cxn>
              <a:cxn ang="T7">
                <a:pos x="T2" y="T3"/>
              </a:cxn>
              <a:cxn ang="T8">
                <a:pos x="T4" y="T5"/>
              </a:cxn>
            </a:cxnLst>
            <a:rect l="T9" t="T10" r="T11" b="T12"/>
            <a:pathLst>
              <a:path w="21757" h="43200" fill="none"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path>
              <a:path w="21757" h="43200" stroke="0"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lnTo>
                  <a:pt x="157" y="21600"/>
                </a:lnTo>
                <a:lnTo>
                  <a:pt x="105" y="0"/>
                </a:lnTo>
                <a:close/>
              </a:path>
            </a:pathLst>
          </a:custGeom>
          <a:noFill/>
          <a:ln w="28575"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 name="Rectangle 4"/>
          <p:cNvSpPr>
            <a:spLocks noChangeArrowheads="1"/>
          </p:cNvSpPr>
          <p:nvPr/>
        </p:nvSpPr>
        <p:spPr bwMode="auto">
          <a:xfrm>
            <a:off x="517556" y="734434"/>
            <a:ext cx="4824412" cy="523862"/>
          </a:xfrm>
          <a:prstGeom prst="rect">
            <a:avLst/>
          </a:prstGeom>
          <a:noFill/>
          <a:ln w="9525">
            <a:noFill/>
            <a:miter lim="800000"/>
            <a:headEnd/>
            <a:tailEnd/>
          </a:ln>
        </p:spPr>
        <p:txBody>
          <a:bodyPr lIns="92075" tIns="46038" rIns="92075" bIns="46038">
            <a:spAutoFit/>
          </a:bodyPr>
          <a:lstStyle/>
          <a:p>
            <a:pPr>
              <a:defRPr/>
            </a:pPr>
            <a:r>
              <a:rPr lang="en-US" altLang="zh-CN" sz="2800" b="1" i="1" kern="0" dirty="0">
                <a:solidFill>
                  <a:srgbClr val="FF0000"/>
                </a:solidFill>
              </a:rPr>
              <a:t> </a:t>
            </a:r>
            <a:r>
              <a:rPr lang="zh-CN" altLang="en-US" sz="2800" b="1" kern="0" dirty="0">
                <a:solidFill>
                  <a:srgbClr val="009900"/>
                </a:solidFill>
              </a:rPr>
              <a:t>其中 </a:t>
            </a:r>
            <a:r>
              <a:rPr lang="zh-CN" altLang="en-US" sz="2800" b="1" i="1" kern="0" dirty="0">
                <a:solidFill>
                  <a:srgbClr val="009900"/>
                </a:solidFill>
              </a:rPr>
              <a:t>  </a:t>
            </a:r>
            <a:r>
              <a:rPr lang="en-US" altLang="zh-CN" sz="2800" b="1" i="1" kern="0" dirty="0">
                <a:solidFill>
                  <a:srgbClr val="C00000"/>
                </a:solidFill>
              </a:rPr>
              <a:t>m</a:t>
            </a:r>
            <a:r>
              <a:rPr lang="en-US" altLang="zh-CN" sz="2800" b="1" i="1" kern="0" baseline="-20000" dirty="0">
                <a:solidFill>
                  <a:srgbClr val="C00000"/>
                </a:solidFill>
                <a:latin typeface="Times New Roman" panose="02020603050405020304" pitchFamily="18" charset="0"/>
                <a:cs typeface="Times New Roman" panose="02020603050405020304" pitchFamily="18" charset="0"/>
              </a:rPr>
              <a:t>l  </a:t>
            </a:r>
            <a:r>
              <a:rPr lang="en-US" altLang="zh-CN" sz="2800" b="1" kern="0" dirty="0">
                <a:solidFill>
                  <a:srgbClr val="C00000"/>
                </a:solidFill>
              </a:rPr>
              <a:t>= 0, ±1, ± 2, …, ± </a:t>
            </a:r>
            <a:r>
              <a:rPr lang="en-US" altLang="zh-CN" sz="2800" b="1" i="1" kern="0" dirty="0">
                <a:solidFill>
                  <a:srgbClr val="FF0000"/>
                </a:solidFill>
                <a:latin typeface="Times New Roman" panose="02020603050405020304" pitchFamily="18" charset="0"/>
                <a:cs typeface="Times New Roman" panose="02020603050405020304" pitchFamily="18" charset="0"/>
              </a:rPr>
              <a:t>l</a:t>
            </a:r>
          </a:p>
        </p:txBody>
      </p:sp>
      <p:sp>
        <p:nvSpPr>
          <p:cNvPr id="146" name="Rectangle 4"/>
          <p:cNvSpPr>
            <a:spLocks noChangeArrowheads="1"/>
          </p:cNvSpPr>
          <p:nvPr/>
        </p:nvSpPr>
        <p:spPr bwMode="auto">
          <a:xfrm>
            <a:off x="978709" y="1335846"/>
            <a:ext cx="3554411" cy="523862"/>
          </a:xfrm>
          <a:prstGeom prst="rect">
            <a:avLst/>
          </a:prstGeom>
          <a:noFill/>
          <a:ln w="9525">
            <a:noFill/>
            <a:miter lim="800000"/>
            <a:headEnd/>
            <a:tailEnd/>
          </a:ln>
        </p:spPr>
        <p:txBody>
          <a:bodyPr wrap="square" lIns="92075" tIns="46038" rIns="92075" bIns="46038">
            <a:spAutoFit/>
          </a:bodyPr>
          <a:lstStyle/>
          <a:p>
            <a:pPr>
              <a:defRPr/>
            </a:pPr>
            <a:r>
              <a:rPr lang="en-US" altLang="zh-CN" sz="2800" b="1" i="1" kern="0" dirty="0">
                <a:solidFill>
                  <a:srgbClr val="FF0000"/>
                </a:solidFill>
              </a:rPr>
              <a:t> </a:t>
            </a:r>
            <a:r>
              <a:rPr lang="zh-CN" altLang="en-US" sz="2800" b="1" kern="0" dirty="0">
                <a:solidFill>
                  <a:srgbClr val="0000FF"/>
                </a:solidFill>
              </a:rPr>
              <a:t>现在</a:t>
            </a:r>
            <a:r>
              <a:rPr lang="en-US" altLang="zh-CN" sz="2800" b="1" i="1" kern="0" dirty="0">
                <a:solidFill>
                  <a:srgbClr val="FF0000"/>
                </a:solidFill>
                <a:latin typeface="Times New Roman" panose="02020603050405020304" pitchFamily="18" charset="0"/>
                <a:cs typeface="Times New Roman" panose="02020603050405020304" pitchFamily="18" charset="0"/>
              </a:rPr>
              <a:t>l</a:t>
            </a:r>
            <a:r>
              <a:rPr lang="en-US" altLang="zh-CN" sz="2800" b="1" i="1" kern="0" dirty="0">
                <a:solidFill>
                  <a:srgbClr val="FF0000"/>
                </a:solidFill>
              </a:rPr>
              <a:t>=</a:t>
            </a:r>
            <a:r>
              <a:rPr lang="en-US" altLang="zh-CN" sz="2800" b="1" kern="0" dirty="0">
                <a:solidFill>
                  <a:srgbClr val="FF0000"/>
                </a:solidFill>
                <a:latin typeface="Times New Roman" panose="02020603050405020304" pitchFamily="18" charset="0"/>
                <a:cs typeface="Times New Roman" panose="02020603050405020304" pitchFamily="18" charset="0"/>
              </a:rPr>
              <a:t>1</a:t>
            </a:r>
            <a:r>
              <a:rPr lang="en-US" altLang="zh-CN" sz="2800" b="1" i="1" kern="0" dirty="0">
                <a:solidFill>
                  <a:srgbClr val="FF0000"/>
                </a:solidFill>
              </a:rPr>
              <a:t>,</a:t>
            </a:r>
            <a:r>
              <a:rPr lang="zh-CN" altLang="en-US" sz="2800" b="1" kern="0" dirty="0">
                <a:solidFill>
                  <a:srgbClr val="009900"/>
                </a:solidFill>
              </a:rPr>
              <a:t> </a:t>
            </a:r>
            <a:r>
              <a:rPr lang="zh-CN" altLang="en-US" sz="2800" b="1" i="1" kern="0" dirty="0">
                <a:solidFill>
                  <a:srgbClr val="009900"/>
                </a:solidFill>
              </a:rPr>
              <a:t>  </a:t>
            </a:r>
            <a:r>
              <a:rPr lang="en-US" altLang="zh-CN" sz="2800" b="1" i="1" kern="0" dirty="0">
                <a:solidFill>
                  <a:srgbClr val="C00000"/>
                </a:solidFill>
              </a:rPr>
              <a:t>m</a:t>
            </a:r>
            <a:r>
              <a:rPr lang="en-US" altLang="zh-CN" sz="2800" b="1" i="1" kern="0" baseline="-20000" dirty="0">
                <a:solidFill>
                  <a:srgbClr val="C00000"/>
                </a:solidFill>
                <a:latin typeface="Times New Roman" panose="02020603050405020304" pitchFamily="18" charset="0"/>
                <a:cs typeface="Times New Roman" panose="02020603050405020304" pitchFamily="18" charset="0"/>
              </a:rPr>
              <a:t>l  </a:t>
            </a:r>
            <a:r>
              <a:rPr lang="en-US" altLang="zh-CN" sz="2800" b="1" kern="0" dirty="0">
                <a:solidFill>
                  <a:srgbClr val="C00000"/>
                </a:solidFill>
              </a:rPr>
              <a:t>= 0, ±1 </a:t>
            </a:r>
            <a:endParaRPr lang="en-US" altLang="zh-CN" sz="2800" b="1" i="1" kern="0" dirty="0">
              <a:solidFill>
                <a:srgbClr val="FF0000"/>
              </a:solidFill>
              <a:latin typeface="Times New Roman" panose="02020603050405020304" pitchFamily="18" charset="0"/>
              <a:cs typeface="Times New Roman" panose="02020603050405020304" pitchFamily="18" charset="0"/>
            </a:endParaRPr>
          </a:p>
        </p:txBody>
      </p:sp>
      <p:graphicFrame>
        <p:nvGraphicFramePr>
          <p:cNvPr id="147" name="Object 18"/>
          <p:cNvGraphicFramePr>
            <a:graphicFrameLocks noChangeAspect="1"/>
          </p:cNvGraphicFramePr>
          <p:nvPr>
            <p:extLst>
              <p:ext uri="{D42A27DB-BD31-4B8C-83A1-F6EECF244321}">
                <p14:modId xmlns:p14="http://schemas.microsoft.com/office/powerpoint/2010/main" val="2552865488"/>
              </p:ext>
            </p:extLst>
          </p:nvPr>
        </p:nvGraphicFramePr>
        <p:xfrm>
          <a:off x="5757554" y="777767"/>
          <a:ext cx="3732213" cy="1573212"/>
        </p:xfrm>
        <a:graphic>
          <a:graphicData uri="http://schemas.openxmlformats.org/presentationml/2006/ole">
            <mc:AlternateContent xmlns:mc="http://schemas.openxmlformats.org/markup-compatibility/2006">
              <mc:Choice xmlns:v="urn:schemas-microsoft-com:vml" Requires="v">
                <p:oleObj spid="_x0000_s381173" name="Equation" r:id="rId12" imgW="1688760" imgH="711000" progId="Equation.DSMT4">
                  <p:embed/>
                </p:oleObj>
              </mc:Choice>
              <mc:Fallback>
                <p:oleObj name="Equation" r:id="rId12" imgW="1688760" imgH="711000" progId="Equation.DSMT4">
                  <p:embed/>
                  <p:pic>
                    <p:nvPicPr>
                      <p:cNvPr id="84" name="Object 18"/>
                      <p:cNvPicPr>
                        <a:picLocks noChangeAspect="1" noChangeArrowheads="1"/>
                      </p:cNvPicPr>
                      <p:nvPr/>
                    </p:nvPicPr>
                    <p:blipFill>
                      <a:blip r:embed="rId13"/>
                      <a:srcRect/>
                      <a:stretch>
                        <a:fillRect/>
                      </a:stretch>
                    </p:blipFill>
                    <p:spPr bwMode="auto">
                      <a:xfrm>
                        <a:off x="5757554" y="777767"/>
                        <a:ext cx="3732213" cy="157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8" name="Rectangle 6"/>
          <p:cNvSpPr>
            <a:spLocks noChangeArrowheads="1"/>
          </p:cNvSpPr>
          <p:nvPr/>
        </p:nvSpPr>
        <p:spPr bwMode="auto">
          <a:xfrm>
            <a:off x="666536" y="3494253"/>
            <a:ext cx="2263440" cy="462307"/>
          </a:xfrm>
          <a:prstGeom prst="rect">
            <a:avLst/>
          </a:prstGeom>
          <a:noFill/>
          <a:ln w="9525">
            <a:noFill/>
            <a:miter lim="800000"/>
            <a:headEnd/>
            <a:tailEnd/>
          </a:ln>
        </p:spPr>
        <p:txBody>
          <a:bodyPr wrap="none" lIns="92075" tIns="46038" rIns="92075" bIns="46038">
            <a:spAutoFit/>
          </a:bodyPr>
          <a:lstStyle/>
          <a:p>
            <a:pPr>
              <a:defRPr/>
            </a:pPr>
            <a:r>
              <a:rPr lang="en-US" altLang="zh-CN" kern="0" dirty="0">
                <a:solidFill>
                  <a:srgbClr val="87119F"/>
                </a:solidFill>
                <a:latin typeface="楷体_GB2312" pitchFamily="1" charset="-122"/>
                <a:ea typeface="楷体_GB2312" pitchFamily="1" charset="-122"/>
              </a:rPr>
              <a:t>  </a:t>
            </a:r>
            <a:r>
              <a:rPr lang="zh-CN" altLang="en-US" sz="2400" b="1" kern="0" dirty="0">
                <a:solidFill>
                  <a:srgbClr val="87119F"/>
                </a:solidFill>
                <a:latin typeface="楷体_GB2312" pitchFamily="1" charset="-122"/>
                <a:ea typeface="楷体_GB2312" pitchFamily="1" charset="-122"/>
              </a:rPr>
              <a:t>能 级 简 并 </a:t>
            </a:r>
          </a:p>
        </p:txBody>
      </p:sp>
      <p:sp>
        <p:nvSpPr>
          <p:cNvPr id="149" name="Line 7"/>
          <p:cNvSpPr>
            <a:spLocks noChangeShapeType="1"/>
          </p:cNvSpPr>
          <p:nvPr/>
        </p:nvSpPr>
        <p:spPr bwMode="auto">
          <a:xfrm>
            <a:off x="2283861" y="3418653"/>
            <a:ext cx="1308100"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sp>
        <p:nvSpPr>
          <p:cNvPr id="150" name="Line 8"/>
          <p:cNvSpPr>
            <a:spLocks noChangeShapeType="1"/>
          </p:cNvSpPr>
          <p:nvPr/>
        </p:nvSpPr>
        <p:spPr bwMode="auto">
          <a:xfrm>
            <a:off x="2283863" y="5018853"/>
            <a:ext cx="1379537" cy="0"/>
          </a:xfrm>
          <a:prstGeom prst="line">
            <a:avLst/>
          </a:prstGeom>
          <a:noFill/>
          <a:ln w="25400">
            <a:solidFill>
              <a:srgbClr val="0000FF"/>
            </a:solidFill>
            <a:round/>
            <a:headEnd type="none" w="sm" len="sm"/>
            <a:tailEnd type="none" w="sm" len="sm"/>
          </a:ln>
        </p:spPr>
        <p:txBody>
          <a:bodyPr/>
          <a:lstStyle/>
          <a:p>
            <a:pPr>
              <a:defRPr/>
            </a:pPr>
            <a:endParaRPr lang="zh-CN" altLang="en-US" kern="0">
              <a:solidFill>
                <a:srgbClr val="FF0000"/>
              </a:solidFill>
            </a:endParaRPr>
          </a:p>
        </p:txBody>
      </p:sp>
      <p:grpSp>
        <p:nvGrpSpPr>
          <p:cNvPr id="151" name="Group 9"/>
          <p:cNvGrpSpPr>
            <a:grpSpLocks/>
          </p:cNvGrpSpPr>
          <p:nvPr/>
        </p:nvGrpSpPr>
        <p:grpSpPr bwMode="auto">
          <a:xfrm>
            <a:off x="4239661" y="3113853"/>
            <a:ext cx="1579562" cy="609600"/>
            <a:chOff x="2699" y="2119"/>
            <a:chExt cx="995" cy="384"/>
          </a:xfrm>
        </p:grpSpPr>
        <p:sp>
          <p:nvSpPr>
            <p:cNvPr id="152" name="Line 10"/>
            <p:cNvSpPr>
              <a:spLocks noChangeShapeType="1"/>
            </p:cNvSpPr>
            <p:nvPr/>
          </p:nvSpPr>
          <p:spPr bwMode="auto">
            <a:xfrm>
              <a:off x="2699" y="2119"/>
              <a:ext cx="995"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sp>
          <p:nvSpPr>
            <p:cNvPr id="153" name="Line 11"/>
            <p:cNvSpPr>
              <a:spLocks noChangeShapeType="1"/>
            </p:cNvSpPr>
            <p:nvPr/>
          </p:nvSpPr>
          <p:spPr bwMode="auto">
            <a:xfrm>
              <a:off x="2699" y="2311"/>
              <a:ext cx="995"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sp>
          <p:nvSpPr>
            <p:cNvPr id="154" name="Line 12"/>
            <p:cNvSpPr>
              <a:spLocks noChangeShapeType="1"/>
            </p:cNvSpPr>
            <p:nvPr/>
          </p:nvSpPr>
          <p:spPr bwMode="auto">
            <a:xfrm>
              <a:off x="2699" y="2503"/>
              <a:ext cx="995"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grpSp>
      <p:sp>
        <p:nvSpPr>
          <p:cNvPr id="155" name="Line 13"/>
          <p:cNvSpPr>
            <a:spLocks noChangeShapeType="1"/>
          </p:cNvSpPr>
          <p:nvPr/>
        </p:nvSpPr>
        <p:spPr bwMode="auto">
          <a:xfrm>
            <a:off x="4168223" y="5018853"/>
            <a:ext cx="1651000" cy="0"/>
          </a:xfrm>
          <a:prstGeom prst="line">
            <a:avLst/>
          </a:prstGeom>
          <a:noFill/>
          <a:ln w="25400">
            <a:solidFill>
              <a:srgbClr val="0000FF"/>
            </a:solidFill>
            <a:round/>
            <a:headEnd type="none" w="sm" len="sm"/>
            <a:tailEnd type="none" w="sm" len="sm"/>
          </a:ln>
        </p:spPr>
        <p:txBody>
          <a:bodyPr/>
          <a:lstStyle/>
          <a:p>
            <a:pPr>
              <a:defRPr/>
            </a:pPr>
            <a:endParaRPr lang="zh-CN" altLang="en-US" kern="0">
              <a:solidFill>
                <a:srgbClr val="FF0000"/>
              </a:solidFill>
            </a:endParaRPr>
          </a:p>
        </p:txBody>
      </p:sp>
      <p:sp>
        <p:nvSpPr>
          <p:cNvPr id="156" name="Line 14"/>
          <p:cNvSpPr>
            <a:spLocks noChangeShapeType="1"/>
          </p:cNvSpPr>
          <p:nvPr/>
        </p:nvSpPr>
        <p:spPr bwMode="auto">
          <a:xfrm>
            <a:off x="2929973" y="3418653"/>
            <a:ext cx="0" cy="1600200"/>
          </a:xfrm>
          <a:prstGeom prst="line">
            <a:avLst/>
          </a:prstGeom>
          <a:noFill/>
          <a:ln w="25400">
            <a:solidFill>
              <a:srgbClr val="FF00FF"/>
            </a:solidFill>
            <a:round/>
            <a:headEnd type="none" w="sm" len="sm"/>
            <a:tailEnd type="stealth" w="med" len="med"/>
          </a:ln>
        </p:spPr>
        <p:txBody>
          <a:bodyPr/>
          <a:lstStyle/>
          <a:p>
            <a:pPr>
              <a:defRPr/>
            </a:pPr>
            <a:endParaRPr lang="zh-CN" altLang="en-US" kern="0">
              <a:solidFill>
                <a:srgbClr val="FF0000"/>
              </a:solidFill>
            </a:endParaRPr>
          </a:p>
        </p:txBody>
      </p:sp>
      <p:sp>
        <p:nvSpPr>
          <p:cNvPr id="157" name="Rectangle 19"/>
          <p:cNvSpPr>
            <a:spLocks noChangeArrowheads="1"/>
          </p:cNvSpPr>
          <p:nvPr/>
        </p:nvSpPr>
        <p:spPr bwMode="auto">
          <a:xfrm>
            <a:off x="1286912" y="3117207"/>
            <a:ext cx="886461" cy="523862"/>
          </a:xfrm>
          <a:prstGeom prst="rect">
            <a:avLst/>
          </a:prstGeom>
          <a:noFill/>
          <a:ln w="9525">
            <a:noFill/>
            <a:miter lim="800000"/>
            <a:headEnd/>
            <a:tailEnd/>
          </a:ln>
        </p:spPr>
        <p:txBody>
          <a:bodyPr wrap="none" lIns="92075" tIns="46038" rIns="92075" bIns="46038">
            <a:spAutoFit/>
          </a:bodyPr>
          <a:lstStyle/>
          <a:p>
            <a:pPr>
              <a:defRPr/>
            </a:pPr>
            <a:r>
              <a:rPr lang="en-US" altLang="zh-CN" sz="2800" i="1" kern="0" dirty="0">
                <a:solidFill>
                  <a:srgbClr val="FF0000"/>
                </a:solidFill>
                <a:latin typeface="Times New Roman" panose="02020603050405020304" pitchFamily="18" charset="0"/>
                <a:cs typeface="Times New Roman" panose="02020603050405020304" pitchFamily="18" charset="0"/>
              </a:rPr>
              <a:t>l = </a:t>
            </a:r>
            <a:r>
              <a:rPr lang="en-US" altLang="zh-CN" sz="2800" kern="0" dirty="0">
                <a:solidFill>
                  <a:srgbClr val="FF0000"/>
                </a:solidFill>
                <a:latin typeface="Times New Roman" panose="02020603050405020304" pitchFamily="18" charset="0"/>
                <a:cs typeface="Times New Roman" panose="02020603050405020304" pitchFamily="18" charset="0"/>
              </a:rPr>
              <a:t>1</a:t>
            </a:r>
          </a:p>
        </p:txBody>
      </p:sp>
      <p:sp>
        <p:nvSpPr>
          <p:cNvPr id="158" name="Rectangle 20"/>
          <p:cNvSpPr>
            <a:spLocks noChangeArrowheads="1"/>
          </p:cNvSpPr>
          <p:nvPr/>
        </p:nvSpPr>
        <p:spPr bwMode="auto">
          <a:xfrm>
            <a:off x="1286912" y="4790253"/>
            <a:ext cx="811119"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FF0000"/>
                </a:solidFill>
                <a:latin typeface="Times New Roman" panose="02020603050405020304" pitchFamily="18" charset="0"/>
                <a:cs typeface="Times New Roman" panose="02020603050405020304" pitchFamily="18" charset="0"/>
              </a:rPr>
              <a:t>l</a:t>
            </a:r>
            <a:r>
              <a:rPr lang="en-US" altLang="zh-CN" sz="2800" i="1" kern="0" dirty="0">
                <a:solidFill>
                  <a:srgbClr val="FF0000"/>
                </a:solidFill>
              </a:rPr>
              <a:t> = </a:t>
            </a:r>
            <a:r>
              <a:rPr lang="en-US" altLang="zh-CN" sz="2800" kern="0" dirty="0">
                <a:solidFill>
                  <a:srgbClr val="FF0000"/>
                </a:solidFill>
              </a:rPr>
              <a:t>0</a:t>
            </a:r>
          </a:p>
        </p:txBody>
      </p:sp>
      <p:sp>
        <p:nvSpPr>
          <p:cNvPr id="159" name="Rectangle 21"/>
          <p:cNvSpPr>
            <a:spLocks noChangeArrowheads="1"/>
          </p:cNvSpPr>
          <p:nvPr/>
        </p:nvSpPr>
        <p:spPr bwMode="auto">
          <a:xfrm>
            <a:off x="5985542" y="2212072"/>
            <a:ext cx="533800"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87119F"/>
                </a:solidFill>
                <a:latin typeface="Times New Roman" panose="02020603050405020304" pitchFamily="18" charset="0"/>
                <a:cs typeface="Times New Roman" panose="02020603050405020304" pitchFamily="18" charset="0"/>
              </a:rPr>
              <a:t>m</a:t>
            </a:r>
            <a:r>
              <a:rPr lang="en-US" altLang="zh-CN" sz="2800" b="1" i="1" kern="0" baseline="-20000" dirty="0">
                <a:solidFill>
                  <a:srgbClr val="87119F"/>
                </a:solidFill>
                <a:latin typeface="Times New Roman" panose="02020603050405020304" pitchFamily="18" charset="0"/>
                <a:cs typeface="Times New Roman" panose="02020603050405020304" pitchFamily="18" charset="0"/>
              </a:rPr>
              <a:t>l</a:t>
            </a:r>
          </a:p>
        </p:txBody>
      </p:sp>
      <p:sp>
        <p:nvSpPr>
          <p:cNvPr id="160" name="Rectangle 22"/>
          <p:cNvSpPr>
            <a:spLocks noChangeArrowheads="1"/>
          </p:cNvSpPr>
          <p:nvPr/>
        </p:nvSpPr>
        <p:spPr bwMode="auto">
          <a:xfrm>
            <a:off x="6065310" y="2648762"/>
            <a:ext cx="442429" cy="136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15000"/>
              </a:lnSpc>
            </a:pPr>
            <a:r>
              <a:rPr lang="en-US" altLang="zh-CN" dirty="0">
                <a:solidFill>
                  <a:srgbClr val="87119F"/>
                </a:solidFill>
              </a:rPr>
              <a:t>1</a:t>
            </a:r>
          </a:p>
          <a:p>
            <a:pPr algn="ctr" eaLnBrk="1" hangingPunct="1">
              <a:lnSpc>
                <a:spcPct val="115000"/>
              </a:lnSpc>
            </a:pPr>
            <a:r>
              <a:rPr lang="en-US" altLang="zh-CN" dirty="0">
                <a:solidFill>
                  <a:srgbClr val="87119F"/>
                </a:solidFill>
              </a:rPr>
              <a:t>0</a:t>
            </a:r>
          </a:p>
          <a:p>
            <a:pPr algn="ctr" eaLnBrk="1" hangingPunct="1">
              <a:lnSpc>
                <a:spcPct val="115000"/>
              </a:lnSpc>
            </a:pPr>
            <a:r>
              <a:rPr lang="en-US" altLang="zh-CN" dirty="0">
                <a:solidFill>
                  <a:srgbClr val="87119F"/>
                </a:solidFill>
              </a:rPr>
              <a:t>-1</a:t>
            </a:r>
          </a:p>
        </p:txBody>
      </p:sp>
      <p:sp>
        <p:nvSpPr>
          <p:cNvPr id="161" name="Rectangle 23"/>
          <p:cNvSpPr>
            <a:spLocks noChangeArrowheads="1"/>
          </p:cNvSpPr>
          <p:nvPr/>
        </p:nvSpPr>
        <p:spPr bwMode="auto">
          <a:xfrm>
            <a:off x="6790773" y="2186456"/>
            <a:ext cx="762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a:t>
            </a:r>
            <a:r>
              <a:rPr lang="en-US" altLang="zh-CN" i="1" dirty="0">
                <a:solidFill>
                  <a:srgbClr val="FF0000"/>
                </a:solidFill>
              </a:rPr>
              <a:t>E</a:t>
            </a:r>
          </a:p>
        </p:txBody>
      </p:sp>
      <p:graphicFrame>
        <p:nvGraphicFramePr>
          <p:cNvPr id="162" name="Object 24"/>
          <p:cNvGraphicFramePr>
            <a:graphicFrameLocks/>
          </p:cNvGraphicFramePr>
          <p:nvPr>
            <p:extLst>
              <p:ext uri="{D42A27DB-BD31-4B8C-83A1-F6EECF244321}">
                <p14:modId xmlns:p14="http://schemas.microsoft.com/office/powerpoint/2010/main" val="1782357373"/>
              </p:ext>
            </p:extLst>
          </p:nvPr>
        </p:nvGraphicFramePr>
        <p:xfrm>
          <a:off x="6808284" y="2668551"/>
          <a:ext cx="675669" cy="480218"/>
        </p:xfrm>
        <a:graphic>
          <a:graphicData uri="http://schemas.openxmlformats.org/presentationml/2006/ole">
            <mc:AlternateContent xmlns:mc="http://schemas.openxmlformats.org/markup-compatibility/2006">
              <mc:Choice xmlns:v="urn:schemas-microsoft-com:vml" Requires="v">
                <p:oleObj spid="_x0000_s381174" name="公式" r:id="rId14" imgW="304560" imgH="215640" progId="Equation.3">
                  <p:embed/>
                </p:oleObj>
              </mc:Choice>
              <mc:Fallback>
                <p:oleObj name="公式" r:id="rId14" imgW="304560" imgH="215640" progId="Equation.3">
                  <p:embed/>
                  <p:pic>
                    <p:nvPicPr>
                      <p:cNvPr id="99" name="Object 24"/>
                      <p:cNvPicPr>
                        <a:picLocks noChangeArrowheads="1"/>
                      </p:cNvPicPr>
                      <p:nvPr/>
                    </p:nvPicPr>
                    <p:blipFill>
                      <a:blip r:embed="rId15"/>
                      <a:srcRect/>
                      <a:stretch>
                        <a:fillRect/>
                      </a:stretch>
                    </p:blipFill>
                    <p:spPr bwMode="auto">
                      <a:xfrm>
                        <a:off x="6808284" y="2668551"/>
                        <a:ext cx="675669" cy="480218"/>
                      </a:xfrm>
                      <a:prstGeom prst="rect">
                        <a:avLst/>
                      </a:prstGeom>
                      <a:noFill/>
                      <a:ln>
                        <a:noFill/>
                      </a:ln>
                      <a:effectLst/>
                      <a:extLst/>
                    </p:spPr>
                  </p:pic>
                </p:oleObj>
              </mc:Fallback>
            </mc:AlternateContent>
          </a:graphicData>
        </a:graphic>
      </p:graphicFrame>
      <p:graphicFrame>
        <p:nvGraphicFramePr>
          <p:cNvPr id="163" name="Object 25"/>
          <p:cNvGraphicFramePr>
            <a:graphicFrameLocks/>
          </p:cNvGraphicFramePr>
          <p:nvPr>
            <p:extLst>
              <p:ext uri="{D42A27DB-BD31-4B8C-83A1-F6EECF244321}">
                <p14:modId xmlns:p14="http://schemas.microsoft.com/office/powerpoint/2010/main" val="3504781353"/>
              </p:ext>
            </p:extLst>
          </p:nvPr>
        </p:nvGraphicFramePr>
        <p:xfrm>
          <a:off x="6755847" y="3611879"/>
          <a:ext cx="796926" cy="439738"/>
        </p:xfrm>
        <a:graphic>
          <a:graphicData uri="http://schemas.openxmlformats.org/presentationml/2006/ole">
            <mc:AlternateContent xmlns:mc="http://schemas.openxmlformats.org/markup-compatibility/2006">
              <mc:Choice xmlns:v="urn:schemas-microsoft-com:vml" Requires="v">
                <p:oleObj spid="_x0000_s381175" name="公式" r:id="rId16" imgW="419040" imgH="215640" progId="Equation.3">
                  <p:embed/>
                </p:oleObj>
              </mc:Choice>
              <mc:Fallback>
                <p:oleObj name="公式" r:id="rId16" imgW="419040" imgH="215640" progId="Equation.3">
                  <p:embed/>
                  <p:pic>
                    <p:nvPicPr>
                      <p:cNvPr id="100" name="Object 25"/>
                      <p:cNvPicPr>
                        <a:picLocks noChangeArrowheads="1"/>
                      </p:cNvPicPr>
                      <p:nvPr/>
                    </p:nvPicPr>
                    <p:blipFill>
                      <a:blip r:embed="rId17"/>
                      <a:srcRect/>
                      <a:stretch>
                        <a:fillRect/>
                      </a:stretch>
                    </p:blipFill>
                    <p:spPr bwMode="auto">
                      <a:xfrm>
                        <a:off x="6755847" y="3611879"/>
                        <a:ext cx="796926" cy="439738"/>
                      </a:xfrm>
                      <a:prstGeom prst="rect">
                        <a:avLst/>
                      </a:prstGeom>
                      <a:noFill/>
                      <a:ln>
                        <a:noFill/>
                      </a:ln>
                      <a:effectLst/>
                      <a:extLst/>
                    </p:spPr>
                  </p:pic>
                </p:oleObj>
              </mc:Fallback>
            </mc:AlternateContent>
          </a:graphicData>
        </a:graphic>
      </p:graphicFrame>
      <p:sp>
        <p:nvSpPr>
          <p:cNvPr id="164" name="Rectangle 26"/>
          <p:cNvSpPr>
            <a:spLocks noChangeArrowheads="1"/>
          </p:cNvSpPr>
          <p:nvPr/>
        </p:nvSpPr>
        <p:spPr bwMode="auto">
          <a:xfrm>
            <a:off x="6943175" y="3259905"/>
            <a:ext cx="33983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rPr>
              <a:t>0</a:t>
            </a:r>
          </a:p>
        </p:txBody>
      </p:sp>
      <p:sp>
        <p:nvSpPr>
          <p:cNvPr id="165" name="Line 27"/>
          <p:cNvSpPr>
            <a:spLocks noChangeShapeType="1"/>
          </p:cNvSpPr>
          <p:nvPr/>
        </p:nvSpPr>
        <p:spPr bwMode="auto">
          <a:xfrm>
            <a:off x="3734836" y="5018853"/>
            <a:ext cx="381000" cy="0"/>
          </a:xfrm>
          <a:prstGeom prst="line">
            <a:avLst/>
          </a:prstGeom>
          <a:noFill/>
          <a:ln w="12700">
            <a:solidFill>
              <a:srgbClr val="FFFFFF"/>
            </a:solidFill>
            <a:prstDash val="sysDot"/>
            <a:round/>
            <a:headEnd type="none" w="sm" len="sm"/>
            <a:tailEnd type="none" w="sm" len="sm"/>
          </a:ln>
        </p:spPr>
        <p:txBody>
          <a:bodyPr/>
          <a:lstStyle/>
          <a:p>
            <a:pPr>
              <a:defRPr/>
            </a:pPr>
            <a:endParaRPr lang="zh-CN" altLang="en-US" kern="0">
              <a:solidFill>
                <a:srgbClr val="FF0000"/>
              </a:solidFill>
            </a:endParaRPr>
          </a:p>
        </p:txBody>
      </p:sp>
      <p:sp>
        <p:nvSpPr>
          <p:cNvPr id="166" name="Line 28"/>
          <p:cNvSpPr>
            <a:spLocks noChangeShapeType="1"/>
          </p:cNvSpPr>
          <p:nvPr/>
        </p:nvSpPr>
        <p:spPr bwMode="auto">
          <a:xfrm>
            <a:off x="5057223" y="3418653"/>
            <a:ext cx="0" cy="1600200"/>
          </a:xfrm>
          <a:prstGeom prst="line">
            <a:avLst/>
          </a:prstGeom>
          <a:noFill/>
          <a:ln w="25400">
            <a:solidFill>
              <a:schemeClr val="tx1"/>
            </a:solidFill>
            <a:round/>
            <a:headEnd type="none" w="sm" len="sm"/>
            <a:tailEnd type="stealth" w="med" len="med"/>
          </a:ln>
        </p:spPr>
        <p:txBody>
          <a:bodyPr/>
          <a:lstStyle/>
          <a:p>
            <a:pPr>
              <a:defRPr/>
            </a:pPr>
            <a:endParaRPr lang="zh-CN" altLang="en-US" kern="0">
              <a:solidFill>
                <a:srgbClr val="FF0000"/>
              </a:solidFill>
            </a:endParaRPr>
          </a:p>
        </p:txBody>
      </p:sp>
      <p:sp>
        <p:nvSpPr>
          <p:cNvPr id="167" name="Line 29"/>
          <p:cNvSpPr>
            <a:spLocks noChangeShapeType="1"/>
          </p:cNvSpPr>
          <p:nvPr/>
        </p:nvSpPr>
        <p:spPr bwMode="auto">
          <a:xfrm>
            <a:off x="4600023" y="3723453"/>
            <a:ext cx="0" cy="1295400"/>
          </a:xfrm>
          <a:prstGeom prst="line">
            <a:avLst/>
          </a:prstGeom>
          <a:noFill/>
          <a:ln w="25400">
            <a:solidFill>
              <a:schemeClr val="tx1"/>
            </a:solidFill>
            <a:round/>
            <a:headEnd type="none" w="sm" len="sm"/>
            <a:tailEnd type="stealth" w="med" len="med"/>
          </a:ln>
        </p:spPr>
        <p:txBody>
          <a:bodyPr/>
          <a:lstStyle/>
          <a:p>
            <a:pPr>
              <a:defRPr/>
            </a:pPr>
            <a:endParaRPr lang="zh-CN" altLang="en-US" kern="0">
              <a:solidFill>
                <a:srgbClr val="FF0000"/>
              </a:solidFill>
            </a:endParaRPr>
          </a:p>
        </p:txBody>
      </p:sp>
      <p:sp>
        <p:nvSpPr>
          <p:cNvPr id="168" name="Line 30"/>
          <p:cNvSpPr>
            <a:spLocks noChangeShapeType="1"/>
          </p:cNvSpPr>
          <p:nvPr/>
        </p:nvSpPr>
        <p:spPr bwMode="auto">
          <a:xfrm>
            <a:off x="5514423" y="3113853"/>
            <a:ext cx="0" cy="1905000"/>
          </a:xfrm>
          <a:prstGeom prst="line">
            <a:avLst/>
          </a:prstGeom>
          <a:noFill/>
          <a:ln w="25400">
            <a:solidFill>
              <a:schemeClr val="tx1"/>
            </a:solidFill>
            <a:round/>
            <a:headEnd type="none" w="sm" len="sm"/>
            <a:tailEnd type="stealth" w="med" len="med"/>
          </a:ln>
        </p:spPr>
        <p:txBody>
          <a:bodyPr/>
          <a:lstStyle/>
          <a:p>
            <a:pPr>
              <a:defRPr/>
            </a:pPr>
            <a:endParaRPr lang="zh-CN" altLang="en-US" kern="0">
              <a:solidFill>
                <a:srgbClr val="FF0000"/>
              </a:solidFill>
            </a:endParaRPr>
          </a:p>
        </p:txBody>
      </p:sp>
      <p:grpSp>
        <p:nvGrpSpPr>
          <p:cNvPr id="169" name="Group 31"/>
          <p:cNvGrpSpPr>
            <a:grpSpLocks/>
          </p:cNvGrpSpPr>
          <p:nvPr/>
        </p:nvGrpSpPr>
        <p:grpSpPr bwMode="auto">
          <a:xfrm>
            <a:off x="4385713" y="5388740"/>
            <a:ext cx="1368425" cy="615950"/>
            <a:chOff x="2791" y="3552"/>
            <a:chExt cx="862" cy="388"/>
          </a:xfrm>
        </p:grpSpPr>
        <p:sp>
          <p:nvSpPr>
            <p:cNvPr id="170" name="Rectangle 32"/>
            <p:cNvSpPr>
              <a:spLocks noChangeArrowheads="1"/>
            </p:cNvSpPr>
            <p:nvPr/>
          </p:nvSpPr>
          <p:spPr bwMode="auto">
            <a:xfrm>
              <a:off x="2791" y="3555"/>
              <a:ext cx="862" cy="385"/>
            </a:xfrm>
            <a:prstGeom prst="rect">
              <a:avLst/>
            </a:prstGeom>
            <a:solidFill>
              <a:srgbClr val="000000"/>
            </a:solidFill>
            <a:ln w="12700">
              <a:solidFill>
                <a:srgbClr val="000000"/>
              </a:solidFill>
              <a:miter lim="800000"/>
              <a:headEnd/>
              <a:tailEnd/>
            </a:ln>
          </p:spPr>
          <p:txBody>
            <a:bodyPr wrap="none" anchor="ctr"/>
            <a:lstStyle/>
            <a:p>
              <a:pPr>
                <a:defRPr/>
              </a:pPr>
              <a:endParaRPr lang="zh-CN" altLang="en-US" kern="0">
                <a:solidFill>
                  <a:srgbClr val="FF0000"/>
                </a:solidFill>
              </a:endParaRPr>
            </a:p>
          </p:txBody>
        </p:sp>
        <p:sp>
          <p:nvSpPr>
            <p:cNvPr id="171" name="Line 33"/>
            <p:cNvSpPr>
              <a:spLocks noChangeShapeType="1"/>
            </p:cNvSpPr>
            <p:nvPr/>
          </p:nvSpPr>
          <p:spPr bwMode="auto">
            <a:xfrm flipV="1">
              <a:off x="3222" y="3553"/>
              <a:ext cx="0" cy="387"/>
            </a:xfrm>
            <a:prstGeom prst="line">
              <a:avLst/>
            </a:prstGeom>
            <a:noFill/>
            <a:ln w="12700">
              <a:solidFill>
                <a:srgbClr val="FFFFFF"/>
              </a:solidFill>
              <a:round/>
              <a:headEnd type="none" w="sm" len="sm"/>
              <a:tailEnd type="none" w="sm" len="sm"/>
            </a:ln>
          </p:spPr>
          <p:txBody>
            <a:bodyPr/>
            <a:lstStyle/>
            <a:p>
              <a:pPr>
                <a:defRPr/>
              </a:pPr>
              <a:endParaRPr lang="zh-CN" altLang="en-US" kern="0">
                <a:solidFill>
                  <a:srgbClr val="FF0000"/>
                </a:solidFill>
              </a:endParaRPr>
            </a:p>
          </p:txBody>
        </p:sp>
        <p:sp>
          <p:nvSpPr>
            <p:cNvPr id="172" name="Line 34"/>
            <p:cNvSpPr>
              <a:spLocks noChangeShapeType="1"/>
            </p:cNvSpPr>
            <p:nvPr/>
          </p:nvSpPr>
          <p:spPr bwMode="auto">
            <a:xfrm flipV="1">
              <a:off x="2933" y="3552"/>
              <a:ext cx="0" cy="387"/>
            </a:xfrm>
            <a:prstGeom prst="line">
              <a:avLst/>
            </a:prstGeom>
            <a:noFill/>
            <a:ln w="12700">
              <a:solidFill>
                <a:srgbClr val="FFFFFF"/>
              </a:solidFill>
              <a:round/>
              <a:headEnd type="none" w="sm" len="sm"/>
              <a:tailEnd type="none" w="sm" len="sm"/>
            </a:ln>
          </p:spPr>
          <p:txBody>
            <a:bodyPr/>
            <a:lstStyle/>
            <a:p>
              <a:pPr>
                <a:defRPr/>
              </a:pPr>
              <a:endParaRPr lang="zh-CN" altLang="en-US" kern="0">
                <a:solidFill>
                  <a:srgbClr val="FF0000"/>
                </a:solidFill>
              </a:endParaRPr>
            </a:p>
          </p:txBody>
        </p:sp>
        <p:sp>
          <p:nvSpPr>
            <p:cNvPr id="173" name="Line 35"/>
            <p:cNvSpPr>
              <a:spLocks noChangeShapeType="1"/>
            </p:cNvSpPr>
            <p:nvPr/>
          </p:nvSpPr>
          <p:spPr bwMode="auto">
            <a:xfrm flipV="1">
              <a:off x="3509" y="3552"/>
              <a:ext cx="0" cy="387"/>
            </a:xfrm>
            <a:prstGeom prst="line">
              <a:avLst/>
            </a:prstGeom>
            <a:noFill/>
            <a:ln w="12700">
              <a:solidFill>
                <a:srgbClr val="FFFFFF"/>
              </a:solidFill>
              <a:round/>
              <a:headEnd type="none" w="sm" len="sm"/>
              <a:tailEnd type="none" w="sm" len="sm"/>
            </a:ln>
          </p:spPr>
          <p:txBody>
            <a:bodyPr/>
            <a:lstStyle/>
            <a:p>
              <a:pPr>
                <a:defRPr/>
              </a:pPr>
              <a:endParaRPr lang="zh-CN" altLang="en-US" kern="0">
                <a:solidFill>
                  <a:srgbClr val="FF0000"/>
                </a:solidFill>
              </a:endParaRPr>
            </a:p>
          </p:txBody>
        </p:sp>
      </p:grpSp>
      <p:grpSp>
        <p:nvGrpSpPr>
          <p:cNvPr id="174" name="Group 36"/>
          <p:cNvGrpSpPr>
            <a:grpSpLocks/>
          </p:cNvGrpSpPr>
          <p:nvPr/>
        </p:nvGrpSpPr>
        <p:grpSpPr bwMode="auto">
          <a:xfrm>
            <a:off x="2245763" y="5390328"/>
            <a:ext cx="1368425" cy="614362"/>
            <a:chOff x="1443" y="3553"/>
            <a:chExt cx="862" cy="387"/>
          </a:xfrm>
        </p:grpSpPr>
        <p:sp>
          <p:nvSpPr>
            <p:cNvPr id="175" name="Rectangle 37"/>
            <p:cNvSpPr>
              <a:spLocks noChangeArrowheads="1"/>
            </p:cNvSpPr>
            <p:nvPr/>
          </p:nvSpPr>
          <p:spPr bwMode="auto">
            <a:xfrm>
              <a:off x="1443" y="3555"/>
              <a:ext cx="862" cy="385"/>
            </a:xfrm>
            <a:prstGeom prst="rect">
              <a:avLst/>
            </a:prstGeom>
            <a:solidFill>
              <a:srgbClr val="000000"/>
            </a:solidFill>
            <a:ln w="12700">
              <a:solidFill>
                <a:srgbClr val="000000"/>
              </a:solidFill>
              <a:miter lim="800000"/>
              <a:headEnd/>
              <a:tailEnd/>
            </a:ln>
          </p:spPr>
          <p:txBody>
            <a:bodyPr wrap="none" anchor="ctr"/>
            <a:lstStyle/>
            <a:p>
              <a:pPr>
                <a:defRPr/>
              </a:pPr>
              <a:endParaRPr lang="zh-CN" altLang="en-US" kern="0">
                <a:solidFill>
                  <a:srgbClr val="FF0000"/>
                </a:solidFill>
              </a:endParaRPr>
            </a:p>
          </p:txBody>
        </p:sp>
        <p:sp>
          <p:nvSpPr>
            <p:cNvPr id="176" name="Line 38"/>
            <p:cNvSpPr>
              <a:spLocks noChangeShapeType="1"/>
            </p:cNvSpPr>
            <p:nvPr/>
          </p:nvSpPr>
          <p:spPr bwMode="auto">
            <a:xfrm flipV="1">
              <a:off x="1874" y="3553"/>
              <a:ext cx="0" cy="387"/>
            </a:xfrm>
            <a:prstGeom prst="line">
              <a:avLst/>
            </a:prstGeom>
            <a:noFill/>
            <a:ln w="25400">
              <a:solidFill>
                <a:srgbClr val="FFFFFF"/>
              </a:solidFill>
              <a:round/>
              <a:headEnd type="none" w="sm" len="sm"/>
              <a:tailEnd type="none" w="sm" len="sm"/>
            </a:ln>
          </p:spPr>
          <p:txBody>
            <a:bodyPr/>
            <a:lstStyle/>
            <a:p>
              <a:pPr>
                <a:defRPr/>
              </a:pPr>
              <a:endParaRPr lang="zh-CN" altLang="en-US" kern="0">
                <a:solidFill>
                  <a:srgbClr val="FF0000"/>
                </a:solidFill>
              </a:endParaRPr>
            </a:p>
          </p:txBody>
        </p:sp>
      </p:grpSp>
      <p:sp>
        <p:nvSpPr>
          <p:cNvPr id="177" name="Rectangle 39"/>
          <p:cNvSpPr>
            <a:spLocks noChangeArrowheads="1"/>
          </p:cNvSpPr>
          <p:nvPr/>
        </p:nvSpPr>
        <p:spPr bwMode="auto">
          <a:xfrm>
            <a:off x="2755915" y="4898296"/>
            <a:ext cx="476092"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009900"/>
                </a:solidFill>
              </a:rPr>
              <a:t>v</a:t>
            </a:r>
            <a:r>
              <a:rPr lang="en-US" altLang="zh-CN" sz="2800" b="1" kern="0" baseline="-20000" dirty="0">
                <a:solidFill>
                  <a:srgbClr val="009900"/>
                </a:solidFill>
              </a:rPr>
              <a:t>0</a:t>
            </a:r>
          </a:p>
        </p:txBody>
      </p:sp>
      <p:sp>
        <p:nvSpPr>
          <p:cNvPr id="178" name="Rectangle 40"/>
          <p:cNvSpPr>
            <a:spLocks noChangeArrowheads="1"/>
          </p:cNvSpPr>
          <p:nvPr/>
        </p:nvSpPr>
        <p:spPr bwMode="auto">
          <a:xfrm>
            <a:off x="4843612" y="4912326"/>
            <a:ext cx="476092"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009900"/>
                </a:solidFill>
              </a:rPr>
              <a:t>v</a:t>
            </a:r>
            <a:r>
              <a:rPr lang="en-US" altLang="zh-CN" sz="2800" b="1" kern="0" baseline="-20000" dirty="0">
                <a:solidFill>
                  <a:srgbClr val="009900"/>
                </a:solidFill>
              </a:rPr>
              <a:t>0</a:t>
            </a:r>
          </a:p>
        </p:txBody>
      </p:sp>
      <p:sp>
        <p:nvSpPr>
          <p:cNvPr id="179" name="Rectangle 41"/>
          <p:cNvSpPr>
            <a:spLocks noChangeArrowheads="1"/>
          </p:cNvSpPr>
          <p:nvPr/>
        </p:nvSpPr>
        <p:spPr bwMode="auto">
          <a:xfrm>
            <a:off x="5396948" y="5869753"/>
            <a:ext cx="1219200" cy="523862"/>
          </a:xfrm>
          <a:prstGeom prst="rect">
            <a:avLst/>
          </a:prstGeom>
          <a:noFill/>
          <a:ln w="9525">
            <a:noFill/>
            <a:miter lim="800000"/>
            <a:headEnd/>
            <a:tailEnd/>
          </a:ln>
        </p:spPr>
        <p:txBody>
          <a:bodyPr lIns="92075" tIns="46038" rIns="92075" bIns="46038">
            <a:spAutoFit/>
          </a:bodyPr>
          <a:lstStyle/>
          <a:p>
            <a:pPr>
              <a:defRPr/>
            </a:pPr>
            <a:r>
              <a:rPr lang="en-US" altLang="zh-CN" sz="2800" b="1" i="1" kern="0" dirty="0">
                <a:solidFill>
                  <a:srgbClr val="0000FF"/>
                </a:solidFill>
              </a:rPr>
              <a:t>v</a:t>
            </a:r>
            <a:r>
              <a:rPr lang="en-US" altLang="zh-CN" sz="2800" b="1" kern="0" baseline="-20000" dirty="0">
                <a:solidFill>
                  <a:srgbClr val="0000FF"/>
                </a:solidFill>
              </a:rPr>
              <a:t>0</a:t>
            </a:r>
            <a:r>
              <a:rPr lang="en-US" altLang="zh-CN" sz="2800" b="1" kern="0" dirty="0">
                <a:solidFill>
                  <a:srgbClr val="0000FF"/>
                </a:solidFill>
              </a:rPr>
              <a:t>+△</a:t>
            </a:r>
            <a:r>
              <a:rPr lang="en-US" altLang="zh-CN" sz="2800" b="1" i="1" kern="0" dirty="0">
                <a:solidFill>
                  <a:srgbClr val="0000FF"/>
                </a:solidFill>
              </a:rPr>
              <a:t>v</a:t>
            </a:r>
          </a:p>
        </p:txBody>
      </p:sp>
      <p:sp>
        <p:nvSpPr>
          <p:cNvPr id="180" name="Rectangle 42"/>
          <p:cNvSpPr>
            <a:spLocks noChangeArrowheads="1"/>
          </p:cNvSpPr>
          <p:nvPr/>
        </p:nvSpPr>
        <p:spPr bwMode="auto">
          <a:xfrm>
            <a:off x="3947723" y="6009454"/>
            <a:ext cx="1115690"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0000FF"/>
                </a:solidFill>
              </a:rPr>
              <a:t>v</a:t>
            </a:r>
            <a:r>
              <a:rPr lang="en-US" altLang="zh-CN" sz="2800" b="1" kern="0" baseline="-20000" dirty="0">
                <a:solidFill>
                  <a:srgbClr val="0000FF"/>
                </a:solidFill>
              </a:rPr>
              <a:t>0</a:t>
            </a:r>
            <a:r>
              <a:rPr lang="en-US" altLang="zh-CN" sz="2800" b="1" kern="0" dirty="0">
                <a:solidFill>
                  <a:srgbClr val="0000FF"/>
                </a:solidFill>
              </a:rPr>
              <a:t>-△</a:t>
            </a:r>
            <a:r>
              <a:rPr lang="en-US" altLang="zh-CN" sz="2800" b="1" i="1" kern="0" dirty="0">
                <a:solidFill>
                  <a:srgbClr val="0000FF"/>
                </a:solidFill>
              </a:rPr>
              <a:t>v</a:t>
            </a:r>
          </a:p>
        </p:txBody>
      </p:sp>
      <p:sp>
        <p:nvSpPr>
          <p:cNvPr id="181" name="Rectangle 43"/>
          <p:cNvSpPr>
            <a:spLocks noChangeArrowheads="1"/>
          </p:cNvSpPr>
          <p:nvPr/>
        </p:nvSpPr>
        <p:spPr bwMode="auto">
          <a:xfrm>
            <a:off x="2396573" y="2561404"/>
            <a:ext cx="1109278" cy="462307"/>
          </a:xfrm>
          <a:prstGeom prst="rect">
            <a:avLst/>
          </a:prstGeom>
          <a:noFill/>
          <a:ln w="9525">
            <a:noFill/>
            <a:miter lim="800000"/>
            <a:headEnd/>
            <a:tailEnd/>
          </a:ln>
        </p:spPr>
        <p:txBody>
          <a:bodyPr wrap="none" lIns="92075" tIns="46038" rIns="92075" bIns="46038">
            <a:spAutoFit/>
          </a:bodyPr>
          <a:lstStyle/>
          <a:p>
            <a:pPr>
              <a:defRPr/>
            </a:pPr>
            <a:r>
              <a:rPr lang="zh-CN" altLang="en-US" sz="2400" b="1" kern="0" dirty="0">
                <a:solidFill>
                  <a:srgbClr val="0000FF"/>
                </a:solidFill>
                <a:ea typeface="楷体_GB2312" pitchFamily="1" charset="-122"/>
              </a:rPr>
              <a:t>无磁场</a:t>
            </a:r>
          </a:p>
        </p:txBody>
      </p:sp>
      <p:sp>
        <p:nvSpPr>
          <p:cNvPr id="182" name="Rectangle 44"/>
          <p:cNvSpPr>
            <a:spLocks noChangeArrowheads="1"/>
          </p:cNvSpPr>
          <p:nvPr/>
        </p:nvSpPr>
        <p:spPr bwMode="auto">
          <a:xfrm>
            <a:off x="4600023" y="2561404"/>
            <a:ext cx="1114088" cy="462307"/>
          </a:xfrm>
          <a:prstGeom prst="rect">
            <a:avLst/>
          </a:prstGeom>
          <a:noFill/>
          <a:ln w="9525">
            <a:noFill/>
            <a:miter lim="800000"/>
            <a:headEnd/>
            <a:tailEnd/>
          </a:ln>
        </p:spPr>
        <p:txBody>
          <a:bodyPr wrap="none" lIns="92075" tIns="46038" rIns="92075" bIns="46038">
            <a:spAutoFit/>
          </a:bodyPr>
          <a:lstStyle/>
          <a:p>
            <a:pPr>
              <a:defRPr/>
            </a:pPr>
            <a:r>
              <a:rPr lang="zh-CN" altLang="en-US" sz="2400" b="1" kern="0" dirty="0">
                <a:solidFill>
                  <a:srgbClr val="009900"/>
                </a:solidFill>
                <a:latin typeface="楷体_GB2312" pitchFamily="1" charset="-122"/>
                <a:ea typeface="楷体_GB2312" pitchFamily="1" charset="-122"/>
              </a:rPr>
              <a:t>有磁场</a:t>
            </a:r>
          </a:p>
        </p:txBody>
      </p:sp>
      <p:sp>
        <p:nvSpPr>
          <p:cNvPr id="183" name="Rectangle 45"/>
          <p:cNvSpPr>
            <a:spLocks noChangeArrowheads="1"/>
          </p:cNvSpPr>
          <p:nvPr/>
        </p:nvSpPr>
        <p:spPr bwMode="auto">
          <a:xfrm>
            <a:off x="6172943" y="4705522"/>
            <a:ext cx="1450718" cy="523862"/>
          </a:xfrm>
          <a:prstGeom prst="rect">
            <a:avLst/>
          </a:prstGeom>
          <a:noFill/>
          <a:ln w="9525">
            <a:noFill/>
            <a:miter lim="800000"/>
            <a:headEnd/>
            <a:tailEnd/>
          </a:ln>
        </p:spPr>
        <p:txBody>
          <a:bodyPr wrap="none" lIns="92075" tIns="46038" rIns="92075" bIns="46038">
            <a:spAutoFit/>
          </a:bodyPr>
          <a:lstStyle/>
          <a:p>
            <a:pPr>
              <a:defRPr/>
            </a:pPr>
            <a:r>
              <a:rPr lang="en-US" altLang="zh-CN" sz="2800" kern="0" dirty="0">
                <a:solidFill>
                  <a:srgbClr val="87119F"/>
                </a:solidFill>
              </a:rPr>
              <a:t>0 </a:t>
            </a:r>
            <a:r>
              <a:rPr lang="en-US" altLang="zh-CN" sz="2800" kern="0" dirty="0">
                <a:solidFill>
                  <a:srgbClr val="FF0000"/>
                </a:solidFill>
              </a:rPr>
              <a:t>          0</a:t>
            </a:r>
          </a:p>
        </p:txBody>
      </p:sp>
      <p:sp>
        <p:nvSpPr>
          <p:cNvPr id="184" name="Rectangle 46"/>
          <p:cNvSpPr>
            <a:spLocks noChangeArrowheads="1"/>
          </p:cNvSpPr>
          <p:nvPr/>
        </p:nvSpPr>
        <p:spPr bwMode="auto">
          <a:xfrm>
            <a:off x="1061422" y="2045567"/>
            <a:ext cx="1889941" cy="523862"/>
          </a:xfrm>
          <a:prstGeom prst="rect">
            <a:avLst/>
          </a:prstGeom>
          <a:noFill/>
          <a:ln w="9525">
            <a:noFill/>
            <a:miter lim="800000"/>
            <a:headEnd/>
            <a:tailEnd/>
          </a:ln>
        </p:spPr>
        <p:txBody>
          <a:bodyPr wrap="none" lIns="92075" tIns="46038" rIns="92075" bIns="46038">
            <a:spAutoFit/>
          </a:bodyPr>
          <a:lstStyle/>
          <a:p>
            <a:pPr>
              <a:buClr>
                <a:srgbClr val="00FF00"/>
              </a:buClr>
              <a:buFontTx/>
              <a:buChar char="•"/>
              <a:defRPr/>
            </a:pPr>
            <a:r>
              <a:rPr lang="en-US" altLang="zh-CN" sz="2800" b="1" kern="0" dirty="0">
                <a:solidFill>
                  <a:srgbClr val="FF0000"/>
                </a:solidFill>
              </a:rPr>
              <a:t> </a:t>
            </a:r>
            <a:r>
              <a:rPr lang="zh-CN" altLang="en-US" sz="2800" b="1" kern="0" dirty="0">
                <a:solidFill>
                  <a:srgbClr val="FF0000"/>
                </a:solidFill>
              </a:rPr>
              <a:t>能级分裂</a:t>
            </a:r>
          </a:p>
        </p:txBody>
      </p:sp>
      <p:sp>
        <p:nvSpPr>
          <p:cNvPr id="185" name="Rectangle 12"/>
          <p:cNvSpPr>
            <a:spLocks noChangeArrowheads="1"/>
          </p:cNvSpPr>
          <p:nvPr/>
        </p:nvSpPr>
        <p:spPr bwMode="auto">
          <a:xfrm>
            <a:off x="6519149" y="5395036"/>
            <a:ext cx="553483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FF00FF"/>
                </a:solidFill>
              </a:rPr>
              <a:t>由于电子轨道角动量空间取向的量子化，氢原子的能级在外加磁场出现了分裂现象，进一步导致谱线的分裂。</a:t>
            </a:r>
          </a:p>
        </p:txBody>
      </p:sp>
    </p:spTree>
    <p:extLst>
      <p:ext uri="{BB962C8B-B14F-4D97-AF65-F5344CB8AC3E}">
        <p14:creationId xmlns:p14="http://schemas.microsoft.com/office/powerpoint/2010/main" val="79549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 calcmode="lin" valueType="num">
                                      <p:cBhvr additive="base">
                                        <p:cTn id="21" dur="500" fill="hold"/>
                                        <p:tgtEl>
                                          <p:spTgt spid="123"/>
                                        </p:tgtEl>
                                        <p:attrNameLst>
                                          <p:attrName>ppt_x</p:attrName>
                                        </p:attrNameLst>
                                      </p:cBhvr>
                                      <p:tavLst>
                                        <p:tav tm="0">
                                          <p:val>
                                            <p:strVal val="#ppt_x"/>
                                          </p:val>
                                        </p:tav>
                                        <p:tav tm="100000">
                                          <p:val>
                                            <p:strVal val="#ppt_x"/>
                                          </p:val>
                                        </p:tav>
                                      </p:tavLst>
                                    </p:anim>
                                    <p:anim calcmode="lin" valueType="num">
                                      <p:cBhvr additive="base">
                                        <p:cTn id="22" dur="500" fill="hold"/>
                                        <p:tgtEl>
                                          <p:spTgt spid="1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3"/>
                                        </p:tgtEl>
                                        <p:attrNameLst>
                                          <p:attrName>style.visibility</p:attrName>
                                        </p:attrNameLst>
                                      </p:cBhvr>
                                      <p:to>
                                        <p:strVal val="visible"/>
                                      </p:to>
                                    </p:set>
                                    <p:anim calcmode="lin" valueType="num">
                                      <p:cBhvr additive="base">
                                        <p:cTn id="25" dur="500" fill="hold"/>
                                        <p:tgtEl>
                                          <p:spTgt spid="143"/>
                                        </p:tgtEl>
                                        <p:attrNameLst>
                                          <p:attrName>ppt_x</p:attrName>
                                        </p:attrNameLst>
                                      </p:cBhvr>
                                      <p:tavLst>
                                        <p:tav tm="0">
                                          <p:val>
                                            <p:strVal val="#ppt_x"/>
                                          </p:val>
                                        </p:tav>
                                        <p:tav tm="100000">
                                          <p:val>
                                            <p:strVal val="#ppt_x"/>
                                          </p:val>
                                        </p:tav>
                                      </p:tavLst>
                                    </p:anim>
                                    <p:anim calcmode="lin" valueType="num">
                                      <p:cBhvr additive="base">
                                        <p:cTn id="26"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7"/>
                                        </p:tgtEl>
                                        <p:attrNameLst>
                                          <p:attrName>style.visibility</p:attrName>
                                        </p:attrNameLst>
                                      </p:cBhvr>
                                      <p:to>
                                        <p:strVal val="visible"/>
                                      </p:to>
                                    </p:set>
                                    <p:anim calcmode="lin" valueType="num">
                                      <p:cBhvr additive="base">
                                        <p:cTn id="39" dur="500" fill="hold"/>
                                        <p:tgtEl>
                                          <p:spTgt spid="147"/>
                                        </p:tgtEl>
                                        <p:attrNameLst>
                                          <p:attrName>ppt_x</p:attrName>
                                        </p:attrNameLst>
                                      </p:cBhvr>
                                      <p:tavLst>
                                        <p:tav tm="0">
                                          <p:val>
                                            <p:strVal val="#ppt_x"/>
                                          </p:val>
                                        </p:tav>
                                        <p:tav tm="100000">
                                          <p:val>
                                            <p:strVal val="#ppt_x"/>
                                          </p:val>
                                        </p:tav>
                                      </p:tavLst>
                                    </p:anim>
                                    <p:anim calcmode="lin" valueType="num">
                                      <p:cBhvr additive="base">
                                        <p:cTn id="40"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84">
                                            <p:txEl>
                                              <p:pRg st="0" end="0"/>
                                            </p:txEl>
                                          </p:spTgt>
                                        </p:tgtEl>
                                        <p:attrNameLst>
                                          <p:attrName>style.visibility</p:attrName>
                                        </p:attrNameLst>
                                      </p:cBhvr>
                                      <p:to>
                                        <p:strVal val="visible"/>
                                      </p:to>
                                    </p:set>
                                    <p:animEffect transition="in" filter="wipe(left)">
                                      <p:cBhvr>
                                        <p:cTn id="45" dur="500"/>
                                        <p:tgtEl>
                                          <p:spTgt spid="18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49"/>
                                        </p:tgtEl>
                                        <p:attrNameLst>
                                          <p:attrName>style.visibility</p:attrName>
                                        </p:attrNameLst>
                                      </p:cBhvr>
                                      <p:to>
                                        <p:strVal val="visible"/>
                                      </p:to>
                                    </p:set>
                                    <p:animEffect transition="in" filter="dissolve">
                                      <p:cBhvr>
                                        <p:cTn id="50" dur="500"/>
                                        <p:tgtEl>
                                          <p:spTgt spid="149"/>
                                        </p:tgtEl>
                                      </p:cBhvr>
                                    </p:animEffect>
                                  </p:childTnLst>
                                </p:cTn>
                              </p:par>
                            </p:childTnLst>
                          </p:cTn>
                        </p:par>
                        <p:par>
                          <p:cTn id="51" fill="hold">
                            <p:stCondLst>
                              <p:cond delay="500"/>
                            </p:stCondLst>
                            <p:childTnLst>
                              <p:par>
                                <p:cTn id="52" presetID="9" presetClass="entr" presetSubtype="0" fill="hold" nodeType="afterEffect">
                                  <p:stCondLst>
                                    <p:cond delay="0"/>
                                  </p:stCondLst>
                                  <p:childTnLst>
                                    <p:set>
                                      <p:cBhvr>
                                        <p:cTn id="53" dur="1" fill="hold">
                                          <p:stCondLst>
                                            <p:cond delay="0"/>
                                          </p:stCondLst>
                                        </p:cTn>
                                        <p:tgtEl>
                                          <p:spTgt spid="150"/>
                                        </p:tgtEl>
                                        <p:attrNameLst>
                                          <p:attrName>style.visibility</p:attrName>
                                        </p:attrNameLst>
                                      </p:cBhvr>
                                      <p:to>
                                        <p:strVal val="visible"/>
                                      </p:to>
                                    </p:set>
                                    <p:animEffect transition="in" filter="dissolve">
                                      <p:cBhvr>
                                        <p:cTn id="54" dur="500"/>
                                        <p:tgtEl>
                                          <p:spTgt spid="150"/>
                                        </p:tgtEl>
                                      </p:cBhvr>
                                    </p:animEffect>
                                  </p:childTnLst>
                                </p:cTn>
                              </p:par>
                            </p:childTnLst>
                          </p:cTn>
                        </p:par>
                        <p:par>
                          <p:cTn id="55" fill="hold">
                            <p:stCondLst>
                              <p:cond delay="1000"/>
                            </p:stCondLst>
                            <p:childTnLst>
                              <p:par>
                                <p:cTn id="56" presetID="9" presetClass="entr" presetSubtype="0" fill="hold" grpId="0" nodeType="afterEffect">
                                  <p:stCondLst>
                                    <p:cond delay="0"/>
                                  </p:stCondLst>
                                  <p:childTnLst>
                                    <p:set>
                                      <p:cBhvr>
                                        <p:cTn id="57" dur="1" fill="hold">
                                          <p:stCondLst>
                                            <p:cond delay="0"/>
                                          </p:stCondLst>
                                        </p:cTn>
                                        <p:tgtEl>
                                          <p:spTgt spid="157">
                                            <p:txEl>
                                              <p:pRg st="0" end="0"/>
                                            </p:txEl>
                                          </p:spTgt>
                                        </p:tgtEl>
                                        <p:attrNameLst>
                                          <p:attrName>style.visibility</p:attrName>
                                        </p:attrNameLst>
                                      </p:cBhvr>
                                      <p:to>
                                        <p:strVal val="visible"/>
                                      </p:to>
                                    </p:set>
                                    <p:animEffect transition="in" filter="dissolve">
                                      <p:cBhvr>
                                        <p:cTn id="58" dur="500"/>
                                        <p:tgtEl>
                                          <p:spTgt spid="157">
                                            <p:txEl>
                                              <p:pRg st="0" end="0"/>
                                            </p:txEl>
                                          </p:spTgt>
                                        </p:tgtEl>
                                      </p:cBhvr>
                                    </p:animEffect>
                                  </p:childTnLst>
                                </p:cTn>
                              </p:par>
                            </p:childTnLst>
                          </p:cTn>
                        </p:par>
                        <p:par>
                          <p:cTn id="59" fill="hold">
                            <p:stCondLst>
                              <p:cond delay="1500"/>
                            </p:stCondLst>
                            <p:childTnLst>
                              <p:par>
                                <p:cTn id="60" presetID="9" presetClass="entr" presetSubtype="0" fill="hold" grpId="0" nodeType="afterEffect">
                                  <p:stCondLst>
                                    <p:cond delay="0"/>
                                  </p:stCondLst>
                                  <p:childTnLst>
                                    <p:set>
                                      <p:cBhvr>
                                        <p:cTn id="61" dur="1" fill="hold">
                                          <p:stCondLst>
                                            <p:cond delay="0"/>
                                          </p:stCondLst>
                                        </p:cTn>
                                        <p:tgtEl>
                                          <p:spTgt spid="158">
                                            <p:txEl>
                                              <p:pRg st="0" end="0"/>
                                            </p:txEl>
                                          </p:spTgt>
                                        </p:tgtEl>
                                        <p:attrNameLst>
                                          <p:attrName>style.visibility</p:attrName>
                                        </p:attrNameLst>
                                      </p:cBhvr>
                                      <p:to>
                                        <p:strVal val="visible"/>
                                      </p:to>
                                    </p:set>
                                    <p:animEffect transition="in" filter="dissolve">
                                      <p:cBhvr>
                                        <p:cTn id="62" dur="500"/>
                                        <p:tgtEl>
                                          <p:spTgt spid="158">
                                            <p:txEl>
                                              <p:pRg st="0" end="0"/>
                                            </p:txEl>
                                          </p:spTgt>
                                        </p:tgtEl>
                                      </p:cBhvr>
                                    </p:animEffect>
                                  </p:childTnLst>
                                </p:cTn>
                              </p:par>
                            </p:childTnLst>
                          </p:cTn>
                        </p:par>
                        <p:par>
                          <p:cTn id="63" fill="hold">
                            <p:stCondLst>
                              <p:cond delay="2000"/>
                            </p:stCondLst>
                            <p:childTnLst>
                              <p:par>
                                <p:cTn id="64" presetID="9" presetClass="entr" presetSubtype="0" fill="hold" grpId="0" nodeType="afterEffect">
                                  <p:stCondLst>
                                    <p:cond delay="0"/>
                                  </p:stCondLst>
                                  <p:childTnLst>
                                    <p:set>
                                      <p:cBhvr>
                                        <p:cTn id="65" dur="1" fill="hold">
                                          <p:stCondLst>
                                            <p:cond delay="0"/>
                                          </p:stCondLst>
                                        </p:cTn>
                                        <p:tgtEl>
                                          <p:spTgt spid="181">
                                            <p:txEl>
                                              <p:pRg st="0" end="0"/>
                                            </p:txEl>
                                          </p:spTgt>
                                        </p:tgtEl>
                                        <p:attrNameLst>
                                          <p:attrName>style.visibility</p:attrName>
                                        </p:attrNameLst>
                                      </p:cBhvr>
                                      <p:to>
                                        <p:strVal val="visible"/>
                                      </p:to>
                                    </p:set>
                                    <p:animEffect transition="in" filter="dissolve">
                                      <p:cBhvr>
                                        <p:cTn id="66" dur="500"/>
                                        <p:tgtEl>
                                          <p:spTgt spid="181">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56"/>
                                        </p:tgtEl>
                                        <p:attrNameLst>
                                          <p:attrName>style.visibility</p:attrName>
                                        </p:attrNameLst>
                                      </p:cBhvr>
                                      <p:to>
                                        <p:strVal val="visible"/>
                                      </p:to>
                                    </p:set>
                                    <p:anim calcmode="lin" valueType="num">
                                      <p:cBhvr additive="base">
                                        <p:cTn id="71" dur="500" fill="hold"/>
                                        <p:tgtEl>
                                          <p:spTgt spid="156"/>
                                        </p:tgtEl>
                                        <p:attrNameLst>
                                          <p:attrName>ppt_x</p:attrName>
                                        </p:attrNameLst>
                                      </p:cBhvr>
                                      <p:tavLst>
                                        <p:tav tm="0">
                                          <p:val>
                                            <p:strVal val="#ppt_x"/>
                                          </p:val>
                                        </p:tav>
                                        <p:tav tm="100000">
                                          <p:val>
                                            <p:strVal val="#ppt_x"/>
                                          </p:val>
                                        </p:tav>
                                      </p:tavLst>
                                    </p:anim>
                                    <p:anim calcmode="lin" valueType="num">
                                      <p:cBhvr additive="base">
                                        <p:cTn id="72" dur="500" fill="hold"/>
                                        <p:tgtEl>
                                          <p:spTgt spid="156"/>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4" presetClass="entr" presetSubtype="32" fill="hold" nodeType="afterEffect">
                                  <p:stCondLst>
                                    <p:cond delay="0"/>
                                  </p:stCondLst>
                                  <p:childTnLst>
                                    <p:set>
                                      <p:cBhvr>
                                        <p:cTn id="75" dur="1" fill="hold">
                                          <p:stCondLst>
                                            <p:cond delay="0"/>
                                          </p:stCondLst>
                                        </p:cTn>
                                        <p:tgtEl>
                                          <p:spTgt spid="174"/>
                                        </p:tgtEl>
                                        <p:attrNameLst>
                                          <p:attrName>style.visibility</p:attrName>
                                        </p:attrNameLst>
                                      </p:cBhvr>
                                      <p:to>
                                        <p:strVal val="visible"/>
                                      </p:to>
                                    </p:set>
                                    <p:animEffect transition="in" filter="box(out)">
                                      <p:cBhvr>
                                        <p:cTn id="76" dur="500"/>
                                        <p:tgtEl>
                                          <p:spTgt spid="174"/>
                                        </p:tgtEl>
                                      </p:cBhvr>
                                    </p:animEffect>
                                  </p:childTnLst>
                                  <p:subTnLst>
                                    <p:audio>
                                      <p:cMediaNode>
                                        <p:cTn display="0" masterRel="sameClick">
                                          <p:stCondLst>
                                            <p:cond evt="begin" delay="0">
                                              <p:tn val="74"/>
                                            </p:cond>
                                          </p:stCondLst>
                                          <p:endCondLst>
                                            <p:cond evt="onStopAudio" delay="0">
                                              <p:tgtEl>
                                                <p:sldTgt/>
                                              </p:tgtEl>
                                            </p:cond>
                                          </p:endCondLst>
                                        </p:cTn>
                                        <p:tgtEl>
                                          <p:sndTgt r:embed="rId3" name="camera.wav"/>
                                        </p:tgtEl>
                                      </p:cMediaNode>
                                    </p:audio>
                                  </p:subTnLst>
                                </p:cTn>
                              </p:par>
                            </p:childTnLst>
                          </p:cTn>
                        </p:par>
                        <p:par>
                          <p:cTn id="77" fill="hold">
                            <p:stCondLst>
                              <p:cond delay="1000"/>
                            </p:stCondLst>
                            <p:childTnLst>
                              <p:par>
                                <p:cTn id="78" presetID="1" presetClass="entr" presetSubtype="0" fill="hold" grpId="0" nodeType="afterEffect">
                                  <p:stCondLst>
                                    <p:cond delay="0"/>
                                  </p:stCondLst>
                                  <p:childTnLst>
                                    <p:set>
                                      <p:cBhvr>
                                        <p:cTn id="79" dur="1" fill="hold">
                                          <p:stCondLst>
                                            <p:cond delay="499"/>
                                          </p:stCondLst>
                                        </p:cTn>
                                        <p:tgtEl>
                                          <p:spTgt spid="177">
                                            <p:txEl>
                                              <p:pRg st="0" end="0"/>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499"/>
                                          </p:stCondLst>
                                        </p:cTn>
                                        <p:tgtEl>
                                          <p:spTgt spid="159">
                                            <p:txEl>
                                              <p:pRg st="0" end="0"/>
                                            </p:txEl>
                                          </p:spTgt>
                                        </p:tgtEl>
                                        <p:attrNameLst>
                                          <p:attrName>style.visibility</p:attrName>
                                        </p:attrNameLst>
                                      </p:cBhvr>
                                      <p:to>
                                        <p:strVal val="visible"/>
                                      </p:to>
                                    </p:set>
                                  </p:childTnLst>
                                </p:cTn>
                              </p:par>
                            </p:childTnLst>
                          </p:cTn>
                        </p:par>
                        <p:par>
                          <p:cTn id="84" fill="hold">
                            <p:stCondLst>
                              <p:cond delay="500"/>
                            </p:stCondLst>
                            <p:childTnLst>
                              <p:par>
                                <p:cTn id="85" presetID="1" presetClass="entr" presetSubtype="0" fill="hold" grpId="0" nodeType="afterEffect">
                                  <p:stCondLst>
                                    <p:cond delay="0"/>
                                  </p:stCondLst>
                                  <p:childTnLst>
                                    <p:set>
                                      <p:cBhvr>
                                        <p:cTn id="86" dur="1" fill="hold">
                                          <p:stCondLst>
                                            <p:cond delay="499"/>
                                          </p:stCondLst>
                                        </p:cTn>
                                        <p:tgtEl>
                                          <p:spTgt spid="160">
                                            <p:txEl>
                                              <p:pRg st="0" end="0"/>
                                            </p:txEl>
                                          </p:spTgt>
                                        </p:tgtEl>
                                        <p:attrNameLst>
                                          <p:attrName>style.visibility</p:attrName>
                                        </p:attrNameLst>
                                      </p:cBhvr>
                                      <p:to>
                                        <p:strVal val="visible"/>
                                      </p:to>
                                    </p:se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499"/>
                                          </p:stCondLst>
                                        </p:cTn>
                                        <p:tgtEl>
                                          <p:spTgt spid="160">
                                            <p:txEl>
                                              <p:pRg st="1" end="1"/>
                                            </p:txEl>
                                          </p:spTgt>
                                        </p:tgtEl>
                                        <p:attrNameLst>
                                          <p:attrName>style.visibility</p:attrName>
                                        </p:attrNameLst>
                                      </p:cBhvr>
                                      <p:to>
                                        <p:strVal val="visible"/>
                                      </p:to>
                                    </p:set>
                                  </p:childTnLst>
                                </p:cTn>
                              </p:par>
                            </p:childTnLst>
                          </p:cTn>
                        </p:par>
                        <p:par>
                          <p:cTn id="90" fill="hold">
                            <p:stCondLst>
                              <p:cond delay="1500"/>
                            </p:stCondLst>
                            <p:childTnLst>
                              <p:par>
                                <p:cTn id="91" presetID="1" presetClass="entr" presetSubtype="0" fill="hold" grpId="0" nodeType="afterEffect">
                                  <p:stCondLst>
                                    <p:cond delay="0"/>
                                  </p:stCondLst>
                                  <p:childTnLst>
                                    <p:set>
                                      <p:cBhvr>
                                        <p:cTn id="92" dur="1" fill="hold">
                                          <p:stCondLst>
                                            <p:cond delay="499"/>
                                          </p:stCondLst>
                                        </p:cTn>
                                        <p:tgtEl>
                                          <p:spTgt spid="160">
                                            <p:txEl>
                                              <p:pRg st="2" end="2"/>
                                            </p:txEl>
                                          </p:spTgt>
                                        </p:tgtEl>
                                        <p:attrNameLst>
                                          <p:attrName>style.visibility</p:attrName>
                                        </p:attrNameLst>
                                      </p:cBhvr>
                                      <p:to>
                                        <p:strVal val="visible"/>
                                      </p:to>
                                    </p:set>
                                  </p:childTnLst>
                                </p:cTn>
                              </p:par>
                            </p:childTnLst>
                          </p:cTn>
                        </p:par>
                        <p:par>
                          <p:cTn id="93" fill="hold">
                            <p:stCondLst>
                              <p:cond delay="2000"/>
                            </p:stCondLst>
                            <p:childTnLst>
                              <p:par>
                                <p:cTn id="94" presetID="2" presetClass="entr" presetSubtype="8" fill="hold" grpId="0" nodeType="afterEffect">
                                  <p:stCondLst>
                                    <p:cond delay="0"/>
                                  </p:stCondLst>
                                  <p:childTnLst>
                                    <p:set>
                                      <p:cBhvr>
                                        <p:cTn id="95" dur="1" fill="hold">
                                          <p:stCondLst>
                                            <p:cond delay="0"/>
                                          </p:stCondLst>
                                        </p:cTn>
                                        <p:tgtEl>
                                          <p:spTgt spid="148">
                                            <p:txEl>
                                              <p:pRg st="0" end="0"/>
                                            </p:txEl>
                                          </p:spTgt>
                                        </p:tgtEl>
                                        <p:attrNameLst>
                                          <p:attrName>style.visibility</p:attrName>
                                        </p:attrNameLst>
                                      </p:cBhvr>
                                      <p:to>
                                        <p:strVal val="visible"/>
                                      </p:to>
                                    </p:set>
                                    <p:anim calcmode="lin" valueType="num">
                                      <p:cBhvr additive="base">
                                        <p:cTn id="96" dur="500" fill="hold"/>
                                        <p:tgtEl>
                                          <p:spTgt spid="148">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1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182">
                                            <p:txEl>
                                              <p:pRg st="0" end="0"/>
                                            </p:txEl>
                                          </p:spTgt>
                                        </p:tgtEl>
                                        <p:attrNameLst>
                                          <p:attrName>style.visibility</p:attrName>
                                        </p:attrNameLst>
                                      </p:cBhvr>
                                      <p:to>
                                        <p:strVal val="visible"/>
                                      </p:to>
                                    </p:set>
                                    <p:animEffect transition="in" filter="dissolve">
                                      <p:cBhvr>
                                        <p:cTn id="102" dur="500"/>
                                        <p:tgtEl>
                                          <p:spTgt spid="182">
                                            <p:txEl>
                                              <p:pRg st="0" end="0"/>
                                            </p:txEl>
                                          </p:spTgt>
                                        </p:tgtEl>
                                      </p:cBhvr>
                                    </p:animEffect>
                                  </p:childTnLst>
                                </p:cTn>
                              </p:par>
                            </p:childTnLst>
                          </p:cTn>
                        </p:par>
                        <p:par>
                          <p:cTn id="103" fill="hold">
                            <p:stCondLst>
                              <p:cond delay="500"/>
                            </p:stCondLst>
                            <p:childTnLst>
                              <p:par>
                                <p:cTn id="104" presetID="22" presetClass="entr" presetSubtype="8" fill="hold" nodeType="afterEffect">
                                  <p:stCondLst>
                                    <p:cond delay="0"/>
                                  </p:stCondLst>
                                  <p:childTnLst>
                                    <p:set>
                                      <p:cBhvr>
                                        <p:cTn id="105" dur="1" fill="hold">
                                          <p:stCondLst>
                                            <p:cond delay="0"/>
                                          </p:stCondLst>
                                        </p:cTn>
                                        <p:tgtEl>
                                          <p:spTgt spid="151"/>
                                        </p:tgtEl>
                                        <p:attrNameLst>
                                          <p:attrName>style.visibility</p:attrName>
                                        </p:attrNameLst>
                                      </p:cBhvr>
                                      <p:to>
                                        <p:strVal val="visible"/>
                                      </p:to>
                                    </p:set>
                                    <p:animEffect transition="in" filter="wipe(left)">
                                      <p:cBhvr>
                                        <p:cTn id="106" dur="500"/>
                                        <p:tgtEl>
                                          <p:spTgt spid="151"/>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161">
                                            <p:txEl>
                                              <p:pRg st="0" end="0"/>
                                            </p:txEl>
                                          </p:spTgt>
                                        </p:tgtEl>
                                        <p:attrNameLst>
                                          <p:attrName>style.visibility</p:attrName>
                                        </p:attrNameLst>
                                      </p:cBhvr>
                                      <p:to>
                                        <p:strVal val="visible"/>
                                      </p:to>
                                    </p:set>
                                    <p:animEffect transition="in" filter="dissolve">
                                      <p:cBhvr>
                                        <p:cTn id="111" dur="500"/>
                                        <p:tgtEl>
                                          <p:spTgt spid="161">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grpId="0" nodeType="clickEffect">
                                  <p:stCondLst>
                                    <p:cond delay="0"/>
                                  </p:stCondLst>
                                  <p:childTnLst>
                                    <p:set>
                                      <p:cBhvr>
                                        <p:cTn id="115" dur="1" fill="hold">
                                          <p:stCondLst>
                                            <p:cond delay="0"/>
                                          </p:stCondLst>
                                        </p:cTn>
                                        <p:tgtEl>
                                          <p:spTgt spid="164">
                                            <p:txEl>
                                              <p:pRg st="0" end="0"/>
                                            </p:txEl>
                                          </p:spTgt>
                                        </p:tgtEl>
                                        <p:attrNameLst>
                                          <p:attrName>style.visibility</p:attrName>
                                        </p:attrNameLst>
                                      </p:cBhvr>
                                      <p:to>
                                        <p:strVal val="visible"/>
                                      </p:to>
                                    </p:set>
                                    <p:animEffect transition="in" filter="dissolve">
                                      <p:cBhvr>
                                        <p:cTn id="116" dur="500"/>
                                        <p:tgtEl>
                                          <p:spTgt spid="164">
                                            <p:txEl>
                                              <p:pRg st="0" end="0"/>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nodeType="clickEffect">
                                  <p:stCondLst>
                                    <p:cond delay="0"/>
                                  </p:stCondLst>
                                  <p:childTnLst>
                                    <p:set>
                                      <p:cBhvr>
                                        <p:cTn id="120" dur="1" fill="hold">
                                          <p:stCondLst>
                                            <p:cond delay="0"/>
                                          </p:stCondLst>
                                        </p:cTn>
                                        <p:tgtEl>
                                          <p:spTgt spid="162"/>
                                        </p:tgtEl>
                                        <p:attrNameLst>
                                          <p:attrName>style.visibility</p:attrName>
                                        </p:attrNameLst>
                                      </p:cBhvr>
                                      <p:to>
                                        <p:strVal val="visible"/>
                                      </p:to>
                                    </p:set>
                                    <p:animEffect transition="in" filter="dissolve">
                                      <p:cBhvr>
                                        <p:cTn id="121" dur="500"/>
                                        <p:tgtEl>
                                          <p:spTgt spid="162"/>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nodeType="clickEffect">
                                  <p:stCondLst>
                                    <p:cond delay="0"/>
                                  </p:stCondLst>
                                  <p:childTnLst>
                                    <p:set>
                                      <p:cBhvr>
                                        <p:cTn id="125" dur="1" fill="hold">
                                          <p:stCondLst>
                                            <p:cond delay="0"/>
                                          </p:stCondLst>
                                        </p:cTn>
                                        <p:tgtEl>
                                          <p:spTgt spid="163"/>
                                        </p:tgtEl>
                                        <p:attrNameLst>
                                          <p:attrName>style.visibility</p:attrName>
                                        </p:attrNameLst>
                                      </p:cBhvr>
                                      <p:to>
                                        <p:strVal val="visible"/>
                                      </p:to>
                                    </p:set>
                                    <p:animEffect transition="in" filter="dissolve">
                                      <p:cBhvr>
                                        <p:cTn id="126" dur="500"/>
                                        <p:tgtEl>
                                          <p:spTgt spid="16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165"/>
                                        </p:tgtEl>
                                        <p:attrNameLst>
                                          <p:attrName>style.visibility</p:attrName>
                                        </p:attrNameLst>
                                      </p:cBhvr>
                                      <p:to>
                                        <p:strVal val="visible"/>
                                      </p:to>
                                    </p:set>
                                    <p:animEffect transition="in" filter="wipe(left)">
                                      <p:cBhvr>
                                        <p:cTn id="131" dur="500"/>
                                        <p:tgtEl>
                                          <p:spTgt spid="165"/>
                                        </p:tgtEl>
                                      </p:cBhvr>
                                    </p:animEffect>
                                  </p:childTnLst>
                                </p:cTn>
                              </p:par>
                            </p:childTnLst>
                          </p:cTn>
                        </p:par>
                        <p:par>
                          <p:cTn id="132" fill="hold">
                            <p:stCondLst>
                              <p:cond delay="500"/>
                            </p:stCondLst>
                            <p:childTnLst>
                              <p:par>
                                <p:cTn id="133" presetID="22" presetClass="entr" presetSubtype="8" fill="hold" nodeType="afterEffect">
                                  <p:stCondLst>
                                    <p:cond delay="0"/>
                                  </p:stCondLst>
                                  <p:childTnLst>
                                    <p:set>
                                      <p:cBhvr>
                                        <p:cTn id="134" dur="1" fill="hold">
                                          <p:stCondLst>
                                            <p:cond delay="0"/>
                                          </p:stCondLst>
                                        </p:cTn>
                                        <p:tgtEl>
                                          <p:spTgt spid="155"/>
                                        </p:tgtEl>
                                        <p:attrNameLst>
                                          <p:attrName>style.visibility</p:attrName>
                                        </p:attrNameLst>
                                      </p:cBhvr>
                                      <p:to>
                                        <p:strVal val="visible"/>
                                      </p:to>
                                    </p:set>
                                    <p:animEffect transition="in" filter="wipe(left)">
                                      <p:cBhvr>
                                        <p:cTn id="135" dur="500"/>
                                        <p:tgtEl>
                                          <p:spTgt spid="155"/>
                                        </p:tgtEl>
                                      </p:cBhvr>
                                    </p:animEffect>
                                  </p:childTnLst>
                                </p:cTn>
                              </p:par>
                            </p:childTnLst>
                          </p:cTn>
                        </p:par>
                        <p:par>
                          <p:cTn id="136" fill="hold">
                            <p:stCondLst>
                              <p:cond delay="1000"/>
                            </p:stCondLst>
                            <p:childTnLst>
                              <p:par>
                                <p:cTn id="137" presetID="9" presetClass="entr" presetSubtype="0" fill="hold" grpId="0" nodeType="afterEffect">
                                  <p:stCondLst>
                                    <p:cond delay="0"/>
                                  </p:stCondLst>
                                  <p:childTnLst>
                                    <p:set>
                                      <p:cBhvr>
                                        <p:cTn id="138" dur="1" fill="hold">
                                          <p:stCondLst>
                                            <p:cond delay="0"/>
                                          </p:stCondLst>
                                        </p:cTn>
                                        <p:tgtEl>
                                          <p:spTgt spid="183">
                                            <p:txEl>
                                              <p:pRg st="0" end="0"/>
                                            </p:txEl>
                                          </p:spTgt>
                                        </p:tgtEl>
                                        <p:attrNameLst>
                                          <p:attrName>style.visibility</p:attrName>
                                        </p:attrNameLst>
                                      </p:cBhvr>
                                      <p:to>
                                        <p:strVal val="visible"/>
                                      </p:to>
                                    </p:set>
                                    <p:animEffect transition="in" filter="dissolve">
                                      <p:cBhvr>
                                        <p:cTn id="139" dur="500"/>
                                        <p:tgtEl>
                                          <p:spTgt spid="183">
                                            <p:txEl>
                                              <p:pRg st="0" end="0"/>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66"/>
                                        </p:tgtEl>
                                        <p:attrNameLst>
                                          <p:attrName>style.visibility</p:attrName>
                                        </p:attrNameLst>
                                      </p:cBhvr>
                                      <p:to>
                                        <p:strVal val="visible"/>
                                      </p:to>
                                    </p:set>
                                    <p:anim calcmode="lin" valueType="num">
                                      <p:cBhvr additive="base">
                                        <p:cTn id="144" dur="500" fill="hold"/>
                                        <p:tgtEl>
                                          <p:spTgt spid="166"/>
                                        </p:tgtEl>
                                        <p:attrNameLst>
                                          <p:attrName>ppt_x</p:attrName>
                                        </p:attrNameLst>
                                      </p:cBhvr>
                                      <p:tavLst>
                                        <p:tav tm="0">
                                          <p:val>
                                            <p:strVal val="#ppt_x"/>
                                          </p:val>
                                        </p:tav>
                                        <p:tav tm="100000">
                                          <p:val>
                                            <p:strVal val="#ppt_x"/>
                                          </p:val>
                                        </p:tav>
                                      </p:tavLst>
                                    </p:anim>
                                    <p:anim calcmode="lin" valueType="num">
                                      <p:cBhvr additive="base">
                                        <p:cTn id="145" dur="500" fill="hold"/>
                                        <p:tgtEl>
                                          <p:spTgt spid="166"/>
                                        </p:tgtEl>
                                        <p:attrNameLst>
                                          <p:attrName>ppt_y</p:attrName>
                                        </p:attrNameLst>
                                      </p:cBhvr>
                                      <p:tavLst>
                                        <p:tav tm="0">
                                          <p:val>
                                            <p:strVal val="1+#ppt_h/2"/>
                                          </p:val>
                                        </p:tav>
                                        <p:tav tm="100000">
                                          <p:val>
                                            <p:strVal val="#ppt_y"/>
                                          </p:val>
                                        </p:tav>
                                      </p:tavLst>
                                    </p:anim>
                                  </p:childTnLst>
                                </p:cTn>
                              </p:par>
                            </p:childTnLst>
                          </p:cTn>
                        </p:par>
                        <p:par>
                          <p:cTn id="146" fill="hold">
                            <p:stCondLst>
                              <p:cond delay="500"/>
                            </p:stCondLst>
                            <p:childTnLst>
                              <p:par>
                                <p:cTn id="147" presetID="9" presetClass="entr" presetSubtype="0" fill="hold" grpId="0" nodeType="afterEffect">
                                  <p:stCondLst>
                                    <p:cond delay="0"/>
                                  </p:stCondLst>
                                  <p:childTnLst>
                                    <p:set>
                                      <p:cBhvr>
                                        <p:cTn id="148" dur="1" fill="hold">
                                          <p:stCondLst>
                                            <p:cond delay="0"/>
                                          </p:stCondLst>
                                        </p:cTn>
                                        <p:tgtEl>
                                          <p:spTgt spid="178">
                                            <p:txEl>
                                              <p:pRg st="0" end="0"/>
                                            </p:txEl>
                                          </p:spTgt>
                                        </p:tgtEl>
                                        <p:attrNameLst>
                                          <p:attrName>style.visibility</p:attrName>
                                        </p:attrNameLst>
                                      </p:cBhvr>
                                      <p:to>
                                        <p:strVal val="visible"/>
                                      </p:to>
                                    </p:set>
                                    <p:animEffect transition="in" filter="dissolve">
                                      <p:cBhvr>
                                        <p:cTn id="149" dur="500"/>
                                        <p:tgtEl>
                                          <p:spTgt spid="178">
                                            <p:txEl>
                                              <p:pRg st="0" end="0"/>
                                            </p:txEl>
                                          </p:spTgt>
                                        </p:tgtEl>
                                      </p:cBhvr>
                                    </p:animEffect>
                                  </p:childTnLst>
                                </p:cTn>
                              </p:par>
                            </p:childTnLst>
                          </p:cTn>
                        </p:par>
                        <p:par>
                          <p:cTn id="150" fill="hold">
                            <p:stCondLst>
                              <p:cond delay="1000"/>
                            </p:stCondLst>
                            <p:childTnLst>
                              <p:par>
                                <p:cTn id="151" presetID="2" presetClass="entr" presetSubtype="4" fill="hold" nodeType="afterEffect">
                                  <p:stCondLst>
                                    <p:cond delay="0"/>
                                  </p:stCondLst>
                                  <p:childTnLst>
                                    <p:set>
                                      <p:cBhvr>
                                        <p:cTn id="152" dur="1" fill="hold">
                                          <p:stCondLst>
                                            <p:cond delay="0"/>
                                          </p:stCondLst>
                                        </p:cTn>
                                        <p:tgtEl>
                                          <p:spTgt spid="167"/>
                                        </p:tgtEl>
                                        <p:attrNameLst>
                                          <p:attrName>style.visibility</p:attrName>
                                        </p:attrNameLst>
                                      </p:cBhvr>
                                      <p:to>
                                        <p:strVal val="visible"/>
                                      </p:to>
                                    </p:set>
                                    <p:anim calcmode="lin" valueType="num">
                                      <p:cBhvr additive="base">
                                        <p:cTn id="153" dur="500" fill="hold"/>
                                        <p:tgtEl>
                                          <p:spTgt spid="167"/>
                                        </p:tgtEl>
                                        <p:attrNameLst>
                                          <p:attrName>ppt_x</p:attrName>
                                        </p:attrNameLst>
                                      </p:cBhvr>
                                      <p:tavLst>
                                        <p:tav tm="0">
                                          <p:val>
                                            <p:strVal val="#ppt_x"/>
                                          </p:val>
                                        </p:tav>
                                        <p:tav tm="100000">
                                          <p:val>
                                            <p:strVal val="#ppt_x"/>
                                          </p:val>
                                        </p:tav>
                                      </p:tavLst>
                                    </p:anim>
                                    <p:anim calcmode="lin" valueType="num">
                                      <p:cBhvr additive="base">
                                        <p:cTn id="154" dur="500" fill="hold"/>
                                        <p:tgtEl>
                                          <p:spTgt spid="167"/>
                                        </p:tgtEl>
                                        <p:attrNameLst>
                                          <p:attrName>ppt_y</p:attrName>
                                        </p:attrNameLst>
                                      </p:cBhvr>
                                      <p:tavLst>
                                        <p:tav tm="0">
                                          <p:val>
                                            <p:strVal val="1+#ppt_h/2"/>
                                          </p:val>
                                        </p:tav>
                                        <p:tav tm="100000">
                                          <p:val>
                                            <p:strVal val="#ppt_y"/>
                                          </p:val>
                                        </p:tav>
                                      </p:tavLst>
                                    </p:anim>
                                  </p:childTnLst>
                                </p:cTn>
                              </p:par>
                            </p:childTnLst>
                          </p:cTn>
                        </p:par>
                        <p:par>
                          <p:cTn id="155" fill="hold">
                            <p:stCondLst>
                              <p:cond delay="1500"/>
                            </p:stCondLst>
                            <p:childTnLst>
                              <p:par>
                                <p:cTn id="156" presetID="9" presetClass="entr" presetSubtype="0" fill="hold" grpId="0" nodeType="afterEffect">
                                  <p:stCondLst>
                                    <p:cond delay="0"/>
                                  </p:stCondLst>
                                  <p:childTnLst>
                                    <p:set>
                                      <p:cBhvr>
                                        <p:cTn id="157" dur="1" fill="hold">
                                          <p:stCondLst>
                                            <p:cond delay="0"/>
                                          </p:stCondLst>
                                        </p:cTn>
                                        <p:tgtEl>
                                          <p:spTgt spid="180">
                                            <p:txEl>
                                              <p:pRg st="0" end="0"/>
                                            </p:txEl>
                                          </p:spTgt>
                                        </p:tgtEl>
                                        <p:attrNameLst>
                                          <p:attrName>style.visibility</p:attrName>
                                        </p:attrNameLst>
                                      </p:cBhvr>
                                      <p:to>
                                        <p:strVal val="visible"/>
                                      </p:to>
                                    </p:set>
                                    <p:animEffect transition="in" filter="dissolve">
                                      <p:cBhvr>
                                        <p:cTn id="158" dur="500"/>
                                        <p:tgtEl>
                                          <p:spTgt spid="180">
                                            <p:txEl>
                                              <p:pRg st="0" end="0"/>
                                            </p:txEl>
                                          </p:spTgt>
                                        </p:tgtEl>
                                      </p:cBhvr>
                                    </p:animEffect>
                                  </p:childTnLst>
                                </p:cTn>
                              </p:par>
                            </p:childTnLst>
                          </p:cTn>
                        </p:par>
                        <p:par>
                          <p:cTn id="159" fill="hold">
                            <p:stCondLst>
                              <p:cond delay="2000"/>
                            </p:stCondLst>
                            <p:childTnLst>
                              <p:par>
                                <p:cTn id="160" presetID="2" presetClass="entr" presetSubtype="4" fill="hold" nodeType="afterEffect">
                                  <p:stCondLst>
                                    <p:cond delay="0"/>
                                  </p:stCondLst>
                                  <p:childTnLst>
                                    <p:set>
                                      <p:cBhvr>
                                        <p:cTn id="161" dur="1" fill="hold">
                                          <p:stCondLst>
                                            <p:cond delay="0"/>
                                          </p:stCondLst>
                                        </p:cTn>
                                        <p:tgtEl>
                                          <p:spTgt spid="168"/>
                                        </p:tgtEl>
                                        <p:attrNameLst>
                                          <p:attrName>style.visibility</p:attrName>
                                        </p:attrNameLst>
                                      </p:cBhvr>
                                      <p:to>
                                        <p:strVal val="visible"/>
                                      </p:to>
                                    </p:set>
                                    <p:anim calcmode="lin" valueType="num">
                                      <p:cBhvr additive="base">
                                        <p:cTn id="162" dur="500" fill="hold"/>
                                        <p:tgtEl>
                                          <p:spTgt spid="168"/>
                                        </p:tgtEl>
                                        <p:attrNameLst>
                                          <p:attrName>ppt_x</p:attrName>
                                        </p:attrNameLst>
                                      </p:cBhvr>
                                      <p:tavLst>
                                        <p:tav tm="0">
                                          <p:val>
                                            <p:strVal val="#ppt_x"/>
                                          </p:val>
                                        </p:tav>
                                        <p:tav tm="100000">
                                          <p:val>
                                            <p:strVal val="#ppt_x"/>
                                          </p:val>
                                        </p:tav>
                                      </p:tavLst>
                                    </p:anim>
                                    <p:anim calcmode="lin" valueType="num">
                                      <p:cBhvr additive="base">
                                        <p:cTn id="163" dur="500" fill="hold"/>
                                        <p:tgtEl>
                                          <p:spTgt spid="168"/>
                                        </p:tgtEl>
                                        <p:attrNameLst>
                                          <p:attrName>ppt_y</p:attrName>
                                        </p:attrNameLst>
                                      </p:cBhvr>
                                      <p:tavLst>
                                        <p:tav tm="0">
                                          <p:val>
                                            <p:strVal val="1+#ppt_h/2"/>
                                          </p:val>
                                        </p:tav>
                                        <p:tav tm="100000">
                                          <p:val>
                                            <p:strVal val="#ppt_y"/>
                                          </p:val>
                                        </p:tav>
                                      </p:tavLst>
                                    </p:anim>
                                  </p:childTnLst>
                                </p:cTn>
                              </p:par>
                            </p:childTnLst>
                          </p:cTn>
                        </p:par>
                        <p:par>
                          <p:cTn id="164" fill="hold">
                            <p:stCondLst>
                              <p:cond delay="2500"/>
                            </p:stCondLst>
                            <p:childTnLst>
                              <p:par>
                                <p:cTn id="165" presetID="9" presetClass="entr" presetSubtype="0" fill="hold" grpId="0" nodeType="afterEffect">
                                  <p:stCondLst>
                                    <p:cond delay="0"/>
                                  </p:stCondLst>
                                  <p:childTnLst>
                                    <p:set>
                                      <p:cBhvr>
                                        <p:cTn id="166" dur="1" fill="hold">
                                          <p:stCondLst>
                                            <p:cond delay="0"/>
                                          </p:stCondLst>
                                        </p:cTn>
                                        <p:tgtEl>
                                          <p:spTgt spid="179">
                                            <p:txEl>
                                              <p:pRg st="0" end="0"/>
                                            </p:txEl>
                                          </p:spTgt>
                                        </p:tgtEl>
                                        <p:attrNameLst>
                                          <p:attrName>style.visibility</p:attrName>
                                        </p:attrNameLst>
                                      </p:cBhvr>
                                      <p:to>
                                        <p:strVal val="visible"/>
                                      </p:to>
                                    </p:set>
                                    <p:animEffect transition="in" filter="dissolve">
                                      <p:cBhvr>
                                        <p:cTn id="167" dur="500"/>
                                        <p:tgtEl>
                                          <p:spTgt spid="179">
                                            <p:txEl>
                                              <p:pRg st="0" end="0"/>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4" presetClass="entr" presetSubtype="32" fill="hold" nodeType="clickEffect">
                                  <p:stCondLst>
                                    <p:cond delay="0"/>
                                  </p:stCondLst>
                                  <p:childTnLst>
                                    <p:set>
                                      <p:cBhvr>
                                        <p:cTn id="171" dur="1" fill="hold">
                                          <p:stCondLst>
                                            <p:cond delay="0"/>
                                          </p:stCondLst>
                                        </p:cTn>
                                        <p:tgtEl>
                                          <p:spTgt spid="169"/>
                                        </p:tgtEl>
                                        <p:attrNameLst>
                                          <p:attrName>style.visibility</p:attrName>
                                        </p:attrNameLst>
                                      </p:cBhvr>
                                      <p:to>
                                        <p:strVal val="visible"/>
                                      </p:to>
                                    </p:set>
                                    <p:animEffect transition="in" filter="box(out)">
                                      <p:cBhvr>
                                        <p:cTn id="172" dur="500"/>
                                        <p:tgtEl>
                                          <p:spTgt spid="169"/>
                                        </p:tgtEl>
                                      </p:cBhvr>
                                    </p:animEffect>
                                  </p:childTnLst>
                                  <p:subTnLst>
                                    <p:audio>
                                      <p:cMediaNode>
                                        <p:cTn display="0" masterRel="sameClick">
                                          <p:stCondLst>
                                            <p:cond evt="begin" delay="0">
                                              <p:tn val="170"/>
                                            </p:cond>
                                          </p:stCondLst>
                                          <p:endCondLst>
                                            <p:cond evt="onStopAudio" delay="0">
                                              <p:tgtEl>
                                                <p:sldTgt/>
                                              </p:tgtEl>
                                            </p:cond>
                                          </p:endCondLst>
                                        </p:cTn>
                                        <p:tgtEl>
                                          <p:sndTgt r:embed="rId3" name="camera.wav"/>
                                        </p:tgtEl>
                                      </p:cMediaNode>
                                    </p:audio>
                                  </p:subTnLst>
                                </p:cTn>
                              </p:par>
                            </p:childTnLst>
                          </p:cTn>
                        </p:par>
                      </p:childTnLst>
                    </p:cTn>
                  </p:par>
                  <p:par>
                    <p:cTn id="173" fill="hold">
                      <p:stCondLst>
                        <p:cond delay="indefinite"/>
                      </p:stCondLst>
                      <p:childTnLst>
                        <p:par>
                          <p:cTn id="174" fill="hold">
                            <p:stCondLst>
                              <p:cond delay="0"/>
                            </p:stCondLst>
                            <p:childTnLst>
                              <p:par>
                                <p:cTn id="175" presetID="6" presetClass="entr" presetSubtype="16" fill="hold" grpId="0" nodeType="clickEffect">
                                  <p:stCondLst>
                                    <p:cond delay="0"/>
                                  </p:stCondLst>
                                  <p:childTnLst>
                                    <p:set>
                                      <p:cBhvr>
                                        <p:cTn id="176" dur="1" fill="hold">
                                          <p:stCondLst>
                                            <p:cond delay="0"/>
                                          </p:stCondLst>
                                        </p:cTn>
                                        <p:tgtEl>
                                          <p:spTgt spid="185"/>
                                        </p:tgtEl>
                                        <p:attrNameLst>
                                          <p:attrName>style.visibility</p:attrName>
                                        </p:attrNameLst>
                                      </p:cBhvr>
                                      <p:to>
                                        <p:strVal val="visible"/>
                                      </p:to>
                                    </p:set>
                                    <p:animEffect transition="in" filter="circle(in)">
                                      <p:cBhvr>
                                        <p:cTn id="177" dur="2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5" grpId="0" build="p" autoUpdateAnimBg="0"/>
      <p:bldP spid="146" grpId="0" build="p" autoUpdateAnimBg="0"/>
      <p:bldP spid="148" grpId="0" build="p" autoUpdateAnimBg="0" advAuto="0"/>
      <p:bldP spid="157" grpId="0" build="p" autoUpdateAnimBg="0" advAuto="0"/>
      <p:bldP spid="158" grpId="0" build="p" autoUpdateAnimBg="0" advAuto="0"/>
      <p:bldP spid="159" grpId="0" build="p" autoUpdateAnimBg="0"/>
      <p:bldP spid="160" grpId="0" build="p" autoUpdateAnimBg="0" advAuto="0"/>
      <p:bldP spid="161" grpId="0" build="p" autoUpdateAnimBg="0"/>
      <p:bldP spid="164" grpId="0" build="p" autoUpdateAnimBg="0"/>
      <p:bldP spid="177" grpId="0" build="p" autoUpdateAnimBg="0" advAuto="0"/>
      <p:bldP spid="178" grpId="0" build="p" autoUpdateAnimBg="0" advAuto="0"/>
      <p:bldP spid="179" grpId="0" build="p" autoUpdateAnimBg="0" advAuto="0"/>
      <p:bldP spid="180" grpId="0" build="p" autoUpdateAnimBg="0" advAuto="0"/>
      <p:bldP spid="181" grpId="0" build="p" autoUpdateAnimBg="0" advAuto="0"/>
      <p:bldP spid="182" grpId="0" build="p" autoUpdateAnimBg="0"/>
      <p:bldP spid="183" grpId="0" build="p" autoUpdateAnimBg="0" advAuto="0"/>
      <p:bldP spid="184" grpId="0" build="p" autoUpdateAnimBg="0"/>
      <p:bldP spid="18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875128" y="412276"/>
            <a:ext cx="62643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000" dirty="0">
                <a:latin typeface="Arial" panose="020B0604020202020204" pitchFamily="34" charset="0"/>
              </a:rPr>
              <a:t>1902</a:t>
            </a:r>
            <a:r>
              <a:rPr lang="zh-CN" altLang="en-US" sz="4000" dirty="0">
                <a:latin typeface="Arial" panose="020B0604020202020204" pitchFamily="34" charset="0"/>
              </a:rPr>
              <a:t>诺贝尔物理学奖得主</a:t>
            </a:r>
          </a:p>
        </p:txBody>
      </p:sp>
      <p:sp>
        <p:nvSpPr>
          <p:cNvPr id="3" name="Rectangle 3"/>
          <p:cNvSpPr>
            <a:spLocks noChangeArrowheads="1"/>
          </p:cNvSpPr>
          <p:nvPr/>
        </p:nvSpPr>
        <p:spPr bwMode="auto">
          <a:xfrm>
            <a:off x="7324859" y="2514601"/>
            <a:ext cx="283817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4000" dirty="0">
                <a:solidFill>
                  <a:srgbClr val="FF0000"/>
                </a:solidFill>
                <a:latin typeface="Arial" panose="020B0604020202020204" pitchFamily="34" charset="0"/>
              </a:rPr>
              <a:t>塞曼</a:t>
            </a:r>
          </a:p>
          <a:p>
            <a:pPr eaLnBrk="1" hangingPunct="1">
              <a:spcBef>
                <a:spcPct val="50000"/>
              </a:spcBef>
            </a:pPr>
            <a:r>
              <a:rPr lang="zh-CN" altLang="en-US" sz="4000" dirty="0">
                <a:solidFill>
                  <a:srgbClr val="0000FF"/>
                </a:solidFill>
                <a:latin typeface="Arial" panose="020B0604020202020204" pitchFamily="34" charset="0"/>
              </a:rPr>
              <a:t>塞曼效应的发现和研究</a:t>
            </a:r>
          </a:p>
        </p:txBody>
      </p:sp>
      <p:pic>
        <p:nvPicPr>
          <p:cNvPr id="4" name="Picture 4" descr="02zee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9643" y="1324879"/>
            <a:ext cx="3596273" cy="508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37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build="p" autoUpdateAnimBg="0" advAuto="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313368" y="305160"/>
            <a:ext cx="66688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dirty="0">
                <a:solidFill>
                  <a:srgbClr val="FF0000"/>
                </a:solidFill>
              </a:rPr>
              <a:t>23.2.4 </a:t>
            </a:r>
            <a:r>
              <a:rPr kumimoji="1" lang="zh-CN" altLang="en-US" sz="3200" dirty="0">
                <a:solidFill>
                  <a:srgbClr val="FF0000"/>
                </a:solidFill>
              </a:rPr>
              <a:t>电子的</a:t>
            </a:r>
            <a:r>
              <a:rPr kumimoji="1" lang="zh-CN" altLang="en-US" sz="3200" dirty="0">
                <a:solidFill>
                  <a:srgbClr val="0000FF"/>
                </a:solidFill>
              </a:rPr>
              <a:t>概率</a:t>
            </a:r>
            <a:r>
              <a:rPr kumimoji="1" lang="zh-CN" altLang="en-US" sz="3200" dirty="0">
                <a:solidFill>
                  <a:srgbClr val="FF0000"/>
                </a:solidFill>
              </a:rPr>
              <a:t>密度分布和电子云</a:t>
            </a:r>
          </a:p>
        </p:txBody>
      </p:sp>
      <p:sp>
        <p:nvSpPr>
          <p:cNvPr id="3" name="Rectangle 3"/>
          <p:cNvSpPr>
            <a:spLocks noChangeArrowheads="1"/>
          </p:cNvSpPr>
          <p:nvPr/>
        </p:nvSpPr>
        <p:spPr bwMode="auto">
          <a:xfrm>
            <a:off x="2711829" y="1260018"/>
            <a:ext cx="76390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0000FF"/>
                </a:solidFill>
              </a:rPr>
              <a:t>在空间点</a:t>
            </a:r>
            <a:r>
              <a:rPr kumimoji="1" lang="zh-CN" altLang="en-US" sz="2800" dirty="0">
                <a:solidFill>
                  <a:srgbClr val="FF0000"/>
                </a:solidFill>
              </a:rPr>
              <a:t>（</a:t>
            </a:r>
            <a:r>
              <a:rPr kumimoji="1" lang="en-US" altLang="zh-CN" sz="2800" i="1" dirty="0">
                <a:solidFill>
                  <a:srgbClr val="FF0000"/>
                </a:solidFill>
              </a:rPr>
              <a:t>r,</a:t>
            </a:r>
            <a:r>
              <a:rPr kumimoji="1" lang="en-US" altLang="zh-CN" sz="2800" i="1" dirty="0">
                <a:solidFill>
                  <a:srgbClr val="FF0000"/>
                </a:solidFill>
                <a:sym typeface="Symbol" panose="05050102010706020507" pitchFamily="18" charset="2"/>
              </a:rPr>
              <a:t></a:t>
            </a:r>
            <a:r>
              <a:rPr kumimoji="1" lang="en-US" altLang="zh-CN" sz="2800" i="1" dirty="0">
                <a:solidFill>
                  <a:srgbClr val="FF0000"/>
                </a:solidFill>
              </a:rPr>
              <a:t>,</a:t>
            </a:r>
            <a:r>
              <a:rPr kumimoji="1" lang="en-US" altLang="zh-CN" sz="2800" i="1" dirty="0">
                <a:solidFill>
                  <a:srgbClr val="FF0000"/>
                </a:solidFill>
                <a:sym typeface="Symbol" panose="05050102010706020507" pitchFamily="18" charset="2"/>
              </a:rPr>
              <a:t></a:t>
            </a:r>
            <a:r>
              <a:rPr kumimoji="1" lang="zh-CN" altLang="en-US" sz="2800" dirty="0">
                <a:solidFill>
                  <a:srgbClr val="FF0000"/>
                </a:solidFill>
              </a:rPr>
              <a:t>）</a:t>
            </a:r>
            <a:r>
              <a:rPr kumimoji="1" lang="zh-CN" altLang="en-US" sz="2800" dirty="0">
                <a:solidFill>
                  <a:srgbClr val="0000FF"/>
                </a:solidFill>
              </a:rPr>
              <a:t>处</a:t>
            </a:r>
            <a:r>
              <a:rPr kumimoji="1" lang="en-US" altLang="zh-CN" sz="2800" dirty="0">
                <a:solidFill>
                  <a:srgbClr val="0000FF"/>
                </a:solidFill>
              </a:rPr>
              <a:t>,</a:t>
            </a:r>
            <a:r>
              <a:rPr kumimoji="1" lang="zh-CN" altLang="en-US" sz="2800" dirty="0">
                <a:solidFill>
                  <a:srgbClr val="0000FF"/>
                </a:solidFill>
              </a:rPr>
              <a:t>小体积元 </a:t>
            </a:r>
            <a:r>
              <a:rPr kumimoji="1" lang="en-US" altLang="zh-CN" sz="2800" dirty="0" err="1">
                <a:solidFill>
                  <a:srgbClr val="FF0000"/>
                </a:solidFill>
              </a:rPr>
              <a:t>d</a:t>
            </a:r>
            <a:r>
              <a:rPr kumimoji="1" lang="en-US" altLang="zh-CN" sz="2800" i="1" dirty="0" err="1">
                <a:solidFill>
                  <a:srgbClr val="FF0000"/>
                </a:solidFill>
              </a:rPr>
              <a:t>V</a:t>
            </a:r>
            <a:r>
              <a:rPr kumimoji="1" lang="en-US" altLang="zh-CN" sz="2800" dirty="0">
                <a:solidFill>
                  <a:srgbClr val="0000FF"/>
                </a:solidFill>
              </a:rPr>
              <a:t> </a:t>
            </a:r>
            <a:r>
              <a:rPr kumimoji="1" lang="zh-CN" altLang="en-US" sz="2800" dirty="0">
                <a:solidFill>
                  <a:srgbClr val="0000FF"/>
                </a:solidFill>
              </a:rPr>
              <a:t>中电子出现的概率为：</a:t>
            </a:r>
          </a:p>
        </p:txBody>
      </p:sp>
      <p:sp>
        <p:nvSpPr>
          <p:cNvPr id="4" name="Text Box 4"/>
          <p:cNvSpPr txBox="1">
            <a:spLocks noChangeArrowheads="1"/>
          </p:cNvSpPr>
          <p:nvPr/>
        </p:nvSpPr>
        <p:spPr bwMode="auto">
          <a:xfrm>
            <a:off x="2711830" y="5353530"/>
            <a:ext cx="38827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rPr>
              <a:t>一般是与 </a:t>
            </a:r>
            <a:r>
              <a:rPr kumimoji="1" lang="en-US" altLang="zh-CN" sz="2800" i="1" dirty="0">
                <a:solidFill>
                  <a:srgbClr val="FF0066"/>
                </a:solidFill>
              </a:rPr>
              <a:t>r</a:t>
            </a:r>
            <a:r>
              <a:rPr kumimoji="1" lang="en-US" altLang="zh-CN" sz="2800" i="1" dirty="0">
                <a:solidFill>
                  <a:srgbClr val="008000"/>
                </a:solidFill>
              </a:rPr>
              <a:t> </a:t>
            </a:r>
            <a:r>
              <a:rPr kumimoji="1" lang="zh-CN" altLang="en-US" sz="2800" i="1" dirty="0">
                <a:solidFill>
                  <a:srgbClr val="008000"/>
                </a:solidFill>
              </a:rPr>
              <a:t>、</a:t>
            </a:r>
            <a:r>
              <a:rPr kumimoji="1" lang="zh-CN" altLang="en-US" sz="2800" i="1" dirty="0">
                <a:solidFill>
                  <a:srgbClr val="FF0066"/>
                </a:solidFill>
                <a:sym typeface="Symbol" panose="05050102010706020507" pitchFamily="18" charset="2"/>
              </a:rPr>
              <a:t></a:t>
            </a:r>
            <a:r>
              <a:rPr kumimoji="1" lang="zh-CN" altLang="en-US" sz="2800" i="1" dirty="0">
                <a:solidFill>
                  <a:srgbClr val="008000"/>
                </a:solidFill>
                <a:sym typeface="Symbol" panose="05050102010706020507" pitchFamily="18" charset="2"/>
              </a:rPr>
              <a:t>、</a:t>
            </a:r>
            <a:r>
              <a:rPr kumimoji="1" lang="zh-CN" altLang="en-US" sz="2800" i="1" dirty="0">
                <a:solidFill>
                  <a:srgbClr val="FF0066"/>
                </a:solidFill>
                <a:sym typeface="Symbol" panose="05050102010706020507" pitchFamily="18" charset="2"/>
              </a:rPr>
              <a:t></a:t>
            </a:r>
            <a:r>
              <a:rPr kumimoji="1" lang="zh-CN" altLang="en-US" sz="2800" dirty="0">
                <a:solidFill>
                  <a:srgbClr val="FF0066"/>
                </a:solidFill>
                <a:sym typeface="Symbol" panose="05050102010706020507" pitchFamily="18" charset="2"/>
              </a:rPr>
              <a:t> </a:t>
            </a:r>
            <a:r>
              <a:rPr kumimoji="1" lang="zh-CN" altLang="en-US" sz="2800" dirty="0">
                <a:solidFill>
                  <a:srgbClr val="008000"/>
                </a:solidFill>
                <a:sym typeface="Symbol" panose="05050102010706020507" pitchFamily="18" charset="2"/>
              </a:rPr>
              <a:t>有关</a:t>
            </a:r>
          </a:p>
        </p:txBody>
      </p:sp>
      <p:graphicFrame>
        <p:nvGraphicFramePr>
          <p:cNvPr id="7" name="Object 7"/>
          <p:cNvGraphicFramePr>
            <a:graphicFrameLocks noChangeAspect="1"/>
          </p:cNvGraphicFramePr>
          <p:nvPr>
            <p:extLst>
              <p:ext uri="{D42A27DB-BD31-4B8C-83A1-F6EECF244321}">
                <p14:modId xmlns:p14="http://schemas.microsoft.com/office/powerpoint/2010/main" val="3580682207"/>
              </p:ext>
            </p:extLst>
          </p:nvPr>
        </p:nvGraphicFramePr>
        <p:xfrm>
          <a:off x="3506504" y="2584207"/>
          <a:ext cx="5321300" cy="952500"/>
        </p:xfrm>
        <a:graphic>
          <a:graphicData uri="http://schemas.openxmlformats.org/presentationml/2006/ole">
            <mc:AlternateContent xmlns:mc="http://schemas.openxmlformats.org/markup-compatibility/2006">
              <mc:Choice xmlns:v="urn:schemas-microsoft-com:vml" Requires="v">
                <p:oleObj spid="_x0000_s81728" name="公式" r:id="rId3" imgW="1765080" imgH="317160" progId="Equation.3">
                  <p:embed/>
                </p:oleObj>
              </mc:Choice>
              <mc:Fallback>
                <p:oleObj name="公式" r:id="rId3" imgW="1765080" imgH="317160" progId="Equation.3">
                  <p:embed/>
                  <p:pic>
                    <p:nvPicPr>
                      <p:cNvPr id="0" name=""/>
                      <p:cNvPicPr>
                        <a:picLocks noChangeAspect="1" noChangeArrowheads="1"/>
                      </p:cNvPicPr>
                      <p:nvPr/>
                    </p:nvPicPr>
                    <p:blipFill>
                      <a:blip r:embed="rId4"/>
                      <a:srcRect/>
                      <a:stretch>
                        <a:fillRect/>
                      </a:stretch>
                    </p:blipFill>
                    <p:spPr bwMode="auto">
                      <a:xfrm>
                        <a:off x="3506504" y="2584207"/>
                        <a:ext cx="53213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741053071"/>
              </p:ext>
            </p:extLst>
          </p:nvPr>
        </p:nvGraphicFramePr>
        <p:xfrm>
          <a:off x="3195224" y="3837107"/>
          <a:ext cx="6672263" cy="1216025"/>
        </p:xfrm>
        <a:graphic>
          <a:graphicData uri="http://schemas.openxmlformats.org/presentationml/2006/ole">
            <mc:AlternateContent xmlns:mc="http://schemas.openxmlformats.org/markup-compatibility/2006">
              <mc:Choice xmlns:v="urn:schemas-microsoft-com:vml" Requires="v">
                <p:oleObj spid="_x0000_s81729" name="公式" r:id="rId5" imgW="1981080" imgH="317160" progId="Equation.3">
                  <p:embed/>
                </p:oleObj>
              </mc:Choice>
              <mc:Fallback>
                <p:oleObj name="公式" r:id="rId5" imgW="1981080" imgH="317160" progId="Equation.3">
                  <p:embed/>
                  <p:pic>
                    <p:nvPicPr>
                      <p:cNvPr id="0" name=""/>
                      <p:cNvPicPr>
                        <a:picLocks noChangeAspect="1" noChangeArrowheads="1"/>
                      </p:cNvPicPr>
                      <p:nvPr/>
                    </p:nvPicPr>
                    <p:blipFill>
                      <a:blip r:embed="rId6"/>
                      <a:srcRect/>
                      <a:stretch>
                        <a:fillRect/>
                      </a:stretch>
                    </p:blipFill>
                    <p:spPr bwMode="auto">
                      <a:xfrm>
                        <a:off x="3195224" y="3837107"/>
                        <a:ext cx="6672263" cy="12160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1643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build="p" autoUpdateAnimBg="0"/>
      <p:bldP spid="4"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2568042" y="73747"/>
            <a:ext cx="49143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indent="1905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zh-CN" altLang="en-US" sz="2800" dirty="0">
                <a:solidFill>
                  <a:srgbClr val="C00000"/>
                </a:solidFill>
              </a:rPr>
              <a:t>电子径向</a:t>
            </a:r>
            <a:r>
              <a:rPr kumimoji="1" lang="zh-CN" altLang="en-US" sz="2800" dirty="0">
                <a:solidFill>
                  <a:srgbClr val="0000FF"/>
                </a:solidFill>
              </a:rPr>
              <a:t>概率</a:t>
            </a:r>
            <a:r>
              <a:rPr kumimoji="1" lang="zh-CN" altLang="en-US" sz="2800" dirty="0">
                <a:solidFill>
                  <a:srgbClr val="C00000"/>
                </a:solidFill>
              </a:rPr>
              <a:t>分布</a:t>
            </a:r>
          </a:p>
        </p:txBody>
      </p:sp>
      <p:sp>
        <p:nvSpPr>
          <p:cNvPr id="14" name="Text Box 6"/>
          <p:cNvSpPr txBox="1">
            <a:spLocks noChangeArrowheads="1"/>
          </p:cNvSpPr>
          <p:nvPr/>
        </p:nvSpPr>
        <p:spPr bwMode="auto">
          <a:xfrm>
            <a:off x="2609598" y="632338"/>
            <a:ext cx="56063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0000FF"/>
                </a:solidFill>
              </a:rPr>
              <a:t>考虑电子在 </a:t>
            </a:r>
            <a:r>
              <a:rPr kumimoji="1" lang="en-US" altLang="zh-CN" sz="2800" i="1" dirty="0">
                <a:solidFill>
                  <a:srgbClr val="FF0066"/>
                </a:solidFill>
              </a:rPr>
              <a:t>r</a:t>
            </a:r>
            <a:r>
              <a:rPr kumimoji="1" lang="zh-CN" altLang="en-US" sz="2800" i="1" dirty="0">
                <a:solidFill>
                  <a:srgbClr val="FF0066"/>
                </a:solidFill>
              </a:rPr>
              <a:t>～ </a:t>
            </a:r>
            <a:r>
              <a:rPr kumimoji="1" lang="en-US" altLang="zh-CN" sz="2800" i="1" dirty="0" err="1">
                <a:solidFill>
                  <a:srgbClr val="FF0066"/>
                </a:solidFill>
              </a:rPr>
              <a:t>r</a:t>
            </a:r>
            <a:r>
              <a:rPr kumimoji="1" lang="en-US" altLang="zh-CN" sz="2800" dirty="0" err="1">
                <a:solidFill>
                  <a:srgbClr val="FF0066"/>
                </a:solidFill>
              </a:rPr>
              <a:t>+d</a:t>
            </a:r>
            <a:r>
              <a:rPr kumimoji="1" lang="en-US" altLang="zh-CN" sz="2800" i="1" dirty="0" err="1">
                <a:solidFill>
                  <a:srgbClr val="FF0066"/>
                </a:solidFill>
              </a:rPr>
              <a:t>r</a:t>
            </a:r>
            <a:r>
              <a:rPr kumimoji="1" lang="en-US" altLang="zh-CN" sz="2800" i="1" dirty="0">
                <a:solidFill>
                  <a:srgbClr val="FF0066"/>
                </a:solidFill>
              </a:rPr>
              <a:t> </a:t>
            </a:r>
            <a:r>
              <a:rPr kumimoji="1" lang="zh-CN" altLang="en-US" sz="2800" dirty="0">
                <a:solidFill>
                  <a:srgbClr val="0000FF"/>
                </a:solidFill>
              </a:rPr>
              <a:t>球壳的</a:t>
            </a:r>
            <a:r>
              <a:rPr kumimoji="1" lang="zh-CN" altLang="en-US" sz="2800" dirty="0">
                <a:solidFill>
                  <a:srgbClr val="0000CC"/>
                </a:solidFill>
              </a:rPr>
              <a:t>概率</a:t>
            </a:r>
            <a:endParaRPr kumimoji="1" lang="zh-CN" altLang="en-US" sz="2800" dirty="0">
              <a:solidFill>
                <a:srgbClr val="0000FF"/>
              </a:solidFill>
            </a:endParaRPr>
          </a:p>
        </p:txBody>
      </p:sp>
      <p:pic>
        <p:nvPicPr>
          <p:cNvPr id="15" name="Picture 2" descr="未定标题24"/>
          <p:cNvPicPr>
            <a:picLocks noChangeAspect="1" noChangeArrowheads="1"/>
          </p:cNvPicPr>
          <p:nvPr/>
        </p:nvPicPr>
        <p:blipFill>
          <a:blip r:embed="rId3">
            <a:lum bright="-36000" contrast="66000"/>
            <a:extLst>
              <a:ext uri="{28A0092B-C50C-407E-A947-70E740481C1C}">
                <a14:useLocalDpi xmlns:a14="http://schemas.microsoft.com/office/drawing/2010/main" val="0"/>
              </a:ext>
            </a:extLst>
          </a:blip>
          <a:srcRect/>
          <a:stretch>
            <a:fillRect/>
          </a:stretch>
        </p:blipFill>
        <p:spPr bwMode="auto">
          <a:xfrm>
            <a:off x="6069014" y="2599852"/>
            <a:ext cx="4598987"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3"/>
          <p:cNvSpPr>
            <a:spLocks noChangeArrowheads="1"/>
          </p:cNvSpPr>
          <p:nvPr/>
        </p:nvSpPr>
        <p:spPr bwMode="auto">
          <a:xfrm>
            <a:off x="6718299" y="1863252"/>
            <a:ext cx="3949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dirty="0">
                <a:solidFill>
                  <a:srgbClr val="FF00FF"/>
                </a:solidFill>
              </a:rPr>
              <a:t>(</a:t>
            </a:r>
            <a:r>
              <a:rPr kumimoji="1" lang="zh-CN" altLang="en-US" sz="2600" dirty="0">
                <a:solidFill>
                  <a:srgbClr val="FF00FF"/>
                </a:solidFill>
              </a:rPr>
              <a:t>由于球谐函数是归一的</a:t>
            </a:r>
            <a:r>
              <a:rPr kumimoji="1" lang="en-US" altLang="zh-CN" sz="2600" dirty="0">
                <a:solidFill>
                  <a:srgbClr val="FF00FF"/>
                </a:solidFill>
              </a:rPr>
              <a:t>)</a:t>
            </a:r>
          </a:p>
        </p:txBody>
      </p:sp>
      <p:sp>
        <p:nvSpPr>
          <p:cNvPr id="17" name="Text Box 4"/>
          <p:cNvSpPr txBox="1">
            <a:spLocks noChangeArrowheads="1"/>
          </p:cNvSpPr>
          <p:nvPr/>
        </p:nvSpPr>
        <p:spPr bwMode="auto">
          <a:xfrm>
            <a:off x="1985962" y="3653953"/>
            <a:ext cx="3810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8000"/>
                </a:solidFill>
              </a:rPr>
              <a:t>电子沿径向的几率分布是连续的</a:t>
            </a:r>
            <a:r>
              <a:rPr kumimoji="1" lang="en-US" altLang="zh-CN" sz="2800">
                <a:solidFill>
                  <a:srgbClr val="008000"/>
                </a:solidFill>
              </a:rPr>
              <a:t>——</a:t>
            </a:r>
            <a:r>
              <a:rPr kumimoji="1" lang="zh-CN" altLang="en-US" sz="2800">
                <a:solidFill>
                  <a:srgbClr val="008000"/>
                </a:solidFill>
              </a:rPr>
              <a:t>不同于经典的轨道概念。</a:t>
            </a:r>
          </a:p>
        </p:txBody>
      </p:sp>
      <p:sp>
        <p:nvSpPr>
          <p:cNvPr id="18" name="Text Box 5"/>
          <p:cNvSpPr txBox="1">
            <a:spLocks noChangeArrowheads="1"/>
          </p:cNvSpPr>
          <p:nvPr/>
        </p:nvSpPr>
        <p:spPr bwMode="auto">
          <a:xfrm>
            <a:off x="1993900" y="5109691"/>
            <a:ext cx="3883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在基态，电子在</a:t>
            </a:r>
            <a:r>
              <a:rPr kumimoji="1" lang="en-US" altLang="zh-CN" sz="2800" i="1" dirty="0">
                <a:solidFill>
                  <a:srgbClr val="FF0000"/>
                </a:solidFill>
              </a:rPr>
              <a:t>r=a</a:t>
            </a:r>
            <a:r>
              <a:rPr kumimoji="1" lang="en-US" altLang="zh-CN" sz="2800" baseline="-25000" dirty="0">
                <a:solidFill>
                  <a:srgbClr val="FF0000"/>
                </a:solidFill>
              </a:rPr>
              <a:t>0</a:t>
            </a:r>
            <a:r>
              <a:rPr kumimoji="1" lang="zh-CN" altLang="en-US" sz="2800" dirty="0">
                <a:solidFill>
                  <a:srgbClr val="0000FF"/>
                </a:solidFill>
              </a:rPr>
              <a:t>处出现的概率最大，与经典轨道对应。</a:t>
            </a:r>
          </a:p>
        </p:txBody>
      </p:sp>
      <p:grpSp>
        <p:nvGrpSpPr>
          <p:cNvPr id="19" name="Group 6"/>
          <p:cNvGrpSpPr>
            <a:grpSpLocks/>
          </p:cNvGrpSpPr>
          <p:nvPr/>
        </p:nvGrpSpPr>
        <p:grpSpPr bwMode="auto">
          <a:xfrm>
            <a:off x="6534149" y="2822102"/>
            <a:ext cx="609600" cy="3790950"/>
            <a:chOff x="3156" y="1692"/>
            <a:chExt cx="384" cy="2388"/>
          </a:xfrm>
        </p:grpSpPr>
        <p:sp>
          <p:nvSpPr>
            <p:cNvPr id="20" name="Line 7"/>
            <p:cNvSpPr>
              <a:spLocks noChangeShapeType="1"/>
            </p:cNvSpPr>
            <p:nvPr/>
          </p:nvSpPr>
          <p:spPr bwMode="auto">
            <a:xfrm>
              <a:off x="3372" y="1692"/>
              <a:ext cx="0" cy="1824"/>
            </a:xfrm>
            <a:prstGeom prst="line">
              <a:avLst/>
            </a:prstGeom>
            <a:noFill/>
            <a:ln w="19050">
              <a:solidFill>
                <a:srgbClr val="FF0066"/>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AutoShape 8"/>
            <p:cNvSpPr>
              <a:spLocks noChangeArrowheads="1"/>
            </p:cNvSpPr>
            <p:nvPr/>
          </p:nvSpPr>
          <p:spPr bwMode="auto">
            <a:xfrm>
              <a:off x="3156" y="3840"/>
              <a:ext cx="384" cy="240"/>
            </a:xfrm>
            <a:prstGeom prst="wedgeEllipseCallout">
              <a:avLst>
                <a:gd name="adj1" fmla="val 6250"/>
                <a:gd name="adj2" fmla="val -170000"/>
              </a:avLst>
            </a:prstGeom>
            <a:noFill/>
            <a:ln w="12700">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2600">
                <a:latin typeface="宋体" panose="02010600030101010101" pitchFamily="2" charset="-122"/>
              </a:endParaRPr>
            </a:p>
          </p:txBody>
        </p:sp>
        <p:sp>
          <p:nvSpPr>
            <p:cNvPr id="22" name="Rectangle 9"/>
            <p:cNvSpPr>
              <a:spLocks noChangeArrowheads="1"/>
            </p:cNvSpPr>
            <p:nvPr/>
          </p:nvSpPr>
          <p:spPr bwMode="auto">
            <a:xfrm>
              <a:off x="3204" y="3748"/>
              <a:ext cx="290" cy="2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i="1"/>
                <a:t>a</a:t>
              </a:r>
              <a:r>
                <a:rPr kumimoji="1" lang="en-US" altLang="zh-CN" sz="2000" baseline="-25000">
                  <a:latin typeface="宋体" panose="02010600030101010101" pitchFamily="2" charset="-122"/>
                </a:rPr>
                <a:t>0</a:t>
              </a:r>
            </a:p>
          </p:txBody>
        </p:sp>
      </p:grpSp>
      <p:graphicFrame>
        <p:nvGraphicFramePr>
          <p:cNvPr id="23" name="Object 10"/>
          <p:cNvGraphicFramePr>
            <a:graphicFrameLocks noChangeAspect="1"/>
          </p:cNvGraphicFramePr>
          <p:nvPr>
            <p:extLst>
              <p:ext uri="{D42A27DB-BD31-4B8C-83A1-F6EECF244321}">
                <p14:modId xmlns:p14="http://schemas.microsoft.com/office/powerpoint/2010/main" val="575463398"/>
              </p:ext>
            </p:extLst>
          </p:nvPr>
        </p:nvGraphicFramePr>
        <p:xfrm>
          <a:off x="2083594" y="1136645"/>
          <a:ext cx="7424737" cy="788987"/>
        </p:xfrm>
        <a:graphic>
          <a:graphicData uri="http://schemas.openxmlformats.org/presentationml/2006/ole">
            <mc:AlternateContent xmlns:mc="http://schemas.openxmlformats.org/markup-compatibility/2006">
              <mc:Choice xmlns:v="urn:schemas-microsoft-com:vml" Requires="v">
                <p:oleObj spid="_x0000_s337119" name="Equation" r:id="rId4" imgW="2387600" imgH="292100" progId="Equation.3">
                  <p:embed/>
                </p:oleObj>
              </mc:Choice>
              <mc:Fallback>
                <p:oleObj name="Equation" r:id="rId4" imgW="2387600" imgH="29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594" y="1136645"/>
                        <a:ext cx="7424737" cy="78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11"/>
          <p:cNvGraphicFramePr>
            <a:graphicFrameLocks noChangeAspect="1"/>
          </p:cNvGraphicFramePr>
          <p:nvPr>
            <p:extLst>
              <p:ext uri="{D42A27DB-BD31-4B8C-83A1-F6EECF244321}">
                <p14:modId xmlns:p14="http://schemas.microsoft.com/office/powerpoint/2010/main" val="247258209"/>
              </p:ext>
            </p:extLst>
          </p:nvPr>
        </p:nvGraphicFramePr>
        <p:xfrm>
          <a:off x="3862387" y="1750542"/>
          <a:ext cx="2735262" cy="720725"/>
        </p:xfrm>
        <a:graphic>
          <a:graphicData uri="http://schemas.openxmlformats.org/presentationml/2006/ole">
            <mc:AlternateContent xmlns:mc="http://schemas.openxmlformats.org/markup-compatibility/2006">
              <mc:Choice xmlns:v="urn:schemas-microsoft-com:vml" Requires="v">
                <p:oleObj spid="_x0000_s337120" name="Equation" r:id="rId6" imgW="799753" imgH="241195" progId="Equation.3">
                  <p:embed/>
                </p:oleObj>
              </mc:Choice>
              <mc:Fallback>
                <p:oleObj name="Equation" r:id="rId6" imgW="799753" imgH="24119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2387" y="1750542"/>
                        <a:ext cx="27352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12"/>
          <p:cNvGraphicFramePr>
            <a:graphicFrameLocks noChangeAspect="1"/>
          </p:cNvGraphicFramePr>
          <p:nvPr>
            <p:extLst>
              <p:ext uri="{D42A27DB-BD31-4B8C-83A1-F6EECF244321}">
                <p14:modId xmlns:p14="http://schemas.microsoft.com/office/powerpoint/2010/main" val="358582818"/>
              </p:ext>
            </p:extLst>
          </p:nvPr>
        </p:nvGraphicFramePr>
        <p:xfrm>
          <a:off x="3897314" y="2626842"/>
          <a:ext cx="2255837" cy="720725"/>
        </p:xfrm>
        <a:graphic>
          <a:graphicData uri="http://schemas.openxmlformats.org/presentationml/2006/ole">
            <mc:AlternateContent xmlns:mc="http://schemas.openxmlformats.org/markup-compatibility/2006">
              <mc:Choice xmlns:v="urn:schemas-microsoft-com:vml" Requires="v">
                <p:oleObj spid="_x0000_s337121" name="Equation" r:id="rId8" imgW="660113" imgH="241195" progId="Equation.3">
                  <p:embed/>
                </p:oleObj>
              </mc:Choice>
              <mc:Fallback>
                <p:oleObj name="Equation" r:id="rId8" imgW="660113"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7314" y="2626842"/>
                        <a:ext cx="225583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403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wipe(left)">
                                      <p:cBhvr>
                                        <p:cTn id="41" dur="500"/>
                                        <p:tgtEl>
                                          <p:spTgt spid="1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8">
                                            <p:txEl>
                                              <p:pRg st="0" end="0"/>
                                            </p:txEl>
                                          </p:spTgt>
                                        </p:tgtEl>
                                        <p:attrNameLst>
                                          <p:attrName>style.visibility</p:attrName>
                                        </p:attrNameLst>
                                      </p:cBhvr>
                                      <p:to>
                                        <p:strVal val="visible"/>
                                      </p:to>
                                    </p:set>
                                    <p:animEffect transition="in" filter="wipe(left)">
                                      <p:cBhvr>
                                        <p:cTn id="46" dur="500"/>
                                        <p:tgtEl>
                                          <p:spTgt spid="1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P spid="14" grpId="0" autoUpdateAnimBg="0"/>
      <p:bldP spid="16" grpId="0" build="p" autoUpdateAnimBg="0"/>
      <p:bldP spid="17" grpId="0" build="p" autoUpdateAnimBg="0"/>
      <p:bldP spid="18" grpId="0"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120649" y="3525840"/>
            <a:ext cx="2819400" cy="3013075"/>
            <a:chOff x="648" y="2422"/>
            <a:chExt cx="1776" cy="1898"/>
          </a:xfrm>
        </p:grpSpPr>
        <p:pic>
          <p:nvPicPr>
            <p:cNvPr id="3" name="Picture 3" descr="图22-35"/>
            <p:cNvPicPr>
              <a:picLocks noChangeAspect="1" noChangeArrowheads="1"/>
            </p:cNvPicPr>
            <p:nvPr/>
          </p:nvPicPr>
          <p:blipFill>
            <a:blip r:embed="rId4">
              <a:lum bright="-48000" contrast="78000"/>
              <a:extLst>
                <a:ext uri="{28A0092B-C50C-407E-A947-70E740481C1C}">
                  <a14:useLocalDpi xmlns:a14="http://schemas.microsoft.com/office/drawing/2010/main" val="0"/>
                </a:ext>
              </a:extLst>
            </a:blip>
            <a:srcRect l="3899" t="2231" r="64052" b="62495"/>
            <a:stretch>
              <a:fillRect/>
            </a:stretch>
          </p:blipFill>
          <p:spPr bwMode="auto">
            <a:xfrm>
              <a:off x="648" y="2422"/>
              <a:ext cx="1776" cy="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4"/>
            <p:cNvSpPr>
              <a:spLocks noChangeArrowheads="1"/>
            </p:cNvSpPr>
            <p:nvPr/>
          </p:nvSpPr>
          <p:spPr bwMode="auto">
            <a:xfrm>
              <a:off x="984" y="2952"/>
              <a:ext cx="1080" cy="1008"/>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anchor="ctr"/>
            <a:lstStyle/>
            <a:p>
              <a:pPr>
                <a:defRPr/>
              </a:pPr>
              <a:endParaRPr lang="zh-CN" altLang="en-US" sz="2800"/>
            </a:p>
          </p:txBody>
        </p:sp>
      </p:grpSp>
      <p:grpSp>
        <p:nvGrpSpPr>
          <p:cNvPr id="5" name="Group 5"/>
          <p:cNvGrpSpPr>
            <a:grpSpLocks/>
          </p:cNvGrpSpPr>
          <p:nvPr/>
        </p:nvGrpSpPr>
        <p:grpSpPr bwMode="auto">
          <a:xfrm>
            <a:off x="7917824" y="3657600"/>
            <a:ext cx="2552700" cy="2801938"/>
            <a:chOff x="2520" y="2399"/>
            <a:chExt cx="1608" cy="1765"/>
          </a:xfrm>
        </p:grpSpPr>
        <p:pic>
          <p:nvPicPr>
            <p:cNvPr id="6" name="Picture 6" descr="图22-35"/>
            <p:cNvPicPr>
              <a:picLocks noChangeAspect="1" noChangeArrowheads="1"/>
            </p:cNvPicPr>
            <p:nvPr/>
          </p:nvPicPr>
          <p:blipFill>
            <a:blip r:embed="rId4">
              <a:lum bright="-66000" contrast="96000"/>
              <a:extLst>
                <a:ext uri="{28A0092B-C50C-407E-A947-70E740481C1C}">
                  <a14:useLocalDpi xmlns:a14="http://schemas.microsoft.com/office/drawing/2010/main" val="0"/>
                </a:ext>
              </a:extLst>
            </a:blip>
            <a:srcRect l="48854" t="1549" r="15781" b="60497"/>
            <a:stretch>
              <a:fillRect/>
            </a:stretch>
          </p:blipFill>
          <p:spPr bwMode="auto">
            <a:xfrm>
              <a:off x="2520" y="2399"/>
              <a:ext cx="1608" cy="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7"/>
            <p:cNvGrpSpPr>
              <a:grpSpLocks/>
            </p:cNvGrpSpPr>
            <p:nvPr/>
          </p:nvGrpSpPr>
          <p:grpSpPr bwMode="auto">
            <a:xfrm>
              <a:off x="3048" y="2736"/>
              <a:ext cx="576" cy="1344"/>
              <a:chOff x="3312" y="2784"/>
              <a:chExt cx="480" cy="1200"/>
            </a:xfrm>
          </p:grpSpPr>
          <p:sp>
            <p:nvSpPr>
              <p:cNvPr id="8" name="Oval 8"/>
              <p:cNvSpPr>
                <a:spLocks noChangeArrowheads="1"/>
              </p:cNvSpPr>
              <p:nvPr/>
            </p:nvSpPr>
            <p:spPr bwMode="auto">
              <a:xfrm>
                <a:off x="3312" y="2784"/>
                <a:ext cx="480" cy="624"/>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anchor="ctr"/>
              <a:lstStyle/>
              <a:p>
                <a:pPr>
                  <a:defRPr/>
                </a:pPr>
                <a:endParaRPr lang="zh-CN" altLang="en-US" sz="2800"/>
              </a:p>
            </p:txBody>
          </p:sp>
          <p:sp>
            <p:nvSpPr>
              <p:cNvPr id="9" name="Oval 9"/>
              <p:cNvSpPr>
                <a:spLocks noChangeArrowheads="1"/>
              </p:cNvSpPr>
              <p:nvPr/>
            </p:nvSpPr>
            <p:spPr bwMode="auto">
              <a:xfrm>
                <a:off x="3312" y="3360"/>
                <a:ext cx="480" cy="624"/>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anchor="ctr"/>
              <a:lstStyle/>
              <a:p>
                <a:pPr>
                  <a:defRPr/>
                </a:pPr>
                <a:endParaRPr lang="zh-CN" altLang="en-US" sz="2800"/>
              </a:p>
            </p:txBody>
          </p:sp>
        </p:grpSp>
      </p:grpSp>
      <p:sp>
        <p:nvSpPr>
          <p:cNvPr id="10" name="Rectangle 10"/>
          <p:cNvSpPr>
            <a:spLocks noChangeArrowheads="1"/>
          </p:cNvSpPr>
          <p:nvPr/>
        </p:nvSpPr>
        <p:spPr bwMode="auto">
          <a:xfrm>
            <a:off x="2117099" y="229492"/>
            <a:ext cx="4222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indent="1905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zh-CN" altLang="en-US" sz="2800" dirty="0">
                <a:solidFill>
                  <a:srgbClr val="C00000"/>
                </a:solidFill>
                <a:latin typeface="宋体" panose="02010600030101010101" pitchFamily="2" charset="-122"/>
              </a:rPr>
              <a:t>电子角向</a:t>
            </a:r>
            <a:r>
              <a:rPr kumimoji="1" lang="zh-CN" altLang="en-US" sz="2800" dirty="0">
                <a:solidFill>
                  <a:srgbClr val="0000FF"/>
                </a:solidFill>
              </a:rPr>
              <a:t>概率</a:t>
            </a:r>
            <a:r>
              <a:rPr kumimoji="1" lang="zh-CN" altLang="en-US" sz="2800" dirty="0">
                <a:solidFill>
                  <a:srgbClr val="C00000"/>
                </a:solidFill>
                <a:latin typeface="宋体" panose="02010600030101010101" pitchFamily="2" charset="-122"/>
              </a:rPr>
              <a:t>分布</a:t>
            </a:r>
          </a:p>
        </p:txBody>
      </p:sp>
      <p:sp>
        <p:nvSpPr>
          <p:cNvPr id="11" name="Rectangle 11"/>
          <p:cNvSpPr>
            <a:spLocks noChangeArrowheads="1"/>
          </p:cNvSpPr>
          <p:nvPr/>
        </p:nvSpPr>
        <p:spPr bwMode="auto">
          <a:xfrm>
            <a:off x="2117099" y="2821876"/>
            <a:ext cx="77327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latin typeface="宋体" panose="02010600030101010101" pitchFamily="2" charset="-122"/>
              </a:rPr>
              <a:t>电子在基态和激发态时的角向</a:t>
            </a:r>
            <a:r>
              <a:rPr kumimoji="1" lang="zh-CN" altLang="en-US" sz="2800" dirty="0">
                <a:solidFill>
                  <a:srgbClr val="0000FF"/>
                </a:solidFill>
              </a:rPr>
              <a:t>概率</a:t>
            </a:r>
            <a:r>
              <a:rPr kumimoji="1" lang="zh-CN" altLang="en-US" sz="2800" dirty="0">
                <a:solidFill>
                  <a:srgbClr val="0000FF"/>
                </a:solidFill>
                <a:latin typeface="宋体" panose="02010600030101010101" pitchFamily="2" charset="-122"/>
              </a:rPr>
              <a:t>分布</a:t>
            </a:r>
            <a:r>
              <a:rPr kumimoji="1" lang="en-US" altLang="zh-CN" sz="2800" dirty="0">
                <a:solidFill>
                  <a:srgbClr val="0000FF"/>
                </a:solidFill>
                <a:latin typeface="宋体" panose="02010600030101010101" pitchFamily="2" charset="-122"/>
              </a:rPr>
              <a:t>(</a:t>
            </a:r>
            <a:r>
              <a:rPr kumimoji="1" lang="zh-CN" altLang="en-US" sz="2800" dirty="0">
                <a:solidFill>
                  <a:srgbClr val="0000FF"/>
                </a:solidFill>
                <a:latin typeface="宋体" panose="02010600030101010101" pitchFamily="2" charset="-122"/>
              </a:rPr>
              <a:t>其中基态时是球对称分布的</a:t>
            </a:r>
            <a:r>
              <a:rPr kumimoji="1" lang="en-US" altLang="zh-CN" sz="2800" dirty="0">
                <a:solidFill>
                  <a:srgbClr val="0000FF"/>
                </a:solidFill>
                <a:latin typeface="宋体" panose="02010600030101010101" pitchFamily="2" charset="-122"/>
              </a:rPr>
              <a:t>)</a:t>
            </a:r>
            <a:r>
              <a:rPr kumimoji="1" lang="zh-CN" altLang="en-US" sz="2800" dirty="0">
                <a:solidFill>
                  <a:srgbClr val="0000FF"/>
                </a:solidFill>
                <a:latin typeface="宋体" panose="02010600030101010101" pitchFamily="2" charset="-122"/>
              </a:rPr>
              <a:t>。</a:t>
            </a:r>
          </a:p>
        </p:txBody>
      </p:sp>
      <p:sp>
        <p:nvSpPr>
          <p:cNvPr id="12" name="Text Box 12"/>
          <p:cNvSpPr txBox="1">
            <a:spLocks noChangeArrowheads="1"/>
          </p:cNvSpPr>
          <p:nvPr/>
        </p:nvSpPr>
        <p:spPr bwMode="auto">
          <a:xfrm>
            <a:off x="2117100" y="4824414"/>
            <a:ext cx="28543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dirty="0">
                <a:solidFill>
                  <a:srgbClr val="FF0000"/>
                </a:solidFill>
              </a:rPr>
              <a:t>l=</a:t>
            </a:r>
            <a:r>
              <a:rPr kumimoji="1" lang="en-US" altLang="zh-CN" sz="2800" dirty="0">
                <a:solidFill>
                  <a:srgbClr val="FF0000"/>
                </a:solidFill>
              </a:rPr>
              <a:t>0, 1, 2 ,3</a:t>
            </a:r>
            <a:r>
              <a:rPr kumimoji="1" lang="en-US" altLang="zh-CN" sz="2800" i="1" dirty="0">
                <a:solidFill>
                  <a:srgbClr val="FF0000"/>
                </a:solidFill>
              </a:rPr>
              <a:t>,…</a:t>
            </a:r>
            <a:r>
              <a:rPr kumimoji="1" lang="zh-CN" altLang="en-US" sz="2800" dirty="0">
                <a:solidFill>
                  <a:srgbClr val="009900"/>
                </a:solidFill>
              </a:rPr>
              <a:t>分别对应 </a:t>
            </a:r>
            <a:r>
              <a:rPr kumimoji="1" lang="en-US" altLang="zh-CN" sz="2800" dirty="0">
                <a:solidFill>
                  <a:srgbClr val="FF0000"/>
                </a:solidFill>
              </a:rPr>
              <a:t>s, p, d,  f</a:t>
            </a:r>
            <a:r>
              <a:rPr kumimoji="1" lang="en-US" altLang="zh-CN" sz="2800" i="1" dirty="0">
                <a:solidFill>
                  <a:srgbClr val="FF0000"/>
                </a:solidFill>
              </a:rPr>
              <a:t>,</a:t>
            </a:r>
            <a:r>
              <a:rPr kumimoji="1" lang="en-US" altLang="zh-CN" sz="2800" b="0" i="1" dirty="0">
                <a:solidFill>
                  <a:srgbClr val="FF0000"/>
                </a:solidFill>
              </a:rPr>
              <a:t> …</a:t>
            </a:r>
            <a:r>
              <a:rPr kumimoji="1" lang="zh-CN" altLang="en-US" sz="2800" dirty="0">
                <a:solidFill>
                  <a:srgbClr val="009900"/>
                </a:solidFill>
              </a:rPr>
              <a:t>轨道。</a:t>
            </a:r>
            <a:endParaRPr kumimoji="1" lang="zh-CN" altLang="en-US" sz="2800" b="0" i="1" dirty="0">
              <a:solidFill>
                <a:srgbClr val="009900"/>
              </a:solidFill>
            </a:endParaRPr>
          </a:p>
        </p:txBody>
      </p:sp>
      <p:sp>
        <p:nvSpPr>
          <p:cNvPr id="13" name="Rectangle 13"/>
          <p:cNvSpPr>
            <a:spLocks noChangeArrowheads="1"/>
          </p:cNvSpPr>
          <p:nvPr/>
        </p:nvSpPr>
        <p:spPr bwMode="auto">
          <a:xfrm>
            <a:off x="2118688" y="4308475"/>
            <a:ext cx="1266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C00000"/>
                </a:solidFill>
                <a:latin typeface="宋体" panose="02010600030101010101" pitchFamily="2" charset="-122"/>
              </a:rPr>
              <a:t>规定：</a:t>
            </a:r>
          </a:p>
        </p:txBody>
      </p:sp>
      <p:graphicFrame>
        <p:nvGraphicFramePr>
          <p:cNvPr id="15" name="Object 15"/>
          <p:cNvGraphicFramePr>
            <a:graphicFrameLocks noChangeAspect="1"/>
          </p:cNvGraphicFramePr>
          <p:nvPr>
            <p:extLst>
              <p:ext uri="{D42A27DB-BD31-4B8C-83A1-F6EECF244321}">
                <p14:modId xmlns:p14="http://schemas.microsoft.com/office/powerpoint/2010/main" val="1990390562"/>
              </p:ext>
            </p:extLst>
          </p:nvPr>
        </p:nvGraphicFramePr>
        <p:xfrm>
          <a:off x="2787651" y="846138"/>
          <a:ext cx="7446963" cy="874712"/>
        </p:xfrm>
        <a:graphic>
          <a:graphicData uri="http://schemas.openxmlformats.org/presentationml/2006/ole">
            <mc:AlternateContent xmlns:mc="http://schemas.openxmlformats.org/markup-compatibility/2006">
              <mc:Choice xmlns:v="urn:schemas-microsoft-com:vml" Requires="v">
                <p:oleObj spid="_x0000_s83776" name="公式" r:id="rId5" imgW="2565360" imgH="291960" progId="Equation.3">
                  <p:embed/>
                </p:oleObj>
              </mc:Choice>
              <mc:Fallback>
                <p:oleObj name="公式" r:id="rId5" imgW="2565360" imgH="291960" progId="Equation.3">
                  <p:embed/>
                  <p:pic>
                    <p:nvPicPr>
                      <p:cNvPr id="0" name=""/>
                      <p:cNvPicPr>
                        <a:picLocks noChangeAspect="1" noChangeArrowheads="1"/>
                      </p:cNvPicPr>
                      <p:nvPr/>
                    </p:nvPicPr>
                    <p:blipFill>
                      <a:blip r:embed="rId6"/>
                      <a:srcRect/>
                      <a:stretch>
                        <a:fillRect/>
                      </a:stretch>
                    </p:blipFill>
                    <p:spPr bwMode="auto">
                      <a:xfrm>
                        <a:off x="2787651" y="846138"/>
                        <a:ext cx="7446963" cy="8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6"/>
          <p:cNvGraphicFramePr>
            <a:graphicFrameLocks noChangeAspect="1"/>
          </p:cNvGraphicFramePr>
          <p:nvPr>
            <p:extLst>
              <p:ext uri="{D42A27DB-BD31-4B8C-83A1-F6EECF244321}">
                <p14:modId xmlns:p14="http://schemas.microsoft.com/office/powerpoint/2010/main" val="1002599331"/>
              </p:ext>
            </p:extLst>
          </p:nvPr>
        </p:nvGraphicFramePr>
        <p:xfrm>
          <a:off x="5059363" y="1817689"/>
          <a:ext cx="3325812" cy="839787"/>
        </p:xfrm>
        <a:graphic>
          <a:graphicData uri="http://schemas.openxmlformats.org/presentationml/2006/ole">
            <mc:AlternateContent xmlns:mc="http://schemas.openxmlformats.org/markup-compatibility/2006">
              <mc:Choice xmlns:v="urn:schemas-microsoft-com:vml" Requires="v">
                <p:oleObj spid="_x0000_s83777" name="公式" r:id="rId7" imgW="965160" imgH="279360" progId="Equation.3">
                  <p:embed/>
                </p:oleObj>
              </mc:Choice>
              <mc:Fallback>
                <p:oleObj name="公式" r:id="rId7" imgW="965160" imgH="279360" progId="Equation.3">
                  <p:embed/>
                  <p:pic>
                    <p:nvPicPr>
                      <p:cNvPr id="0" name=""/>
                      <p:cNvPicPr>
                        <a:picLocks noChangeAspect="1" noChangeArrowheads="1"/>
                      </p:cNvPicPr>
                      <p:nvPr/>
                    </p:nvPicPr>
                    <p:blipFill>
                      <a:blip r:embed="rId8"/>
                      <a:srcRect/>
                      <a:stretch>
                        <a:fillRect/>
                      </a:stretch>
                    </p:blipFill>
                    <p:spPr bwMode="auto">
                      <a:xfrm>
                        <a:off x="5059363" y="1817689"/>
                        <a:ext cx="3325812" cy="83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5984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left)">
                                      <p:cBhvr>
                                        <p:cTn id="32" dur="500"/>
                                        <p:tgtEl>
                                          <p:spTgt spid="1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advAuto="0"/>
      <p:bldP spid="11" grpId="0" build="p" autoUpdateAnimBg="0"/>
      <p:bldP spid="12" grpId="0" build="p" autoUpdateAnimBg="0"/>
      <p:bldP spid="13"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lum contrast="44000"/>
            <a:extLst>
              <a:ext uri="{28A0092B-C50C-407E-A947-70E740481C1C}">
                <a14:useLocalDpi xmlns:a14="http://schemas.microsoft.com/office/drawing/2010/main" val="0"/>
              </a:ext>
            </a:extLst>
          </a:blip>
          <a:srcRect l="5243" t="2879"/>
          <a:stretch>
            <a:fillRect/>
          </a:stretch>
        </p:blipFill>
        <p:spPr bwMode="auto">
          <a:xfrm>
            <a:off x="2480884" y="539752"/>
            <a:ext cx="7497763"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858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78624" y="806107"/>
            <a:ext cx="5256212"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a:t>
            </a:r>
            <a:r>
              <a:rPr lang="zh-CN" altLang="en-US" dirty="0">
                <a:solidFill>
                  <a:srgbClr val="FF0000"/>
                </a:solidFill>
              </a:rPr>
              <a:t>电子云”</a:t>
            </a:r>
          </a:p>
        </p:txBody>
      </p:sp>
      <p:sp>
        <p:nvSpPr>
          <p:cNvPr id="3" name="Text Box 3"/>
          <p:cNvSpPr txBox="1">
            <a:spLocks noChangeArrowheads="1"/>
          </p:cNvSpPr>
          <p:nvPr/>
        </p:nvSpPr>
        <p:spPr bwMode="auto">
          <a:xfrm>
            <a:off x="5697538" y="1268413"/>
            <a:ext cx="900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kumimoji="1" lang="zh-CN" altLang="zh-CN"/>
          </a:p>
        </p:txBody>
      </p:sp>
      <p:pic>
        <p:nvPicPr>
          <p:cNvPr id="4" name="Picture 4"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988" y="278710"/>
            <a:ext cx="5013325"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7793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
          <p:cNvGraphicFramePr>
            <a:graphicFrameLocks noChangeAspect="1"/>
          </p:cNvGraphicFramePr>
          <p:nvPr>
            <p:extLst>
              <p:ext uri="{D42A27DB-BD31-4B8C-83A1-F6EECF244321}">
                <p14:modId xmlns:p14="http://schemas.microsoft.com/office/powerpoint/2010/main" val="1024785801"/>
              </p:ext>
            </p:extLst>
          </p:nvPr>
        </p:nvGraphicFramePr>
        <p:xfrm>
          <a:off x="6391275" y="15876"/>
          <a:ext cx="3892550" cy="1241425"/>
        </p:xfrm>
        <a:graphic>
          <a:graphicData uri="http://schemas.openxmlformats.org/presentationml/2006/ole">
            <mc:AlternateContent xmlns:mc="http://schemas.openxmlformats.org/markup-compatibility/2006">
              <mc:Choice xmlns:v="urn:schemas-microsoft-com:vml" Requires="v">
                <p:oleObj spid="_x0000_s403485" name="公式" r:id="rId3" imgW="1460160" imgH="469800" progId="Equation.3">
                  <p:embed/>
                </p:oleObj>
              </mc:Choice>
              <mc:Fallback>
                <p:oleObj name="公式" r:id="rId3" imgW="1460160" imgH="469800" progId="Equation.3">
                  <p:embed/>
                  <p:pic>
                    <p:nvPicPr>
                      <p:cNvPr id="0" name=""/>
                      <p:cNvPicPr>
                        <a:picLocks noChangeAspect="1" noChangeArrowheads="1"/>
                      </p:cNvPicPr>
                      <p:nvPr/>
                    </p:nvPicPr>
                    <p:blipFill>
                      <a:blip r:embed="rId4"/>
                      <a:srcRect/>
                      <a:stretch>
                        <a:fillRect/>
                      </a:stretch>
                    </p:blipFill>
                    <p:spPr bwMode="auto">
                      <a:xfrm>
                        <a:off x="6391275" y="15876"/>
                        <a:ext cx="38925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9"/>
          <p:cNvGraphicFramePr>
            <a:graphicFrameLocks noChangeAspect="1"/>
          </p:cNvGraphicFramePr>
          <p:nvPr>
            <p:extLst>
              <p:ext uri="{D42A27DB-BD31-4B8C-83A1-F6EECF244321}">
                <p14:modId xmlns:p14="http://schemas.microsoft.com/office/powerpoint/2010/main" val="2025447900"/>
              </p:ext>
            </p:extLst>
          </p:nvPr>
        </p:nvGraphicFramePr>
        <p:xfrm>
          <a:off x="6680717" y="1143001"/>
          <a:ext cx="681037" cy="881063"/>
        </p:xfrm>
        <a:graphic>
          <a:graphicData uri="http://schemas.openxmlformats.org/presentationml/2006/ole">
            <mc:AlternateContent xmlns:mc="http://schemas.openxmlformats.org/markup-compatibility/2006">
              <mc:Choice xmlns:v="urn:schemas-microsoft-com:vml" Requires="v">
                <p:oleObj spid="_x0000_s403486" name="Equation" r:id="rId5" imgW="330200" imgH="419100" progId="Equation.3">
                  <p:embed/>
                </p:oleObj>
              </mc:Choice>
              <mc:Fallback>
                <p:oleObj name="Equation" r:id="rId5" imgW="3302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0717" y="1143001"/>
                        <a:ext cx="681037"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8"/>
          <p:cNvGraphicFramePr>
            <a:graphicFrameLocks noChangeAspect="1"/>
          </p:cNvGraphicFramePr>
          <p:nvPr>
            <p:extLst>
              <p:ext uri="{D42A27DB-BD31-4B8C-83A1-F6EECF244321}">
                <p14:modId xmlns:p14="http://schemas.microsoft.com/office/powerpoint/2010/main" val="1924036500"/>
              </p:ext>
            </p:extLst>
          </p:nvPr>
        </p:nvGraphicFramePr>
        <p:xfrm>
          <a:off x="2055814" y="3143251"/>
          <a:ext cx="7145337" cy="1357313"/>
        </p:xfrm>
        <a:graphic>
          <a:graphicData uri="http://schemas.openxmlformats.org/presentationml/2006/ole">
            <mc:AlternateContent xmlns:mc="http://schemas.openxmlformats.org/markup-compatibility/2006">
              <mc:Choice xmlns:v="urn:schemas-microsoft-com:vml" Requires="v">
                <p:oleObj spid="_x0000_s403487" name="公式" r:id="rId7" imgW="2311200" imgH="431640" progId="Equation.3">
                  <p:embed/>
                </p:oleObj>
              </mc:Choice>
              <mc:Fallback>
                <p:oleObj name="公式" r:id="rId7" imgW="2311200" imgH="431640" progId="Equation.3">
                  <p:embed/>
                  <p:pic>
                    <p:nvPicPr>
                      <p:cNvPr id="0" name=""/>
                      <p:cNvPicPr>
                        <a:picLocks noChangeAspect="1" noChangeArrowheads="1"/>
                      </p:cNvPicPr>
                      <p:nvPr/>
                    </p:nvPicPr>
                    <p:blipFill>
                      <a:blip r:embed="rId8"/>
                      <a:srcRect/>
                      <a:stretch>
                        <a:fillRect/>
                      </a:stretch>
                    </p:blipFill>
                    <p:spPr bwMode="auto">
                      <a:xfrm>
                        <a:off x="2055814" y="3143251"/>
                        <a:ext cx="7145337"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11"/>
          <p:cNvSpPr>
            <a:spLocks noChangeArrowheads="1"/>
          </p:cNvSpPr>
          <p:nvPr/>
        </p:nvSpPr>
        <p:spPr bwMode="auto">
          <a:xfrm>
            <a:off x="1751528" y="1"/>
            <a:ext cx="4513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2800" dirty="0">
                <a:solidFill>
                  <a:srgbClr val="FF0000"/>
                </a:solidFill>
              </a:rPr>
              <a:t>【</a:t>
            </a:r>
            <a:r>
              <a:rPr lang="zh-CN" altLang="en-US" sz="2800" dirty="0">
                <a:solidFill>
                  <a:srgbClr val="FF0000"/>
                </a:solidFill>
              </a:rPr>
              <a:t>补充例</a:t>
            </a:r>
            <a:r>
              <a:rPr lang="en-US" altLang="zh-CN" sz="2800" dirty="0">
                <a:solidFill>
                  <a:srgbClr val="FF0000"/>
                </a:solidFill>
              </a:rPr>
              <a:t>】</a:t>
            </a:r>
            <a:r>
              <a:rPr lang="zh-CN" altLang="zh-CN" sz="2800" dirty="0">
                <a:solidFill>
                  <a:srgbClr val="0000FF"/>
                </a:solidFill>
              </a:rPr>
              <a:t>氢原子处在基态</a:t>
            </a:r>
          </a:p>
        </p:txBody>
      </p:sp>
      <p:sp>
        <p:nvSpPr>
          <p:cNvPr id="6" name="Rectangle 12"/>
          <p:cNvSpPr>
            <a:spLocks noChangeArrowheads="1"/>
          </p:cNvSpPr>
          <p:nvPr/>
        </p:nvSpPr>
        <p:spPr bwMode="auto">
          <a:xfrm>
            <a:off x="1751527" y="1214439"/>
            <a:ext cx="768817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zh-CN" altLang="zh-CN" sz="2800" dirty="0">
                <a:solidFill>
                  <a:srgbClr val="FF0000"/>
                </a:solidFill>
              </a:rPr>
              <a:t>求：</a:t>
            </a:r>
            <a:r>
              <a:rPr lang="en-US" altLang="zh-CN" sz="2800" dirty="0">
                <a:solidFill>
                  <a:srgbClr val="009900"/>
                </a:solidFill>
              </a:rPr>
              <a:t>(1)r</a:t>
            </a:r>
            <a:r>
              <a:rPr lang="zh-CN" altLang="en-US" sz="2800" dirty="0">
                <a:solidFill>
                  <a:srgbClr val="009900"/>
                </a:solidFill>
              </a:rPr>
              <a:t>的平均值；       </a:t>
            </a:r>
            <a:r>
              <a:rPr lang="en-US" altLang="zh-CN" sz="2800" dirty="0">
                <a:solidFill>
                  <a:srgbClr val="CC3300"/>
                </a:solidFill>
              </a:rPr>
              <a:t>(2)</a:t>
            </a:r>
            <a:r>
              <a:rPr lang="zh-CN" altLang="en-US" sz="2800" dirty="0">
                <a:solidFill>
                  <a:srgbClr val="CC3300"/>
                </a:solidFill>
              </a:rPr>
              <a:t>势能         的平均值； </a:t>
            </a:r>
          </a:p>
        </p:txBody>
      </p:sp>
      <p:sp>
        <p:nvSpPr>
          <p:cNvPr id="7" name="Rectangle 13"/>
          <p:cNvSpPr>
            <a:spLocks noChangeArrowheads="1"/>
          </p:cNvSpPr>
          <p:nvPr/>
        </p:nvSpPr>
        <p:spPr bwMode="auto">
          <a:xfrm rot="10800000" flipV="1">
            <a:off x="1928948" y="2218645"/>
            <a:ext cx="65690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2800" dirty="0">
                <a:solidFill>
                  <a:srgbClr val="FF00FF"/>
                </a:solidFill>
              </a:rPr>
              <a:t>(3)</a:t>
            </a:r>
            <a:r>
              <a:rPr lang="zh-CN" altLang="en-US" sz="2800" dirty="0">
                <a:solidFill>
                  <a:srgbClr val="FF00FF"/>
                </a:solidFill>
              </a:rPr>
              <a:t>最可几半径；</a:t>
            </a:r>
            <a:r>
              <a:rPr lang="zh-CN" altLang="en-US" sz="2800" dirty="0">
                <a:solidFill>
                  <a:srgbClr val="0000CC"/>
                </a:solidFill>
              </a:rPr>
              <a:t>       </a:t>
            </a:r>
            <a:r>
              <a:rPr lang="en-US" altLang="zh-CN" sz="2800" dirty="0">
                <a:solidFill>
                  <a:srgbClr val="0000FF"/>
                </a:solidFill>
              </a:rPr>
              <a:t>(4)</a:t>
            </a:r>
            <a:r>
              <a:rPr lang="zh-CN" altLang="en-US" sz="2800" dirty="0">
                <a:solidFill>
                  <a:srgbClr val="0000FF"/>
                </a:solidFill>
              </a:rPr>
              <a:t>动能的平均值；</a:t>
            </a:r>
          </a:p>
        </p:txBody>
      </p:sp>
      <p:graphicFrame>
        <p:nvGraphicFramePr>
          <p:cNvPr id="8" name="Object 15"/>
          <p:cNvGraphicFramePr>
            <a:graphicFrameLocks noChangeAspect="1"/>
          </p:cNvGraphicFramePr>
          <p:nvPr>
            <p:extLst>
              <p:ext uri="{D42A27DB-BD31-4B8C-83A1-F6EECF244321}">
                <p14:modId xmlns:p14="http://schemas.microsoft.com/office/powerpoint/2010/main" val="1749501077"/>
              </p:ext>
            </p:extLst>
          </p:nvPr>
        </p:nvGraphicFramePr>
        <p:xfrm>
          <a:off x="9323904" y="3000376"/>
          <a:ext cx="1357313" cy="1323975"/>
        </p:xfrm>
        <a:graphic>
          <a:graphicData uri="http://schemas.openxmlformats.org/presentationml/2006/ole">
            <mc:AlternateContent xmlns:mc="http://schemas.openxmlformats.org/markup-compatibility/2006">
              <mc:Choice xmlns:v="urn:schemas-microsoft-com:vml" Requires="v">
                <p:oleObj spid="_x0000_s403488" name="Equation" r:id="rId9" imgW="406048" imgH="393359" progId="Equation.3">
                  <p:embed/>
                </p:oleObj>
              </mc:Choice>
              <mc:Fallback>
                <p:oleObj name="Equation" r:id="rId9" imgW="406048" imgH="39335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23904" y="3000376"/>
                        <a:ext cx="13573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6"/>
          <p:cNvGraphicFramePr>
            <a:graphicFrameLocks noChangeAspect="1"/>
          </p:cNvGraphicFramePr>
          <p:nvPr>
            <p:extLst>
              <p:ext uri="{D42A27DB-BD31-4B8C-83A1-F6EECF244321}">
                <p14:modId xmlns:p14="http://schemas.microsoft.com/office/powerpoint/2010/main" val="3056794260"/>
              </p:ext>
            </p:extLst>
          </p:nvPr>
        </p:nvGraphicFramePr>
        <p:xfrm>
          <a:off x="2751652" y="5000624"/>
          <a:ext cx="5429250" cy="1809750"/>
        </p:xfrm>
        <a:graphic>
          <a:graphicData uri="http://schemas.openxmlformats.org/presentationml/2006/ole">
            <mc:AlternateContent xmlns:mc="http://schemas.openxmlformats.org/markup-compatibility/2006">
              <mc:Choice xmlns:v="urn:schemas-microsoft-com:vml" Requires="v">
                <p:oleObj spid="_x0000_s403489" name="Equation" r:id="rId11" imgW="1167893" imgH="393529" progId="Equation.3">
                  <p:embed/>
                </p:oleObj>
              </mc:Choice>
              <mc:Fallback>
                <p:oleObj name="Equation" r:id="rId11" imgW="1167893"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652" y="5000624"/>
                        <a:ext cx="5429250" cy="18097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2396811" y="2881640"/>
            <a:ext cx="1313180" cy="523220"/>
          </a:xfrm>
          <a:prstGeom prst="rect">
            <a:avLst/>
          </a:prstGeom>
        </p:spPr>
        <p:txBody>
          <a:bodyPr wrap="none">
            <a:spAutoFit/>
          </a:bodyPr>
          <a:lstStyle/>
          <a:p>
            <a:r>
              <a:rPr lang="zh-CN" altLang="en-US" sz="2800" b="1" dirty="0">
                <a:solidFill>
                  <a:srgbClr val="C00000"/>
                </a:solidFill>
              </a:rPr>
              <a:t>解：</a:t>
            </a:r>
            <a:r>
              <a:rPr lang="en-US" altLang="zh-CN" sz="2800" b="1" dirty="0">
                <a:solidFill>
                  <a:srgbClr val="008000"/>
                </a:solidFill>
              </a:rPr>
              <a:t>(1)</a:t>
            </a:r>
          </a:p>
        </p:txBody>
      </p:sp>
    </p:spTree>
    <p:extLst>
      <p:ext uri="{BB962C8B-B14F-4D97-AF65-F5344CB8AC3E}">
        <p14:creationId xmlns:p14="http://schemas.microsoft.com/office/powerpoint/2010/main" val="148644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heel(1)">
                                      <p:cBhvr>
                                        <p:cTn id="21" dur="2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extLst>
              <p:ext uri="{D42A27DB-BD31-4B8C-83A1-F6EECF244321}">
                <p14:modId xmlns:p14="http://schemas.microsoft.com/office/powerpoint/2010/main" val="326897726"/>
              </p:ext>
            </p:extLst>
          </p:nvPr>
        </p:nvGraphicFramePr>
        <p:xfrm>
          <a:off x="2189409" y="1733551"/>
          <a:ext cx="114300" cy="219075"/>
        </p:xfrm>
        <a:graphic>
          <a:graphicData uri="http://schemas.openxmlformats.org/presentationml/2006/ole">
            <mc:AlternateContent xmlns:mc="http://schemas.openxmlformats.org/markup-compatibility/2006">
              <mc:Choice xmlns:v="urn:schemas-microsoft-com:vml" Requires="v">
                <p:oleObj spid="_x0000_s339609"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409" y="1733551"/>
                        <a:ext cx="1143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5"/>
          <p:cNvGraphicFramePr>
            <a:graphicFrameLocks noChangeAspect="1"/>
          </p:cNvGraphicFramePr>
          <p:nvPr>
            <p:extLst>
              <p:ext uri="{D42A27DB-BD31-4B8C-83A1-F6EECF244321}">
                <p14:modId xmlns:p14="http://schemas.microsoft.com/office/powerpoint/2010/main" val="1380467049"/>
              </p:ext>
            </p:extLst>
          </p:nvPr>
        </p:nvGraphicFramePr>
        <p:xfrm>
          <a:off x="2189409" y="3714751"/>
          <a:ext cx="1949450" cy="669925"/>
        </p:xfrm>
        <a:graphic>
          <a:graphicData uri="http://schemas.openxmlformats.org/presentationml/2006/ole">
            <mc:AlternateContent xmlns:mc="http://schemas.openxmlformats.org/markup-compatibility/2006">
              <mc:Choice xmlns:v="urn:schemas-microsoft-com:vml" Requires="v">
                <p:oleObj spid="_x0000_s339610" name="Equation" r:id="rId5" imgW="596641" imgH="203112" progId="Equation.3">
                  <p:embed/>
                </p:oleObj>
              </mc:Choice>
              <mc:Fallback>
                <p:oleObj name="Equation" r:id="rId5" imgW="59664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9409" y="3714751"/>
                        <a:ext cx="194945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2671270950"/>
              </p:ext>
            </p:extLst>
          </p:nvPr>
        </p:nvGraphicFramePr>
        <p:xfrm>
          <a:off x="2403722" y="4286249"/>
          <a:ext cx="2786062" cy="1303338"/>
        </p:xfrm>
        <a:graphic>
          <a:graphicData uri="http://schemas.openxmlformats.org/presentationml/2006/ole">
            <mc:AlternateContent xmlns:mc="http://schemas.openxmlformats.org/markup-compatibility/2006">
              <mc:Choice xmlns:v="urn:schemas-microsoft-com:vml" Requires="v">
                <p:oleObj spid="_x0000_s339611" name="Equation" r:id="rId7" imgW="1028254" imgH="431613" progId="Equation.3">
                  <p:embed/>
                </p:oleObj>
              </mc:Choice>
              <mc:Fallback>
                <p:oleObj name="Equation" r:id="rId7" imgW="1028254"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3722" y="4286249"/>
                        <a:ext cx="2786062"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381324764"/>
              </p:ext>
            </p:extLst>
          </p:nvPr>
        </p:nvGraphicFramePr>
        <p:xfrm>
          <a:off x="5546972" y="5476876"/>
          <a:ext cx="3714750" cy="1381125"/>
        </p:xfrm>
        <a:graphic>
          <a:graphicData uri="http://schemas.openxmlformats.org/presentationml/2006/ole">
            <mc:AlternateContent xmlns:mc="http://schemas.openxmlformats.org/markup-compatibility/2006">
              <mc:Choice xmlns:v="urn:schemas-microsoft-com:vml" Requires="v">
                <p:oleObj spid="_x0000_s339612" name="Equation" r:id="rId9" imgW="1155700" imgH="431800" progId="Equation.3">
                  <p:embed/>
                </p:oleObj>
              </mc:Choice>
              <mc:Fallback>
                <p:oleObj name="Equation" r:id="rId9" imgW="11557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6972" y="5476876"/>
                        <a:ext cx="37147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11"/>
          <p:cNvSpPr>
            <a:spLocks noChangeArrowheads="1"/>
          </p:cNvSpPr>
          <p:nvPr/>
        </p:nvSpPr>
        <p:spPr bwMode="auto">
          <a:xfrm>
            <a:off x="2189409" y="105490"/>
            <a:ext cx="2808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1000"/>
              <a:t>   </a:t>
            </a:r>
            <a:endParaRPr lang="en-US" altLang="zh-CN"/>
          </a:p>
        </p:txBody>
      </p:sp>
      <p:sp>
        <p:nvSpPr>
          <p:cNvPr id="7" name="Rectangle 12"/>
          <p:cNvSpPr>
            <a:spLocks noChangeArrowheads="1"/>
          </p:cNvSpPr>
          <p:nvPr/>
        </p:nvSpPr>
        <p:spPr bwMode="auto">
          <a:xfrm>
            <a:off x="2189409" y="762716"/>
            <a:ext cx="13388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1000"/>
              <a:t>                                    </a:t>
            </a:r>
            <a:endParaRPr lang="en-US" altLang="zh-CN"/>
          </a:p>
        </p:txBody>
      </p:sp>
      <p:sp>
        <p:nvSpPr>
          <p:cNvPr id="8" name="Rectangle 14"/>
          <p:cNvSpPr>
            <a:spLocks noChangeArrowheads="1"/>
          </p:cNvSpPr>
          <p:nvPr/>
        </p:nvSpPr>
        <p:spPr bwMode="auto">
          <a:xfrm>
            <a:off x="2189410" y="172179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15"/>
          <p:cNvSpPr>
            <a:spLocks noChangeArrowheads="1"/>
          </p:cNvSpPr>
          <p:nvPr/>
        </p:nvSpPr>
        <p:spPr bwMode="auto">
          <a:xfrm>
            <a:off x="2189409" y="2772490"/>
            <a:ext cx="3770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1000"/>
              <a:t>      </a:t>
            </a:r>
            <a:endParaRPr lang="en-US" altLang="zh-CN"/>
          </a:p>
        </p:txBody>
      </p:sp>
      <p:sp>
        <p:nvSpPr>
          <p:cNvPr id="10" name="Rectangle 16"/>
          <p:cNvSpPr>
            <a:spLocks noChangeArrowheads="1"/>
          </p:cNvSpPr>
          <p:nvPr/>
        </p:nvSpPr>
        <p:spPr bwMode="auto">
          <a:xfrm>
            <a:off x="2475160" y="2714259"/>
            <a:ext cx="73500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1000" dirty="0"/>
              <a:t>                                     </a:t>
            </a:r>
            <a:endParaRPr lang="en-US" altLang="zh-CN" sz="800" dirty="0"/>
          </a:p>
          <a:p>
            <a:r>
              <a:rPr lang="en-US" altLang="zh-CN" sz="2800" dirty="0">
                <a:solidFill>
                  <a:srgbClr val="008000"/>
                </a:solidFill>
              </a:rPr>
              <a:t>       (3)</a:t>
            </a:r>
            <a:r>
              <a:rPr lang="zh-CN" altLang="en-US" sz="2800" dirty="0">
                <a:solidFill>
                  <a:srgbClr val="008000"/>
                </a:solidFill>
              </a:rPr>
              <a:t>电子出现在</a:t>
            </a:r>
            <a:r>
              <a:rPr lang="en-US" altLang="zh-CN" sz="2800" dirty="0" err="1">
                <a:solidFill>
                  <a:srgbClr val="FF0000"/>
                </a:solidFill>
              </a:rPr>
              <a:t>r~r+dr</a:t>
            </a:r>
            <a:r>
              <a:rPr lang="zh-CN" altLang="en-US" sz="2800" dirty="0">
                <a:solidFill>
                  <a:srgbClr val="008000"/>
                </a:solidFill>
              </a:rPr>
              <a:t>球壳内出现的</a:t>
            </a:r>
            <a:r>
              <a:rPr kumimoji="1" lang="zh-CN" altLang="en-US" sz="2800" dirty="0">
                <a:solidFill>
                  <a:srgbClr val="0000FF"/>
                </a:solidFill>
              </a:rPr>
              <a:t>概率</a:t>
            </a:r>
            <a:r>
              <a:rPr lang="zh-CN" altLang="en-US" sz="2800" dirty="0">
                <a:solidFill>
                  <a:srgbClr val="008000"/>
                </a:solidFill>
              </a:rPr>
              <a:t>为</a:t>
            </a:r>
          </a:p>
          <a:p>
            <a:r>
              <a:rPr lang="zh-CN" altLang="en-US" sz="1000" dirty="0"/>
              <a:t>             </a:t>
            </a:r>
            <a:endParaRPr lang="zh-CN" altLang="en-US" dirty="0"/>
          </a:p>
        </p:txBody>
      </p:sp>
      <p:sp>
        <p:nvSpPr>
          <p:cNvPr id="11" name="Rectangle 17"/>
          <p:cNvSpPr>
            <a:spLocks noChangeArrowheads="1"/>
          </p:cNvSpPr>
          <p:nvPr/>
        </p:nvSpPr>
        <p:spPr bwMode="auto">
          <a:xfrm>
            <a:off x="2189410" y="58461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 name="Object 19"/>
          <p:cNvGraphicFramePr>
            <a:graphicFrameLocks noChangeAspect="1"/>
          </p:cNvGraphicFramePr>
          <p:nvPr>
            <p:extLst>
              <p:ext uri="{D42A27DB-BD31-4B8C-83A1-F6EECF244321}">
                <p14:modId xmlns:p14="http://schemas.microsoft.com/office/powerpoint/2010/main" val="1705833055"/>
              </p:ext>
            </p:extLst>
          </p:nvPr>
        </p:nvGraphicFramePr>
        <p:xfrm>
          <a:off x="4741863" y="1"/>
          <a:ext cx="3179762" cy="1357313"/>
        </p:xfrm>
        <a:graphic>
          <a:graphicData uri="http://schemas.openxmlformats.org/presentationml/2006/ole">
            <mc:AlternateContent xmlns:mc="http://schemas.openxmlformats.org/markup-compatibility/2006">
              <mc:Choice xmlns:v="urn:schemas-microsoft-com:vml" Requires="v">
                <p:oleObj spid="_x0000_s339613" name="公式" r:id="rId11" imgW="1028520" imgH="431640" progId="Equation.3">
                  <p:embed/>
                </p:oleObj>
              </mc:Choice>
              <mc:Fallback>
                <p:oleObj name="公式" r:id="rId11" imgW="1028520" imgH="431640" progId="Equation.3">
                  <p:embed/>
                  <p:pic>
                    <p:nvPicPr>
                      <p:cNvPr id="0" name=""/>
                      <p:cNvPicPr>
                        <a:picLocks noChangeAspect="1" noChangeArrowheads="1"/>
                      </p:cNvPicPr>
                      <p:nvPr/>
                    </p:nvPicPr>
                    <p:blipFill>
                      <a:blip r:embed="rId12"/>
                      <a:srcRect/>
                      <a:stretch>
                        <a:fillRect/>
                      </a:stretch>
                    </p:blipFill>
                    <p:spPr bwMode="auto">
                      <a:xfrm>
                        <a:off x="4741863" y="1"/>
                        <a:ext cx="3179762"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0"/>
          <p:cNvGraphicFramePr>
            <a:graphicFrameLocks noChangeAspect="1"/>
          </p:cNvGraphicFramePr>
          <p:nvPr>
            <p:extLst>
              <p:ext uri="{D42A27DB-BD31-4B8C-83A1-F6EECF244321}">
                <p14:modId xmlns:p14="http://schemas.microsoft.com/office/powerpoint/2010/main" val="2768469403"/>
              </p:ext>
            </p:extLst>
          </p:nvPr>
        </p:nvGraphicFramePr>
        <p:xfrm>
          <a:off x="2784517" y="47625"/>
          <a:ext cx="1857375" cy="1182688"/>
        </p:xfrm>
        <a:graphic>
          <a:graphicData uri="http://schemas.openxmlformats.org/presentationml/2006/ole">
            <mc:AlternateContent xmlns:mc="http://schemas.openxmlformats.org/markup-compatibility/2006">
              <mc:Choice xmlns:v="urn:schemas-microsoft-com:vml" Requires="v">
                <p:oleObj spid="_x0000_s339614" name="Equation" r:id="rId13" imgW="698197" imgH="444307" progId="Equation.3">
                  <p:embed/>
                </p:oleObj>
              </mc:Choice>
              <mc:Fallback>
                <p:oleObj name="Equation" r:id="rId13" imgW="698197" imgH="44430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4517" y="47625"/>
                        <a:ext cx="1857375" cy="11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1"/>
          <p:cNvGraphicFramePr>
            <a:graphicFrameLocks noChangeAspect="1"/>
          </p:cNvGraphicFramePr>
          <p:nvPr>
            <p:extLst>
              <p:ext uri="{D42A27DB-BD31-4B8C-83A1-F6EECF244321}">
                <p14:modId xmlns:p14="http://schemas.microsoft.com/office/powerpoint/2010/main" val="2446773423"/>
              </p:ext>
            </p:extLst>
          </p:nvPr>
        </p:nvGraphicFramePr>
        <p:xfrm>
          <a:off x="2689472" y="1277937"/>
          <a:ext cx="4572000" cy="1295400"/>
        </p:xfrm>
        <a:graphic>
          <a:graphicData uri="http://schemas.openxmlformats.org/presentationml/2006/ole">
            <mc:AlternateContent xmlns:mc="http://schemas.openxmlformats.org/markup-compatibility/2006">
              <mc:Choice xmlns:v="urn:schemas-microsoft-com:vml" Requires="v">
                <p:oleObj spid="_x0000_s339615" name="Equation" r:id="rId15" imgW="1524000" imgH="431800" progId="Equation.3">
                  <p:embed/>
                </p:oleObj>
              </mc:Choice>
              <mc:Fallback>
                <p:oleObj name="Equation" r:id="rId15" imgW="1524000" imgH="4318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9472" y="1277937"/>
                        <a:ext cx="4572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22"/>
          <p:cNvGraphicFramePr>
            <a:graphicFrameLocks noChangeAspect="1"/>
          </p:cNvGraphicFramePr>
          <p:nvPr>
            <p:extLst>
              <p:ext uri="{D42A27DB-BD31-4B8C-83A1-F6EECF244321}">
                <p14:modId xmlns:p14="http://schemas.microsoft.com/office/powerpoint/2010/main" val="785413584"/>
              </p:ext>
            </p:extLst>
          </p:nvPr>
        </p:nvGraphicFramePr>
        <p:xfrm>
          <a:off x="7618661" y="1214439"/>
          <a:ext cx="1228725" cy="1228725"/>
        </p:xfrm>
        <a:graphic>
          <a:graphicData uri="http://schemas.openxmlformats.org/presentationml/2006/ole">
            <mc:AlternateContent xmlns:mc="http://schemas.openxmlformats.org/markup-compatibility/2006">
              <mc:Choice xmlns:v="urn:schemas-microsoft-com:vml" Requires="v">
                <p:oleObj spid="_x0000_s339616" name="Equation" r:id="rId17" imgW="457200" imgH="457200" progId="Equation.3">
                  <p:embed/>
                </p:oleObj>
              </mc:Choice>
              <mc:Fallback>
                <p:oleObj name="Equation" r:id="rId17" imgW="457200" imgH="457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8661" y="1214439"/>
                        <a:ext cx="1228725"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23"/>
          <p:cNvGraphicFramePr>
            <a:graphicFrameLocks noChangeAspect="1"/>
          </p:cNvGraphicFramePr>
          <p:nvPr>
            <p:extLst>
              <p:ext uri="{D42A27DB-BD31-4B8C-83A1-F6EECF244321}">
                <p14:modId xmlns:p14="http://schemas.microsoft.com/office/powerpoint/2010/main" val="878986347"/>
              </p:ext>
            </p:extLst>
          </p:nvPr>
        </p:nvGraphicFramePr>
        <p:xfrm>
          <a:off x="4165600" y="3571875"/>
          <a:ext cx="4762500" cy="889000"/>
        </p:xfrm>
        <a:graphic>
          <a:graphicData uri="http://schemas.openxmlformats.org/presentationml/2006/ole">
            <mc:AlternateContent xmlns:mc="http://schemas.openxmlformats.org/markup-compatibility/2006">
              <mc:Choice xmlns:v="urn:schemas-microsoft-com:vml" Requires="v">
                <p:oleObj spid="_x0000_s339617" name="公式" r:id="rId19" imgW="1269720" imgH="279360" progId="Equation.3">
                  <p:embed/>
                </p:oleObj>
              </mc:Choice>
              <mc:Fallback>
                <p:oleObj name="公式" r:id="rId19" imgW="1269720" imgH="279360" progId="Equation.3">
                  <p:embed/>
                  <p:pic>
                    <p:nvPicPr>
                      <p:cNvPr id="0" name=""/>
                      <p:cNvPicPr>
                        <a:picLocks noChangeAspect="1" noChangeArrowheads="1"/>
                      </p:cNvPicPr>
                      <p:nvPr/>
                    </p:nvPicPr>
                    <p:blipFill>
                      <a:blip r:embed="rId20"/>
                      <a:srcRect/>
                      <a:stretch>
                        <a:fillRect/>
                      </a:stretch>
                    </p:blipFill>
                    <p:spPr bwMode="auto">
                      <a:xfrm>
                        <a:off x="4165600" y="3571875"/>
                        <a:ext cx="47625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744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1000" fill="hold"/>
                                        <p:tgtEl>
                                          <p:spTgt spid="14"/>
                                        </p:tgtEl>
                                        <p:attrNameLst>
                                          <p:attrName>ppt_w</p:attrName>
                                        </p:attrNameLst>
                                      </p:cBhvr>
                                      <p:tavLst>
                                        <p:tav tm="0">
                                          <p:val>
                                            <p:fltVal val="0"/>
                                          </p:val>
                                        </p:tav>
                                        <p:tav tm="100000">
                                          <p:val>
                                            <p:strVal val="#ppt_w"/>
                                          </p:val>
                                        </p:tav>
                                      </p:tavLst>
                                    </p:anim>
                                    <p:anim calcmode="lin" valueType="num">
                                      <p:cBhvr>
                                        <p:cTn id="21" dur="1000" fill="hold"/>
                                        <p:tgtEl>
                                          <p:spTgt spid="14"/>
                                        </p:tgtEl>
                                        <p:attrNameLst>
                                          <p:attrName>ppt_h</p:attrName>
                                        </p:attrNameLst>
                                      </p:cBhvr>
                                      <p:tavLst>
                                        <p:tav tm="0">
                                          <p:val>
                                            <p:fltVal val="0"/>
                                          </p:val>
                                        </p:tav>
                                        <p:tav tm="100000">
                                          <p:val>
                                            <p:strVal val="#ppt_h"/>
                                          </p:val>
                                        </p:tav>
                                      </p:tavLst>
                                    </p:anim>
                                    <p:anim calcmode="lin" valueType="num">
                                      <p:cBhvr>
                                        <p:cTn id="22" dur="1000" fill="hold"/>
                                        <p:tgtEl>
                                          <p:spTgt spid="14"/>
                                        </p:tgtEl>
                                        <p:attrNameLst>
                                          <p:attrName>style.rotation</p:attrName>
                                        </p:attrNameLst>
                                      </p:cBhvr>
                                      <p:tavLst>
                                        <p:tav tm="0">
                                          <p:val>
                                            <p:fltVal val="90"/>
                                          </p:val>
                                        </p:tav>
                                        <p:tav tm="100000">
                                          <p:val>
                                            <p:fltVal val="0"/>
                                          </p:val>
                                        </p:tav>
                                      </p:tavLst>
                                    </p:anim>
                                    <p:animEffect transition="in" filter="fade">
                                      <p:cBhvr>
                                        <p:cTn id="23" dur="1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ppt_x"/>
                                          </p:val>
                                        </p:tav>
                                        <p:tav tm="100000">
                                          <p:val>
                                            <p:strVal val="#ppt_x"/>
                                          </p:val>
                                        </p:tav>
                                      </p:tavLst>
                                    </p:anim>
                                    <p:anim calcmode="lin" valueType="num">
                                      <p:cBhvr additive="base">
                                        <p:cTn id="4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7"/>
          <p:cNvGraphicFramePr>
            <a:graphicFrameLocks noChangeAspect="1"/>
          </p:cNvGraphicFramePr>
          <p:nvPr>
            <p:extLst>
              <p:ext uri="{D42A27DB-BD31-4B8C-83A1-F6EECF244321}">
                <p14:modId xmlns:p14="http://schemas.microsoft.com/office/powerpoint/2010/main" val="2135346274"/>
              </p:ext>
            </p:extLst>
          </p:nvPr>
        </p:nvGraphicFramePr>
        <p:xfrm>
          <a:off x="2645569" y="37081"/>
          <a:ext cx="4972050" cy="1217613"/>
        </p:xfrm>
        <a:graphic>
          <a:graphicData uri="http://schemas.openxmlformats.org/presentationml/2006/ole">
            <mc:AlternateContent xmlns:mc="http://schemas.openxmlformats.org/markup-compatibility/2006">
              <mc:Choice xmlns:v="urn:schemas-microsoft-com:vml" Requires="v">
                <p:oleObj spid="_x0000_s280404" name="Equation" r:id="rId3" imgW="1752600" imgH="431800" progId="Equation.3">
                  <p:embed/>
                </p:oleObj>
              </mc:Choice>
              <mc:Fallback>
                <p:oleObj name="Equation" r:id="rId3" imgW="17526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5569" y="37081"/>
                        <a:ext cx="497205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10"/>
          <p:cNvGraphicFramePr>
            <a:graphicFrameLocks noChangeAspect="1"/>
          </p:cNvGraphicFramePr>
          <p:nvPr>
            <p:extLst>
              <p:ext uri="{D42A27DB-BD31-4B8C-83A1-F6EECF244321}">
                <p14:modId xmlns:p14="http://schemas.microsoft.com/office/powerpoint/2010/main" val="3919383880"/>
              </p:ext>
            </p:extLst>
          </p:nvPr>
        </p:nvGraphicFramePr>
        <p:xfrm>
          <a:off x="4179890" y="1311276"/>
          <a:ext cx="2689225" cy="841375"/>
        </p:xfrm>
        <a:graphic>
          <a:graphicData uri="http://schemas.openxmlformats.org/presentationml/2006/ole">
            <mc:AlternateContent xmlns:mc="http://schemas.openxmlformats.org/markup-compatibility/2006">
              <mc:Choice xmlns:v="urn:schemas-microsoft-com:vml" Requires="v">
                <p:oleObj spid="_x0000_s280405" name="Equation" r:id="rId5" imgW="1346200" imgH="419100" progId="Equation.3">
                  <p:embed/>
                </p:oleObj>
              </mc:Choice>
              <mc:Fallback>
                <p:oleObj name="Equation" r:id="rId5" imgW="13462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9890" y="1311276"/>
                        <a:ext cx="268922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9"/>
          <p:cNvGraphicFramePr>
            <a:graphicFrameLocks noChangeAspect="1"/>
          </p:cNvGraphicFramePr>
          <p:nvPr>
            <p:extLst>
              <p:ext uri="{D42A27DB-BD31-4B8C-83A1-F6EECF244321}">
                <p14:modId xmlns:p14="http://schemas.microsoft.com/office/powerpoint/2010/main" val="3648284225"/>
              </p:ext>
            </p:extLst>
          </p:nvPr>
        </p:nvGraphicFramePr>
        <p:xfrm>
          <a:off x="3467100" y="3357562"/>
          <a:ext cx="5773738" cy="1071562"/>
        </p:xfrm>
        <a:graphic>
          <a:graphicData uri="http://schemas.openxmlformats.org/presentationml/2006/ole">
            <mc:AlternateContent xmlns:mc="http://schemas.openxmlformats.org/markup-compatibility/2006">
              <mc:Choice xmlns:v="urn:schemas-microsoft-com:vml" Requires="v">
                <p:oleObj spid="_x0000_s280406" name="Equation" r:id="rId7" imgW="2463800" imgH="457200" progId="Equation.3">
                  <p:embed/>
                </p:oleObj>
              </mc:Choice>
              <mc:Fallback>
                <p:oleObj name="Equation" r:id="rId7" imgW="24638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3357562"/>
                        <a:ext cx="5773738"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1346780368"/>
              </p:ext>
            </p:extLst>
          </p:nvPr>
        </p:nvGraphicFramePr>
        <p:xfrm>
          <a:off x="2184401" y="4500564"/>
          <a:ext cx="8245475" cy="1285875"/>
        </p:xfrm>
        <a:graphic>
          <a:graphicData uri="http://schemas.openxmlformats.org/presentationml/2006/ole">
            <mc:AlternateContent xmlns:mc="http://schemas.openxmlformats.org/markup-compatibility/2006">
              <mc:Choice xmlns:v="urn:schemas-microsoft-com:vml" Requires="v">
                <p:oleObj spid="_x0000_s280407" name="Equation" r:id="rId9" imgW="2933700" imgH="457200" progId="Equation.3">
                  <p:embed/>
                </p:oleObj>
              </mc:Choice>
              <mc:Fallback>
                <p:oleObj name="Equation" r:id="rId9" imgW="29337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4401" y="4500564"/>
                        <a:ext cx="82454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1"/>
          <p:cNvGraphicFramePr>
            <a:graphicFrameLocks noChangeAspect="1"/>
          </p:cNvGraphicFramePr>
          <p:nvPr>
            <p:extLst>
              <p:ext uri="{D42A27DB-BD31-4B8C-83A1-F6EECF244321}">
                <p14:modId xmlns:p14="http://schemas.microsoft.com/office/powerpoint/2010/main" val="667075915"/>
              </p:ext>
            </p:extLst>
          </p:nvPr>
        </p:nvGraphicFramePr>
        <p:xfrm>
          <a:off x="2166939" y="2214564"/>
          <a:ext cx="7735887" cy="1057275"/>
        </p:xfrm>
        <a:graphic>
          <a:graphicData uri="http://schemas.openxmlformats.org/presentationml/2006/ole">
            <mc:AlternateContent xmlns:mc="http://schemas.openxmlformats.org/markup-compatibility/2006">
              <mc:Choice xmlns:v="urn:schemas-microsoft-com:vml" Requires="v">
                <p:oleObj spid="_x0000_s280408" name="Equation" r:id="rId11" imgW="84734400" imgH="11582400" progId="Equation.3">
                  <p:embed/>
                </p:oleObj>
              </mc:Choice>
              <mc:Fallback>
                <p:oleObj name="Equation" r:id="rId11" imgW="84734400" imgH="11582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66939" y="2214564"/>
                        <a:ext cx="7735887" cy="1057275"/>
                      </a:xfrm>
                      <a:prstGeom prst="rect">
                        <a:avLst/>
                      </a:prstGeom>
                      <a:solidFill>
                        <a:srgbClr val="FFFF00"/>
                      </a:solidFill>
                      <a:ln>
                        <a:noFill/>
                      </a:ln>
                      <a:extLst/>
                    </p:spPr>
                  </p:pic>
                </p:oleObj>
              </mc:Fallback>
            </mc:AlternateContent>
          </a:graphicData>
        </a:graphic>
      </p:graphicFrame>
      <p:sp>
        <p:nvSpPr>
          <p:cNvPr id="7" name="Rectangle 18"/>
          <p:cNvSpPr>
            <a:spLocks noChangeArrowheads="1"/>
          </p:cNvSpPr>
          <p:nvPr/>
        </p:nvSpPr>
        <p:spPr bwMode="auto">
          <a:xfrm>
            <a:off x="1524000" y="105490"/>
            <a:ext cx="2167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zh-CN" altLang="zh-CN" sz="1000"/>
              <a:t> </a:t>
            </a:r>
            <a:endParaRPr lang="zh-CN" altLang="zh-CN"/>
          </a:p>
        </p:txBody>
      </p:sp>
      <p:sp>
        <p:nvSpPr>
          <p:cNvPr id="8" name="Rectangle 19"/>
          <p:cNvSpPr>
            <a:spLocks noChangeArrowheads="1"/>
          </p:cNvSpPr>
          <p:nvPr/>
        </p:nvSpPr>
        <p:spPr bwMode="auto">
          <a:xfrm>
            <a:off x="1817406" y="356832"/>
            <a:ext cx="857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2800" dirty="0"/>
              <a:t>  </a:t>
            </a:r>
            <a:r>
              <a:rPr lang="zh-CN" altLang="en-US" sz="2800" dirty="0">
                <a:solidFill>
                  <a:srgbClr val="FF0000"/>
                </a:solidFill>
              </a:rPr>
              <a:t>令 </a:t>
            </a:r>
          </a:p>
        </p:txBody>
      </p:sp>
      <p:sp>
        <p:nvSpPr>
          <p:cNvPr id="9" name="Rectangle 22"/>
          <p:cNvSpPr>
            <a:spLocks noChangeArrowheads="1"/>
          </p:cNvSpPr>
          <p:nvPr/>
        </p:nvSpPr>
        <p:spPr bwMode="auto">
          <a:xfrm>
            <a:off x="1881189" y="2891553"/>
            <a:ext cx="7296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1000"/>
              <a:t>                 </a:t>
            </a:r>
            <a:endParaRPr lang="en-US" altLang="zh-CN"/>
          </a:p>
        </p:txBody>
      </p:sp>
      <p:sp>
        <p:nvSpPr>
          <p:cNvPr id="10" name="Rectangle 26"/>
          <p:cNvSpPr>
            <a:spLocks noChangeArrowheads="1"/>
          </p:cNvSpPr>
          <p:nvPr/>
        </p:nvSpPr>
        <p:spPr bwMode="auto">
          <a:xfrm>
            <a:off x="1524001" y="4762469"/>
            <a:ext cx="505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1000"/>
              <a:t>       </a:t>
            </a:r>
            <a:endParaRPr lang="en-US" altLang="zh-CN" sz="800"/>
          </a:p>
          <a:p>
            <a:r>
              <a:rPr lang="en-US" altLang="zh-CN" sz="1000"/>
              <a:t>          </a:t>
            </a:r>
            <a:endParaRPr lang="en-US" altLang="zh-CN"/>
          </a:p>
        </p:txBody>
      </p:sp>
      <p:graphicFrame>
        <p:nvGraphicFramePr>
          <p:cNvPr id="11" name="Object 28"/>
          <p:cNvGraphicFramePr>
            <a:graphicFrameLocks noChangeAspect="1"/>
          </p:cNvGraphicFramePr>
          <p:nvPr>
            <p:extLst>
              <p:ext uri="{D42A27DB-BD31-4B8C-83A1-F6EECF244321}">
                <p14:modId xmlns:p14="http://schemas.microsoft.com/office/powerpoint/2010/main" val="4050183233"/>
              </p:ext>
            </p:extLst>
          </p:nvPr>
        </p:nvGraphicFramePr>
        <p:xfrm>
          <a:off x="7881940" y="227012"/>
          <a:ext cx="2357437" cy="715962"/>
        </p:xfrm>
        <a:graphic>
          <a:graphicData uri="http://schemas.openxmlformats.org/presentationml/2006/ole">
            <mc:AlternateContent xmlns:mc="http://schemas.openxmlformats.org/markup-compatibility/2006">
              <mc:Choice xmlns:v="urn:schemas-microsoft-com:vml" Requires="v">
                <p:oleObj spid="_x0000_s280409" name="Equation" r:id="rId13" imgW="761669" imgH="228501" progId="Equation.3">
                  <p:embed/>
                </p:oleObj>
              </mc:Choice>
              <mc:Fallback>
                <p:oleObj name="Equation" r:id="rId13" imgW="761669"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1940" y="227012"/>
                        <a:ext cx="2357437"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9"/>
          <p:cNvGraphicFramePr>
            <a:graphicFrameLocks noChangeAspect="1"/>
          </p:cNvGraphicFramePr>
          <p:nvPr>
            <p:extLst>
              <p:ext uri="{D42A27DB-BD31-4B8C-83A1-F6EECF244321}">
                <p14:modId xmlns:p14="http://schemas.microsoft.com/office/powerpoint/2010/main" val="1308601309"/>
              </p:ext>
            </p:extLst>
          </p:nvPr>
        </p:nvGraphicFramePr>
        <p:xfrm>
          <a:off x="2560639" y="5543551"/>
          <a:ext cx="1500187" cy="1285875"/>
        </p:xfrm>
        <a:graphic>
          <a:graphicData uri="http://schemas.openxmlformats.org/presentationml/2006/ole">
            <mc:AlternateContent xmlns:mc="http://schemas.openxmlformats.org/markup-compatibility/2006">
              <mc:Choice xmlns:v="urn:schemas-microsoft-com:vml" Requires="v">
                <p:oleObj spid="_x0000_s280410" name="Equation" r:id="rId15" imgW="533169" imgH="457002" progId="Equation.3">
                  <p:embed/>
                </p:oleObj>
              </mc:Choice>
              <mc:Fallback>
                <p:oleObj name="Equation" r:id="rId15" imgW="533169" imgH="45700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60639" y="5543551"/>
                        <a:ext cx="1500187"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矩形 29"/>
          <p:cNvSpPr>
            <a:spLocks noChangeArrowheads="1"/>
          </p:cNvSpPr>
          <p:nvPr/>
        </p:nvSpPr>
        <p:spPr bwMode="auto">
          <a:xfrm>
            <a:off x="2024063" y="1571626"/>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FF"/>
                </a:solidFill>
              </a:rPr>
              <a:t>（</a:t>
            </a:r>
            <a:r>
              <a:rPr lang="en-US" altLang="zh-CN" dirty="0">
                <a:solidFill>
                  <a:srgbClr val="FF00FF"/>
                </a:solidFill>
              </a:rPr>
              <a:t>4</a:t>
            </a:r>
            <a:r>
              <a:rPr lang="zh-CN" altLang="en-US" dirty="0">
                <a:solidFill>
                  <a:srgbClr val="FF00FF"/>
                </a:solidFill>
              </a:rPr>
              <a:t>）</a:t>
            </a:r>
          </a:p>
        </p:txBody>
      </p:sp>
    </p:spTree>
    <p:extLst>
      <p:ext uri="{BB962C8B-B14F-4D97-AF65-F5344CB8AC3E}">
        <p14:creationId xmlns:p14="http://schemas.microsoft.com/office/powerpoint/2010/main" val="80208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1000" fill="hold"/>
                                        <p:tgtEl>
                                          <p:spTgt spid="12"/>
                                        </p:tgtEl>
                                        <p:attrNameLst>
                                          <p:attrName>ppt_w</p:attrName>
                                        </p:attrNameLst>
                                      </p:cBhvr>
                                      <p:tavLst>
                                        <p:tav tm="0">
                                          <p:val>
                                            <p:fltVal val="0"/>
                                          </p:val>
                                        </p:tav>
                                        <p:tav tm="100000">
                                          <p:val>
                                            <p:strVal val="#ppt_w"/>
                                          </p:val>
                                        </p:tav>
                                      </p:tavLst>
                                    </p:anim>
                                    <p:anim calcmode="lin" valueType="num">
                                      <p:cBhvr>
                                        <p:cTn id="57" dur="1000" fill="hold"/>
                                        <p:tgtEl>
                                          <p:spTgt spid="12"/>
                                        </p:tgtEl>
                                        <p:attrNameLst>
                                          <p:attrName>ppt_h</p:attrName>
                                        </p:attrNameLst>
                                      </p:cBhvr>
                                      <p:tavLst>
                                        <p:tav tm="0">
                                          <p:val>
                                            <p:fltVal val="0"/>
                                          </p:val>
                                        </p:tav>
                                        <p:tav tm="100000">
                                          <p:val>
                                            <p:strVal val="#ppt_h"/>
                                          </p:val>
                                        </p:tav>
                                      </p:tavLst>
                                    </p:anim>
                                    <p:anim calcmode="lin" valueType="num">
                                      <p:cBhvr>
                                        <p:cTn id="58" dur="1000" fill="hold"/>
                                        <p:tgtEl>
                                          <p:spTgt spid="12"/>
                                        </p:tgtEl>
                                        <p:attrNameLst>
                                          <p:attrName>style.rotation</p:attrName>
                                        </p:attrNameLst>
                                      </p:cBhvr>
                                      <p:tavLst>
                                        <p:tav tm="0">
                                          <p:val>
                                            <p:fltVal val="90"/>
                                          </p:val>
                                        </p:tav>
                                        <p:tav tm="100000">
                                          <p:val>
                                            <p:fltVal val="0"/>
                                          </p:val>
                                        </p:tav>
                                      </p:tavLst>
                                    </p:anim>
                                    <p:animEffect transition="in" filter="fade">
                                      <p:cBhvr>
                                        <p:cTn id="5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extLst>
              <p:ext uri="{D42A27DB-BD31-4B8C-83A1-F6EECF244321}">
                <p14:modId xmlns:p14="http://schemas.microsoft.com/office/powerpoint/2010/main" val="3227940785"/>
              </p:ext>
            </p:extLst>
          </p:nvPr>
        </p:nvGraphicFramePr>
        <p:xfrm>
          <a:off x="3734944" y="192795"/>
          <a:ext cx="4852626" cy="1021801"/>
        </p:xfrm>
        <a:graphic>
          <a:graphicData uri="http://schemas.openxmlformats.org/presentationml/2006/ole">
            <mc:AlternateContent xmlns:mc="http://schemas.openxmlformats.org/markup-compatibility/2006">
              <mc:Choice xmlns:v="urn:schemas-microsoft-com:vml" Requires="v">
                <p:oleObj spid="_x0000_s238517" name="公式" r:id="rId3" imgW="2145960" imgH="444240" progId="Equation.3">
                  <p:embed/>
                </p:oleObj>
              </mc:Choice>
              <mc:Fallback>
                <p:oleObj name="公式" r:id="rId3" imgW="2145960" imgH="444240" progId="Equation.3">
                  <p:embed/>
                  <p:pic>
                    <p:nvPicPr>
                      <p:cNvPr id="0" name=""/>
                      <p:cNvPicPr>
                        <a:picLocks noChangeAspect="1" noChangeArrowheads="1"/>
                      </p:cNvPicPr>
                      <p:nvPr/>
                    </p:nvPicPr>
                    <p:blipFill>
                      <a:blip r:embed="rId4"/>
                      <a:srcRect/>
                      <a:stretch>
                        <a:fillRect/>
                      </a:stretch>
                    </p:blipFill>
                    <p:spPr bwMode="auto">
                      <a:xfrm>
                        <a:off x="3734944" y="192795"/>
                        <a:ext cx="4852626" cy="1021801"/>
                      </a:xfrm>
                      <a:prstGeom prst="rect">
                        <a:avLst/>
                      </a:prstGeom>
                      <a:noFill/>
                      <a:ln>
                        <a:noFill/>
                      </a:ln>
                      <a:effectLst/>
                      <a:extLst/>
                    </p:spPr>
                  </p:pic>
                </p:oleObj>
              </mc:Fallback>
            </mc:AlternateContent>
          </a:graphicData>
        </a:graphic>
      </p:graphicFrame>
      <p:sp>
        <p:nvSpPr>
          <p:cNvPr id="9" name="矩形 8"/>
          <p:cNvSpPr/>
          <p:nvPr/>
        </p:nvSpPr>
        <p:spPr>
          <a:xfrm>
            <a:off x="1863904" y="1211142"/>
            <a:ext cx="5199585" cy="954107"/>
          </a:xfrm>
          <a:prstGeom prst="rect">
            <a:avLst/>
          </a:prstGeom>
        </p:spPr>
        <p:txBody>
          <a:bodyPr wrap="square">
            <a:spAutoFit/>
          </a:bodyPr>
          <a:lstStyle/>
          <a:p>
            <a:pPr>
              <a:spcBef>
                <a:spcPct val="50000"/>
              </a:spcBef>
            </a:pPr>
            <a:r>
              <a:rPr lang="zh-CN" altLang="zh-CN" sz="2800" b="1" dirty="0">
                <a:solidFill>
                  <a:srgbClr val="009900"/>
                </a:solidFill>
                <a:latin typeface="Century Schoolbook" panose="02040604050505020304" pitchFamily="18" charset="0"/>
              </a:rPr>
              <a:t>一个频率为</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9900"/>
                </a:solidFill>
                <a:latin typeface="Century Schoolbook" panose="02040604050505020304" pitchFamily="18" charset="0"/>
              </a:rPr>
              <a:t>、波长为</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9900"/>
                </a:solidFill>
                <a:latin typeface="Century Schoolbook" panose="02040604050505020304" pitchFamily="18" charset="0"/>
                <a:sym typeface="Symbol" panose="05050102010706020507" pitchFamily="18" charset="2"/>
              </a:rPr>
              <a:t>沿</a:t>
            </a:r>
            <a:r>
              <a:rPr lang="zh-CN" altLang="zh-CN" sz="2800" b="1" dirty="0">
                <a:solidFill>
                  <a:srgbClr val="FF0000"/>
                </a:solidFill>
                <a:latin typeface="Century Schoolbook" panose="02040604050505020304" pitchFamily="18" charset="0"/>
                <a:sym typeface="Symbol" panose="05050102010706020507" pitchFamily="18" charset="2"/>
              </a:rPr>
              <a:t>x</a:t>
            </a:r>
            <a:r>
              <a:rPr lang="zh-CN" altLang="zh-CN" sz="2800" b="1" dirty="0">
                <a:solidFill>
                  <a:srgbClr val="009900"/>
                </a:solidFill>
                <a:latin typeface="Century Schoolbook" panose="02040604050505020304" pitchFamily="18" charset="0"/>
                <a:sym typeface="Symbol" panose="05050102010706020507" pitchFamily="18" charset="2"/>
              </a:rPr>
              <a:t>方向传播的单色平面波的表达式为：</a:t>
            </a:r>
            <a:endParaRPr lang="zh-CN" altLang="zh-CN" sz="2800" b="1" dirty="0">
              <a:solidFill>
                <a:srgbClr val="009900"/>
              </a:solidFill>
              <a:latin typeface="Century Schoolbook" panose="02040604050505020304" pitchFamily="18" charset="0"/>
            </a:endParaRPr>
          </a:p>
        </p:txBody>
      </p:sp>
      <p:graphicFrame>
        <p:nvGraphicFramePr>
          <p:cNvPr id="10" name="Object 7"/>
          <p:cNvGraphicFramePr>
            <a:graphicFrameLocks noChangeAspect="1"/>
          </p:cNvGraphicFramePr>
          <p:nvPr>
            <p:extLst>
              <p:ext uri="{D42A27DB-BD31-4B8C-83A1-F6EECF244321}">
                <p14:modId xmlns:p14="http://schemas.microsoft.com/office/powerpoint/2010/main" val="313442585"/>
              </p:ext>
            </p:extLst>
          </p:nvPr>
        </p:nvGraphicFramePr>
        <p:xfrm>
          <a:off x="7063488" y="1242574"/>
          <a:ext cx="3341798" cy="853196"/>
        </p:xfrm>
        <a:graphic>
          <a:graphicData uri="http://schemas.openxmlformats.org/presentationml/2006/ole">
            <mc:AlternateContent xmlns:mc="http://schemas.openxmlformats.org/markup-compatibility/2006">
              <mc:Choice xmlns:v="urn:schemas-microsoft-com:vml" Requires="v">
                <p:oleObj spid="_x0000_s238518" name="公式" r:id="rId5" imgW="1346040" imgH="342720" progId="Equation.3">
                  <p:embed/>
                </p:oleObj>
              </mc:Choice>
              <mc:Fallback>
                <p:oleObj name="公式" r:id="rId5" imgW="1346040" imgH="342720" progId="Equation.3">
                  <p:embed/>
                  <p:pic>
                    <p:nvPicPr>
                      <p:cNvPr id="0" name=""/>
                      <p:cNvPicPr>
                        <a:picLocks noChangeAspect="1" noChangeArrowheads="1"/>
                      </p:cNvPicPr>
                      <p:nvPr/>
                    </p:nvPicPr>
                    <p:blipFill>
                      <a:blip r:embed="rId6"/>
                      <a:srcRect/>
                      <a:stretch>
                        <a:fillRect/>
                      </a:stretch>
                    </p:blipFill>
                    <p:spPr bwMode="auto">
                      <a:xfrm>
                        <a:off x="7063488" y="1242574"/>
                        <a:ext cx="3341798" cy="853196"/>
                      </a:xfrm>
                      <a:prstGeom prst="rect">
                        <a:avLst/>
                      </a:prstGeom>
                      <a:noFill/>
                      <a:ln>
                        <a:noFill/>
                      </a:ln>
                      <a:effectLst/>
                      <a:extLst/>
                    </p:spPr>
                  </p:pic>
                </p:oleObj>
              </mc:Fallback>
            </mc:AlternateContent>
          </a:graphicData>
        </a:graphic>
      </p:graphicFrame>
      <p:graphicFrame>
        <p:nvGraphicFramePr>
          <p:cNvPr id="11" name="Object 15"/>
          <p:cNvGraphicFramePr>
            <a:graphicFrameLocks noChangeAspect="1"/>
          </p:cNvGraphicFramePr>
          <p:nvPr>
            <p:extLst>
              <p:ext uri="{D42A27DB-BD31-4B8C-83A1-F6EECF244321}">
                <p14:modId xmlns:p14="http://schemas.microsoft.com/office/powerpoint/2010/main" val="200114909"/>
              </p:ext>
            </p:extLst>
          </p:nvPr>
        </p:nvGraphicFramePr>
        <p:xfrm>
          <a:off x="3935270" y="2377321"/>
          <a:ext cx="2657334" cy="806274"/>
        </p:xfrm>
        <a:graphic>
          <a:graphicData uri="http://schemas.openxmlformats.org/presentationml/2006/ole">
            <mc:AlternateContent xmlns:mc="http://schemas.openxmlformats.org/markup-compatibility/2006">
              <mc:Choice xmlns:v="urn:schemas-microsoft-com:vml" Requires="v">
                <p:oleObj spid="_x0000_s238519" name="公式" r:id="rId7" imgW="1180800" imgH="330120" progId="Equation.3">
                  <p:embed/>
                </p:oleObj>
              </mc:Choice>
              <mc:Fallback>
                <p:oleObj name="公式" r:id="rId7" imgW="1180800" imgH="330120" progId="Equation.3">
                  <p:embed/>
                  <p:pic>
                    <p:nvPicPr>
                      <p:cNvPr id="0" name=""/>
                      <p:cNvPicPr>
                        <a:picLocks noChangeAspect="1" noChangeArrowheads="1"/>
                      </p:cNvPicPr>
                      <p:nvPr/>
                    </p:nvPicPr>
                    <p:blipFill>
                      <a:blip r:embed="rId8"/>
                      <a:srcRect/>
                      <a:stretch>
                        <a:fillRect/>
                      </a:stretch>
                    </p:blipFill>
                    <p:spPr bwMode="auto">
                      <a:xfrm>
                        <a:off x="3935270" y="2377321"/>
                        <a:ext cx="2657334" cy="806274"/>
                      </a:xfrm>
                      <a:prstGeom prst="rect">
                        <a:avLst/>
                      </a:prstGeom>
                      <a:noFill/>
                      <a:ln>
                        <a:noFill/>
                      </a:ln>
                      <a:effectLst/>
                      <a:extLst/>
                    </p:spPr>
                  </p:pic>
                </p:oleObj>
              </mc:Fallback>
            </mc:AlternateContent>
          </a:graphicData>
        </a:graphic>
      </p:graphicFrame>
      <p:sp>
        <p:nvSpPr>
          <p:cNvPr id="12" name="Rectangle 4"/>
          <p:cNvSpPr>
            <a:spLocks noChangeArrowheads="1"/>
          </p:cNvSpPr>
          <p:nvPr/>
        </p:nvSpPr>
        <p:spPr bwMode="auto">
          <a:xfrm>
            <a:off x="2001626" y="2601980"/>
            <a:ext cx="2174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latin typeface="宋体" panose="02010600030101010101" pitchFamily="2" charset="-122"/>
              </a:rPr>
              <a:t>全波函数为</a:t>
            </a:r>
          </a:p>
        </p:txBody>
      </p:sp>
      <p:graphicFrame>
        <p:nvGraphicFramePr>
          <p:cNvPr id="13" name="Object 8"/>
          <p:cNvGraphicFramePr>
            <a:graphicFrameLocks noChangeAspect="1"/>
          </p:cNvGraphicFramePr>
          <p:nvPr>
            <p:extLst>
              <p:ext uri="{D42A27DB-BD31-4B8C-83A1-F6EECF244321}">
                <p14:modId xmlns:p14="http://schemas.microsoft.com/office/powerpoint/2010/main" val="304849523"/>
              </p:ext>
            </p:extLst>
          </p:nvPr>
        </p:nvGraphicFramePr>
        <p:xfrm>
          <a:off x="6592605" y="2269589"/>
          <a:ext cx="2797395" cy="1082482"/>
        </p:xfrm>
        <a:graphic>
          <a:graphicData uri="http://schemas.openxmlformats.org/presentationml/2006/ole">
            <mc:AlternateContent xmlns:mc="http://schemas.openxmlformats.org/markup-compatibility/2006">
              <mc:Choice xmlns:v="urn:schemas-microsoft-com:vml" Requires="v">
                <p:oleObj spid="_x0000_s238520" name="公式" r:id="rId9" imgW="1168200" imgH="444240" progId="Equation.3">
                  <p:embed/>
                </p:oleObj>
              </mc:Choice>
              <mc:Fallback>
                <p:oleObj name="公式" r:id="rId9" imgW="1168200" imgH="444240" progId="Equation.3">
                  <p:embed/>
                  <p:pic>
                    <p:nvPicPr>
                      <p:cNvPr id="0" name=""/>
                      <p:cNvPicPr>
                        <a:picLocks noChangeAspect="1" noChangeArrowheads="1"/>
                      </p:cNvPicPr>
                      <p:nvPr/>
                    </p:nvPicPr>
                    <p:blipFill>
                      <a:blip r:embed="rId10"/>
                      <a:srcRect/>
                      <a:stretch>
                        <a:fillRect/>
                      </a:stretch>
                    </p:blipFill>
                    <p:spPr bwMode="auto">
                      <a:xfrm>
                        <a:off x="6592605" y="2269589"/>
                        <a:ext cx="2797395" cy="1082482"/>
                      </a:xfrm>
                      <a:prstGeom prst="rect">
                        <a:avLst/>
                      </a:prstGeom>
                      <a:noFill/>
                      <a:ln>
                        <a:noFill/>
                      </a:ln>
                      <a:effectLst/>
                      <a:extLst/>
                    </p:spPr>
                  </p:pic>
                </p:oleObj>
              </mc:Fallback>
            </mc:AlternateContent>
          </a:graphicData>
        </a:graphic>
      </p:graphicFrame>
      <p:graphicFrame>
        <p:nvGraphicFramePr>
          <p:cNvPr id="14" name="Object 8"/>
          <p:cNvGraphicFramePr>
            <a:graphicFrameLocks noChangeAspect="1"/>
          </p:cNvGraphicFramePr>
          <p:nvPr>
            <p:extLst>
              <p:ext uri="{D42A27DB-BD31-4B8C-83A1-F6EECF244321}">
                <p14:modId xmlns:p14="http://schemas.microsoft.com/office/powerpoint/2010/main" val="2634455346"/>
              </p:ext>
            </p:extLst>
          </p:nvPr>
        </p:nvGraphicFramePr>
        <p:xfrm>
          <a:off x="4860509" y="3344410"/>
          <a:ext cx="3873879" cy="1109653"/>
        </p:xfrm>
        <a:graphic>
          <a:graphicData uri="http://schemas.openxmlformats.org/presentationml/2006/ole">
            <mc:AlternateContent xmlns:mc="http://schemas.openxmlformats.org/markup-compatibility/2006">
              <mc:Choice xmlns:v="urn:schemas-microsoft-com:vml" Requires="v">
                <p:oleObj spid="_x0000_s238521" name="公式" r:id="rId11" imgW="1714320" imgH="482400" progId="Equation.3">
                  <p:embed/>
                </p:oleObj>
              </mc:Choice>
              <mc:Fallback>
                <p:oleObj name="公式" r:id="rId11" imgW="1714320" imgH="482400" progId="Equation.3">
                  <p:embed/>
                  <p:pic>
                    <p:nvPicPr>
                      <p:cNvPr id="0" name=""/>
                      <p:cNvPicPr>
                        <a:picLocks noChangeAspect="1" noChangeArrowheads="1"/>
                      </p:cNvPicPr>
                      <p:nvPr/>
                    </p:nvPicPr>
                    <p:blipFill>
                      <a:blip r:embed="rId12"/>
                      <a:srcRect/>
                      <a:stretch>
                        <a:fillRect/>
                      </a:stretch>
                    </p:blipFill>
                    <p:spPr bwMode="auto">
                      <a:xfrm>
                        <a:off x="4860509" y="3344410"/>
                        <a:ext cx="3873879" cy="1109653"/>
                      </a:xfrm>
                      <a:prstGeom prst="rect">
                        <a:avLst/>
                      </a:prstGeom>
                      <a:noFill/>
                      <a:ln>
                        <a:noFill/>
                      </a:ln>
                      <a:effectLst/>
                      <a:ex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4220137741"/>
              </p:ext>
            </p:extLst>
          </p:nvPr>
        </p:nvGraphicFramePr>
        <p:xfrm>
          <a:off x="4962773" y="4446401"/>
          <a:ext cx="4201431" cy="1257363"/>
        </p:xfrm>
        <a:graphic>
          <a:graphicData uri="http://schemas.openxmlformats.org/presentationml/2006/ole">
            <mc:AlternateContent xmlns:mc="http://schemas.openxmlformats.org/markup-compatibility/2006">
              <mc:Choice xmlns:v="urn:schemas-microsoft-com:vml" Requires="v">
                <p:oleObj spid="_x0000_s238522" name="公式" r:id="rId13" imgW="1726920" imgH="507960" progId="Equation.3">
                  <p:embed/>
                </p:oleObj>
              </mc:Choice>
              <mc:Fallback>
                <p:oleObj name="公式" r:id="rId13" imgW="1726920" imgH="507960" progId="Equation.3">
                  <p:embed/>
                  <p:pic>
                    <p:nvPicPr>
                      <p:cNvPr id="0" name=""/>
                      <p:cNvPicPr>
                        <a:picLocks noChangeAspect="1" noChangeArrowheads="1"/>
                      </p:cNvPicPr>
                      <p:nvPr/>
                    </p:nvPicPr>
                    <p:blipFill>
                      <a:blip r:embed="rId14"/>
                      <a:srcRect/>
                      <a:stretch>
                        <a:fillRect/>
                      </a:stretch>
                    </p:blipFill>
                    <p:spPr bwMode="auto">
                      <a:xfrm>
                        <a:off x="4962773" y="4446401"/>
                        <a:ext cx="4201431" cy="1257363"/>
                      </a:xfrm>
                      <a:prstGeom prst="rect">
                        <a:avLst/>
                      </a:prstGeom>
                      <a:noFill/>
                      <a:ln>
                        <a:noFill/>
                      </a:ln>
                      <a:effectLst/>
                      <a:extLst/>
                    </p:spPr>
                  </p:pic>
                </p:oleObj>
              </mc:Fallback>
            </mc:AlternateContent>
          </a:graphicData>
        </a:graphic>
      </p:graphicFrame>
      <p:sp>
        <p:nvSpPr>
          <p:cNvPr id="7" name="矩形 6"/>
          <p:cNvSpPr/>
          <p:nvPr/>
        </p:nvSpPr>
        <p:spPr>
          <a:xfrm>
            <a:off x="2847832" y="5742959"/>
            <a:ext cx="7052486" cy="954107"/>
          </a:xfrm>
          <a:prstGeom prst="rect">
            <a:avLst/>
          </a:prstGeom>
        </p:spPr>
        <p:txBody>
          <a:bodyPr wrap="square">
            <a:spAutoFit/>
          </a:bodyPr>
          <a:lstStyle/>
          <a:p>
            <a:r>
              <a:rPr kumimoji="1" lang="zh-CN" altLang="en-US" sz="2800" b="1" dirty="0">
                <a:solidFill>
                  <a:srgbClr val="FF0066"/>
                </a:solidFill>
                <a:latin typeface="宋体" panose="02010600030101010101" pitchFamily="2" charset="-122"/>
              </a:rPr>
              <a:t>波函数为</a:t>
            </a:r>
            <a:r>
              <a:rPr kumimoji="1" lang="zh-CN" altLang="en-GB" sz="2800" b="1" dirty="0">
                <a:solidFill>
                  <a:srgbClr val="FF0066"/>
                </a:solidFill>
                <a:latin typeface="宋体" panose="02010600030101010101" pitchFamily="2" charset="-122"/>
              </a:rPr>
              <a:t>频率相同、波长相同、传播方向相反的两单色平面波的叠加</a:t>
            </a:r>
            <a:endParaRPr lang="zh-CN" altLang="en-US" sz="2800" b="1" dirty="0">
              <a:solidFill>
                <a:srgbClr val="FF0066"/>
              </a:solidFill>
            </a:endParaRPr>
          </a:p>
        </p:txBody>
      </p:sp>
    </p:spTree>
    <p:extLst>
      <p:ext uri="{BB962C8B-B14F-4D97-AF65-F5344CB8AC3E}">
        <p14:creationId xmlns:p14="http://schemas.microsoft.com/office/powerpoint/2010/main" val="20454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1)">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1000" fill="hold"/>
                                        <p:tgtEl>
                                          <p:spTgt spid="7"/>
                                        </p:tgtEl>
                                        <p:attrNameLst>
                                          <p:attrName>ppt_w</p:attrName>
                                        </p:attrNameLst>
                                      </p:cBhvr>
                                      <p:tavLst>
                                        <p:tav tm="0">
                                          <p:val>
                                            <p:fltVal val="0"/>
                                          </p:val>
                                        </p:tav>
                                        <p:tav tm="100000">
                                          <p:val>
                                            <p:strVal val="#ppt_w"/>
                                          </p:val>
                                        </p:tav>
                                      </p:tavLst>
                                    </p:anim>
                                    <p:anim calcmode="lin" valueType="num">
                                      <p:cBhvr>
                                        <p:cTn id="56" dur="1000" fill="hold"/>
                                        <p:tgtEl>
                                          <p:spTgt spid="7"/>
                                        </p:tgtEl>
                                        <p:attrNameLst>
                                          <p:attrName>ppt_h</p:attrName>
                                        </p:attrNameLst>
                                      </p:cBhvr>
                                      <p:tavLst>
                                        <p:tav tm="0">
                                          <p:val>
                                            <p:fltVal val="0"/>
                                          </p:val>
                                        </p:tav>
                                        <p:tav tm="100000">
                                          <p:val>
                                            <p:strVal val="#ppt_h"/>
                                          </p:val>
                                        </p:tav>
                                      </p:tavLst>
                                    </p:anim>
                                    <p:anim calcmode="lin" valueType="num">
                                      <p:cBhvr>
                                        <p:cTn id="57" dur="1000" fill="hold"/>
                                        <p:tgtEl>
                                          <p:spTgt spid="7"/>
                                        </p:tgtEl>
                                        <p:attrNameLst>
                                          <p:attrName>style.rotation</p:attrName>
                                        </p:attrNameLst>
                                      </p:cBhvr>
                                      <p:tavLst>
                                        <p:tav tm="0">
                                          <p:val>
                                            <p:fltVal val="90"/>
                                          </p:val>
                                        </p:tav>
                                        <p:tav tm="100000">
                                          <p:val>
                                            <p:fltVal val="0"/>
                                          </p:val>
                                        </p:tav>
                                      </p:tavLst>
                                    </p:anim>
                                    <p:animEffect transition="in" filter="fade">
                                      <p:cBhvr>
                                        <p:cTn id="5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162489" y="476251"/>
            <a:ext cx="61717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rPr>
              <a:t>求解球坐标的定态薛定谔方程的思路</a:t>
            </a:r>
          </a:p>
        </p:txBody>
      </p:sp>
      <p:sp>
        <p:nvSpPr>
          <p:cNvPr id="3" name="Rectangle 3"/>
          <p:cNvSpPr>
            <a:spLocks noChangeArrowheads="1"/>
          </p:cNvSpPr>
          <p:nvPr/>
        </p:nvSpPr>
        <p:spPr bwMode="auto">
          <a:xfrm>
            <a:off x="2232338" y="990601"/>
            <a:ext cx="78486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0000"/>
                </a:solidFill>
              </a:rPr>
              <a:t>（</a:t>
            </a:r>
            <a:r>
              <a:rPr lang="en-US" altLang="zh-CN" sz="2800">
                <a:solidFill>
                  <a:srgbClr val="FF0000"/>
                </a:solidFill>
              </a:rPr>
              <a:t>1</a:t>
            </a:r>
            <a:r>
              <a:rPr lang="zh-CN" altLang="en-US" sz="2800">
                <a:solidFill>
                  <a:srgbClr val="FF0000"/>
                </a:solidFill>
              </a:rPr>
              <a:t>）分离变量</a:t>
            </a:r>
          </a:p>
        </p:txBody>
      </p:sp>
      <p:graphicFrame>
        <p:nvGraphicFramePr>
          <p:cNvPr id="4" name="Object 4"/>
          <p:cNvGraphicFramePr>
            <a:graphicFrameLocks/>
          </p:cNvGraphicFramePr>
          <p:nvPr>
            <p:extLst>
              <p:ext uri="{D42A27DB-BD31-4B8C-83A1-F6EECF244321}">
                <p14:modId xmlns:p14="http://schemas.microsoft.com/office/powerpoint/2010/main" val="2430306350"/>
              </p:ext>
            </p:extLst>
          </p:nvPr>
        </p:nvGraphicFramePr>
        <p:xfrm>
          <a:off x="4815995" y="1202522"/>
          <a:ext cx="5614987" cy="663575"/>
        </p:xfrm>
        <a:graphic>
          <a:graphicData uri="http://schemas.openxmlformats.org/presentationml/2006/ole">
            <mc:AlternateContent xmlns:mc="http://schemas.openxmlformats.org/markup-compatibility/2006">
              <mc:Choice xmlns:v="urn:schemas-microsoft-com:vml" Requires="v">
                <p:oleObj spid="_x0000_s249462" name="公式" r:id="rId3" imgW="1638000" imgH="203040" progId="Equation.3">
                  <p:embed/>
                </p:oleObj>
              </mc:Choice>
              <mc:Fallback>
                <p:oleObj name="公式" r:id="rId3" imgW="1638000" imgH="203040" progId="Equation.3">
                  <p:embed/>
                  <p:pic>
                    <p:nvPicPr>
                      <p:cNvPr id="0" name=""/>
                      <p:cNvPicPr>
                        <a:picLocks noChangeArrowheads="1"/>
                      </p:cNvPicPr>
                      <p:nvPr/>
                    </p:nvPicPr>
                    <p:blipFill>
                      <a:blip r:embed="rId4"/>
                      <a:srcRect/>
                      <a:stretch>
                        <a:fillRect/>
                      </a:stretch>
                    </p:blipFill>
                    <p:spPr bwMode="auto">
                      <a:xfrm>
                        <a:off x="4815995" y="1202522"/>
                        <a:ext cx="5614987" cy="663575"/>
                      </a:xfrm>
                      <a:prstGeom prst="rect">
                        <a:avLst/>
                      </a:prstGeom>
                      <a:noFill/>
                      <a:ln>
                        <a:noFill/>
                      </a:ln>
                      <a:effectLst/>
                      <a:extLst/>
                    </p:spPr>
                  </p:pic>
                </p:oleObj>
              </mc:Fallback>
            </mc:AlternateContent>
          </a:graphicData>
        </a:graphic>
      </p:graphicFrame>
      <p:sp>
        <p:nvSpPr>
          <p:cNvPr id="5" name="Rectangle 5"/>
          <p:cNvSpPr>
            <a:spLocks noChangeArrowheads="1"/>
          </p:cNvSpPr>
          <p:nvPr/>
        </p:nvSpPr>
        <p:spPr bwMode="auto">
          <a:xfrm>
            <a:off x="2308538" y="1905001"/>
            <a:ext cx="516588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rPr>
              <a:t>（</a:t>
            </a:r>
            <a:r>
              <a:rPr lang="en-US" altLang="zh-CN" sz="2800" dirty="0">
                <a:solidFill>
                  <a:srgbClr val="FF0000"/>
                </a:solidFill>
              </a:rPr>
              <a:t>2</a:t>
            </a:r>
            <a:r>
              <a:rPr lang="zh-CN" altLang="en-US" sz="2800" dirty="0">
                <a:solidFill>
                  <a:srgbClr val="FF0000"/>
                </a:solidFill>
              </a:rPr>
              <a:t>）分解偏微分方程</a:t>
            </a:r>
          </a:p>
        </p:txBody>
      </p:sp>
      <p:sp>
        <p:nvSpPr>
          <p:cNvPr id="6" name="Rectangle 6"/>
          <p:cNvSpPr>
            <a:spLocks noChangeArrowheads="1"/>
          </p:cNvSpPr>
          <p:nvPr/>
        </p:nvSpPr>
        <p:spPr bwMode="auto">
          <a:xfrm>
            <a:off x="2994338" y="2362201"/>
            <a:ext cx="607668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9900"/>
                </a:solidFill>
              </a:rPr>
              <a:t>含 </a:t>
            </a:r>
            <a:r>
              <a:rPr lang="en-US" altLang="zh-CN" sz="2800" i="1" dirty="0">
                <a:solidFill>
                  <a:srgbClr val="FF0000"/>
                </a:solidFill>
              </a:rPr>
              <a:t>r</a:t>
            </a:r>
            <a:r>
              <a:rPr lang="en-US" altLang="zh-CN" sz="2800" dirty="0">
                <a:solidFill>
                  <a:srgbClr val="009900"/>
                </a:solidFill>
              </a:rPr>
              <a:t> </a:t>
            </a:r>
            <a:r>
              <a:rPr lang="zh-CN" altLang="en-US" sz="2800" dirty="0">
                <a:solidFill>
                  <a:srgbClr val="009900"/>
                </a:solidFill>
              </a:rPr>
              <a:t>部分 </a:t>
            </a:r>
            <a:r>
              <a:rPr lang="en-US" altLang="zh-CN" sz="2800" dirty="0">
                <a:solidFill>
                  <a:srgbClr val="009900"/>
                </a:solidFill>
              </a:rPr>
              <a:t>+ </a:t>
            </a:r>
            <a:r>
              <a:rPr lang="zh-CN" altLang="en-US" sz="2800" dirty="0">
                <a:solidFill>
                  <a:srgbClr val="009900"/>
                </a:solidFill>
              </a:rPr>
              <a:t>含 </a:t>
            </a:r>
            <a:r>
              <a:rPr lang="en-US" altLang="zh-CN" sz="2800" i="1" dirty="0">
                <a:solidFill>
                  <a:srgbClr val="FF0000"/>
                </a:solidFill>
                <a:latin typeface="Symbol" panose="05050102010706020507" pitchFamily="18" charset="2"/>
              </a:rPr>
              <a:t>q</a:t>
            </a:r>
            <a:r>
              <a:rPr lang="en-US" altLang="zh-CN" sz="2800" dirty="0">
                <a:solidFill>
                  <a:srgbClr val="FF0000"/>
                </a:solidFill>
              </a:rPr>
              <a:t> </a:t>
            </a:r>
            <a:r>
              <a:rPr lang="zh-CN" altLang="en-US" sz="2800" dirty="0">
                <a:solidFill>
                  <a:srgbClr val="009900"/>
                </a:solidFill>
              </a:rPr>
              <a:t>部分 </a:t>
            </a:r>
            <a:r>
              <a:rPr lang="en-US" altLang="zh-CN" sz="2800" dirty="0">
                <a:solidFill>
                  <a:srgbClr val="009900"/>
                </a:solidFill>
              </a:rPr>
              <a:t>+ </a:t>
            </a:r>
            <a:r>
              <a:rPr lang="zh-CN" altLang="en-US" sz="2800" dirty="0">
                <a:solidFill>
                  <a:srgbClr val="009900"/>
                </a:solidFill>
              </a:rPr>
              <a:t>含 </a:t>
            </a:r>
            <a:r>
              <a:rPr lang="en-US" altLang="zh-CN" sz="2800" i="1" dirty="0">
                <a:solidFill>
                  <a:srgbClr val="FF0000"/>
                </a:solidFill>
                <a:latin typeface="Symbol" panose="05050102010706020507" pitchFamily="18" charset="2"/>
              </a:rPr>
              <a:t>j</a:t>
            </a:r>
            <a:r>
              <a:rPr lang="en-US" altLang="zh-CN" sz="2800" dirty="0">
                <a:solidFill>
                  <a:srgbClr val="009900"/>
                </a:solidFill>
              </a:rPr>
              <a:t>  </a:t>
            </a:r>
            <a:r>
              <a:rPr lang="zh-CN" altLang="en-US" sz="2800" dirty="0">
                <a:solidFill>
                  <a:srgbClr val="009900"/>
                </a:solidFill>
              </a:rPr>
              <a:t>部分 </a:t>
            </a:r>
            <a:r>
              <a:rPr lang="en-US" altLang="zh-CN" sz="2800" dirty="0">
                <a:solidFill>
                  <a:srgbClr val="009900"/>
                </a:solidFill>
              </a:rPr>
              <a:t>= 0</a:t>
            </a:r>
          </a:p>
        </p:txBody>
      </p:sp>
      <p:sp>
        <p:nvSpPr>
          <p:cNvPr id="7" name="Rectangle 7"/>
          <p:cNvSpPr>
            <a:spLocks noChangeArrowheads="1"/>
          </p:cNvSpPr>
          <p:nvPr/>
        </p:nvSpPr>
        <p:spPr bwMode="auto">
          <a:xfrm>
            <a:off x="2994338" y="2819401"/>
            <a:ext cx="70866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CC00CC"/>
                </a:solidFill>
              </a:rPr>
              <a:t>只有三部分分别等于常数，方程才成立</a:t>
            </a:r>
          </a:p>
        </p:txBody>
      </p:sp>
      <p:graphicFrame>
        <p:nvGraphicFramePr>
          <p:cNvPr id="8" name="Object 8"/>
          <p:cNvGraphicFramePr>
            <a:graphicFrameLocks/>
          </p:cNvGraphicFramePr>
          <p:nvPr>
            <p:extLst>
              <p:ext uri="{D42A27DB-BD31-4B8C-83A1-F6EECF244321}">
                <p14:modId xmlns:p14="http://schemas.microsoft.com/office/powerpoint/2010/main" val="1807636707"/>
              </p:ext>
            </p:extLst>
          </p:nvPr>
        </p:nvGraphicFramePr>
        <p:xfrm>
          <a:off x="2994338" y="3202130"/>
          <a:ext cx="2856002" cy="1094439"/>
        </p:xfrm>
        <a:graphic>
          <a:graphicData uri="http://schemas.openxmlformats.org/presentationml/2006/ole">
            <mc:AlternateContent xmlns:mc="http://schemas.openxmlformats.org/markup-compatibility/2006">
              <mc:Choice xmlns:v="urn:schemas-microsoft-com:vml" Requires="v">
                <p:oleObj spid="_x0000_s249463" name="公式" r:id="rId5" imgW="965160" imgH="444240" progId="Equation.3">
                  <p:embed/>
                </p:oleObj>
              </mc:Choice>
              <mc:Fallback>
                <p:oleObj name="公式" r:id="rId5" imgW="965160" imgH="444240" progId="Equation.3">
                  <p:embed/>
                  <p:pic>
                    <p:nvPicPr>
                      <p:cNvPr id="0" name=""/>
                      <p:cNvPicPr>
                        <a:picLocks noChangeArrowheads="1"/>
                      </p:cNvPicPr>
                      <p:nvPr/>
                    </p:nvPicPr>
                    <p:blipFill>
                      <a:blip r:embed="rId6"/>
                      <a:srcRect/>
                      <a:stretch>
                        <a:fillRect/>
                      </a:stretch>
                    </p:blipFill>
                    <p:spPr bwMode="auto">
                      <a:xfrm>
                        <a:off x="2994338" y="3202130"/>
                        <a:ext cx="2856002" cy="1094439"/>
                      </a:xfrm>
                      <a:prstGeom prst="rect">
                        <a:avLst/>
                      </a:prstGeom>
                      <a:noFill/>
                      <a:ln>
                        <a:noFill/>
                      </a:ln>
                      <a:effectLst/>
                      <a:extLst/>
                    </p:spPr>
                  </p:pic>
                </p:oleObj>
              </mc:Fallback>
            </mc:AlternateContent>
          </a:graphicData>
        </a:graphic>
      </p:graphicFrame>
      <p:graphicFrame>
        <p:nvGraphicFramePr>
          <p:cNvPr id="9" name="Object 9"/>
          <p:cNvGraphicFramePr>
            <a:graphicFrameLocks/>
          </p:cNvGraphicFramePr>
          <p:nvPr>
            <p:extLst>
              <p:ext uri="{D42A27DB-BD31-4B8C-83A1-F6EECF244321}">
                <p14:modId xmlns:p14="http://schemas.microsoft.com/office/powerpoint/2010/main" val="1069258336"/>
              </p:ext>
            </p:extLst>
          </p:nvPr>
        </p:nvGraphicFramePr>
        <p:xfrm>
          <a:off x="2783424" y="4222097"/>
          <a:ext cx="6377748" cy="1083999"/>
        </p:xfrm>
        <a:graphic>
          <a:graphicData uri="http://schemas.openxmlformats.org/presentationml/2006/ole">
            <mc:AlternateContent xmlns:mc="http://schemas.openxmlformats.org/markup-compatibility/2006">
              <mc:Choice xmlns:v="urn:schemas-microsoft-com:vml" Requires="v">
                <p:oleObj spid="_x0000_s249464" name="公式" r:id="rId7" imgW="2654280" imgH="419040" progId="Equation.3">
                  <p:embed/>
                </p:oleObj>
              </mc:Choice>
              <mc:Fallback>
                <p:oleObj name="公式" r:id="rId7" imgW="2654280" imgH="419040" progId="Equation.3">
                  <p:embed/>
                  <p:pic>
                    <p:nvPicPr>
                      <p:cNvPr id="0" name=""/>
                      <p:cNvPicPr>
                        <a:picLocks noChangeArrowheads="1"/>
                      </p:cNvPicPr>
                      <p:nvPr/>
                    </p:nvPicPr>
                    <p:blipFill>
                      <a:blip r:embed="rId8"/>
                      <a:srcRect/>
                      <a:stretch>
                        <a:fillRect/>
                      </a:stretch>
                    </p:blipFill>
                    <p:spPr bwMode="auto">
                      <a:xfrm>
                        <a:off x="2783424" y="4222097"/>
                        <a:ext cx="6377748" cy="1083999"/>
                      </a:xfrm>
                      <a:prstGeom prst="rect">
                        <a:avLst/>
                      </a:prstGeom>
                      <a:noFill/>
                      <a:ln>
                        <a:noFill/>
                      </a:ln>
                      <a:effectLst/>
                      <a:extLst/>
                    </p:spPr>
                  </p:pic>
                </p:oleObj>
              </mc:Fallback>
            </mc:AlternateContent>
          </a:graphicData>
        </a:graphic>
      </p:graphicFrame>
      <p:graphicFrame>
        <p:nvGraphicFramePr>
          <p:cNvPr id="10" name="Object 10"/>
          <p:cNvGraphicFramePr>
            <a:graphicFrameLocks/>
          </p:cNvGraphicFramePr>
          <p:nvPr>
            <p:extLst>
              <p:ext uri="{D42A27DB-BD31-4B8C-83A1-F6EECF244321}">
                <p14:modId xmlns:p14="http://schemas.microsoft.com/office/powerpoint/2010/main" val="4137075583"/>
              </p:ext>
            </p:extLst>
          </p:nvPr>
        </p:nvGraphicFramePr>
        <p:xfrm>
          <a:off x="2883258" y="5497377"/>
          <a:ext cx="6851561" cy="1112703"/>
        </p:xfrm>
        <a:graphic>
          <a:graphicData uri="http://schemas.openxmlformats.org/presentationml/2006/ole">
            <mc:AlternateContent xmlns:mc="http://schemas.openxmlformats.org/markup-compatibility/2006">
              <mc:Choice xmlns:v="urn:schemas-microsoft-com:vml" Requires="v">
                <p:oleObj spid="_x0000_s249465" name="公式" r:id="rId9" imgW="2946240" imgH="457200" progId="Equation.3">
                  <p:embed/>
                </p:oleObj>
              </mc:Choice>
              <mc:Fallback>
                <p:oleObj name="公式" r:id="rId9" imgW="2946240" imgH="457200" progId="Equation.3">
                  <p:embed/>
                  <p:pic>
                    <p:nvPicPr>
                      <p:cNvPr id="0" name=""/>
                      <p:cNvPicPr>
                        <a:picLocks noChangeArrowheads="1"/>
                      </p:cNvPicPr>
                      <p:nvPr/>
                    </p:nvPicPr>
                    <p:blipFill>
                      <a:blip r:embed="rId10"/>
                      <a:srcRect/>
                      <a:stretch>
                        <a:fillRect/>
                      </a:stretch>
                    </p:blipFill>
                    <p:spPr bwMode="auto">
                      <a:xfrm>
                        <a:off x="2883258" y="5497377"/>
                        <a:ext cx="6851561" cy="1112703"/>
                      </a:xfrm>
                      <a:prstGeom prst="rect">
                        <a:avLst/>
                      </a:prstGeom>
                      <a:noFill/>
                      <a:ln>
                        <a:noFill/>
                      </a:ln>
                      <a:effectLst/>
                      <a:extLst/>
                    </p:spPr>
                  </p:pic>
                </p:oleObj>
              </mc:Fallback>
            </mc:AlternateContent>
          </a:graphicData>
        </a:graphic>
      </p:graphicFrame>
      <p:sp>
        <p:nvSpPr>
          <p:cNvPr id="11" name="Freeform 11"/>
          <p:cNvSpPr>
            <a:spLocks/>
          </p:cNvSpPr>
          <p:nvPr/>
        </p:nvSpPr>
        <p:spPr bwMode="auto">
          <a:xfrm>
            <a:off x="2232338" y="3581401"/>
            <a:ext cx="386366" cy="2780762"/>
          </a:xfrm>
          <a:custGeom>
            <a:avLst/>
            <a:gdLst>
              <a:gd name="T0" fmla="*/ 2147483647 w 193"/>
              <a:gd name="T1" fmla="*/ 0 h 1490"/>
              <a:gd name="T2" fmla="*/ 2147483647 w 193"/>
              <a:gd name="T3" fmla="*/ 2147483647 h 1490"/>
              <a:gd name="T4" fmla="*/ 2147483647 w 193"/>
              <a:gd name="T5" fmla="*/ 2147483647 h 1490"/>
              <a:gd name="T6" fmla="*/ 2147483647 w 193"/>
              <a:gd name="T7" fmla="*/ 2147483647 h 1490"/>
              <a:gd name="T8" fmla="*/ 2147483647 w 193"/>
              <a:gd name="T9" fmla="*/ 2147483647 h 1490"/>
              <a:gd name="T10" fmla="*/ 2147483647 w 193"/>
              <a:gd name="T11" fmla="*/ 2147483647 h 1490"/>
              <a:gd name="T12" fmla="*/ 2147483647 w 193"/>
              <a:gd name="T13" fmla="*/ 2147483647 h 1490"/>
              <a:gd name="T14" fmla="*/ 2147483647 w 193"/>
              <a:gd name="T15" fmla="*/ 2147483647 h 1490"/>
              <a:gd name="T16" fmla="*/ 2147483647 w 193"/>
              <a:gd name="T17" fmla="*/ 2147483647 h 1490"/>
              <a:gd name="T18" fmla="*/ 2147483647 w 193"/>
              <a:gd name="T19" fmla="*/ 2147483647 h 1490"/>
              <a:gd name="T20" fmla="*/ 2147483647 w 193"/>
              <a:gd name="T21" fmla="*/ 2147483647 h 1490"/>
              <a:gd name="T22" fmla="*/ 2147483647 w 193"/>
              <a:gd name="T23" fmla="*/ 2147483647 h 1490"/>
              <a:gd name="T24" fmla="*/ 2147483647 w 193"/>
              <a:gd name="T25" fmla="*/ 2147483647 h 1490"/>
              <a:gd name="T26" fmla="*/ 2147483647 w 193"/>
              <a:gd name="T27" fmla="*/ 2147483647 h 1490"/>
              <a:gd name="T28" fmla="*/ 2147483647 w 193"/>
              <a:gd name="T29" fmla="*/ 2147483647 h 1490"/>
              <a:gd name="T30" fmla="*/ 2147483647 w 193"/>
              <a:gd name="T31" fmla="*/ 2147483647 h 1490"/>
              <a:gd name="T32" fmla="*/ 0 w 193"/>
              <a:gd name="T33" fmla="*/ 2147483647 h 1490"/>
              <a:gd name="T34" fmla="*/ 2147483647 w 193"/>
              <a:gd name="T35" fmla="*/ 2147483647 h 1490"/>
              <a:gd name="T36" fmla="*/ 2147483647 w 193"/>
              <a:gd name="T37" fmla="*/ 2147483647 h 1490"/>
              <a:gd name="T38" fmla="*/ 2147483647 w 193"/>
              <a:gd name="T39" fmla="*/ 2147483647 h 1490"/>
              <a:gd name="T40" fmla="*/ 2147483647 w 193"/>
              <a:gd name="T41" fmla="*/ 2147483647 h 1490"/>
              <a:gd name="T42" fmla="*/ 2147483647 w 193"/>
              <a:gd name="T43" fmla="*/ 2147483647 h 1490"/>
              <a:gd name="T44" fmla="*/ 2147483647 w 193"/>
              <a:gd name="T45" fmla="*/ 2147483647 h 1490"/>
              <a:gd name="T46" fmla="*/ 2147483647 w 193"/>
              <a:gd name="T47" fmla="*/ 2147483647 h 1490"/>
              <a:gd name="T48" fmla="*/ 2147483647 w 193"/>
              <a:gd name="T49" fmla="*/ 2147483647 h 1490"/>
              <a:gd name="T50" fmla="*/ 2147483647 w 193"/>
              <a:gd name="T51" fmla="*/ 2147483647 h 1490"/>
              <a:gd name="T52" fmla="*/ 2147483647 w 193"/>
              <a:gd name="T53" fmla="*/ 2147483647 h 1490"/>
              <a:gd name="T54" fmla="*/ 2147483647 w 193"/>
              <a:gd name="T55" fmla="*/ 2147483647 h 1490"/>
              <a:gd name="T56" fmla="*/ 2147483647 w 193"/>
              <a:gd name="T57" fmla="*/ 2147483647 h 1490"/>
              <a:gd name="T58" fmla="*/ 2147483647 w 193"/>
              <a:gd name="T59" fmla="*/ 2147483647 h 1490"/>
              <a:gd name="T60" fmla="*/ 2147483647 w 193"/>
              <a:gd name="T61" fmla="*/ 2147483647 h 1490"/>
              <a:gd name="T62" fmla="*/ 2147483647 w 193"/>
              <a:gd name="T63" fmla="*/ 2147483647 h 1490"/>
              <a:gd name="T64" fmla="*/ 2147483647 w 193"/>
              <a:gd name="T65" fmla="*/ 2147483647 h 14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1490"/>
              <a:gd name="T101" fmla="*/ 193 w 193"/>
              <a:gd name="T102" fmla="*/ 1490 h 14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1490">
                <a:moveTo>
                  <a:pt x="192" y="0"/>
                </a:moveTo>
                <a:lnTo>
                  <a:pt x="182" y="0"/>
                </a:lnTo>
                <a:lnTo>
                  <a:pt x="173" y="2"/>
                </a:lnTo>
                <a:lnTo>
                  <a:pt x="163" y="5"/>
                </a:lnTo>
                <a:lnTo>
                  <a:pt x="155" y="10"/>
                </a:lnTo>
                <a:lnTo>
                  <a:pt x="146" y="14"/>
                </a:lnTo>
                <a:lnTo>
                  <a:pt x="138" y="21"/>
                </a:lnTo>
                <a:lnTo>
                  <a:pt x="131" y="29"/>
                </a:lnTo>
                <a:lnTo>
                  <a:pt x="124" y="38"/>
                </a:lnTo>
                <a:lnTo>
                  <a:pt x="118" y="45"/>
                </a:lnTo>
                <a:lnTo>
                  <a:pt x="112" y="55"/>
                </a:lnTo>
                <a:lnTo>
                  <a:pt x="108" y="67"/>
                </a:lnTo>
                <a:lnTo>
                  <a:pt x="103" y="76"/>
                </a:lnTo>
                <a:lnTo>
                  <a:pt x="100" y="88"/>
                </a:lnTo>
                <a:lnTo>
                  <a:pt x="98" y="100"/>
                </a:lnTo>
                <a:lnTo>
                  <a:pt x="97" y="112"/>
                </a:lnTo>
                <a:lnTo>
                  <a:pt x="96" y="124"/>
                </a:lnTo>
                <a:lnTo>
                  <a:pt x="96" y="619"/>
                </a:lnTo>
                <a:lnTo>
                  <a:pt x="95" y="631"/>
                </a:lnTo>
                <a:lnTo>
                  <a:pt x="94" y="646"/>
                </a:lnTo>
                <a:lnTo>
                  <a:pt x="92" y="658"/>
                </a:lnTo>
                <a:lnTo>
                  <a:pt x="89" y="667"/>
                </a:lnTo>
                <a:lnTo>
                  <a:pt x="85" y="679"/>
                </a:lnTo>
                <a:lnTo>
                  <a:pt x="80" y="689"/>
                </a:lnTo>
                <a:lnTo>
                  <a:pt x="74" y="698"/>
                </a:lnTo>
                <a:lnTo>
                  <a:pt x="68" y="708"/>
                </a:lnTo>
                <a:lnTo>
                  <a:pt x="61" y="715"/>
                </a:lnTo>
                <a:lnTo>
                  <a:pt x="54" y="722"/>
                </a:lnTo>
                <a:lnTo>
                  <a:pt x="46" y="729"/>
                </a:lnTo>
                <a:lnTo>
                  <a:pt x="37" y="734"/>
                </a:lnTo>
                <a:lnTo>
                  <a:pt x="29" y="739"/>
                </a:lnTo>
                <a:lnTo>
                  <a:pt x="19" y="741"/>
                </a:lnTo>
                <a:lnTo>
                  <a:pt x="10" y="743"/>
                </a:lnTo>
                <a:lnTo>
                  <a:pt x="0" y="743"/>
                </a:lnTo>
                <a:lnTo>
                  <a:pt x="10" y="743"/>
                </a:lnTo>
                <a:lnTo>
                  <a:pt x="19" y="746"/>
                </a:lnTo>
                <a:lnTo>
                  <a:pt x="29" y="748"/>
                </a:lnTo>
                <a:lnTo>
                  <a:pt x="37" y="753"/>
                </a:lnTo>
                <a:lnTo>
                  <a:pt x="46" y="758"/>
                </a:lnTo>
                <a:lnTo>
                  <a:pt x="54" y="765"/>
                </a:lnTo>
                <a:lnTo>
                  <a:pt x="61" y="772"/>
                </a:lnTo>
                <a:lnTo>
                  <a:pt x="68" y="781"/>
                </a:lnTo>
                <a:lnTo>
                  <a:pt x="74" y="789"/>
                </a:lnTo>
                <a:lnTo>
                  <a:pt x="80" y="798"/>
                </a:lnTo>
                <a:lnTo>
                  <a:pt x="85" y="810"/>
                </a:lnTo>
                <a:lnTo>
                  <a:pt x="89" y="820"/>
                </a:lnTo>
                <a:lnTo>
                  <a:pt x="92" y="831"/>
                </a:lnTo>
                <a:lnTo>
                  <a:pt x="94" y="843"/>
                </a:lnTo>
                <a:lnTo>
                  <a:pt x="95" y="855"/>
                </a:lnTo>
                <a:lnTo>
                  <a:pt x="96" y="867"/>
                </a:lnTo>
                <a:lnTo>
                  <a:pt x="96" y="1365"/>
                </a:lnTo>
                <a:lnTo>
                  <a:pt x="97" y="1377"/>
                </a:lnTo>
                <a:lnTo>
                  <a:pt x="98" y="1389"/>
                </a:lnTo>
                <a:lnTo>
                  <a:pt x="100" y="1401"/>
                </a:lnTo>
                <a:lnTo>
                  <a:pt x="103" y="1413"/>
                </a:lnTo>
                <a:lnTo>
                  <a:pt x="108" y="1422"/>
                </a:lnTo>
                <a:lnTo>
                  <a:pt x="112" y="1434"/>
                </a:lnTo>
                <a:lnTo>
                  <a:pt x="118" y="1444"/>
                </a:lnTo>
                <a:lnTo>
                  <a:pt x="124" y="1453"/>
                </a:lnTo>
                <a:lnTo>
                  <a:pt x="131" y="1460"/>
                </a:lnTo>
                <a:lnTo>
                  <a:pt x="138" y="1468"/>
                </a:lnTo>
                <a:lnTo>
                  <a:pt x="146" y="1475"/>
                </a:lnTo>
                <a:lnTo>
                  <a:pt x="155" y="1479"/>
                </a:lnTo>
                <a:lnTo>
                  <a:pt x="163" y="1484"/>
                </a:lnTo>
                <a:lnTo>
                  <a:pt x="173" y="1487"/>
                </a:lnTo>
                <a:lnTo>
                  <a:pt x="182" y="1489"/>
                </a:lnTo>
                <a:lnTo>
                  <a:pt x="192" y="1489"/>
                </a:lnTo>
              </a:path>
            </a:pathLst>
          </a:custGeom>
          <a:noFill/>
          <a:ln w="28575"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0000"/>
              </a:solidFill>
            </a:endParaRPr>
          </a:p>
        </p:txBody>
      </p:sp>
      <p:sp>
        <p:nvSpPr>
          <p:cNvPr id="12" name="矩形 11"/>
          <p:cNvSpPr>
            <a:spLocks noChangeArrowheads="1"/>
          </p:cNvSpPr>
          <p:nvPr/>
        </p:nvSpPr>
        <p:spPr bwMode="auto">
          <a:xfrm>
            <a:off x="7891547" y="0"/>
            <a:ext cx="13160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400" dirty="0">
                <a:solidFill>
                  <a:srgbClr val="FF0000"/>
                </a:solidFill>
              </a:rPr>
              <a:t>总结</a:t>
            </a:r>
            <a:endParaRPr lang="zh-CN" altLang="en-US" sz="4400" dirty="0"/>
          </a:p>
        </p:txBody>
      </p:sp>
    </p:spTree>
    <p:extLst>
      <p:ext uri="{BB962C8B-B14F-4D97-AF65-F5344CB8AC3E}">
        <p14:creationId xmlns:p14="http://schemas.microsoft.com/office/powerpoint/2010/main" val="33022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39988" y="702733"/>
            <a:ext cx="31242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FF0000"/>
                </a:solidFill>
              </a:rPr>
              <a:t>1. </a:t>
            </a:r>
            <a:r>
              <a:rPr lang="zh-CN" altLang="en-US" sz="2800" dirty="0">
                <a:solidFill>
                  <a:srgbClr val="FF0000"/>
                </a:solidFill>
              </a:rPr>
              <a:t>能量量子化 </a:t>
            </a:r>
          </a:p>
        </p:txBody>
      </p:sp>
      <p:sp>
        <p:nvSpPr>
          <p:cNvPr id="3" name="Rectangle 3"/>
          <p:cNvSpPr>
            <a:spLocks noChangeArrowheads="1"/>
          </p:cNvSpPr>
          <p:nvPr/>
        </p:nvSpPr>
        <p:spPr bwMode="auto">
          <a:xfrm>
            <a:off x="2439988" y="4462290"/>
            <a:ext cx="9073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rPr>
              <a:t>能量</a:t>
            </a:r>
          </a:p>
        </p:txBody>
      </p:sp>
      <p:sp>
        <p:nvSpPr>
          <p:cNvPr id="4" name="Rectangle 4"/>
          <p:cNvSpPr>
            <a:spLocks noChangeArrowheads="1"/>
          </p:cNvSpPr>
          <p:nvPr/>
        </p:nvSpPr>
        <p:spPr bwMode="auto">
          <a:xfrm>
            <a:off x="2362201" y="6191080"/>
            <a:ext cx="4876800" cy="523862"/>
          </a:xfrm>
          <a:prstGeom prst="rect">
            <a:avLst/>
          </a:prstGeom>
          <a:solidFill>
            <a:srgbClr val="00FF99"/>
          </a:solidFill>
          <a:ln w="12700">
            <a:solidFill>
              <a:srgbClr val="FFFF00"/>
            </a:solidFill>
            <a:miter lim="800000"/>
            <a:headEnd/>
            <a:tailEnd/>
          </a:ln>
        </p:spPr>
        <p:txBody>
          <a:bodyPr wrap="square" lIns="92075" tIns="46038" rIns="92075" bIns="46038">
            <a:spAutoFit/>
          </a:bodyPr>
          <a:lstStyle/>
          <a:p>
            <a:pPr>
              <a:defRPr/>
            </a:pPr>
            <a:r>
              <a:rPr lang="zh-CN" altLang="en-US" sz="2800" b="1" kern="0" dirty="0">
                <a:solidFill>
                  <a:srgbClr val="FF0000"/>
                </a:solidFill>
                <a:ea typeface="楷体_GB2312" pitchFamily="1" charset="-122"/>
              </a:rPr>
              <a:t>主量子数</a:t>
            </a:r>
            <a:r>
              <a:rPr lang="zh-CN" altLang="en-US" sz="2800" b="1" kern="0" dirty="0">
                <a:solidFill>
                  <a:srgbClr val="FF0000"/>
                </a:solidFill>
              </a:rPr>
              <a:t>   </a:t>
            </a:r>
            <a:r>
              <a:rPr lang="en-US" altLang="zh-CN" sz="2800" b="1" i="1" kern="0" dirty="0">
                <a:solidFill>
                  <a:srgbClr val="FF0000"/>
                </a:solidFill>
              </a:rPr>
              <a:t>n = </a:t>
            </a:r>
            <a:r>
              <a:rPr lang="en-US" altLang="zh-CN" sz="2800" b="1" kern="0" dirty="0">
                <a:solidFill>
                  <a:srgbClr val="FF0000"/>
                </a:solidFill>
              </a:rPr>
              <a:t>1 </a:t>
            </a:r>
            <a:r>
              <a:rPr lang="zh-CN" altLang="en-US" sz="2800" b="1" kern="0" dirty="0">
                <a:solidFill>
                  <a:srgbClr val="FF0000"/>
                </a:solidFill>
              </a:rPr>
              <a:t>，</a:t>
            </a:r>
            <a:r>
              <a:rPr lang="en-US" altLang="zh-CN" sz="2800" b="1" kern="0" dirty="0">
                <a:solidFill>
                  <a:srgbClr val="FF0000"/>
                </a:solidFill>
              </a:rPr>
              <a:t>2 </a:t>
            </a:r>
            <a:r>
              <a:rPr lang="zh-CN" altLang="en-US" sz="2800" b="1" kern="0" dirty="0">
                <a:solidFill>
                  <a:srgbClr val="FF0000"/>
                </a:solidFill>
              </a:rPr>
              <a:t>，</a:t>
            </a:r>
            <a:r>
              <a:rPr lang="en-US" altLang="zh-CN" sz="2800" b="1" kern="0" dirty="0">
                <a:solidFill>
                  <a:srgbClr val="FF0000"/>
                </a:solidFill>
              </a:rPr>
              <a:t>3 </a:t>
            </a:r>
            <a:r>
              <a:rPr lang="zh-CN" altLang="en-US" sz="2800" b="1" kern="0" dirty="0">
                <a:solidFill>
                  <a:srgbClr val="FF0000"/>
                </a:solidFill>
              </a:rPr>
              <a:t>，</a:t>
            </a:r>
            <a:r>
              <a:rPr lang="en-US" altLang="zh-CN" sz="2800" b="1" kern="0" dirty="0">
                <a:solidFill>
                  <a:srgbClr val="FF0000"/>
                </a:solidFill>
              </a:rPr>
              <a:t>……</a:t>
            </a:r>
          </a:p>
        </p:txBody>
      </p:sp>
      <p:graphicFrame>
        <p:nvGraphicFramePr>
          <p:cNvPr id="5" name="Object 5"/>
          <p:cNvGraphicFramePr>
            <a:graphicFrameLocks/>
          </p:cNvGraphicFramePr>
          <p:nvPr>
            <p:extLst>
              <p:ext uri="{D42A27DB-BD31-4B8C-83A1-F6EECF244321}">
                <p14:modId xmlns:p14="http://schemas.microsoft.com/office/powerpoint/2010/main" val="2787278888"/>
              </p:ext>
            </p:extLst>
          </p:nvPr>
        </p:nvGraphicFramePr>
        <p:xfrm>
          <a:off x="3994576" y="3927687"/>
          <a:ext cx="5180258" cy="1306628"/>
        </p:xfrm>
        <a:graphic>
          <a:graphicData uri="http://schemas.openxmlformats.org/presentationml/2006/ole">
            <mc:AlternateContent xmlns:mc="http://schemas.openxmlformats.org/markup-compatibility/2006">
              <mc:Choice xmlns:v="urn:schemas-microsoft-com:vml" Requires="v">
                <p:oleObj spid="_x0000_s90940" name="公式" r:id="rId3" imgW="1447560" imgH="457200" progId="Equation.3">
                  <p:embed/>
                </p:oleObj>
              </mc:Choice>
              <mc:Fallback>
                <p:oleObj name="公式" r:id="rId3" imgW="1447560" imgH="457200" progId="Equation.3">
                  <p:embed/>
                  <p:pic>
                    <p:nvPicPr>
                      <p:cNvPr id="0" name=""/>
                      <p:cNvPicPr>
                        <a:picLocks noChangeArrowheads="1"/>
                      </p:cNvPicPr>
                      <p:nvPr/>
                    </p:nvPicPr>
                    <p:blipFill>
                      <a:blip r:embed="rId4"/>
                      <a:srcRect/>
                      <a:stretch>
                        <a:fillRect/>
                      </a:stretch>
                    </p:blipFill>
                    <p:spPr bwMode="auto">
                      <a:xfrm>
                        <a:off x="3994576" y="3927687"/>
                        <a:ext cx="5180258" cy="1306628"/>
                      </a:xfrm>
                      <a:prstGeom prst="rect">
                        <a:avLst/>
                      </a:prstGeom>
                      <a:solidFill>
                        <a:srgbClr val="FFFF00"/>
                      </a:solidFill>
                      <a:ln>
                        <a:solidFill>
                          <a:srgbClr val="FFFF00"/>
                        </a:solidFill>
                      </a:ln>
                      <a:effectLst/>
                      <a:extLst/>
                    </p:spPr>
                  </p:pic>
                </p:oleObj>
              </mc:Fallback>
            </mc:AlternateContent>
          </a:graphicData>
        </a:graphic>
      </p:graphicFrame>
      <p:sp>
        <p:nvSpPr>
          <p:cNvPr id="6" name="Rectangle 6"/>
          <p:cNvSpPr>
            <a:spLocks noChangeArrowheads="1"/>
          </p:cNvSpPr>
          <p:nvPr/>
        </p:nvSpPr>
        <p:spPr bwMode="auto">
          <a:xfrm>
            <a:off x="2093241" y="1271059"/>
            <a:ext cx="8305800" cy="1644169"/>
          </a:xfrm>
          <a:prstGeom prst="rect">
            <a:avLst/>
          </a:prstGeom>
          <a:noFill/>
          <a:ln w="9525">
            <a:noFill/>
            <a:miter lim="800000"/>
            <a:headEnd/>
            <a:tailEnd/>
          </a:ln>
        </p:spPr>
        <p:txBody>
          <a:bodyPr lIns="92075" tIns="46038" rIns="92075" bIns="46038">
            <a:spAutoFit/>
          </a:bodyPr>
          <a:lstStyle/>
          <a:p>
            <a:pPr>
              <a:lnSpc>
                <a:spcPct val="120000"/>
              </a:lnSpc>
              <a:defRPr/>
            </a:pPr>
            <a:r>
              <a:rPr lang="zh-CN" altLang="en-US" sz="2800" b="1" kern="0" dirty="0">
                <a:solidFill>
                  <a:srgbClr val="E537E5"/>
                </a:solidFill>
              </a:rPr>
              <a:t>氢原子能量大于 </a:t>
            </a:r>
            <a:r>
              <a:rPr lang="en-US" altLang="zh-CN" sz="2800" b="1" kern="0" dirty="0">
                <a:solidFill>
                  <a:srgbClr val="E537E5"/>
                </a:solidFill>
              </a:rPr>
              <a:t>0 </a:t>
            </a:r>
            <a:r>
              <a:rPr lang="zh-CN" altLang="en-US" sz="2800" b="1" kern="0" dirty="0">
                <a:solidFill>
                  <a:srgbClr val="E537E5"/>
                </a:solidFill>
              </a:rPr>
              <a:t>时（ 动能大于势能 </a:t>
            </a:r>
            <a:r>
              <a:rPr lang="en-US" altLang="zh-CN" sz="2800" b="1" kern="0" dirty="0">
                <a:solidFill>
                  <a:srgbClr val="E537E5"/>
                </a:solidFill>
              </a:rPr>
              <a:t>—— </a:t>
            </a:r>
            <a:r>
              <a:rPr lang="zh-CN" altLang="en-US" sz="2800" b="1" kern="0" dirty="0">
                <a:solidFill>
                  <a:srgbClr val="E537E5"/>
                </a:solidFill>
              </a:rPr>
              <a:t>电离态 ），能量可以取任意值。这时的电子脱离核的约束 </a:t>
            </a:r>
            <a:r>
              <a:rPr lang="en-US" altLang="zh-CN" sz="2800" b="1" kern="0" dirty="0">
                <a:solidFill>
                  <a:srgbClr val="E537E5"/>
                </a:solidFill>
              </a:rPr>
              <a:t>—— </a:t>
            </a:r>
            <a:r>
              <a:rPr lang="zh-CN" altLang="en-US" sz="2800" b="1" kern="0" dirty="0">
                <a:solidFill>
                  <a:srgbClr val="E537E5"/>
                </a:solidFill>
              </a:rPr>
              <a:t>自由电子</a:t>
            </a:r>
          </a:p>
        </p:txBody>
      </p:sp>
      <p:sp>
        <p:nvSpPr>
          <p:cNvPr id="7" name="Rectangle 7"/>
          <p:cNvSpPr>
            <a:spLocks noChangeArrowheads="1"/>
          </p:cNvSpPr>
          <p:nvPr/>
        </p:nvSpPr>
        <p:spPr bwMode="auto">
          <a:xfrm>
            <a:off x="2362200" y="2860850"/>
            <a:ext cx="8305800" cy="1127104"/>
          </a:xfrm>
          <a:prstGeom prst="rect">
            <a:avLst/>
          </a:prstGeom>
          <a:noFill/>
          <a:ln w="9525">
            <a:noFill/>
            <a:miter lim="800000"/>
            <a:headEnd/>
            <a:tailEnd/>
          </a:ln>
        </p:spPr>
        <p:txBody>
          <a:bodyPr lIns="92075" tIns="46038" rIns="92075" bIns="46038">
            <a:spAutoFit/>
          </a:bodyPr>
          <a:lstStyle/>
          <a:p>
            <a:pPr>
              <a:lnSpc>
                <a:spcPct val="120000"/>
              </a:lnSpc>
              <a:defRPr/>
            </a:pPr>
            <a:r>
              <a:rPr lang="zh-CN" altLang="en-US" sz="2800" b="1" kern="0" dirty="0">
                <a:solidFill>
                  <a:srgbClr val="009900"/>
                </a:solidFill>
              </a:rPr>
              <a:t>氢原子能量小于 </a:t>
            </a:r>
            <a:r>
              <a:rPr lang="en-US" altLang="zh-CN" sz="2800" b="1" kern="0" dirty="0">
                <a:solidFill>
                  <a:srgbClr val="009900"/>
                </a:solidFill>
              </a:rPr>
              <a:t>0 </a:t>
            </a:r>
            <a:r>
              <a:rPr lang="zh-CN" altLang="en-US" sz="2800" b="1" kern="0" dirty="0">
                <a:solidFill>
                  <a:srgbClr val="009900"/>
                </a:solidFill>
              </a:rPr>
              <a:t>时（ 动能小于势能 </a:t>
            </a:r>
            <a:r>
              <a:rPr lang="en-US" altLang="zh-CN" sz="2800" b="1" kern="0" dirty="0">
                <a:solidFill>
                  <a:srgbClr val="009900"/>
                </a:solidFill>
              </a:rPr>
              <a:t>—— </a:t>
            </a:r>
            <a:r>
              <a:rPr lang="zh-CN" altLang="en-US" sz="2800" b="1" kern="0" dirty="0">
                <a:solidFill>
                  <a:srgbClr val="009900"/>
                </a:solidFill>
              </a:rPr>
              <a:t>束缚态 ），能量必须取分立值</a:t>
            </a:r>
          </a:p>
        </p:txBody>
      </p:sp>
      <p:graphicFrame>
        <p:nvGraphicFramePr>
          <p:cNvPr id="8" name="Object 8"/>
          <p:cNvGraphicFramePr>
            <a:graphicFrameLocks/>
          </p:cNvGraphicFramePr>
          <p:nvPr>
            <p:extLst>
              <p:ext uri="{D42A27DB-BD31-4B8C-83A1-F6EECF244321}">
                <p14:modId xmlns:p14="http://schemas.microsoft.com/office/powerpoint/2010/main" val="3417212746"/>
              </p:ext>
            </p:extLst>
          </p:nvPr>
        </p:nvGraphicFramePr>
        <p:xfrm>
          <a:off x="4800601" y="5505482"/>
          <a:ext cx="2060620" cy="518934"/>
        </p:xfrm>
        <a:graphic>
          <a:graphicData uri="http://schemas.openxmlformats.org/presentationml/2006/ole">
            <mc:AlternateContent xmlns:mc="http://schemas.openxmlformats.org/markup-compatibility/2006">
              <mc:Choice xmlns:v="urn:schemas-microsoft-com:vml" Requires="v">
                <p:oleObj spid="_x0000_s90941" name="公式" r:id="rId5" imgW="876240" imgH="215640" progId="Equation.3">
                  <p:embed/>
                </p:oleObj>
              </mc:Choice>
              <mc:Fallback>
                <p:oleObj name="公式" r:id="rId5" imgW="876240" imgH="215640" progId="Equation.3">
                  <p:embed/>
                  <p:pic>
                    <p:nvPicPr>
                      <p:cNvPr id="0" name=""/>
                      <p:cNvPicPr>
                        <a:picLocks noChangeArrowheads="1"/>
                      </p:cNvPicPr>
                      <p:nvPr/>
                    </p:nvPicPr>
                    <p:blipFill>
                      <a:blip r:embed="rId6"/>
                      <a:srcRect/>
                      <a:stretch>
                        <a:fillRect/>
                      </a:stretch>
                    </p:blipFill>
                    <p:spPr bwMode="auto">
                      <a:xfrm>
                        <a:off x="4800601" y="5505482"/>
                        <a:ext cx="2060620" cy="518934"/>
                      </a:xfrm>
                      <a:prstGeom prst="rect">
                        <a:avLst/>
                      </a:prstGeom>
                      <a:noFill/>
                      <a:ln>
                        <a:noFill/>
                      </a:ln>
                      <a:effectLst/>
                      <a:extLst/>
                    </p:spPr>
                  </p:pic>
                </p:oleObj>
              </mc:Fallback>
            </mc:AlternateContent>
          </a:graphicData>
        </a:graphic>
      </p:graphicFrame>
      <p:sp>
        <p:nvSpPr>
          <p:cNvPr id="9" name="Rectangle 9"/>
          <p:cNvSpPr>
            <a:spLocks noChangeArrowheads="1"/>
          </p:cNvSpPr>
          <p:nvPr/>
        </p:nvSpPr>
        <p:spPr bwMode="auto">
          <a:xfrm>
            <a:off x="7239001" y="5450766"/>
            <a:ext cx="2710678"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rPr>
              <a:t>与玻尔理论一致</a:t>
            </a:r>
          </a:p>
        </p:txBody>
      </p:sp>
      <p:sp>
        <p:nvSpPr>
          <p:cNvPr id="10" name="Rectangle 10"/>
          <p:cNvSpPr>
            <a:spLocks noChangeArrowheads="1"/>
          </p:cNvSpPr>
          <p:nvPr/>
        </p:nvSpPr>
        <p:spPr bwMode="auto">
          <a:xfrm>
            <a:off x="2439989" y="134408"/>
            <a:ext cx="651442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rPr>
              <a:t>解三个常微分方程，得出以下结论</a:t>
            </a:r>
          </a:p>
        </p:txBody>
      </p:sp>
      <p:sp>
        <p:nvSpPr>
          <p:cNvPr id="11" name="Rectangle 11"/>
          <p:cNvSpPr>
            <a:spLocks noChangeArrowheads="1"/>
          </p:cNvSpPr>
          <p:nvPr/>
        </p:nvSpPr>
        <p:spPr bwMode="auto">
          <a:xfrm>
            <a:off x="7351043" y="6191080"/>
            <a:ext cx="304799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rPr>
              <a:t>注意可取值的范围</a:t>
            </a:r>
          </a:p>
        </p:txBody>
      </p:sp>
    </p:spTree>
    <p:extLst>
      <p:ext uri="{BB962C8B-B14F-4D97-AF65-F5344CB8AC3E}">
        <p14:creationId xmlns:p14="http://schemas.microsoft.com/office/powerpoint/2010/main" val="264533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6" grpId="0"/>
      <p:bldP spid="7" grpId="0"/>
      <p:bldP spid="9" grpId="0"/>
      <p:bldP spid="1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auto">
          <a:xfrm>
            <a:off x="2889542" y="192282"/>
            <a:ext cx="2798843"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FF0000"/>
                </a:solidFill>
              </a:rPr>
              <a:t>2. </a:t>
            </a:r>
            <a:r>
              <a:rPr lang="zh-CN" altLang="en-US" sz="2800" dirty="0">
                <a:solidFill>
                  <a:srgbClr val="FF0000"/>
                </a:solidFill>
              </a:rPr>
              <a:t>角动量量子化 </a:t>
            </a:r>
          </a:p>
        </p:txBody>
      </p:sp>
      <p:sp>
        <p:nvSpPr>
          <p:cNvPr id="13" name="Rectangle 3"/>
          <p:cNvSpPr>
            <a:spLocks noChangeArrowheads="1"/>
          </p:cNvSpPr>
          <p:nvPr/>
        </p:nvSpPr>
        <p:spPr bwMode="auto">
          <a:xfrm>
            <a:off x="2421743" y="2295703"/>
            <a:ext cx="6092825" cy="523862"/>
          </a:xfrm>
          <a:prstGeom prst="rect">
            <a:avLst/>
          </a:prstGeom>
          <a:solidFill>
            <a:srgbClr val="00FF99"/>
          </a:solidFill>
          <a:ln w="12700">
            <a:solidFill>
              <a:srgbClr val="00FFFF"/>
            </a:solidFill>
            <a:miter lim="800000"/>
            <a:headEnd/>
            <a:tailEnd/>
          </a:ln>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rPr>
              <a:t>角量子数      </a:t>
            </a:r>
            <a:r>
              <a:rPr lang="en-US" altLang="zh-CN" sz="2800" i="1" dirty="0">
                <a:solidFill>
                  <a:srgbClr val="FF0000"/>
                </a:solidFill>
              </a:rPr>
              <a:t>l </a:t>
            </a:r>
            <a:r>
              <a:rPr lang="en-US" altLang="zh-CN" sz="2800" dirty="0">
                <a:solidFill>
                  <a:srgbClr val="FF0000"/>
                </a:solidFill>
              </a:rPr>
              <a:t>= 0 </a:t>
            </a:r>
            <a:r>
              <a:rPr lang="zh-CN" altLang="en-US" sz="2800" dirty="0">
                <a:solidFill>
                  <a:srgbClr val="FF0000"/>
                </a:solidFill>
              </a:rPr>
              <a:t>，</a:t>
            </a:r>
            <a:r>
              <a:rPr lang="en-US" altLang="zh-CN" sz="2800" dirty="0">
                <a:solidFill>
                  <a:srgbClr val="FF0000"/>
                </a:solidFill>
              </a:rPr>
              <a:t>1 </a:t>
            </a:r>
            <a:r>
              <a:rPr lang="zh-CN" altLang="en-US" sz="2800" dirty="0">
                <a:solidFill>
                  <a:srgbClr val="FF0000"/>
                </a:solidFill>
              </a:rPr>
              <a:t>，</a:t>
            </a:r>
            <a:r>
              <a:rPr lang="en-US" altLang="zh-CN" sz="2800" dirty="0">
                <a:solidFill>
                  <a:srgbClr val="FF0000"/>
                </a:solidFill>
              </a:rPr>
              <a:t>2 </a:t>
            </a:r>
            <a:r>
              <a:rPr lang="zh-CN" altLang="en-US" sz="2800" dirty="0">
                <a:solidFill>
                  <a:srgbClr val="FF0000"/>
                </a:solidFill>
              </a:rPr>
              <a:t>， </a:t>
            </a:r>
            <a:r>
              <a:rPr lang="en-US" altLang="zh-CN" sz="2800" dirty="0">
                <a:solidFill>
                  <a:srgbClr val="FF0000"/>
                </a:solidFill>
              </a:rPr>
              <a:t>…… , </a:t>
            </a:r>
            <a:r>
              <a:rPr lang="en-US" altLang="zh-CN" sz="2800" i="1" dirty="0">
                <a:solidFill>
                  <a:srgbClr val="FF0000"/>
                </a:solidFill>
              </a:rPr>
              <a:t>n</a:t>
            </a:r>
            <a:r>
              <a:rPr lang="en-US" altLang="zh-CN" sz="2800" dirty="0">
                <a:solidFill>
                  <a:srgbClr val="FF0000"/>
                </a:solidFill>
              </a:rPr>
              <a:t>-1</a:t>
            </a:r>
          </a:p>
        </p:txBody>
      </p:sp>
      <p:graphicFrame>
        <p:nvGraphicFramePr>
          <p:cNvPr id="14" name="Object 4"/>
          <p:cNvGraphicFramePr>
            <a:graphicFrameLocks/>
          </p:cNvGraphicFramePr>
          <p:nvPr>
            <p:extLst>
              <p:ext uri="{D42A27DB-BD31-4B8C-83A1-F6EECF244321}">
                <p14:modId xmlns:p14="http://schemas.microsoft.com/office/powerpoint/2010/main" val="210231201"/>
              </p:ext>
            </p:extLst>
          </p:nvPr>
        </p:nvGraphicFramePr>
        <p:xfrm>
          <a:off x="4688223" y="1410370"/>
          <a:ext cx="2361082" cy="799886"/>
        </p:xfrm>
        <a:graphic>
          <a:graphicData uri="http://schemas.openxmlformats.org/presentationml/2006/ole">
            <mc:AlternateContent xmlns:mc="http://schemas.openxmlformats.org/markup-compatibility/2006">
              <mc:Choice xmlns:v="urn:schemas-microsoft-com:vml" Requires="v">
                <p:oleObj spid="_x0000_s91964" name="公式" r:id="rId3" imgW="863280" imgH="253800" progId="Equation.3">
                  <p:embed/>
                </p:oleObj>
              </mc:Choice>
              <mc:Fallback>
                <p:oleObj name="公式" r:id="rId3" imgW="863280" imgH="253800" progId="Equation.3">
                  <p:embed/>
                  <p:pic>
                    <p:nvPicPr>
                      <p:cNvPr id="0" name=""/>
                      <p:cNvPicPr>
                        <a:picLocks noChangeArrowheads="1"/>
                      </p:cNvPicPr>
                      <p:nvPr/>
                    </p:nvPicPr>
                    <p:blipFill>
                      <a:blip r:embed="rId4"/>
                      <a:srcRect/>
                      <a:stretch>
                        <a:fillRect/>
                      </a:stretch>
                    </p:blipFill>
                    <p:spPr bwMode="auto">
                      <a:xfrm>
                        <a:off x="4688223" y="1410370"/>
                        <a:ext cx="2361082" cy="799886"/>
                      </a:xfrm>
                      <a:prstGeom prst="rect">
                        <a:avLst/>
                      </a:prstGeom>
                      <a:solidFill>
                        <a:srgbClr val="FFFF00"/>
                      </a:solidFill>
                      <a:ln>
                        <a:noFill/>
                      </a:ln>
                      <a:effectLst/>
                      <a:extLst/>
                    </p:spPr>
                  </p:pic>
                </p:oleObj>
              </mc:Fallback>
            </mc:AlternateContent>
          </a:graphicData>
        </a:graphic>
      </p:graphicFrame>
      <p:sp>
        <p:nvSpPr>
          <p:cNvPr id="15" name="Rectangle 5"/>
          <p:cNvSpPr>
            <a:spLocks noChangeArrowheads="1"/>
          </p:cNvSpPr>
          <p:nvPr/>
        </p:nvSpPr>
        <p:spPr bwMode="auto">
          <a:xfrm>
            <a:off x="1918504" y="3594279"/>
            <a:ext cx="3520194"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0000"/>
                </a:solidFill>
              </a:rPr>
              <a:t>3. </a:t>
            </a:r>
            <a:r>
              <a:rPr lang="zh-CN" altLang="en-US" sz="2800">
                <a:solidFill>
                  <a:srgbClr val="FF0000"/>
                </a:solidFill>
              </a:rPr>
              <a:t>角动量空间量子化 </a:t>
            </a:r>
          </a:p>
        </p:txBody>
      </p:sp>
      <p:grpSp>
        <p:nvGrpSpPr>
          <p:cNvPr id="16" name="Group 6"/>
          <p:cNvGrpSpPr>
            <a:grpSpLocks/>
          </p:cNvGrpSpPr>
          <p:nvPr/>
        </p:nvGrpSpPr>
        <p:grpSpPr bwMode="auto">
          <a:xfrm>
            <a:off x="2227239" y="786417"/>
            <a:ext cx="5260976" cy="523876"/>
            <a:chOff x="480" y="591"/>
            <a:chExt cx="3314" cy="330"/>
          </a:xfrm>
        </p:grpSpPr>
        <p:sp>
          <p:nvSpPr>
            <p:cNvPr id="17" name="Rectangle 7"/>
            <p:cNvSpPr>
              <a:spLocks noChangeArrowheads="1"/>
            </p:cNvSpPr>
            <p:nvPr/>
          </p:nvSpPr>
          <p:spPr bwMode="auto">
            <a:xfrm>
              <a:off x="480" y="591"/>
              <a:ext cx="33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rPr>
                <a:t>电子绕核转动的角动量 </a:t>
              </a:r>
              <a:r>
                <a:rPr lang="en-US" altLang="zh-CN" sz="2800" i="1" dirty="0">
                  <a:solidFill>
                    <a:srgbClr val="FF0000"/>
                  </a:solidFill>
                </a:rPr>
                <a:t>L </a:t>
              </a:r>
              <a:r>
                <a:rPr lang="zh-CN" altLang="en-US" sz="2800" dirty="0">
                  <a:solidFill>
                    <a:srgbClr val="0000FF"/>
                  </a:solidFill>
                </a:rPr>
                <a:t>的大小</a:t>
              </a:r>
            </a:p>
          </p:txBody>
        </p:sp>
        <p:sp>
          <p:nvSpPr>
            <p:cNvPr id="18" name="Line 8"/>
            <p:cNvSpPr>
              <a:spLocks noChangeShapeType="1"/>
            </p:cNvSpPr>
            <p:nvPr/>
          </p:nvSpPr>
          <p:spPr bwMode="auto">
            <a:xfrm>
              <a:off x="2844" y="630"/>
              <a:ext cx="144" cy="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grpSp>
      <p:grpSp>
        <p:nvGrpSpPr>
          <p:cNvPr id="19" name="Group 9"/>
          <p:cNvGrpSpPr>
            <a:grpSpLocks/>
          </p:cNvGrpSpPr>
          <p:nvPr/>
        </p:nvGrpSpPr>
        <p:grpSpPr bwMode="auto">
          <a:xfrm>
            <a:off x="2247117" y="4195950"/>
            <a:ext cx="5570538" cy="523876"/>
            <a:chOff x="515" y="2635"/>
            <a:chExt cx="3509" cy="330"/>
          </a:xfrm>
        </p:grpSpPr>
        <p:sp>
          <p:nvSpPr>
            <p:cNvPr id="20" name="Rectangle 10"/>
            <p:cNvSpPr>
              <a:spLocks noChangeArrowheads="1"/>
            </p:cNvSpPr>
            <p:nvPr/>
          </p:nvSpPr>
          <p:spPr bwMode="auto">
            <a:xfrm>
              <a:off x="515" y="2635"/>
              <a:ext cx="35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9900"/>
                  </a:solidFill>
                </a:rPr>
                <a:t>角动量 </a:t>
              </a:r>
              <a:r>
                <a:rPr lang="en-US" altLang="zh-CN" sz="2800" i="1" dirty="0">
                  <a:solidFill>
                    <a:srgbClr val="FF0000"/>
                  </a:solidFill>
                </a:rPr>
                <a:t>L</a:t>
              </a:r>
              <a:r>
                <a:rPr lang="en-US" altLang="zh-CN" sz="2800" i="1" dirty="0">
                  <a:solidFill>
                    <a:srgbClr val="009900"/>
                  </a:solidFill>
                </a:rPr>
                <a:t> </a:t>
              </a:r>
              <a:r>
                <a:rPr lang="zh-CN" altLang="en-US" sz="2800" dirty="0">
                  <a:solidFill>
                    <a:srgbClr val="009900"/>
                  </a:solidFill>
                </a:rPr>
                <a:t>的在外磁场方向</a:t>
              </a:r>
              <a:r>
                <a:rPr lang="en-US" altLang="zh-CN" sz="2800" i="1" dirty="0">
                  <a:solidFill>
                    <a:srgbClr val="009900"/>
                  </a:solidFill>
                </a:rPr>
                <a:t>Z </a:t>
              </a:r>
              <a:r>
                <a:rPr lang="zh-CN" altLang="en-US" sz="2800" dirty="0">
                  <a:solidFill>
                    <a:srgbClr val="009900"/>
                  </a:solidFill>
                </a:rPr>
                <a:t>的投影</a:t>
              </a:r>
            </a:p>
          </p:txBody>
        </p:sp>
        <p:sp>
          <p:nvSpPr>
            <p:cNvPr id="21" name="Line 11"/>
            <p:cNvSpPr>
              <a:spLocks noChangeShapeType="1"/>
            </p:cNvSpPr>
            <p:nvPr/>
          </p:nvSpPr>
          <p:spPr bwMode="auto">
            <a:xfrm>
              <a:off x="1273" y="2649"/>
              <a:ext cx="144" cy="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grpSp>
      <p:graphicFrame>
        <p:nvGraphicFramePr>
          <p:cNvPr id="22" name="Object 12"/>
          <p:cNvGraphicFramePr>
            <a:graphicFrameLocks/>
          </p:cNvGraphicFramePr>
          <p:nvPr>
            <p:extLst>
              <p:ext uri="{D42A27DB-BD31-4B8C-83A1-F6EECF244321}">
                <p14:modId xmlns:p14="http://schemas.microsoft.com/office/powerpoint/2010/main" val="1948098041"/>
              </p:ext>
            </p:extLst>
          </p:nvPr>
        </p:nvGraphicFramePr>
        <p:xfrm>
          <a:off x="4448099" y="4805551"/>
          <a:ext cx="1610607" cy="687733"/>
        </p:xfrm>
        <a:graphic>
          <a:graphicData uri="http://schemas.openxmlformats.org/presentationml/2006/ole">
            <mc:AlternateContent xmlns:mc="http://schemas.openxmlformats.org/markup-compatibility/2006">
              <mc:Choice xmlns:v="urn:schemas-microsoft-com:vml" Requires="v">
                <p:oleObj spid="_x0000_s91965" name="公式" r:id="rId5" imgW="571320" imgH="228600" progId="Equation.3">
                  <p:embed/>
                </p:oleObj>
              </mc:Choice>
              <mc:Fallback>
                <p:oleObj name="公式" r:id="rId5" imgW="571320" imgH="228600" progId="Equation.3">
                  <p:embed/>
                  <p:pic>
                    <p:nvPicPr>
                      <p:cNvPr id="0" name=""/>
                      <p:cNvPicPr>
                        <a:picLocks noChangeArrowheads="1"/>
                      </p:cNvPicPr>
                      <p:nvPr/>
                    </p:nvPicPr>
                    <p:blipFill>
                      <a:blip r:embed="rId6"/>
                      <a:srcRect/>
                      <a:stretch>
                        <a:fillRect/>
                      </a:stretch>
                    </p:blipFill>
                    <p:spPr bwMode="auto">
                      <a:xfrm>
                        <a:off x="4448099" y="4805551"/>
                        <a:ext cx="1610607" cy="687733"/>
                      </a:xfrm>
                      <a:prstGeom prst="rect">
                        <a:avLst/>
                      </a:prstGeom>
                      <a:solidFill>
                        <a:srgbClr val="FFC000"/>
                      </a:solidFill>
                      <a:ln>
                        <a:noFill/>
                      </a:ln>
                      <a:effectLst/>
                      <a:extLst/>
                    </p:spPr>
                  </p:pic>
                </p:oleObj>
              </mc:Fallback>
            </mc:AlternateContent>
          </a:graphicData>
        </a:graphic>
      </p:graphicFrame>
      <p:sp>
        <p:nvSpPr>
          <p:cNvPr id="23" name="Rectangle 13"/>
          <p:cNvSpPr>
            <a:spLocks noChangeArrowheads="1"/>
          </p:cNvSpPr>
          <p:nvPr/>
        </p:nvSpPr>
        <p:spPr bwMode="auto">
          <a:xfrm>
            <a:off x="2095277" y="5713588"/>
            <a:ext cx="6419290" cy="523862"/>
          </a:xfrm>
          <a:prstGeom prst="rect">
            <a:avLst/>
          </a:prstGeom>
          <a:solidFill>
            <a:srgbClr val="00FFFF"/>
          </a:solidFill>
          <a:ln w="12700">
            <a:solidFill>
              <a:srgbClr val="00FFFF"/>
            </a:solidFill>
            <a:miter lim="800000"/>
            <a:headEnd/>
            <a:tailEnd/>
          </a:ln>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rPr>
              <a:t>磁量子数      </a:t>
            </a:r>
            <a:r>
              <a:rPr lang="en-US" altLang="zh-CN" sz="2800" i="1" dirty="0">
                <a:solidFill>
                  <a:srgbClr val="FF0000"/>
                </a:solidFill>
              </a:rPr>
              <a:t>m</a:t>
            </a:r>
            <a:r>
              <a:rPr lang="en-US" altLang="zh-CN" sz="2800" i="1" baseline="-25000" dirty="0">
                <a:solidFill>
                  <a:srgbClr val="FF0000"/>
                </a:solidFill>
              </a:rPr>
              <a:t>l</a:t>
            </a:r>
            <a:r>
              <a:rPr lang="en-US" altLang="zh-CN" sz="2800" dirty="0">
                <a:solidFill>
                  <a:srgbClr val="FF0000"/>
                </a:solidFill>
              </a:rPr>
              <a:t> = 0 , ±1 , ±2 , …… , ±</a:t>
            </a:r>
            <a:r>
              <a:rPr lang="en-US" altLang="zh-CN" sz="2800" i="1" dirty="0">
                <a:solidFill>
                  <a:srgbClr val="FF0000"/>
                </a:solidFill>
              </a:rPr>
              <a:t>l</a:t>
            </a:r>
            <a:r>
              <a:rPr lang="en-US" altLang="zh-CN" sz="2800" dirty="0">
                <a:solidFill>
                  <a:srgbClr val="FF0000"/>
                </a:solidFill>
              </a:rPr>
              <a:t> </a:t>
            </a:r>
          </a:p>
        </p:txBody>
      </p:sp>
      <p:sp>
        <p:nvSpPr>
          <p:cNvPr id="24" name="Rectangle 14"/>
          <p:cNvSpPr>
            <a:spLocks noChangeArrowheads="1"/>
          </p:cNvSpPr>
          <p:nvPr/>
        </p:nvSpPr>
        <p:spPr bwMode="auto">
          <a:xfrm>
            <a:off x="2191554" y="2984679"/>
            <a:ext cx="847644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CC00CC"/>
                </a:solidFill>
              </a:rPr>
              <a:t>当 </a:t>
            </a:r>
            <a:r>
              <a:rPr lang="en-US" altLang="zh-CN" sz="2800" i="1" dirty="0">
                <a:solidFill>
                  <a:srgbClr val="CC00CC"/>
                </a:solidFill>
              </a:rPr>
              <a:t>n </a:t>
            </a:r>
            <a:r>
              <a:rPr lang="en-US" altLang="zh-CN" sz="2800" dirty="0">
                <a:solidFill>
                  <a:srgbClr val="CC00CC"/>
                </a:solidFill>
              </a:rPr>
              <a:t>= 1</a:t>
            </a:r>
            <a:r>
              <a:rPr lang="en-US" altLang="zh-CN" sz="2800" i="1" dirty="0">
                <a:solidFill>
                  <a:srgbClr val="CC00CC"/>
                </a:solidFill>
              </a:rPr>
              <a:t> </a:t>
            </a:r>
            <a:r>
              <a:rPr lang="zh-CN" altLang="en-US" sz="2800" dirty="0">
                <a:solidFill>
                  <a:srgbClr val="CC00CC"/>
                </a:solidFill>
              </a:rPr>
              <a:t>时， </a:t>
            </a:r>
            <a:r>
              <a:rPr lang="en-US" altLang="zh-CN" sz="2800" i="1" dirty="0">
                <a:solidFill>
                  <a:srgbClr val="CC00CC"/>
                </a:solidFill>
              </a:rPr>
              <a:t>l </a:t>
            </a:r>
            <a:r>
              <a:rPr lang="en-US" altLang="zh-CN" sz="2800" dirty="0">
                <a:solidFill>
                  <a:srgbClr val="CC00CC"/>
                </a:solidFill>
              </a:rPr>
              <a:t>= 0 </a:t>
            </a:r>
            <a:r>
              <a:rPr lang="zh-CN" altLang="en-US" sz="2800" dirty="0">
                <a:solidFill>
                  <a:srgbClr val="CC00CC"/>
                </a:solidFill>
              </a:rPr>
              <a:t>。当 </a:t>
            </a:r>
            <a:r>
              <a:rPr lang="en-US" altLang="zh-CN" sz="2800" i="1" dirty="0">
                <a:solidFill>
                  <a:srgbClr val="CC00CC"/>
                </a:solidFill>
              </a:rPr>
              <a:t>n </a:t>
            </a:r>
            <a:r>
              <a:rPr lang="en-US" altLang="zh-CN" sz="2800" dirty="0">
                <a:solidFill>
                  <a:srgbClr val="CC00CC"/>
                </a:solidFill>
              </a:rPr>
              <a:t>= 2</a:t>
            </a:r>
            <a:r>
              <a:rPr lang="en-US" altLang="zh-CN" sz="2800" i="1" dirty="0">
                <a:solidFill>
                  <a:srgbClr val="CC00CC"/>
                </a:solidFill>
              </a:rPr>
              <a:t> </a:t>
            </a:r>
            <a:r>
              <a:rPr lang="zh-CN" altLang="en-US" sz="2800" dirty="0">
                <a:solidFill>
                  <a:srgbClr val="CC00CC"/>
                </a:solidFill>
              </a:rPr>
              <a:t>时， </a:t>
            </a:r>
            <a:r>
              <a:rPr lang="en-US" altLang="zh-CN" sz="2800" i="1" dirty="0">
                <a:solidFill>
                  <a:srgbClr val="CC00CC"/>
                </a:solidFill>
              </a:rPr>
              <a:t>l</a:t>
            </a:r>
            <a:r>
              <a:rPr lang="en-US" altLang="zh-CN" sz="2800" dirty="0">
                <a:solidFill>
                  <a:srgbClr val="CC00CC"/>
                </a:solidFill>
              </a:rPr>
              <a:t>  </a:t>
            </a:r>
            <a:r>
              <a:rPr lang="zh-CN" altLang="en-US" sz="2800" dirty="0">
                <a:solidFill>
                  <a:srgbClr val="CC00CC"/>
                </a:solidFill>
              </a:rPr>
              <a:t>可以取 </a:t>
            </a:r>
            <a:r>
              <a:rPr lang="en-US" altLang="zh-CN" sz="2800" dirty="0">
                <a:solidFill>
                  <a:srgbClr val="CC00CC"/>
                </a:solidFill>
              </a:rPr>
              <a:t>0 </a:t>
            </a:r>
            <a:r>
              <a:rPr lang="zh-CN" altLang="en-US" sz="2800" dirty="0">
                <a:solidFill>
                  <a:srgbClr val="CC00CC"/>
                </a:solidFill>
              </a:rPr>
              <a:t>和 </a:t>
            </a:r>
            <a:r>
              <a:rPr lang="en-US" altLang="zh-CN" sz="2800" dirty="0">
                <a:solidFill>
                  <a:srgbClr val="CC00CC"/>
                </a:solidFill>
              </a:rPr>
              <a:t>1  … </a:t>
            </a:r>
          </a:p>
        </p:txBody>
      </p:sp>
      <p:sp>
        <p:nvSpPr>
          <p:cNvPr id="25" name="Rectangle 15"/>
          <p:cNvSpPr>
            <a:spLocks noChangeArrowheads="1"/>
          </p:cNvSpPr>
          <p:nvPr/>
        </p:nvSpPr>
        <p:spPr bwMode="auto">
          <a:xfrm>
            <a:off x="8744756" y="2070279"/>
            <a:ext cx="1923245"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9900"/>
                </a:solidFill>
              </a:rPr>
              <a:t>注意可取值的范围</a:t>
            </a:r>
          </a:p>
        </p:txBody>
      </p:sp>
      <p:sp>
        <p:nvSpPr>
          <p:cNvPr id="26" name="Rectangle 16"/>
          <p:cNvSpPr>
            <a:spLocks noChangeArrowheads="1"/>
          </p:cNvSpPr>
          <p:nvPr/>
        </p:nvSpPr>
        <p:spPr bwMode="auto">
          <a:xfrm>
            <a:off x="8744755" y="5594215"/>
            <a:ext cx="1755284"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CC00CC"/>
                </a:solidFill>
              </a:rPr>
              <a:t>注意可取值的范围</a:t>
            </a:r>
          </a:p>
        </p:txBody>
      </p:sp>
    </p:spTree>
    <p:extLst>
      <p:ext uri="{BB962C8B-B14F-4D97-AF65-F5344CB8AC3E}">
        <p14:creationId xmlns:p14="http://schemas.microsoft.com/office/powerpoint/2010/main" val="111174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23" grpId="0" animBg="1"/>
      <p:bldP spid="24" grpId="0"/>
      <p:bldP spid="25" grpId="0"/>
      <p:bldP spid="26"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85989" y="588093"/>
            <a:ext cx="21371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FF0000"/>
                </a:solidFill>
              </a:rPr>
              <a:t>(1) </a:t>
            </a:r>
            <a:r>
              <a:rPr kumimoji="1" lang="zh-CN" altLang="en-US" sz="2800" dirty="0">
                <a:solidFill>
                  <a:srgbClr val="FF0000"/>
                </a:solidFill>
              </a:rPr>
              <a:t>实验现象</a:t>
            </a:r>
          </a:p>
        </p:txBody>
      </p:sp>
      <p:grpSp>
        <p:nvGrpSpPr>
          <p:cNvPr id="3" name="Group 3"/>
          <p:cNvGrpSpPr>
            <a:grpSpLocks/>
          </p:cNvGrpSpPr>
          <p:nvPr/>
        </p:nvGrpSpPr>
        <p:grpSpPr bwMode="auto">
          <a:xfrm rot="16200000">
            <a:off x="8432218" y="1265236"/>
            <a:ext cx="1371600" cy="685800"/>
            <a:chOff x="2064" y="3552"/>
            <a:chExt cx="864" cy="432"/>
          </a:xfrm>
          <a:solidFill>
            <a:srgbClr val="00FFFF"/>
          </a:solidFill>
        </p:grpSpPr>
        <p:sp>
          <p:nvSpPr>
            <p:cNvPr id="4" name="Rectangle 4"/>
            <p:cNvSpPr>
              <a:spLocks noChangeArrowheads="1"/>
            </p:cNvSpPr>
            <p:nvPr/>
          </p:nvSpPr>
          <p:spPr bwMode="auto">
            <a:xfrm>
              <a:off x="2064" y="3552"/>
              <a:ext cx="864" cy="432"/>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5" name="Line 5"/>
            <p:cNvSpPr>
              <a:spLocks noChangeShapeType="1"/>
            </p:cNvSpPr>
            <p:nvPr/>
          </p:nvSpPr>
          <p:spPr bwMode="auto">
            <a:xfrm>
              <a:off x="2496" y="3552"/>
              <a:ext cx="0" cy="432"/>
            </a:xfrm>
            <a:prstGeom prst="line">
              <a:avLst/>
            </a:prstGeom>
            <a:grpFill/>
            <a:ln w="38100">
              <a:solidFill>
                <a:srgbClr val="FF0000"/>
              </a:solidFill>
              <a:round/>
              <a:headEnd/>
              <a:tailEnd/>
            </a:ln>
            <a:extLst/>
          </p:spPr>
          <p:txBody>
            <a:bodyPr/>
            <a:lstStyle/>
            <a:p>
              <a:endParaRPr lang="zh-CN" altLang="en-US">
                <a:solidFill>
                  <a:srgbClr val="FF0000"/>
                </a:solidFill>
              </a:endParaRPr>
            </a:p>
          </p:txBody>
        </p:sp>
      </p:grpSp>
      <p:grpSp>
        <p:nvGrpSpPr>
          <p:cNvPr id="6" name="Group 6"/>
          <p:cNvGrpSpPr>
            <a:grpSpLocks/>
          </p:cNvGrpSpPr>
          <p:nvPr/>
        </p:nvGrpSpPr>
        <p:grpSpPr bwMode="auto">
          <a:xfrm>
            <a:off x="8775118" y="922336"/>
            <a:ext cx="685800" cy="1371600"/>
            <a:chOff x="3552" y="432"/>
            <a:chExt cx="432" cy="864"/>
          </a:xfrm>
          <a:solidFill>
            <a:srgbClr val="00FFFF"/>
          </a:solidFill>
        </p:grpSpPr>
        <p:sp>
          <p:nvSpPr>
            <p:cNvPr id="7" name="Rectangle 7"/>
            <p:cNvSpPr>
              <a:spLocks noChangeArrowheads="1"/>
            </p:cNvSpPr>
            <p:nvPr/>
          </p:nvSpPr>
          <p:spPr bwMode="auto">
            <a:xfrm rot="-5400000">
              <a:off x="3336" y="648"/>
              <a:ext cx="864" cy="432"/>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8" name="Line 8"/>
            <p:cNvSpPr>
              <a:spLocks noChangeShapeType="1"/>
            </p:cNvSpPr>
            <p:nvPr/>
          </p:nvSpPr>
          <p:spPr bwMode="auto">
            <a:xfrm rot="-5400000">
              <a:off x="3768" y="648"/>
              <a:ext cx="0" cy="432"/>
            </a:xfrm>
            <a:prstGeom prst="line">
              <a:avLst/>
            </a:prstGeom>
            <a:grpFill/>
            <a:ln w="19050">
              <a:solidFill>
                <a:srgbClr val="FF0000"/>
              </a:solidFill>
              <a:round/>
              <a:headEnd/>
              <a:tailEnd/>
            </a:ln>
            <a:extLst/>
          </p:spPr>
          <p:txBody>
            <a:bodyPr/>
            <a:lstStyle/>
            <a:p>
              <a:endParaRPr lang="zh-CN" altLang="en-US">
                <a:solidFill>
                  <a:srgbClr val="FF0000"/>
                </a:solidFill>
              </a:endParaRPr>
            </a:p>
          </p:txBody>
        </p:sp>
      </p:grpSp>
      <p:sp>
        <p:nvSpPr>
          <p:cNvPr id="9" name="Text Box 9"/>
          <p:cNvSpPr txBox="1">
            <a:spLocks noChangeArrowheads="1"/>
          </p:cNvSpPr>
          <p:nvPr/>
        </p:nvSpPr>
        <p:spPr bwMode="auto">
          <a:xfrm>
            <a:off x="9730793" y="1354136"/>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srgbClr val="FF0000"/>
                </a:solidFill>
              </a:rPr>
              <a:t>v</a:t>
            </a:r>
            <a:r>
              <a:rPr kumimoji="1" lang="en-US" altLang="zh-CN" baseline="-20000">
                <a:solidFill>
                  <a:srgbClr val="FF0000"/>
                </a:solidFill>
              </a:rPr>
              <a:t>0</a:t>
            </a:r>
            <a:endParaRPr kumimoji="1" lang="en-US" altLang="zh-CN">
              <a:solidFill>
                <a:srgbClr val="FF0000"/>
              </a:solidFill>
            </a:endParaRPr>
          </a:p>
        </p:txBody>
      </p:sp>
      <p:sp>
        <p:nvSpPr>
          <p:cNvPr id="10" name="Text Box 10"/>
          <p:cNvSpPr txBox="1">
            <a:spLocks noChangeArrowheads="1"/>
          </p:cNvSpPr>
          <p:nvPr/>
        </p:nvSpPr>
        <p:spPr bwMode="auto">
          <a:xfrm>
            <a:off x="9448218" y="846136"/>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srgbClr val="FF0000"/>
                </a:solidFill>
              </a:rPr>
              <a:t>v</a:t>
            </a:r>
            <a:r>
              <a:rPr kumimoji="1" lang="en-US" altLang="zh-CN" baseline="-20000">
                <a:solidFill>
                  <a:srgbClr val="FF0000"/>
                </a:solidFill>
              </a:rPr>
              <a:t>0 </a:t>
            </a:r>
            <a:r>
              <a:rPr kumimoji="1" lang="en-US" altLang="zh-CN" sz="2000">
                <a:solidFill>
                  <a:srgbClr val="FF0000"/>
                </a:solidFill>
              </a:rPr>
              <a:t>+</a:t>
            </a:r>
            <a:r>
              <a:rPr kumimoji="1" lang="en-US" altLang="zh-CN">
                <a:solidFill>
                  <a:srgbClr val="FF0000"/>
                </a:solidFill>
              </a:rPr>
              <a:t>△</a:t>
            </a:r>
            <a:r>
              <a:rPr kumimoji="1" lang="en-US" altLang="zh-CN" i="1">
                <a:solidFill>
                  <a:srgbClr val="FF0000"/>
                </a:solidFill>
              </a:rPr>
              <a:t>v</a:t>
            </a:r>
          </a:p>
        </p:txBody>
      </p:sp>
      <p:sp>
        <p:nvSpPr>
          <p:cNvPr id="11" name="Text Box 11"/>
          <p:cNvSpPr txBox="1">
            <a:spLocks noChangeArrowheads="1"/>
          </p:cNvSpPr>
          <p:nvPr/>
        </p:nvSpPr>
        <p:spPr bwMode="auto">
          <a:xfrm>
            <a:off x="9443458" y="1811338"/>
            <a:ext cx="1023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srgbClr val="FF0000"/>
                </a:solidFill>
              </a:rPr>
              <a:t>v</a:t>
            </a:r>
            <a:r>
              <a:rPr kumimoji="1" lang="en-US" altLang="zh-CN" baseline="-20000">
                <a:solidFill>
                  <a:srgbClr val="FF0000"/>
                </a:solidFill>
              </a:rPr>
              <a:t>0 </a:t>
            </a:r>
            <a:r>
              <a:rPr kumimoji="1" lang="en-US" altLang="zh-CN">
                <a:solidFill>
                  <a:srgbClr val="FF0000"/>
                </a:solidFill>
              </a:rPr>
              <a:t>-△</a:t>
            </a:r>
            <a:r>
              <a:rPr kumimoji="1" lang="en-US" altLang="zh-CN" i="1">
                <a:solidFill>
                  <a:srgbClr val="FF0000"/>
                </a:solidFill>
              </a:rPr>
              <a:t>v</a:t>
            </a:r>
          </a:p>
        </p:txBody>
      </p:sp>
      <p:sp>
        <p:nvSpPr>
          <p:cNvPr id="12" name="Text Box 12"/>
          <p:cNvSpPr txBox="1">
            <a:spLocks noChangeArrowheads="1"/>
          </p:cNvSpPr>
          <p:nvPr/>
        </p:nvSpPr>
        <p:spPr bwMode="auto">
          <a:xfrm>
            <a:off x="2151879" y="1090004"/>
            <a:ext cx="3391501"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zh-CN" altLang="en-US" sz="2800" dirty="0">
                <a:solidFill>
                  <a:srgbClr val="0000FF"/>
                </a:solidFill>
              </a:rPr>
              <a:t>光源处于磁场中时，一条谱线会分裂成若干条谱线</a:t>
            </a:r>
          </a:p>
        </p:txBody>
      </p:sp>
      <p:sp>
        <p:nvSpPr>
          <p:cNvPr id="13" name="Text Box 13"/>
          <p:cNvSpPr txBox="1">
            <a:spLocks noChangeArrowheads="1"/>
          </p:cNvSpPr>
          <p:nvPr/>
        </p:nvSpPr>
        <p:spPr bwMode="auto">
          <a:xfrm>
            <a:off x="6058906" y="1276349"/>
            <a:ext cx="512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400">
                <a:solidFill>
                  <a:srgbClr val="FF0000"/>
                </a:solidFill>
              </a:rPr>
              <a:t>光源</a:t>
            </a:r>
          </a:p>
        </p:txBody>
      </p:sp>
      <p:pic>
        <p:nvPicPr>
          <p:cNvPr id="14" name="Picture 14" descr="原子磁矩1"/>
          <p:cNvPicPr>
            <a:picLocks noChangeAspect="1" noChangeArrowheads="1"/>
          </p:cNvPicPr>
          <p:nvPr/>
        </p:nvPicPr>
        <p:blipFill>
          <a:blip r:embed="rId4">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7878181" y="3400426"/>
            <a:ext cx="170815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5"/>
          <p:cNvGrpSpPr>
            <a:grpSpLocks/>
          </p:cNvGrpSpPr>
          <p:nvPr/>
        </p:nvGrpSpPr>
        <p:grpSpPr bwMode="auto">
          <a:xfrm>
            <a:off x="8598906" y="3616324"/>
            <a:ext cx="411162" cy="457200"/>
            <a:chOff x="4464" y="777"/>
            <a:chExt cx="300" cy="329"/>
          </a:xfrm>
        </p:grpSpPr>
        <p:sp>
          <p:nvSpPr>
            <p:cNvPr id="16" name="Oval 16"/>
            <p:cNvSpPr>
              <a:spLocks noChangeArrowheads="1"/>
            </p:cNvSpPr>
            <p:nvPr/>
          </p:nvSpPr>
          <p:spPr bwMode="auto">
            <a:xfrm>
              <a:off x="4464" y="992"/>
              <a:ext cx="113" cy="112"/>
            </a:xfrm>
            <a:prstGeom prst="ellipse">
              <a:avLst/>
            </a:prstGeom>
            <a:gradFill rotWithShape="1">
              <a:gsLst>
                <a:gs pos="0">
                  <a:srgbClr val="33CCFF"/>
                </a:gs>
                <a:gs pos="100000">
                  <a:srgbClr val="185E76"/>
                </a:gs>
              </a:gsLst>
              <a:path path="shape">
                <a:fillToRect l="50000" t="50000" r="50000" b="50000"/>
              </a:path>
            </a:gradFill>
            <a:ln w="3175">
              <a:solidFill>
                <a:schemeClr val="tx1"/>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17" name="Text Box 17"/>
            <p:cNvSpPr txBox="1">
              <a:spLocks noChangeArrowheads="1"/>
            </p:cNvSpPr>
            <p:nvPr/>
          </p:nvSpPr>
          <p:spPr bwMode="auto">
            <a:xfrm>
              <a:off x="4531" y="777"/>
              <a:ext cx="23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dirty="0">
                  <a:solidFill>
                    <a:srgbClr val="FF0000"/>
                  </a:solidFill>
                </a:rPr>
                <a:t>e</a:t>
              </a:r>
            </a:p>
          </p:txBody>
        </p:sp>
      </p:grpSp>
      <p:graphicFrame>
        <p:nvGraphicFramePr>
          <p:cNvPr id="18" name="Object 18"/>
          <p:cNvGraphicFramePr>
            <a:graphicFrameLocks/>
          </p:cNvGraphicFramePr>
          <p:nvPr>
            <p:extLst>
              <p:ext uri="{D42A27DB-BD31-4B8C-83A1-F6EECF244321}">
                <p14:modId xmlns:p14="http://schemas.microsoft.com/office/powerpoint/2010/main" val="3500793592"/>
              </p:ext>
            </p:extLst>
          </p:nvPr>
        </p:nvGraphicFramePr>
        <p:xfrm>
          <a:off x="9817424" y="3235324"/>
          <a:ext cx="480789" cy="528638"/>
        </p:xfrm>
        <a:graphic>
          <a:graphicData uri="http://schemas.openxmlformats.org/presentationml/2006/ole">
            <mc:AlternateContent xmlns:mc="http://schemas.openxmlformats.org/markup-compatibility/2006">
              <mc:Choice xmlns:v="urn:schemas-microsoft-com:vml" Requires="v">
                <p:oleObj spid="_x0000_s250498" name="公式" r:id="rId5" imgW="139680" imgH="203040" progId="Equation.3">
                  <p:embed/>
                </p:oleObj>
              </mc:Choice>
              <mc:Fallback>
                <p:oleObj name="公式" r:id="rId5" imgW="139680" imgH="203040" progId="Equation.3">
                  <p:embed/>
                  <p:pic>
                    <p:nvPicPr>
                      <p:cNvPr id="0" name=""/>
                      <p:cNvPicPr>
                        <a:picLocks noChangeArrowheads="1"/>
                      </p:cNvPicPr>
                      <p:nvPr/>
                    </p:nvPicPr>
                    <p:blipFill>
                      <a:blip r:embed="rId6"/>
                      <a:srcRect/>
                      <a:stretch>
                        <a:fillRect/>
                      </a:stretch>
                    </p:blipFill>
                    <p:spPr bwMode="auto">
                      <a:xfrm>
                        <a:off x="9817424" y="3235324"/>
                        <a:ext cx="480789" cy="528638"/>
                      </a:xfrm>
                      <a:prstGeom prst="rect">
                        <a:avLst/>
                      </a:prstGeom>
                      <a:noFill/>
                      <a:ln>
                        <a:noFill/>
                      </a:ln>
                      <a:effectLst/>
                      <a:extLst/>
                    </p:spPr>
                  </p:pic>
                </p:oleObj>
              </mc:Fallback>
            </mc:AlternateContent>
          </a:graphicData>
        </a:graphic>
      </p:graphicFrame>
      <p:sp>
        <p:nvSpPr>
          <p:cNvPr id="19" name="Text Box 21"/>
          <p:cNvSpPr txBox="1">
            <a:spLocks noChangeArrowheads="1"/>
          </p:cNvSpPr>
          <p:nvPr/>
        </p:nvSpPr>
        <p:spPr bwMode="auto">
          <a:xfrm>
            <a:off x="2310819" y="5297486"/>
            <a:ext cx="40206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dirty="0">
                <a:solidFill>
                  <a:srgbClr val="0000FF"/>
                </a:solidFill>
              </a:rPr>
              <a:t>z </a:t>
            </a:r>
            <a:r>
              <a:rPr kumimoji="1" lang="zh-CN" altLang="en-US" sz="2800" dirty="0">
                <a:solidFill>
                  <a:srgbClr val="0000FF"/>
                </a:solidFill>
              </a:rPr>
              <a:t>轴（外磁场方向）投影</a:t>
            </a:r>
          </a:p>
        </p:txBody>
      </p:sp>
      <p:sp>
        <p:nvSpPr>
          <p:cNvPr id="20" name="Rectangle 22"/>
          <p:cNvSpPr>
            <a:spLocks noChangeArrowheads="1"/>
          </p:cNvSpPr>
          <p:nvPr/>
        </p:nvSpPr>
        <p:spPr bwMode="auto">
          <a:xfrm>
            <a:off x="8075031" y="5897561"/>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dirty="0" err="1">
                <a:solidFill>
                  <a:srgbClr val="FF0000"/>
                </a:solidFill>
              </a:rPr>
              <a:t>μ</a:t>
            </a:r>
            <a:r>
              <a:rPr kumimoji="1" lang="en-US" altLang="zh-CN" i="1" baseline="-20000" dirty="0" err="1">
                <a:solidFill>
                  <a:srgbClr val="FF0000"/>
                </a:solidFill>
              </a:rPr>
              <a:t>B</a:t>
            </a:r>
            <a:r>
              <a:rPr kumimoji="1" lang="en-US" altLang="zh-CN" i="1" baseline="-20000" dirty="0">
                <a:solidFill>
                  <a:srgbClr val="FF0000"/>
                </a:solidFill>
              </a:rPr>
              <a:t> </a:t>
            </a:r>
            <a:r>
              <a:rPr kumimoji="1" lang="en-US" altLang="zh-CN" dirty="0">
                <a:solidFill>
                  <a:srgbClr val="FF0000"/>
                </a:solidFill>
              </a:rPr>
              <a:t>— </a:t>
            </a:r>
            <a:r>
              <a:rPr kumimoji="1" lang="zh-CN" altLang="en-US" dirty="0">
                <a:solidFill>
                  <a:srgbClr val="FF0000"/>
                </a:solidFill>
                <a:ea typeface="楷体_GB2312" pitchFamily="49" charset="-122"/>
              </a:rPr>
              <a:t>玻尔磁子</a:t>
            </a:r>
          </a:p>
        </p:txBody>
      </p:sp>
      <p:sp>
        <p:nvSpPr>
          <p:cNvPr id="21" name="Text Box 23"/>
          <p:cNvSpPr txBox="1">
            <a:spLocks noChangeArrowheads="1"/>
          </p:cNvSpPr>
          <p:nvPr/>
        </p:nvSpPr>
        <p:spPr bwMode="auto">
          <a:xfrm>
            <a:off x="7422570" y="712786"/>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FF0000"/>
                </a:solidFill>
              </a:rPr>
              <a:t>摄谱仪</a:t>
            </a:r>
          </a:p>
        </p:txBody>
      </p:sp>
      <p:grpSp>
        <p:nvGrpSpPr>
          <p:cNvPr id="22" name="Group 24"/>
          <p:cNvGrpSpPr>
            <a:grpSpLocks/>
          </p:cNvGrpSpPr>
          <p:nvPr/>
        </p:nvGrpSpPr>
        <p:grpSpPr bwMode="auto">
          <a:xfrm>
            <a:off x="6379581" y="1362074"/>
            <a:ext cx="457200" cy="347662"/>
            <a:chOff x="2208" y="1872"/>
            <a:chExt cx="1104" cy="840"/>
          </a:xfrm>
        </p:grpSpPr>
        <p:sp>
          <p:nvSpPr>
            <p:cNvPr id="23" name="AutoShape 25"/>
            <p:cNvSpPr>
              <a:spLocks noChangeArrowheads="1"/>
            </p:cNvSpPr>
            <p:nvPr/>
          </p:nvSpPr>
          <p:spPr bwMode="auto">
            <a:xfrm>
              <a:off x="2340" y="1872"/>
              <a:ext cx="840" cy="840"/>
            </a:xfrm>
            <a:prstGeom prst="sun">
              <a:avLst>
                <a:gd name="adj" fmla="val 19602"/>
              </a:avLst>
            </a:prstGeom>
            <a:gradFill rotWithShape="0">
              <a:gsLst>
                <a:gs pos="0">
                  <a:srgbClr val="FFCC99"/>
                </a:gs>
                <a:gs pos="100000">
                  <a:srgbClr val="FF9966"/>
                </a:gs>
              </a:gsLst>
              <a:path path="rect">
                <a:fillToRect l="50000" t="50000" r="50000" b="50000"/>
              </a:path>
            </a:gradFill>
            <a:ln w="9525">
              <a:solidFill>
                <a:srgbClr val="FF9966"/>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pic>
          <p:nvPicPr>
            <p:cNvPr id="24" name="Picture 26" descr="原子"/>
            <p:cNvPicPr>
              <a:picLocks noChangeAspect="1" noChangeArrowheads="1"/>
            </p:cNvPicPr>
            <p:nvPr/>
          </p:nvPicPr>
          <p:blipFill>
            <a:blip r:embed="rId7">
              <a:clrChange>
                <a:clrFrom>
                  <a:srgbClr val="00669A"/>
                </a:clrFrom>
                <a:clrTo>
                  <a:srgbClr val="00669A">
                    <a:alpha val="0"/>
                  </a:srgbClr>
                </a:clrTo>
              </a:clrChange>
              <a:extLst>
                <a:ext uri="{28A0092B-C50C-407E-A947-70E740481C1C}">
                  <a14:useLocalDpi xmlns:a14="http://schemas.microsoft.com/office/drawing/2010/main" val="0"/>
                </a:ext>
              </a:extLst>
            </a:blip>
            <a:srcRect/>
            <a:stretch>
              <a:fillRect/>
            </a:stretch>
          </p:blipFill>
          <p:spPr bwMode="auto">
            <a:xfrm>
              <a:off x="2208" y="1900"/>
              <a:ext cx="1104" cy="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7"/>
          <p:cNvGrpSpPr>
            <a:grpSpLocks/>
          </p:cNvGrpSpPr>
          <p:nvPr/>
        </p:nvGrpSpPr>
        <p:grpSpPr bwMode="auto">
          <a:xfrm>
            <a:off x="8751731" y="1125536"/>
            <a:ext cx="685800" cy="914400"/>
            <a:chOff x="2496" y="575"/>
            <a:chExt cx="432" cy="576"/>
          </a:xfrm>
        </p:grpSpPr>
        <p:sp>
          <p:nvSpPr>
            <p:cNvPr id="26" name="Line 28"/>
            <p:cNvSpPr>
              <a:spLocks noChangeShapeType="1"/>
            </p:cNvSpPr>
            <p:nvPr/>
          </p:nvSpPr>
          <p:spPr bwMode="auto">
            <a:xfrm rot="-5400000">
              <a:off x="2712" y="359"/>
              <a:ext cx="0" cy="43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7" name="Line 29"/>
            <p:cNvSpPr>
              <a:spLocks noChangeShapeType="1"/>
            </p:cNvSpPr>
            <p:nvPr/>
          </p:nvSpPr>
          <p:spPr bwMode="auto">
            <a:xfrm rot="-5400000">
              <a:off x="2712" y="935"/>
              <a:ext cx="0" cy="43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grpSp>
      <p:graphicFrame>
        <p:nvGraphicFramePr>
          <p:cNvPr id="28" name="Object 30"/>
          <p:cNvGraphicFramePr>
            <a:graphicFrameLocks noChangeAspect="1"/>
          </p:cNvGraphicFramePr>
          <p:nvPr>
            <p:extLst>
              <p:ext uri="{D42A27DB-BD31-4B8C-83A1-F6EECF244321}">
                <p14:modId xmlns:p14="http://schemas.microsoft.com/office/powerpoint/2010/main" val="260158947"/>
              </p:ext>
            </p:extLst>
          </p:nvPr>
        </p:nvGraphicFramePr>
        <p:xfrm>
          <a:off x="7610419" y="5241926"/>
          <a:ext cx="477895" cy="477895"/>
        </p:xfrm>
        <a:graphic>
          <a:graphicData uri="http://schemas.openxmlformats.org/presentationml/2006/ole">
            <mc:AlternateContent xmlns:mc="http://schemas.openxmlformats.org/markup-compatibility/2006">
              <mc:Choice xmlns:v="urn:schemas-microsoft-com:vml" Requires="v">
                <p:oleObj spid="_x0000_s250499" name="公式" r:id="rId8" imgW="139680" imgH="203040" progId="Equation.3">
                  <p:embed/>
                </p:oleObj>
              </mc:Choice>
              <mc:Fallback>
                <p:oleObj name="公式" r:id="rId8" imgW="139680" imgH="203040" progId="Equation.3">
                  <p:embed/>
                  <p:pic>
                    <p:nvPicPr>
                      <p:cNvPr id="0" name=""/>
                      <p:cNvPicPr>
                        <a:picLocks noChangeAspect="1" noChangeArrowheads="1"/>
                      </p:cNvPicPr>
                      <p:nvPr/>
                    </p:nvPicPr>
                    <p:blipFill>
                      <a:blip r:embed="rId9"/>
                      <a:srcRect/>
                      <a:stretch>
                        <a:fillRect/>
                      </a:stretch>
                    </p:blipFill>
                    <p:spPr bwMode="auto">
                      <a:xfrm>
                        <a:off x="7610419" y="5241926"/>
                        <a:ext cx="477895" cy="477895"/>
                      </a:xfrm>
                      <a:prstGeom prst="rect">
                        <a:avLst/>
                      </a:prstGeom>
                      <a:noFill/>
                      <a:ln>
                        <a:noFill/>
                      </a:ln>
                      <a:effectLst/>
                      <a:extLst/>
                    </p:spPr>
                  </p:pic>
                </p:oleObj>
              </mc:Fallback>
            </mc:AlternateContent>
          </a:graphicData>
        </a:graphic>
      </p:graphicFrame>
      <p:sp>
        <p:nvSpPr>
          <p:cNvPr id="29" name="Text Box 31"/>
          <p:cNvSpPr txBox="1">
            <a:spLocks noChangeArrowheads="1"/>
          </p:cNvSpPr>
          <p:nvPr/>
        </p:nvSpPr>
        <p:spPr bwMode="auto">
          <a:xfrm>
            <a:off x="7727370" y="4549776"/>
            <a:ext cx="3587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a:solidFill>
                  <a:srgbClr val="FF0000"/>
                </a:solidFill>
                <a:ea typeface="楷体_GB2312" pitchFamily="49" charset="-122"/>
              </a:rPr>
              <a:t>磁矩</a:t>
            </a:r>
          </a:p>
        </p:txBody>
      </p:sp>
      <p:sp>
        <p:nvSpPr>
          <p:cNvPr id="30" name="Text Box 32"/>
          <p:cNvSpPr txBox="1">
            <a:spLocks noChangeArrowheads="1"/>
          </p:cNvSpPr>
          <p:nvPr/>
        </p:nvSpPr>
        <p:spPr bwMode="auto">
          <a:xfrm>
            <a:off x="2313994" y="3763962"/>
            <a:ext cx="4313239"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zh-CN" altLang="en-US" sz="2800" dirty="0">
                <a:solidFill>
                  <a:srgbClr val="CC00CC"/>
                </a:solidFill>
              </a:rPr>
              <a:t>磁矩和角动量的关系</a:t>
            </a:r>
          </a:p>
        </p:txBody>
      </p:sp>
      <p:sp>
        <p:nvSpPr>
          <p:cNvPr id="31" name="Text Box 33"/>
          <p:cNvSpPr txBox="1">
            <a:spLocks noChangeArrowheads="1"/>
          </p:cNvSpPr>
          <p:nvPr/>
        </p:nvSpPr>
        <p:spPr bwMode="auto">
          <a:xfrm>
            <a:off x="2134606" y="2705100"/>
            <a:ext cx="14157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rPr>
              <a:t>(2) </a:t>
            </a:r>
            <a:r>
              <a:rPr kumimoji="1" lang="zh-CN" altLang="en-US" sz="2800">
                <a:solidFill>
                  <a:srgbClr val="FF0000"/>
                </a:solidFill>
              </a:rPr>
              <a:t>解释</a:t>
            </a:r>
          </a:p>
        </p:txBody>
      </p:sp>
      <p:grpSp>
        <p:nvGrpSpPr>
          <p:cNvPr id="32" name="Group 34"/>
          <p:cNvGrpSpPr>
            <a:grpSpLocks/>
          </p:cNvGrpSpPr>
          <p:nvPr/>
        </p:nvGrpSpPr>
        <p:grpSpPr bwMode="auto">
          <a:xfrm>
            <a:off x="6195431" y="569913"/>
            <a:ext cx="863600" cy="646113"/>
            <a:chOff x="2608" y="210"/>
            <a:chExt cx="544" cy="407"/>
          </a:xfrm>
        </p:grpSpPr>
        <p:sp>
          <p:nvSpPr>
            <p:cNvPr id="33" name="Freeform 35"/>
            <p:cNvSpPr>
              <a:spLocks/>
            </p:cNvSpPr>
            <p:nvPr/>
          </p:nvSpPr>
          <p:spPr bwMode="auto">
            <a:xfrm>
              <a:off x="2608" y="210"/>
              <a:ext cx="544" cy="407"/>
            </a:xfrm>
            <a:custGeom>
              <a:avLst/>
              <a:gdLst/>
              <a:ahLst/>
              <a:cxnLst>
                <a:cxn ang="0">
                  <a:pos x="968" y="1420"/>
                </a:cxn>
                <a:cxn ang="0">
                  <a:pos x="469" y="1420"/>
                </a:cxn>
                <a:cxn ang="0">
                  <a:pos x="15" y="785"/>
                </a:cxn>
                <a:cxn ang="0">
                  <a:pos x="15" y="13"/>
                </a:cxn>
                <a:cxn ang="0">
                  <a:pos x="1467" y="13"/>
                </a:cxn>
                <a:cxn ang="0">
                  <a:pos x="1467" y="785"/>
                </a:cxn>
                <a:cxn ang="0">
                  <a:pos x="968" y="1420"/>
                </a:cxn>
              </a:cxnLst>
              <a:rect l="0" t="0" r="r" b="b"/>
              <a:pathLst>
                <a:path w="1470" h="1446">
                  <a:moveTo>
                    <a:pt x="968" y="1420"/>
                  </a:moveTo>
                  <a:cubicBezTo>
                    <a:pt x="976" y="1434"/>
                    <a:pt x="456" y="1421"/>
                    <a:pt x="469" y="1420"/>
                  </a:cubicBezTo>
                  <a:cubicBezTo>
                    <a:pt x="467" y="1421"/>
                    <a:pt x="0" y="787"/>
                    <a:pt x="15" y="785"/>
                  </a:cubicBezTo>
                  <a:cubicBezTo>
                    <a:pt x="24" y="799"/>
                    <a:pt x="12" y="11"/>
                    <a:pt x="15" y="13"/>
                  </a:cubicBezTo>
                  <a:cubicBezTo>
                    <a:pt x="24" y="0"/>
                    <a:pt x="1470" y="11"/>
                    <a:pt x="1467" y="13"/>
                  </a:cubicBezTo>
                  <a:cubicBezTo>
                    <a:pt x="1458" y="23"/>
                    <a:pt x="1470" y="799"/>
                    <a:pt x="1467" y="785"/>
                  </a:cubicBezTo>
                  <a:cubicBezTo>
                    <a:pt x="1470" y="787"/>
                    <a:pt x="964" y="1446"/>
                    <a:pt x="968" y="1420"/>
                  </a:cubicBezTo>
                  <a:close/>
                </a:path>
              </a:pathLst>
            </a:custGeom>
            <a:solidFill>
              <a:srgbClr val="1FE169"/>
            </a:solidFill>
            <a:ln w="9525">
              <a:solidFill>
                <a:schemeClr val="tx1"/>
              </a:solidFill>
              <a:round/>
              <a:headEnd/>
              <a:tailEnd/>
            </a:ln>
            <a:effectLst/>
          </p:spPr>
          <p:txBody>
            <a:bodyPr/>
            <a:lstStyle/>
            <a:p>
              <a:pPr>
                <a:defRPr/>
              </a:pPr>
              <a:endParaRPr lang="zh-CN" altLang="en-US">
                <a:solidFill>
                  <a:srgbClr val="FF0000"/>
                </a:solidFill>
              </a:endParaRPr>
            </a:p>
          </p:txBody>
        </p:sp>
        <p:sp>
          <p:nvSpPr>
            <p:cNvPr id="34" name="Rectangle 36"/>
            <p:cNvSpPr>
              <a:spLocks noChangeArrowheads="1"/>
            </p:cNvSpPr>
            <p:nvPr/>
          </p:nvSpPr>
          <p:spPr bwMode="auto">
            <a:xfrm>
              <a:off x="2752" y="30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olidFill>
                    <a:srgbClr val="FF0000"/>
                  </a:solidFill>
                </a:rPr>
                <a:t>N</a:t>
              </a:r>
            </a:p>
          </p:txBody>
        </p:sp>
      </p:grpSp>
      <p:grpSp>
        <p:nvGrpSpPr>
          <p:cNvPr id="35" name="Group 37"/>
          <p:cNvGrpSpPr>
            <a:grpSpLocks/>
          </p:cNvGrpSpPr>
          <p:nvPr/>
        </p:nvGrpSpPr>
        <p:grpSpPr bwMode="auto">
          <a:xfrm>
            <a:off x="6195431" y="1792287"/>
            <a:ext cx="863600" cy="646113"/>
            <a:chOff x="2608" y="980"/>
            <a:chExt cx="544" cy="407"/>
          </a:xfrm>
        </p:grpSpPr>
        <p:sp>
          <p:nvSpPr>
            <p:cNvPr id="36" name="Freeform 38"/>
            <p:cNvSpPr>
              <a:spLocks/>
            </p:cNvSpPr>
            <p:nvPr/>
          </p:nvSpPr>
          <p:spPr bwMode="auto">
            <a:xfrm rot="-10800000">
              <a:off x="2608" y="980"/>
              <a:ext cx="544" cy="407"/>
            </a:xfrm>
            <a:custGeom>
              <a:avLst/>
              <a:gdLst/>
              <a:ahLst/>
              <a:cxnLst>
                <a:cxn ang="0">
                  <a:pos x="968" y="1420"/>
                </a:cxn>
                <a:cxn ang="0">
                  <a:pos x="469" y="1420"/>
                </a:cxn>
                <a:cxn ang="0">
                  <a:pos x="15" y="785"/>
                </a:cxn>
                <a:cxn ang="0">
                  <a:pos x="15" y="13"/>
                </a:cxn>
                <a:cxn ang="0">
                  <a:pos x="1467" y="13"/>
                </a:cxn>
                <a:cxn ang="0">
                  <a:pos x="1467" y="785"/>
                </a:cxn>
                <a:cxn ang="0">
                  <a:pos x="968" y="1420"/>
                </a:cxn>
              </a:cxnLst>
              <a:rect l="0" t="0" r="r" b="b"/>
              <a:pathLst>
                <a:path w="1470" h="1446">
                  <a:moveTo>
                    <a:pt x="968" y="1420"/>
                  </a:moveTo>
                  <a:cubicBezTo>
                    <a:pt x="976" y="1434"/>
                    <a:pt x="456" y="1421"/>
                    <a:pt x="469" y="1420"/>
                  </a:cubicBezTo>
                  <a:cubicBezTo>
                    <a:pt x="467" y="1421"/>
                    <a:pt x="0" y="787"/>
                    <a:pt x="15" y="785"/>
                  </a:cubicBezTo>
                  <a:cubicBezTo>
                    <a:pt x="24" y="799"/>
                    <a:pt x="12" y="11"/>
                    <a:pt x="15" y="13"/>
                  </a:cubicBezTo>
                  <a:cubicBezTo>
                    <a:pt x="24" y="0"/>
                    <a:pt x="1470" y="11"/>
                    <a:pt x="1467" y="13"/>
                  </a:cubicBezTo>
                  <a:cubicBezTo>
                    <a:pt x="1458" y="23"/>
                    <a:pt x="1470" y="799"/>
                    <a:pt x="1467" y="785"/>
                  </a:cubicBezTo>
                  <a:cubicBezTo>
                    <a:pt x="1470" y="787"/>
                    <a:pt x="964" y="1446"/>
                    <a:pt x="968" y="1420"/>
                  </a:cubicBezTo>
                  <a:close/>
                </a:path>
              </a:pathLst>
            </a:custGeom>
            <a:solidFill>
              <a:srgbClr val="1FE169"/>
            </a:solidFill>
            <a:ln w="9525">
              <a:solidFill>
                <a:schemeClr val="tx1"/>
              </a:solidFill>
              <a:round/>
              <a:headEnd/>
              <a:tailEnd/>
            </a:ln>
            <a:effectLst/>
          </p:spPr>
          <p:txBody>
            <a:bodyPr/>
            <a:lstStyle/>
            <a:p>
              <a:pPr>
                <a:defRPr/>
              </a:pPr>
              <a:endParaRPr lang="zh-CN" altLang="en-US">
                <a:solidFill>
                  <a:srgbClr val="FF0000"/>
                </a:solidFill>
              </a:endParaRPr>
            </a:p>
          </p:txBody>
        </p:sp>
        <p:sp>
          <p:nvSpPr>
            <p:cNvPr id="38" name="Text Box 40"/>
            <p:cNvSpPr txBox="1">
              <a:spLocks noChangeArrowheads="1"/>
            </p:cNvSpPr>
            <p:nvPr/>
          </p:nvSpPr>
          <p:spPr bwMode="auto">
            <a:xfrm>
              <a:off x="2653" y="102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FF0000"/>
                  </a:solidFill>
                </a:rPr>
                <a:t>S</a:t>
              </a:r>
            </a:p>
          </p:txBody>
        </p:sp>
      </p:grpSp>
      <p:grpSp>
        <p:nvGrpSpPr>
          <p:cNvPr id="39" name="Group 41"/>
          <p:cNvGrpSpPr>
            <a:grpSpLocks/>
          </p:cNvGrpSpPr>
          <p:nvPr/>
        </p:nvGrpSpPr>
        <p:grpSpPr bwMode="auto">
          <a:xfrm>
            <a:off x="7419395" y="1217613"/>
            <a:ext cx="1008063" cy="792163"/>
            <a:chOff x="3606" y="618"/>
            <a:chExt cx="635" cy="499"/>
          </a:xfrm>
        </p:grpSpPr>
        <p:sp>
          <p:nvSpPr>
            <p:cNvPr id="40" name="Line 42"/>
            <p:cNvSpPr>
              <a:spLocks noChangeShapeType="1"/>
            </p:cNvSpPr>
            <p:nvPr/>
          </p:nvSpPr>
          <p:spPr bwMode="auto">
            <a:xfrm>
              <a:off x="3606" y="1117"/>
              <a:ext cx="63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1" name="Line 43"/>
            <p:cNvSpPr>
              <a:spLocks noChangeShapeType="1"/>
            </p:cNvSpPr>
            <p:nvPr/>
          </p:nvSpPr>
          <p:spPr bwMode="auto">
            <a:xfrm>
              <a:off x="3606" y="618"/>
              <a:ext cx="63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2" name="Line 44"/>
            <p:cNvSpPr>
              <a:spLocks noChangeShapeType="1"/>
            </p:cNvSpPr>
            <p:nvPr/>
          </p:nvSpPr>
          <p:spPr bwMode="auto">
            <a:xfrm>
              <a:off x="3606" y="935"/>
              <a:ext cx="0" cy="1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3" name="Line 45"/>
            <p:cNvSpPr>
              <a:spLocks noChangeShapeType="1"/>
            </p:cNvSpPr>
            <p:nvPr/>
          </p:nvSpPr>
          <p:spPr bwMode="auto">
            <a:xfrm>
              <a:off x="3606" y="618"/>
              <a:ext cx="0" cy="1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grpSp>
      <p:sp>
        <p:nvSpPr>
          <p:cNvPr id="44" name="Rectangle 46"/>
          <p:cNvSpPr>
            <a:spLocks noChangeArrowheads="1"/>
          </p:cNvSpPr>
          <p:nvPr/>
        </p:nvSpPr>
        <p:spPr bwMode="auto">
          <a:xfrm>
            <a:off x="2134607" y="70038"/>
            <a:ext cx="20762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FF0000"/>
                </a:solidFill>
              </a:rPr>
              <a:t>4.  </a:t>
            </a:r>
            <a:r>
              <a:rPr kumimoji="1" lang="zh-CN" altLang="en-US" sz="2800" dirty="0">
                <a:solidFill>
                  <a:srgbClr val="FF0000"/>
                </a:solidFill>
              </a:rPr>
              <a:t>塞曼效应</a:t>
            </a:r>
          </a:p>
        </p:txBody>
      </p:sp>
      <p:sp>
        <p:nvSpPr>
          <p:cNvPr id="45" name="Text Box 47"/>
          <p:cNvSpPr txBox="1">
            <a:spLocks noChangeArrowheads="1"/>
          </p:cNvSpPr>
          <p:nvPr/>
        </p:nvSpPr>
        <p:spPr bwMode="auto">
          <a:xfrm>
            <a:off x="1861556" y="5821363"/>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zh-CN" sz="2800">
              <a:solidFill>
                <a:srgbClr val="FF0000"/>
              </a:solidFill>
            </a:endParaRPr>
          </a:p>
        </p:txBody>
      </p:sp>
      <p:sp>
        <p:nvSpPr>
          <p:cNvPr id="46" name="Rectangle 48"/>
          <p:cNvSpPr>
            <a:spLocks noChangeArrowheads="1"/>
          </p:cNvSpPr>
          <p:nvPr/>
        </p:nvSpPr>
        <p:spPr bwMode="auto">
          <a:xfrm>
            <a:off x="2098093" y="3284536"/>
            <a:ext cx="47275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Clr>
                <a:srgbClr val="00FF00"/>
              </a:buClr>
              <a:buFontTx/>
              <a:buChar char="•"/>
            </a:pPr>
            <a:r>
              <a:rPr kumimoji="1" lang="en-US" altLang="zh-CN" sz="2800" dirty="0">
                <a:solidFill>
                  <a:srgbClr val="FF0000"/>
                </a:solidFill>
              </a:rPr>
              <a:t> </a:t>
            </a:r>
            <a:r>
              <a:rPr kumimoji="1" lang="zh-CN" altLang="en-US" sz="2800" dirty="0">
                <a:solidFill>
                  <a:srgbClr val="009900"/>
                </a:solidFill>
              </a:rPr>
              <a:t>磁场作用下的原子附加能量</a:t>
            </a:r>
          </a:p>
        </p:txBody>
      </p:sp>
      <p:sp>
        <p:nvSpPr>
          <p:cNvPr id="47" name="Line 49"/>
          <p:cNvSpPr>
            <a:spLocks noChangeShapeType="1"/>
          </p:cNvSpPr>
          <p:nvPr/>
        </p:nvSpPr>
        <p:spPr bwMode="auto">
          <a:xfrm flipV="1">
            <a:off x="8794168" y="3052763"/>
            <a:ext cx="0" cy="468313"/>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8" name="Text Box 50"/>
          <p:cNvSpPr txBox="1">
            <a:spLocks noChangeArrowheads="1"/>
          </p:cNvSpPr>
          <p:nvPr/>
        </p:nvSpPr>
        <p:spPr bwMode="auto">
          <a:xfrm>
            <a:off x="8362368" y="2920999"/>
            <a:ext cx="304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srgbClr val="FF0000"/>
                </a:solidFill>
              </a:rPr>
              <a:t>z</a:t>
            </a:r>
          </a:p>
        </p:txBody>
      </p:sp>
      <p:graphicFrame>
        <p:nvGraphicFramePr>
          <p:cNvPr id="49" name="Object 52"/>
          <p:cNvGraphicFramePr>
            <a:graphicFrameLocks noChangeAspect="1"/>
          </p:cNvGraphicFramePr>
          <p:nvPr>
            <p:extLst>
              <p:ext uri="{D42A27DB-BD31-4B8C-83A1-F6EECF244321}">
                <p14:modId xmlns:p14="http://schemas.microsoft.com/office/powerpoint/2010/main" val="1109048036"/>
              </p:ext>
            </p:extLst>
          </p:nvPr>
        </p:nvGraphicFramePr>
        <p:xfrm>
          <a:off x="2638425" y="5868989"/>
          <a:ext cx="5227638" cy="942975"/>
        </p:xfrm>
        <a:graphic>
          <a:graphicData uri="http://schemas.openxmlformats.org/presentationml/2006/ole">
            <mc:AlternateContent xmlns:mc="http://schemas.openxmlformats.org/markup-compatibility/2006">
              <mc:Choice xmlns:v="urn:schemas-microsoft-com:vml" Requires="v">
                <p:oleObj spid="_x0000_s250500" name="公式" r:id="rId10" imgW="2184120" imgH="393480" progId="Equation.3">
                  <p:embed/>
                </p:oleObj>
              </mc:Choice>
              <mc:Fallback>
                <p:oleObj name="公式" r:id="rId10" imgW="2184120" imgH="393480" progId="Equation.3">
                  <p:embed/>
                  <p:pic>
                    <p:nvPicPr>
                      <p:cNvPr id="0" name=""/>
                      <p:cNvPicPr>
                        <a:picLocks noChangeAspect="1" noChangeArrowheads="1"/>
                      </p:cNvPicPr>
                      <p:nvPr/>
                    </p:nvPicPr>
                    <p:blipFill>
                      <a:blip r:embed="rId11"/>
                      <a:srcRect/>
                      <a:stretch>
                        <a:fillRect/>
                      </a:stretch>
                    </p:blipFill>
                    <p:spPr bwMode="auto">
                      <a:xfrm>
                        <a:off x="2638425" y="5868989"/>
                        <a:ext cx="5227638"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 name="Object 53"/>
          <p:cNvGraphicFramePr>
            <a:graphicFrameLocks noChangeAspect="1"/>
          </p:cNvGraphicFramePr>
          <p:nvPr>
            <p:extLst>
              <p:ext uri="{D42A27DB-BD31-4B8C-83A1-F6EECF244321}">
                <p14:modId xmlns:p14="http://schemas.microsoft.com/office/powerpoint/2010/main" val="544412555"/>
              </p:ext>
            </p:extLst>
          </p:nvPr>
        </p:nvGraphicFramePr>
        <p:xfrm>
          <a:off x="3006725" y="4217989"/>
          <a:ext cx="2058988" cy="1119187"/>
        </p:xfrm>
        <a:graphic>
          <a:graphicData uri="http://schemas.openxmlformats.org/presentationml/2006/ole">
            <mc:AlternateContent xmlns:mc="http://schemas.openxmlformats.org/markup-compatibility/2006">
              <mc:Choice xmlns:v="urn:schemas-microsoft-com:vml" Requires="v">
                <p:oleObj spid="_x0000_s250501" name="公式" r:id="rId12" imgW="723600" imgH="393480" progId="Equation.3">
                  <p:embed/>
                </p:oleObj>
              </mc:Choice>
              <mc:Fallback>
                <p:oleObj name="公式" r:id="rId12" imgW="723600" imgH="393480" progId="Equation.3">
                  <p:embed/>
                  <p:pic>
                    <p:nvPicPr>
                      <p:cNvPr id="0" name=""/>
                      <p:cNvPicPr>
                        <a:picLocks noChangeAspect="1" noChangeArrowheads="1"/>
                      </p:cNvPicPr>
                      <p:nvPr/>
                    </p:nvPicPr>
                    <p:blipFill>
                      <a:blip r:embed="rId13"/>
                      <a:srcRect/>
                      <a:stretch>
                        <a:fillRect/>
                      </a:stretch>
                    </p:blipFill>
                    <p:spPr bwMode="auto">
                      <a:xfrm>
                        <a:off x="3006725" y="4217989"/>
                        <a:ext cx="2058988" cy="111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21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slide(fromTop)">
                                      <p:cBhvr>
                                        <p:cTn id="16" dur="500"/>
                                        <p:tgtEl>
                                          <p:spTgt spid="32"/>
                                        </p:tgtEl>
                                      </p:cBhvr>
                                    </p:animEffect>
                                  </p:childTnLst>
                                </p:cTn>
                              </p:par>
                              <p:par>
                                <p:cTn id="17" presetID="12" presetClass="entr" presetSubtype="4"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slide(fromBottom)">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6"/>
                                        </p:tgtEl>
                                        <p:attrNameLst>
                                          <p:attrName>style.visibility</p:attrName>
                                        </p:attrNameLst>
                                      </p:cBhvr>
                                      <p:to>
                                        <p:strVal val="visible"/>
                                      </p:to>
                                    </p:set>
                                  </p:childTnLst>
                                </p:cTn>
                              </p:par>
                            </p:childTnLst>
                          </p:cTn>
                        </p:par>
                        <p:par>
                          <p:cTn id="24" fill="hold">
                            <p:stCondLst>
                              <p:cond delay="500"/>
                            </p:stCondLst>
                            <p:childTnLst>
                              <p:par>
                                <p:cTn id="25" presetID="39" presetClass="entr" presetSubtype="0" accel="10000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25"/>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25"/>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childTnLst>
                          </p:cTn>
                        </p:par>
                        <p:par>
                          <p:cTn id="35" fill="hold">
                            <p:stCondLst>
                              <p:cond delay="1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par>
                          <p:cTn id="53" fill="hold">
                            <p:stCondLst>
                              <p:cond delay="500"/>
                            </p:stCondLst>
                            <p:childTnLst>
                              <p:par>
                                <p:cTn id="54" presetID="18" presetClass="entr" presetSubtype="6"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strips(downRight)">
                                      <p:cBhvr>
                                        <p:cTn id="56" dur="500"/>
                                        <p:tgtEl>
                                          <p:spTgt spid="14"/>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499"/>
                                          </p:stCondLst>
                                        </p:cTn>
                                        <p:tgtEl>
                                          <p:spTgt spid="15"/>
                                        </p:tgtEl>
                                        <p:attrNameLst>
                                          <p:attrName>style.visibility</p:attrName>
                                        </p:attrNameLst>
                                      </p:cBhvr>
                                      <p:to>
                                        <p:strVal val="visible"/>
                                      </p:to>
                                    </p:set>
                                  </p:childTnLst>
                                </p:cTn>
                              </p:par>
                            </p:childTnLst>
                          </p:cTn>
                        </p:par>
                        <p:par>
                          <p:cTn id="60" fill="hold">
                            <p:stCondLst>
                              <p:cond delay="1500"/>
                            </p:stCondLst>
                            <p:childTnLst>
                              <p:par>
                                <p:cTn id="61" presetID="1" presetClass="entr" presetSubtype="0" fill="hold" nodeType="afterEffect">
                                  <p:stCondLst>
                                    <p:cond delay="0"/>
                                  </p:stCondLst>
                                  <p:childTnLst>
                                    <p:set>
                                      <p:cBhvr>
                                        <p:cTn id="62" dur="1" fill="hold">
                                          <p:stCondLst>
                                            <p:cond delay="499"/>
                                          </p:stCondLst>
                                        </p:cTn>
                                        <p:tgtEl>
                                          <p:spTgt spid="18"/>
                                        </p:tgtEl>
                                        <p:attrNameLst>
                                          <p:attrName>style.visibility</p:attrName>
                                        </p:attrNameLst>
                                      </p:cBhvr>
                                      <p:to>
                                        <p:strVal val="visible"/>
                                      </p:to>
                                    </p:set>
                                  </p:childTnLst>
                                </p:cTn>
                              </p:par>
                              <p:par>
                                <p:cTn id="63" presetID="9"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dissolve">
                                      <p:cBhvr>
                                        <p:cTn id="65" dur="500"/>
                                        <p:tgtEl>
                                          <p:spTgt spid="28"/>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dissolve">
                                      <p:cBhvr>
                                        <p:cTn id="68" dur="500"/>
                                        <p:tgtEl>
                                          <p:spTgt spid="29"/>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down)">
                                      <p:cBhvr>
                                        <p:cTn id="71" dur="500"/>
                                        <p:tgtEl>
                                          <p:spTgt spid="47"/>
                                        </p:tgtEl>
                                      </p:cBhvr>
                                    </p:animEffect>
                                  </p:childTnLst>
                                </p:cTn>
                              </p:par>
                              <p:par>
                                <p:cTn id="72" presetID="1" presetClass="entr" presetSubtype="0" fill="hold" grpId="0" nodeType="withEffect">
                                  <p:stCondLst>
                                    <p:cond delay="0"/>
                                  </p:stCondLst>
                                  <p:childTnLst>
                                    <p:set>
                                      <p:cBhvr>
                                        <p:cTn id="73" dur="1" fill="hold">
                                          <p:stCondLst>
                                            <p:cond delay="499"/>
                                          </p:stCondLst>
                                        </p:cTn>
                                        <p:tgtEl>
                                          <p:spTgt spid="4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left)">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down)">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49"/>
                                        </p:tgtEl>
                                        <p:attrNameLst>
                                          <p:attrName>style.visibility</p:attrName>
                                        </p:attrNameLst>
                                      </p:cBhvr>
                                      <p:to>
                                        <p:strVal val="visible"/>
                                      </p:to>
                                    </p:set>
                                    <p:anim calcmode="lin" valueType="num">
                                      <p:cBhvr additive="base">
                                        <p:cTn id="94" dur="500" fill="hold"/>
                                        <p:tgtEl>
                                          <p:spTgt spid="49"/>
                                        </p:tgtEl>
                                        <p:attrNameLst>
                                          <p:attrName>ppt_x</p:attrName>
                                        </p:attrNameLst>
                                      </p:cBhvr>
                                      <p:tavLst>
                                        <p:tav tm="0">
                                          <p:val>
                                            <p:strVal val="#ppt_x"/>
                                          </p:val>
                                        </p:tav>
                                        <p:tav tm="100000">
                                          <p:val>
                                            <p:strVal val="#ppt_x"/>
                                          </p:val>
                                        </p:tav>
                                      </p:tavLst>
                                    </p:anim>
                                    <p:anim calcmode="lin" valueType="num">
                                      <p:cBhvr additive="base">
                                        <p:cTn id="9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1" presetClass="entr" presetSubtype="1"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heel(1)">
                                      <p:cBhvr>
                                        <p:cTn id="10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12" grpId="0" autoUpdateAnimBg="0"/>
      <p:bldP spid="19" grpId="0"/>
      <p:bldP spid="20" grpId="0"/>
      <p:bldP spid="29" grpId="0"/>
      <p:bldP spid="30" grpId="0"/>
      <p:bldP spid="31" grpId="0"/>
      <p:bldP spid="46" grpId="0"/>
      <p:bldP spid="47" grpId="0" animBg="1"/>
      <p:bldP spid="48" grpId="0"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p:cNvGraphicFramePr>
          <p:nvPr>
            <p:extLst>
              <p:ext uri="{D42A27DB-BD31-4B8C-83A1-F6EECF244321}">
                <p14:modId xmlns:p14="http://schemas.microsoft.com/office/powerpoint/2010/main" val="847620124"/>
              </p:ext>
            </p:extLst>
          </p:nvPr>
        </p:nvGraphicFramePr>
        <p:xfrm>
          <a:off x="3435919" y="697326"/>
          <a:ext cx="2704587" cy="541338"/>
        </p:xfrm>
        <a:graphic>
          <a:graphicData uri="http://schemas.openxmlformats.org/presentationml/2006/ole">
            <mc:AlternateContent xmlns:mc="http://schemas.openxmlformats.org/markup-compatibility/2006">
              <mc:Choice xmlns:v="urn:schemas-microsoft-com:vml" Requires="v">
                <p:oleObj spid="_x0000_s247430" name="公式" r:id="rId4" imgW="1231560" imgH="241200" progId="Equation.3">
                  <p:embed/>
                </p:oleObj>
              </mc:Choice>
              <mc:Fallback>
                <p:oleObj name="公式" r:id="rId4" imgW="1231560" imgH="241200" progId="Equation.3">
                  <p:embed/>
                  <p:pic>
                    <p:nvPicPr>
                      <p:cNvPr id="0" name=""/>
                      <p:cNvPicPr>
                        <a:picLocks noChangeArrowheads="1"/>
                      </p:cNvPicPr>
                      <p:nvPr/>
                    </p:nvPicPr>
                    <p:blipFill>
                      <a:blip r:embed="rId5"/>
                      <a:srcRect/>
                      <a:stretch>
                        <a:fillRect/>
                      </a:stretch>
                    </p:blipFill>
                    <p:spPr bwMode="auto">
                      <a:xfrm>
                        <a:off x="3435919" y="697326"/>
                        <a:ext cx="2704587" cy="541338"/>
                      </a:xfrm>
                      <a:prstGeom prst="rect">
                        <a:avLst/>
                      </a:prstGeom>
                      <a:noFill/>
                      <a:ln>
                        <a:noFill/>
                      </a:ln>
                      <a:effectLst/>
                      <a:extLst/>
                    </p:spPr>
                  </p:pic>
                </p:oleObj>
              </mc:Fallback>
            </mc:AlternateContent>
          </a:graphicData>
        </a:graphic>
      </p:graphicFrame>
      <p:sp>
        <p:nvSpPr>
          <p:cNvPr id="3" name="Rectangle 3"/>
          <p:cNvSpPr>
            <a:spLocks noChangeArrowheads="1"/>
          </p:cNvSpPr>
          <p:nvPr/>
        </p:nvSpPr>
        <p:spPr bwMode="auto">
          <a:xfrm>
            <a:off x="2152404" y="76091"/>
            <a:ext cx="5040312" cy="631584"/>
          </a:xfrm>
          <a:prstGeom prst="rect">
            <a:avLst/>
          </a:prstGeom>
          <a:noFill/>
          <a:ln w="9525">
            <a:noFill/>
            <a:miter lim="800000"/>
            <a:headEnd/>
            <a:tailEnd/>
          </a:ln>
        </p:spPr>
        <p:txBody>
          <a:bodyPr lIns="92075" tIns="46038" rIns="92075" bIns="46038">
            <a:spAutoFit/>
          </a:bodyPr>
          <a:lstStyle/>
          <a:p>
            <a:pPr>
              <a:lnSpc>
                <a:spcPct val="125000"/>
              </a:lnSpc>
              <a:defRPr/>
            </a:pPr>
            <a:r>
              <a:rPr lang="zh-CN" altLang="en-US" sz="2800" b="1" kern="0" dirty="0">
                <a:solidFill>
                  <a:srgbClr val="0070C0"/>
                </a:solidFill>
              </a:rPr>
              <a:t>由于磁场作用</a:t>
            </a:r>
            <a:r>
              <a:rPr lang="en-US" altLang="zh-CN" sz="2800" b="1" kern="0" dirty="0">
                <a:solidFill>
                  <a:srgbClr val="0070C0"/>
                </a:solidFill>
              </a:rPr>
              <a:t>, </a:t>
            </a:r>
            <a:r>
              <a:rPr lang="zh-CN" altLang="en-US" sz="2800" b="1" kern="0" dirty="0">
                <a:solidFill>
                  <a:srgbClr val="0070C0"/>
                </a:solidFill>
              </a:rPr>
              <a:t>原子附加能量为 </a:t>
            </a:r>
          </a:p>
        </p:txBody>
      </p:sp>
      <p:sp>
        <p:nvSpPr>
          <p:cNvPr id="4" name="Rectangle 4"/>
          <p:cNvSpPr>
            <a:spLocks noChangeArrowheads="1"/>
          </p:cNvSpPr>
          <p:nvPr/>
        </p:nvSpPr>
        <p:spPr bwMode="auto">
          <a:xfrm>
            <a:off x="2508004" y="1416640"/>
            <a:ext cx="4824412" cy="523862"/>
          </a:xfrm>
          <a:prstGeom prst="rect">
            <a:avLst/>
          </a:prstGeom>
          <a:noFill/>
          <a:ln w="9525">
            <a:noFill/>
            <a:miter lim="800000"/>
            <a:headEnd/>
            <a:tailEnd/>
          </a:ln>
        </p:spPr>
        <p:txBody>
          <a:bodyPr lIns="92075" tIns="46038" rIns="92075" bIns="46038">
            <a:spAutoFit/>
          </a:bodyPr>
          <a:lstStyle/>
          <a:p>
            <a:pPr>
              <a:defRPr/>
            </a:pPr>
            <a:r>
              <a:rPr lang="en-US" altLang="zh-CN" sz="2800" b="1" i="1" kern="0" dirty="0">
                <a:solidFill>
                  <a:srgbClr val="FF0000"/>
                </a:solidFill>
              </a:rPr>
              <a:t> </a:t>
            </a:r>
            <a:r>
              <a:rPr lang="zh-CN" altLang="en-US" sz="2800" b="1" kern="0" dirty="0">
                <a:solidFill>
                  <a:srgbClr val="009900"/>
                </a:solidFill>
              </a:rPr>
              <a:t>其中 </a:t>
            </a:r>
            <a:r>
              <a:rPr lang="zh-CN" altLang="en-US" sz="2800" b="1" i="1" kern="0" dirty="0">
                <a:solidFill>
                  <a:srgbClr val="009900"/>
                </a:solidFill>
              </a:rPr>
              <a:t>  </a:t>
            </a:r>
            <a:r>
              <a:rPr lang="en-US" altLang="zh-CN" sz="2800" b="1" i="1" kern="0" dirty="0">
                <a:solidFill>
                  <a:srgbClr val="C00000"/>
                </a:solidFill>
              </a:rPr>
              <a:t>m</a:t>
            </a:r>
            <a:r>
              <a:rPr lang="en-US" altLang="zh-CN" sz="2800" b="1" i="1" kern="0" baseline="-20000" dirty="0">
                <a:solidFill>
                  <a:srgbClr val="C00000"/>
                </a:solidFill>
                <a:latin typeface="Times New Roman" panose="02020603050405020304" pitchFamily="18" charset="0"/>
                <a:cs typeface="Times New Roman" panose="02020603050405020304" pitchFamily="18" charset="0"/>
              </a:rPr>
              <a:t>l </a:t>
            </a:r>
            <a:r>
              <a:rPr lang="en-US" altLang="zh-CN" sz="2800" b="1" i="1" kern="0" baseline="-20000" dirty="0">
                <a:solidFill>
                  <a:srgbClr val="C00000"/>
                </a:solidFill>
              </a:rPr>
              <a:t> </a:t>
            </a:r>
            <a:r>
              <a:rPr lang="en-US" altLang="zh-CN" sz="2800" b="1" kern="0" dirty="0">
                <a:solidFill>
                  <a:srgbClr val="C00000"/>
                </a:solidFill>
              </a:rPr>
              <a:t>= 0, ±1, ± 2, …, ± </a:t>
            </a:r>
            <a:r>
              <a:rPr lang="en-US" altLang="zh-CN" sz="2800" b="1" i="1" kern="0" dirty="0">
                <a:solidFill>
                  <a:srgbClr val="C00000"/>
                </a:solidFill>
                <a:latin typeface="Times New Roman" panose="02020603050405020304" pitchFamily="18" charset="0"/>
                <a:cs typeface="Times New Roman" panose="02020603050405020304" pitchFamily="18" charset="0"/>
              </a:rPr>
              <a:t>l</a:t>
            </a:r>
          </a:p>
        </p:txBody>
      </p:sp>
      <p:graphicFrame>
        <p:nvGraphicFramePr>
          <p:cNvPr id="5" name="Object 5"/>
          <p:cNvGraphicFramePr>
            <a:graphicFrameLocks/>
          </p:cNvGraphicFramePr>
          <p:nvPr>
            <p:extLst>
              <p:ext uri="{D42A27DB-BD31-4B8C-83A1-F6EECF244321}">
                <p14:modId xmlns:p14="http://schemas.microsoft.com/office/powerpoint/2010/main" val="458461816"/>
              </p:ext>
            </p:extLst>
          </p:nvPr>
        </p:nvGraphicFramePr>
        <p:xfrm>
          <a:off x="6113217" y="742777"/>
          <a:ext cx="1746003" cy="582613"/>
        </p:xfrm>
        <a:graphic>
          <a:graphicData uri="http://schemas.openxmlformats.org/presentationml/2006/ole">
            <mc:AlternateContent xmlns:mc="http://schemas.openxmlformats.org/markup-compatibility/2006">
              <mc:Choice xmlns:v="urn:schemas-microsoft-com:vml" Requires="v">
                <p:oleObj spid="_x0000_s247431" name="公式" r:id="rId6" imgW="609480" imgH="228600" progId="Equation.3">
                  <p:embed/>
                </p:oleObj>
              </mc:Choice>
              <mc:Fallback>
                <p:oleObj name="公式" r:id="rId6" imgW="609480" imgH="228600" progId="Equation.3">
                  <p:embed/>
                  <p:pic>
                    <p:nvPicPr>
                      <p:cNvPr id="0" name=""/>
                      <p:cNvPicPr>
                        <a:picLocks noChangeArrowheads="1"/>
                      </p:cNvPicPr>
                      <p:nvPr/>
                    </p:nvPicPr>
                    <p:blipFill>
                      <a:blip r:embed="rId7"/>
                      <a:srcRect/>
                      <a:stretch>
                        <a:fillRect/>
                      </a:stretch>
                    </p:blipFill>
                    <p:spPr bwMode="auto">
                      <a:xfrm>
                        <a:off x="6113217" y="742777"/>
                        <a:ext cx="1746003" cy="582613"/>
                      </a:xfrm>
                      <a:prstGeom prst="rect">
                        <a:avLst/>
                      </a:prstGeom>
                      <a:noFill/>
                      <a:ln>
                        <a:noFill/>
                      </a:ln>
                      <a:effectLst/>
                      <a:extLst/>
                    </p:spPr>
                  </p:pic>
                </p:oleObj>
              </mc:Fallback>
            </mc:AlternateContent>
          </a:graphicData>
        </a:graphic>
      </p:graphicFrame>
      <p:sp>
        <p:nvSpPr>
          <p:cNvPr id="6" name="Rectangle 6"/>
          <p:cNvSpPr>
            <a:spLocks noChangeArrowheads="1"/>
          </p:cNvSpPr>
          <p:nvPr/>
        </p:nvSpPr>
        <p:spPr bwMode="auto">
          <a:xfrm>
            <a:off x="1948913" y="3682425"/>
            <a:ext cx="2263440" cy="462307"/>
          </a:xfrm>
          <a:prstGeom prst="rect">
            <a:avLst/>
          </a:prstGeom>
          <a:noFill/>
          <a:ln w="9525">
            <a:noFill/>
            <a:miter lim="800000"/>
            <a:headEnd/>
            <a:tailEnd/>
          </a:ln>
        </p:spPr>
        <p:txBody>
          <a:bodyPr wrap="none" lIns="92075" tIns="46038" rIns="92075" bIns="46038">
            <a:spAutoFit/>
          </a:bodyPr>
          <a:lstStyle/>
          <a:p>
            <a:pPr>
              <a:defRPr/>
            </a:pPr>
            <a:r>
              <a:rPr lang="en-US" altLang="zh-CN" kern="0" dirty="0">
                <a:solidFill>
                  <a:srgbClr val="87119F"/>
                </a:solidFill>
                <a:latin typeface="楷体_GB2312" pitchFamily="1" charset="-122"/>
                <a:ea typeface="楷体_GB2312" pitchFamily="1" charset="-122"/>
              </a:rPr>
              <a:t>  </a:t>
            </a:r>
            <a:r>
              <a:rPr lang="zh-CN" altLang="en-US" sz="2400" b="1" kern="0" dirty="0">
                <a:solidFill>
                  <a:srgbClr val="87119F"/>
                </a:solidFill>
                <a:latin typeface="楷体_GB2312" pitchFamily="1" charset="-122"/>
                <a:ea typeface="楷体_GB2312" pitchFamily="1" charset="-122"/>
              </a:rPr>
              <a:t>能 级 简 并 </a:t>
            </a:r>
          </a:p>
        </p:txBody>
      </p:sp>
      <p:sp>
        <p:nvSpPr>
          <p:cNvPr id="7" name="Line 7"/>
          <p:cNvSpPr>
            <a:spLocks noChangeShapeType="1"/>
          </p:cNvSpPr>
          <p:nvPr/>
        </p:nvSpPr>
        <p:spPr bwMode="auto">
          <a:xfrm>
            <a:off x="3797054" y="3668713"/>
            <a:ext cx="1308100"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sp>
        <p:nvSpPr>
          <p:cNvPr id="8" name="Line 8"/>
          <p:cNvSpPr>
            <a:spLocks noChangeShapeType="1"/>
          </p:cNvSpPr>
          <p:nvPr/>
        </p:nvSpPr>
        <p:spPr bwMode="auto">
          <a:xfrm>
            <a:off x="3797056" y="5268913"/>
            <a:ext cx="1379537"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grpSp>
        <p:nvGrpSpPr>
          <p:cNvPr id="9" name="Group 9"/>
          <p:cNvGrpSpPr>
            <a:grpSpLocks/>
          </p:cNvGrpSpPr>
          <p:nvPr/>
        </p:nvGrpSpPr>
        <p:grpSpPr bwMode="auto">
          <a:xfrm>
            <a:off x="5752854" y="3363913"/>
            <a:ext cx="1579562" cy="609600"/>
            <a:chOff x="2699" y="2119"/>
            <a:chExt cx="995" cy="384"/>
          </a:xfrm>
        </p:grpSpPr>
        <p:sp>
          <p:nvSpPr>
            <p:cNvPr id="10" name="Line 10"/>
            <p:cNvSpPr>
              <a:spLocks noChangeShapeType="1"/>
            </p:cNvSpPr>
            <p:nvPr/>
          </p:nvSpPr>
          <p:spPr bwMode="auto">
            <a:xfrm>
              <a:off x="2699" y="2119"/>
              <a:ext cx="995"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sp>
          <p:nvSpPr>
            <p:cNvPr id="11" name="Line 11"/>
            <p:cNvSpPr>
              <a:spLocks noChangeShapeType="1"/>
            </p:cNvSpPr>
            <p:nvPr/>
          </p:nvSpPr>
          <p:spPr bwMode="auto">
            <a:xfrm>
              <a:off x="2699" y="2311"/>
              <a:ext cx="995"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sp>
          <p:nvSpPr>
            <p:cNvPr id="12" name="Line 12"/>
            <p:cNvSpPr>
              <a:spLocks noChangeShapeType="1"/>
            </p:cNvSpPr>
            <p:nvPr/>
          </p:nvSpPr>
          <p:spPr bwMode="auto">
            <a:xfrm>
              <a:off x="2699" y="2503"/>
              <a:ext cx="995"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grpSp>
      <p:sp>
        <p:nvSpPr>
          <p:cNvPr id="13" name="Line 13"/>
          <p:cNvSpPr>
            <a:spLocks noChangeShapeType="1"/>
          </p:cNvSpPr>
          <p:nvPr/>
        </p:nvSpPr>
        <p:spPr bwMode="auto">
          <a:xfrm>
            <a:off x="5681416" y="5268913"/>
            <a:ext cx="1651000" cy="0"/>
          </a:xfrm>
          <a:prstGeom prst="line">
            <a:avLst/>
          </a:prstGeom>
          <a:noFill/>
          <a:ln w="25400">
            <a:solidFill>
              <a:srgbClr val="FF0000"/>
            </a:solidFill>
            <a:round/>
            <a:headEnd type="none" w="sm" len="sm"/>
            <a:tailEnd type="none" w="sm" len="sm"/>
          </a:ln>
        </p:spPr>
        <p:txBody>
          <a:bodyPr/>
          <a:lstStyle/>
          <a:p>
            <a:pPr>
              <a:defRPr/>
            </a:pPr>
            <a:endParaRPr lang="zh-CN" altLang="en-US" kern="0">
              <a:solidFill>
                <a:srgbClr val="FF0000"/>
              </a:solidFill>
            </a:endParaRPr>
          </a:p>
        </p:txBody>
      </p:sp>
      <p:sp>
        <p:nvSpPr>
          <p:cNvPr id="14" name="Line 14"/>
          <p:cNvSpPr>
            <a:spLocks noChangeShapeType="1"/>
          </p:cNvSpPr>
          <p:nvPr/>
        </p:nvSpPr>
        <p:spPr bwMode="auto">
          <a:xfrm>
            <a:off x="4443166" y="3668713"/>
            <a:ext cx="0" cy="1600200"/>
          </a:xfrm>
          <a:prstGeom prst="line">
            <a:avLst/>
          </a:prstGeom>
          <a:noFill/>
          <a:ln w="25400">
            <a:solidFill>
              <a:srgbClr val="FF00FF"/>
            </a:solidFill>
            <a:round/>
            <a:headEnd type="none" w="sm" len="sm"/>
            <a:tailEnd type="stealth" w="med" len="med"/>
          </a:ln>
        </p:spPr>
        <p:txBody>
          <a:bodyPr/>
          <a:lstStyle/>
          <a:p>
            <a:pPr>
              <a:defRPr/>
            </a:pPr>
            <a:endParaRPr lang="zh-CN" altLang="en-US" kern="0">
              <a:solidFill>
                <a:srgbClr val="FF0000"/>
              </a:solidFill>
            </a:endParaRPr>
          </a:p>
        </p:txBody>
      </p:sp>
      <p:sp>
        <p:nvSpPr>
          <p:cNvPr id="19" name="Rectangle 19"/>
          <p:cNvSpPr>
            <a:spLocks noChangeArrowheads="1"/>
          </p:cNvSpPr>
          <p:nvPr/>
        </p:nvSpPr>
        <p:spPr bwMode="auto">
          <a:xfrm>
            <a:off x="2800105" y="3367267"/>
            <a:ext cx="849592"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0070C0"/>
                </a:solidFill>
                <a:latin typeface="Times New Roman" panose="02020603050405020304" pitchFamily="18" charset="0"/>
                <a:cs typeface="Times New Roman" panose="02020603050405020304" pitchFamily="18" charset="0"/>
              </a:rPr>
              <a:t>l = </a:t>
            </a:r>
            <a:r>
              <a:rPr lang="en-US" altLang="zh-CN" sz="2800" b="1" kern="0" dirty="0">
                <a:solidFill>
                  <a:srgbClr val="0070C0"/>
                </a:solidFill>
                <a:latin typeface="Times New Roman" panose="02020603050405020304" pitchFamily="18" charset="0"/>
                <a:cs typeface="Times New Roman" panose="02020603050405020304" pitchFamily="18" charset="0"/>
              </a:rPr>
              <a:t>1</a:t>
            </a:r>
          </a:p>
        </p:txBody>
      </p:sp>
      <p:sp>
        <p:nvSpPr>
          <p:cNvPr id="20" name="Rectangle 20"/>
          <p:cNvSpPr>
            <a:spLocks noChangeArrowheads="1"/>
          </p:cNvSpPr>
          <p:nvPr/>
        </p:nvSpPr>
        <p:spPr bwMode="auto">
          <a:xfrm>
            <a:off x="2800105" y="5040313"/>
            <a:ext cx="849592"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0000FF"/>
                </a:solidFill>
                <a:latin typeface="Times New Roman" panose="02020603050405020304" pitchFamily="18" charset="0"/>
                <a:cs typeface="Times New Roman" panose="02020603050405020304" pitchFamily="18" charset="0"/>
              </a:rPr>
              <a:t>l = </a:t>
            </a:r>
            <a:r>
              <a:rPr lang="en-US" altLang="zh-CN" sz="2800" b="1" kern="0" dirty="0">
                <a:solidFill>
                  <a:srgbClr val="0000FF"/>
                </a:solidFill>
                <a:latin typeface="Times New Roman" panose="02020603050405020304" pitchFamily="18" charset="0"/>
                <a:cs typeface="Times New Roman" panose="02020603050405020304" pitchFamily="18" charset="0"/>
              </a:rPr>
              <a:t>0</a:t>
            </a:r>
          </a:p>
        </p:txBody>
      </p:sp>
      <p:sp>
        <p:nvSpPr>
          <p:cNvPr id="21" name="Rectangle 21"/>
          <p:cNvSpPr>
            <a:spLocks noChangeArrowheads="1"/>
          </p:cNvSpPr>
          <p:nvPr/>
        </p:nvSpPr>
        <p:spPr bwMode="auto">
          <a:xfrm>
            <a:off x="7498735" y="2462132"/>
            <a:ext cx="533800"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87119F"/>
                </a:solidFill>
                <a:latin typeface="Times New Roman" panose="02020603050405020304" pitchFamily="18" charset="0"/>
                <a:cs typeface="Times New Roman" panose="02020603050405020304" pitchFamily="18" charset="0"/>
              </a:rPr>
              <a:t>m</a:t>
            </a:r>
            <a:r>
              <a:rPr lang="en-US" altLang="zh-CN" sz="2800" b="1" i="1" kern="0" baseline="-20000" dirty="0">
                <a:solidFill>
                  <a:srgbClr val="87119F"/>
                </a:solidFill>
                <a:latin typeface="Times New Roman" panose="02020603050405020304" pitchFamily="18" charset="0"/>
                <a:cs typeface="Times New Roman" panose="02020603050405020304" pitchFamily="18" charset="0"/>
              </a:rPr>
              <a:t>l</a:t>
            </a:r>
          </a:p>
        </p:txBody>
      </p:sp>
      <p:sp>
        <p:nvSpPr>
          <p:cNvPr id="22" name="Rectangle 22"/>
          <p:cNvSpPr>
            <a:spLocks noChangeArrowheads="1"/>
          </p:cNvSpPr>
          <p:nvPr/>
        </p:nvSpPr>
        <p:spPr bwMode="auto">
          <a:xfrm>
            <a:off x="7578503" y="2898822"/>
            <a:ext cx="442429" cy="136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15000"/>
              </a:lnSpc>
            </a:pPr>
            <a:r>
              <a:rPr lang="en-US" altLang="zh-CN" dirty="0">
                <a:solidFill>
                  <a:srgbClr val="87119F"/>
                </a:solidFill>
              </a:rPr>
              <a:t>1</a:t>
            </a:r>
          </a:p>
          <a:p>
            <a:pPr algn="ctr" eaLnBrk="1" hangingPunct="1">
              <a:lnSpc>
                <a:spcPct val="115000"/>
              </a:lnSpc>
            </a:pPr>
            <a:r>
              <a:rPr lang="en-US" altLang="zh-CN" dirty="0">
                <a:solidFill>
                  <a:srgbClr val="87119F"/>
                </a:solidFill>
              </a:rPr>
              <a:t>0</a:t>
            </a:r>
          </a:p>
          <a:p>
            <a:pPr algn="ctr" eaLnBrk="1" hangingPunct="1">
              <a:lnSpc>
                <a:spcPct val="115000"/>
              </a:lnSpc>
            </a:pPr>
            <a:r>
              <a:rPr lang="en-US" altLang="zh-CN" dirty="0">
                <a:solidFill>
                  <a:srgbClr val="87119F"/>
                </a:solidFill>
              </a:rPr>
              <a:t>-1</a:t>
            </a:r>
          </a:p>
        </p:txBody>
      </p:sp>
      <p:sp>
        <p:nvSpPr>
          <p:cNvPr id="23" name="Rectangle 23"/>
          <p:cNvSpPr>
            <a:spLocks noChangeArrowheads="1"/>
          </p:cNvSpPr>
          <p:nvPr/>
        </p:nvSpPr>
        <p:spPr bwMode="auto">
          <a:xfrm>
            <a:off x="8303966" y="2436516"/>
            <a:ext cx="762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a:t>
            </a:r>
            <a:r>
              <a:rPr lang="en-US" altLang="zh-CN" i="1" dirty="0">
                <a:solidFill>
                  <a:srgbClr val="FF0000"/>
                </a:solidFill>
              </a:rPr>
              <a:t>E</a:t>
            </a:r>
          </a:p>
        </p:txBody>
      </p:sp>
      <p:graphicFrame>
        <p:nvGraphicFramePr>
          <p:cNvPr id="24" name="Object 24"/>
          <p:cNvGraphicFramePr>
            <a:graphicFrameLocks/>
          </p:cNvGraphicFramePr>
          <p:nvPr>
            <p:extLst>
              <p:ext uri="{D42A27DB-BD31-4B8C-83A1-F6EECF244321}">
                <p14:modId xmlns:p14="http://schemas.microsoft.com/office/powerpoint/2010/main" val="1134179919"/>
              </p:ext>
            </p:extLst>
          </p:nvPr>
        </p:nvGraphicFramePr>
        <p:xfrm>
          <a:off x="8321477" y="2918611"/>
          <a:ext cx="675669" cy="480218"/>
        </p:xfrm>
        <a:graphic>
          <a:graphicData uri="http://schemas.openxmlformats.org/presentationml/2006/ole">
            <mc:AlternateContent xmlns:mc="http://schemas.openxmlformats.org/markup-compatibility/2006">
              <mc:Choice xmlns:v="urn:schemas-microsoft-com:vml" Requires="v">
                <p:oleObj spid="_x0000_s247432" name="公式" r:id="rId8" imgW="304560" imgH="215640" progId="Equation.3">
                  <p:embed/>
                </p:oleObj>
              </mc:Choice>
              <mc:Fallback>
                <p:oleObj name="公式" r:id="rId8" imgW="304560" imgH="215640" progId="Equation.3">
                  <p:embed/>
                  <p:pic>
                    <p:nvPicPr>
                      <p:cNvPr id="0" name=""/>
                      <p:cNvPicPr>
                        <a:picLocks noChangeArrowheads="1"/>
                      </p:cNvPicPr>
                      <p:nvPr/>
                    </p:nvPicPr>
                    <p:blipFill>
                      <a:blip r:embed="rId9"/>
                      <a:srcRect/>
                      <a:stretch>
                        <a:fillRect/>
                      </a:stretch>
                    </p:blipFill>
                    <p:spPr bwMode="auto">
                      <a:xfrm>
                        <a:off x="8321477" y="2918611"/>
                        <a:ext cx="675669" cy="480218"/>
                      </a:xfrm>
                      <a:prstGeom prst="rect">
                        <a:avLst/>
                      </a:prstGeom>
                      <a:noFill/>
                      <a:ln>
                        <a:noFill/>
                      </a:ln>
                      <a:effectLst/>
                      <a:extLst/>
                    </p:spPr>
                  </p:pic>
                </p:oleObj>
              </mc:Fallback>
            </mc:AlternateContent>
          </a:graphicData>
        </a:graphic>
      </p:graphicFrame>
      <p:graphicFrame>
        <p:nvGraphicFramePr>
          <p:cNvPr id="25" name="Object 25"/>
          <p:cNvGraphicFramePr>
            <a:graphicFrameLocks/>
          </p:cNvGraphicFramePr>
          <p:nvPr>
            <p:extLst>
              <p:ext uri="{D42A27DB-BD31-4B8C-83A1-F6EECF244321}">
                <p14:modId xmlns:p14="http://schemas.microsoft.com/office/powerpoint/2010/main" val="2245345876"/>
              </p:ext>
            </p:extLst>
          </p:nvPr>
        </p:nvGraphicFramePr>
        <p:xfrm>
          <a:off x="8269040" y="3861939"/>
          <a:ext cx="796926" cy="439738"/>
        </p:xfrm>
        <a:graphic>
          <a:graphicData uri="http://schemas.openxmlformats.org/presentationml/2006/ole">
            <mc:AlternateContent xmlns:mc="http://schemas.openxmlformats.org/markup-compatibility/2006">
              <mc:Choice xmlns:v="urn:schemas-microsoft-com:vml" Requires="v">
                <p:oleObj spid="_x0000_s247433" name="公式" r:id="rId10" imgW="419040" imgH="215640" progId="Equation.3">
                  <p:embed/>
                </p:oleObj>
              </mc:Choice>
              <mc:Fallback>
                <p:oleObj name="公式" r:id="rId10" imgW="419040" imgH="215640" progId="Equation.3">
                  <p:embed/>
                  <p:pic>
                    <p:nvPicPr>
                      <p:cNvPr id="0" name=""/>
                      <p:cNvPicPr>
                        <a:picLocks noChangeArrowheads="1"/>
                      </p:cNvPicPr>
                      <p:nvPr/>
                    </p:nvPicPr>
                    <p:blipFill>
                      <a:blip r:embed="rId11"/>
                      <a:srcRect/>
                      <a:stretch>
                        <a:fillRect/>
                      </a:stretch>
                    </p:blipFill>
                    <p:spPr bwMode="auto">
                      <a:xfrm>
                        <a:off x="8269040" y="3861939"/>
                        <a:ext cx="796926" cy="439738"/>
                      </a:xfrm>
                      <a:prstGeom prst="rect">
                        <a:avLst/>
                      </a:prstGeom>
                      <a:noFill/>
                      <a:ln>
                        <a:noFill/>
                      </a:ln>
                      <a:effectLst/>
                      <a:extLst/>
                    </p:spPr>
                  </p:pic>
                </p:oleObj>
              </mc:Fallback>
            </mc:AlternateContent>
          </a:graphicData>
        </a:graphic>
      </p:graphicFrame>
      <p:sp>
        <p:nvSpPr>
          <p:cNvPr id="26" name="Rectangle 26"/>
          <p:cNvSpPr>
            <a:spLocks noChangeArrowheads="1"/>
          </p:cNvSpPr>
          <p:nvPr/>
        </p:nvSpPr>
        <p:spPr bwMode="auto">
          <a:xfrm>
            <a:off x="8456368" y="3509965"/>
            <a:ext cx="33983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rPr>
              <a:t>0</a:t>
            </a:r>
          </a:p>
        </p:txBody>
      </p:sp>
      <p:sp>
        <p:nvSpPr>
          <p:cNvPr id="27" name="Line 27"/>
          <p:cNvSpPr>
            <a:spLocks noChangeShapeType="1"/>
          </p:cNvSpPr>
          <p:nvPr/>
        </p:nvSpPr>
        <p:spPr bwMode="auto">
          <a:xfrm>
            <a:off x="5248029" y="5268913"/>
            <a:ext cx="381000" cy="0"/>
          </a:xfrm>
          <a:prstGeom prst="line">
            <a:avLst/>
          </a:prstGeom>
          <a:noFill/>
          <a:ln w="12700">
            <a:solidFill>
              <a:srgbClr val="FFFFFF"/>
            </a:solidFill>
            <a:prstDash val="sysDot"/>
            <a:round/>
            <a:headEnd type="none" w="sm" len="sm"/>
            <a:tailEnd type="none" w="sm" len="sm"/>
          </a:ln>
        </p:spPr>
        <p:txBody>
          <a:bodyPr/>
          <a:lstStyle/>
          <a:p>
            <a:pPr>
              <a:defRPr/>
            </a:pPr>
            <a:endParaRPr lang="zh-CN" altLang="en-US" kern="0">
              <a:solidFill>
                <a:srgbClr val="FF0000"/>
              </a:solidFill>
            </a:endParaRPr>
          </a:p>
        </p:txBody>
      </p:sp>
      <p:sp>
        <p:nvSpPr>
          <p:cNvPr id="28" name="Line 28"/>
          <p:cNvSpPr>
            <a:spLocks noChangeShapeType="1"/>
          </p:cNvSpPr>
          <p:nvPr/>
        </p:nvSpPr>
        <p:spPr bwMode="auto">
          <a:xfrm>
            <a:off x="6570416" y="3668713"/>
            <a:ext cx="0" cy="1600200"/>
          </a:xfrm>
          <a:prstGeom prst="line">
            <a:avLst/>
          </a:prstGeom>
          <a:noFill/>
          <a:ln w="25400">
            <a:solidFill>
              <a:srgbClr val="FF00FF"/>
            </a:solidFill>
            <a:round/>
            <a:headEnd type="none" w="sm" len="sm"/>
            <a:tailEnd type="stealth" w="med" len="med"/>
          </a:ln>
        </p:spPr>
        <p:txBody>
          <a:bodyPr/>
          <a:lstStyle/>
          <a:p>
            <a:pPr>
              <a:defRPr/>
            </a:pPr>
            <a:endParaRPr lang="zh-CN" altLang="en-US" kern="0">
              <a:solidFill>
                <a:srgbClr val="FF0000"/>
              </a:solidFill>
            </a:endParaRPr>
          </a:p>
        </p:txBody>
      </p:sp>
      <p:sp>
        <p:nvSpPr>
          <p:cNvPr id="29" name="Line 29"/>
          <p:cNvSpPr>
            <a:spLocks noChangeShapeType="1"/>
          </p:cNvSpPr>
          <p:nvPr/>
        </p:nvSpPr>
        <p:spPr bwMode="auto">
          <a:xfrm>
            <a:off x="6113216" y="3973513"/>
            <a:ext cx="0" cy="1295400"/>
          </a:xfrm>
          <a:prstGeom prst="line">
            <a:avLst/>
          </a:prstGeom>
          <a:noFill/>
          <a:ln w="25400">
            <a:solidFill>
              <a:srgbClr val="FF00FF"/>
            </a:solidFill>
            <a:round/>
            <a:headEnd type="none" w="sm" len="sm"/>
            <a:tailEnd type="stealth" w="med" len="med"/>
          </a:ln>
        </p:spPr>
        <p:txBody>
          <a:bodyPr/>
          <a:lstStyle/>
          <a:p>
            <a:pPr>
              <a:defRPr/>
            </a:pPr>
            <a:endParaRPr lang="zh-CN" altLang="en-US" kern="0">
              <a:solidFill>
                <a:srgbClr val="FF0000"/>
              </a:solidFill>
            </a:endParaRPr>
          </a:p>
        </p:txBody>
      </p:sp>
      <p:sp>
        <p:nvSpPr>
          <p:cNvPr id="30" name="Line 30"/>
          <p:cNvSpPr>
            <a:spLocks noChangeShapeType="1"/>
          </p:cNvSpPr>
          <p:nvPr/>
        </p:nvSpPr>
        <p:spPr bwMode="auto">
          <a:xfrm>
            <a:off x="7027616" y="3363913"/>
            <a:ext cx="0" cy="1905000"/>
          </a:xfrm>
          <a:prstGeom prst="line">
            <a:avLst/>
          </a:prstGeom>
          <a:noFill/>
          <a:ln w="25400">
            <a:solidFill>
              <a:srgbClr val="FF00FF"/>
            </a:solidFill>
            <a:round/>
            <a:headEnd type="none" w="sm" len="sm"/>
            <a:tailEnd type="stealth" w="med" len="med"/>
          </a:ln>
        </p:spPr>
        <p:txBody>
          <a:bodyPr/>
          <a:lstStyle/>
          <a:p>
            <a:pPr>
              <a:defRPr/>
            </a:pPr>
            <a:endParaRPr lang="zh-CN" altLang="en-US" kern="0">
              <a:solidFill>
                <a:srgbClr val="FF0000"/>
              </a:solidFill>
            </a:endParaRPr>
          </a:p>
        </p:txBody>
      </p:sp>
      <p:grpSp>
        <p:nvGrpSpPr>
          <p:cNvPr id="31" name="Group 31"/>
          <p:cNvGrpSpPr>
            <a:grpSpLocks/>
          </p:cNvGrpSpPr>
          <p:nvPr/>
        </p:nvGrpSpPr>
        <p:grpSpPr bwMode="auto">
          <a:xfrm>
            <a:off x="5898906" y="5638800"/>
            <a:ext cx="1368425" cy="615950"/>
            <a:chOff x="2791" y="3552"/>
            <a:chExt cx="862" cy="388"/>
          </a:xfrm>
        </p:grpSpPr>
        <p:sp>
          <p:nvSpPr>
            <p:cNvPr id="32" name="Rectangle 32"/>
            <p:cNvSpPr>
              <a:spLocks noChangeArrowheads="1"/>
            </p:cNvSpPr>
            <p:nvPr/>
          </p:nvSpPr>
          <p:spPr bwMode="auto">
            <a:xfrm>
              <a:off x="2791" y="3555"/>
              <a:ext cx="862" cy="385"/>
            </a:xfrm>
            <a:prstGeom prst="rect">
              <a:avLst/>
            </a:prstGeom>
            <a:solidFill>
              <a:srgbClr val="000000"/>
            </a:solidFill>
            <a:ln w="12700">
              <a:solidFill>
                <a:srgbClr val="000000"/>
              </a:solidFill>
              <a:miter lim="800000"/>
              <a:headEnd/>
              <a:tailEnd/>
            </a:ln>
          </p:spPr>
          <p:txBody>
            <a:bodyPr wrap="none" anchor="ctr"/>
            <a:lstStyle/>
            <a:p>
              <a:pPr>
                <a:defRPr/>
              </a:pPr>
              <a:endParaRPr lang="zh-CN" altLang="en-US" kern="0">
                <a:solidFill>
                  <a:srgbClr val="FF0000"/>
                </a:solidFill>
              </a:endParaRPr>
            </a:p>
          </p:txBody>
        </p:sp>
        <p:sp>
          <p:nvSpPr>
            <p:cNvPr id="33" name="Line 33"/>
            <p:cNvSpPr>
              <a:spLocks noChangeShapeType="1"/>
            </p:cNvSpPr>
            <p:nvPr/>
          </p:nvSpPr>
          <p:spPr bwMode="auto">
            <a:xfrm flipV="1">
              <a:off x="3222" y="3553"/>
              <a:ext cx="0" cy="387"/>
            </a:xfrm>
            <a:prstGeom prst="line">
              <a:avLst/>
            </a:prstGeom>
            <a:noFill/>
            <a:ln w="12700">
              <a:solidFill>
                <a:srgbClr val="FFFFFF"/>
              </a:solidFill>
              <a:round/>
              <a:headEnd type="none" w="sm" len="sm"/>
              <a:tailEnd type="none" w="sm" len="sm"/>
            </a:ln>
          </p:spPr>
          <p:txBody>
            <a:bodyPr/>
            <a:lstStyle/>
            <a:p>
              <a:pPr>
                <a:defRPr/>
              </a:pPr>
              <a:endParaRPr lang="zh-CN" altLang="en-US" kern="0">
                <a:solidFill>
                  <a:srgbClr val="FF0000"/>
                </a:solidFill>
              </a:endParaRPr>
            </a:p>
          </p:txBody>
        </p:sp>
        <p:sp>
          <p:nvSpPr>
            <p:cNvPr id="34" name="Line 34"/>
            <p:cNvSpPr>
              <a:spLocks noChangeShapeType="1"/>
            </p:cNvSpPr>
            <p:nvPr/>
          </p:nvSpPr>
          <p:spPr bwMode="auto">
            <a:xfrm flipV="1">
              <a:off x="2933" y="3552"/>
              <a:ext cx="0" cy="387"/>
            </a:xfrm>
            <a:prstGeom prst="line">
              <a:avLst/>
            </a:prstGeom>
            <a:noFill/>
            <a:ln w="12700">
              <a:solidFill>
                <a:srgbClr val="FFFFFF"/>
              </a:solidFill>
              <a:round/>
              <a:headEnd type="none" w="sm" len="sm"/>
              <a:tailEnd type="none" w="sm" len="sm"/>
            </a:ln>
          </p:spPr>
          <p:txBody>
            <a:bodyPr/>
            <a:lstStyle/>
            <a:p>
              <a:pPr>
                <a:defRPr/>
              </a:pPr>
              <a:endParaRPr lang="zh-CN" altLang="en-US" kern="0">
                <a:solidFill>
                  <a:srgbClr val="FF0000"/>
                </a:solidFill>
              </a:endParaRPr>
            </a:p>
          </p:txBody>
        </p:sp>
        <p:sp>
          <p:nvSpPr>
            <p:cNvPr id="35" name="Line 35"/>
            <p:cNvSpPr>
              <a:spLocks noChangeShapeType="1"/>
            </p:cNvSpPr>
            <p:nvPr/>
          </p:nvSpPr>
          <p:spPr bwMode="auto">
            <a:xfrm flipV="1">
              <a:off x="3509" y="3552"/>
              <a:ext cx="0" cy="387"/>
            </a:xfrm>
            <a:prstGeom prst="line">
              <a:avLst/>
            </a:prstGeom>
            <a:noFill/>
            <a:ln w="12700">
              <a:solidFill>
                <a:srgbClr val="FFFFFF"/>
              </a:solidFill>
              <a:round/>
              <a:headEnd type="none" w="sm" len="sm"/>
              <a:tailEnd type="none" w="sm" len="sm"/>
            </a:ln>
          </p:spPr>
          <p:txBody>
            <a:bodyPr/>
            <a:lstStyle/>
            <a:p>
              <a:pPr>
                <a:defRPr/>
              </a:pPr>
              <a:endParaRPr lang="zh-CN" altLang="en-US" kern="0">
                <a:solidFill>
                  <a:srgbClr val="FF0000"/>
                </a:solidFill>
              </a:endParaRPr>
            </a:p>
          </p:txBody>
        </p:sp>
      </p:grpSp>
      <p:grpSp>
        <p:nvGrpSpPr>
          <p:cNvPr id="36" name="Group 36"/>
          <p:cNvGrpSpPr>
            <a:grpSpLocks/>
          </p:cNvGrpSpPr>
          <p:nvPr/>
        </p:nvGrpSpPr>
        <p:grpSpPr bwMode="auto">
          <a:xfrm>
            <a:off x="3758956" y="5640388"/>
            <a:ext cx="1368425" cy="614362"/>
            <a:chOff x="1443" y="3553"/>
            <a:chExt cx="862" cy="387"/>
          </a:xfrm>
        </p:grpSpPr>
        <p:sp>
          <p:nvSpPr>
            <p:cNvPr id="37" name="Rectangle 37"/>
            <p:cNvSpPr>
              <a:spLocks noChangeArrowheads="1"/>
            </p:cNvSpPr>
            <p:nvPr/>
          </p:nvSpPr>
          <p:spPr bwMode="auto">
            <a:xfrm>
              <a:off x="1443" y="3555"/>
              <a:ext cx="862" cy="385"/>
            </a:xfrm>
            <a:prstGeom prst="rect">
              <a:avLst/>
            </a:prstGeom>
            <a:solidFill>
              <a:srgbClr val="000000"/>
            </a:solidFill>
            <a:ln w="12700">
              <a:solidFill>
                <a:srgbClr val="000000"/>
              </a:solidFill>
              <a:miter lim="800000"/>
              <a:headEnd/>
              <a:tailEnd/>
            </a:ln>
          </p:spPr>
          <p:txBody>
            <a:bodyPr wrap="none" anchor="ctr"/>
            <a:lstStyle/>
            <a:p>
              <a:pPr>
                <a:defRPr/>
              </a:pPr>
              <a:endParaRPr lang="zh-CN" altLang="en-US" kern="0">
                <a:solidFill>
                  <a:srgbClr val="FF0000"/>
                </a:solidFill>
              </a:endParaRPr>
            </a:p>
          </p:txBody>
        </p:sp>
        <p:sp>
          <p:nvSpPr>
            <p:cNvPr id="38" name="Line 38"/>
            <p:cNvSpPr>
              <a:spLocks noChangeShapeType="1"/>
            </p:cNvSpPr>
            <p:nvPr/>
          </p:nvSpPr>
          <p:spPr bwMode="auto">
            <a:xfrm flipV="1">
              <a:off x="1874" y="3553"/>
              <a:ext cx="0" cy="387"/>
            </a:xfrm>
            <a:prstGeom prst="line">
              <a:avLst/>
            </a:prstGeom>
            <a:noFill/>
            <a:ln w="25400">
              <a:solidFill>
                <a:srgbClr val="FFFFFF"/>
              </a:solidFill>
              <a:round/>
              <a:headEnd type="none" w="sm" len="sm"/>
              <a:tailEnd type="none" w="sm" len="sm"/>
            </a:ln>
          </p:spPr>
          <p:txBody>
            <a:bodyPr/>
            <a:lstStyle/>
            <a:p>
              <a:pPr>
                <a:defRPr/>
              </a:pPr>
              <a:endParaRPr lang="zh-CN" altLang="en-US" kern="0">
                <a:solidFill>
                  <a:srgbClr val="FF0000"/>
                </a:solidFill>
              </a:endParaRPr>
            </a:p>
          </p:txBody>
        </p:sp>
      </p:grpSp>
      <p:sp>
        <p:nvSpPr>
          <p:cNvPr id="39" name="Rectangle 39"/>
          <p:cNvSpPr>
            <a:spLocks noChangeArrowheads="1"/>
          </p:cNvSpPr>
          <p:nvPr/>
        </p:nvSpPr>
        <p:spPr bwMode="auto">
          <a:xfrm>
            <a:off x="4269108" y="5148356"/>
            <a:ext cx="476092"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009900"/>
                </a:solidFill>
              </a:rPr>
              <a:t>v</a:t>
            </a:r>
            <a:r>
              <a:rPr lang="en-US" altLang="zh-CN" sz="2800" b="1" kern="0" baseline="-20000" dirty="0">
                <a:solidFill>
                  <a:srgbClr val="009900"/>
                </a:solidFill>
              </a:rPr>
              <a:t>0</a:t>
            </a:r>
          </a:p>
        </p:txBody>
      </p:sp>
      <p:sp>
        <p:nvSpPr>
          <p:cNvPr id="40" name="Rectangle 40"/>
          <p:cNvSpPr>
            <a:spLocks noChangeArrowheads="1"/>
          </p:cNvSpPr>
          <p:nvPr/>
        </p:nvSpPr>
        <p:spPr bwMode="auto">
          <a:xfrm>
            <a:off x="6356805" y="5162386"/>
            <a:ext cx="476092"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009900"/>
                </a:solidFill>
              </a:rPr>
              <a:t>v</a:t>
            </a:r>
            <a:r>
              <a:rPr lang="en-US" altLang="zh-CN" sz="2800" b="1" kern="0" baseline="-20000" dirty="0">
                <a:solidFill>
                  <a:srgbClr val="009900"/>
                </a:solidFill>
              </a:rPr>
              <a:t>0</a:t>
            </a:r>
          </a:p>
        </p:txBody>
      </p:sp>
      <p:sp>
        <p:nvSpPr>
          <p:cNvPr id="41" name="Rectangle 41"/>
          <p:cNvSpPr>
            <a:spLocks noChangeArrowheads="1"/>
          </p:cNvSpPr>
          <p:nvPr/>
        </p:nvSpPr>
        <p:spPr bwMode="auto">
          <a:xfrm>
            <a:off x="6910141" y="6119813"/>
            <a:ext cx="1219200" cy="523862"/>
          </a:xfrm>
          <a:prstGeom prst="rect">
            <a:avLst/>
          </a:prstGeom>
          <a:noFill/>
          <a:ln w="9525">
            <a:noFill/>
            <a:miter lim="800000"/>
            <a:headEnd/>
            <a:tailEnd/>
          </a:ln>
        </p:spPr>
        <p:txBody>
          <a:bodyPr lIns="92075" tIns="46038" rIns="92075" bIns="46038">
            <a:spAutoFit/>
          </a:bodyPr>
          <a:lstStyle/>
          <a:p>
            <a:pPr>
              <a:defRPr/>
            </a:pPr>
            <a:r>
              <a:rPr lang="en-US" altLang="zh-CN" sz="2800" b="1" i="1" kern="0" dirty="0">
                <a:solidFill>
                  <a:srgbClr val="0000FF"/>
                </a:solidFill>
              </a:rPr>
              <a:t>v</a:t>
            </a:r>
            <a:r>
              <a:rPr lang="en-US" altLang="zh-CN" sz="2800" b="1" kern="0" baseline="-20000" dirty="0">
                <a:solidFill>
                  <a:srgbClr val="0000FF"/>
                </a:solidFill>
              </a:rPr>
              <a:t>0</a:t>
            </a:r>
            <a:r>
              <a:rPr lang="en-US" altLang="zh-CN" sz="2800" b="1" kern="0" dirty="0">
                <a:solidFill>
                  <a:srgbClr val="0000FF"/>
                </a:solidFill>
              </a:rPr>
              <a:t>+△</a:t>
            </a:r>
            <a:r>
              <a:rPr lang="en-US" altLang="zh-CN" sz="2800" b="1" i="1" kern="0" dirty="0">
                <a:solidFill>
                  <a:srgbClr val="0000FF"/>
                </a:solidFill>
              </a:rPr>
              <a:t>v</a:t>
            </a:r>
          </a:p>
        </p:txBody>
      </p:sp>
      <p:sp>
        <p:nvSpPr>
          <p:cNvPr id="42" name="Rectangle 42"/>
          <p:cNvSpPr>
            <a:spLocks noChangeArrowheads="1"/>
          </p:cNvSpPr>
          <p:nvPr/>
        </p:nvSpPr>
        <p:spPr bwMode="auto">
          <a:xfrm>
            <a:off x="5460916" y="6259514"/>
            <a:ext cx="1115690" cy="523862"/>
          </a:xfrm>
          <a:prstGeom prst="rect">
            <a:avLst/>
          </a:prstGeom>
          <a:noFill/>
          <a:ln w="9525">
            <a:noFill/>
            <a:miter lim="800000"/>
            <a:headEnd/>
            <a:tailEnd/>
          </a:ln>
        </p:spPr>
        <p:txBody>
          <a:bodyPr wrap="none" lIns="92075" tIns="46038" rIns="92075" bIns="46038">
            <a:spAutoFit/>
          </a:bodyPr>
          <a:lstStyle/>
          <a:p>
            <a:pPr>
              <a:defRPr/>
            </a:pPr>
            <a:r>
              <a:rPr lang="en-US" altLang="zh-CN" sz="2800" b="1" i="1" kern="0" dirty="0">
                <a:solidFill>
                  <a:srgbClr val="0000FF"/>
                </a:solidFill>
              </a:rPr>
              <a:t>v</a:t>
            </a:r>
            <a:r>
              <a:rPr lang="en-US" altLang="zh-CN" sz="2800" b="1" kern="0" baseline="-20000" dirty="0">
                <a:solidFill>
                  <a:srgbClr val="0000FF"/>
                </a:solidFill>
              </a:rPr>
              <a:t>0</a:t>
            </a:r>
            <a:r>
              <a:rPr lang="en-US" altLang="zh-CN" sz="2800" b="1" kern="0" dirty="0">
                <a:solidFill>
                  <a:srgbClr val="0000FF"/>
                </a:solidFill>
              </a:rPr>
              <a:t>-△</a:t>
            </a:r>
            <a:r>
              <a:rPr lang="en-US" altLang="zh-CN" sz="2800" b="1" i="1" kern="0" dirty="0">
                <a:solidFill>
                  <a:srgbClr val="0000FF"/>
                </a:solidFill>
              </a:rPr>
              <a:t>v</a:t>
            </a:r>
          </a:p>
        </p:txBody>
      </p:sp>
      <p:sp>
        <p:nvSpPr>
          <p:cNvPr id="43" name="Rectangle 43"/>
          <p:cNvSpPr>
            <a:spLocks noChangeArrowheads="1"/>
          </p:cNvSpPr>
          <p:nvPr/>
        </p:nvSpPr>
        <p:spPr bwMode="auto">
          <a:xfrm>
            <a:off x="3909766" y="2811464"/>
            <a:ext cx="1109278" cy="462307"/>
          </a:xfrm>
          <a:prstGeom prst="rect">
            <a:avLst/>
          </a:prstGeom>
          <a:noFill/>
          <a:ln w="9525">
            <a:noFill/>
            <a:miter lim="800000"/>
            <a:headEnd/>
            <a:tailEnd/>
          </a:ln>
        </p:spPr>
        <p:txBody>
          <a:bodyPr wrap="none" lIns="92075" tIns="46038" rIns="92075" bIns="46038">
            <a:spAutoFit/>
          </a:bodyPr>
          <a:lstStyle/>
          <a:p>
            <a:pPr>
              <a:defRPr/>
            </a:pPr>
            <a:r>
              <a:rPr lang="zh-CN" altLang="en-US" sz="2400" b="1" kern="0" dirty="0">
                <a:solidFill>
                  <a:srgbClr val="0000FF"/>
                </a:solidFill>
                <a:ea typeface="楷体_GB2312" pitchFamily="1" charset="-122"/>
              </a:rPr>
              <a:t>无磁场</a:t>
            </a:r>
          </a:p>
        </p:txBody>
      </p:sp>
      <p:sp>
        <p:nvSpPr>
          <p:cNvPr id="44" name="Rectangle 44"/>
          <p:cNvSpPr>
            <a:spLocks noChangeArrowheads="1"/>
          </p:cNvSpPr>
          <p:nvPr/>
        </p:nvSpPr>
        <p:spPr bwMode="auto">
          <a:xfrm>
            <a:off x="6113216" y="2811464"/>
            <a:ext cx="1114088" cy="462307"/>
          </a:xfrm>
          <a:prstGeom prst="rect">
            <a:avLst/>
          </a:prstGeom>
          <a:noFill/>
          <a:ln w="9525">
            <a:noFill/>
            <a:miter lim="800000"/>
            <a:headEnd/>
            <a:tailEnd/>
          </a:ln>
        </p:spPr>
        <p:txBody>
          <a:bodyPr wrap="none" lIns="92075" tIns="46038" rIns="92075" bIns="46038">
            <a:spAutoFit/>
          </a:bodyPr>
          <a:lstStyle/>
          <a:p>
            <a:pPr>
              <a:defRPr/>
            </a:pPr>
            <a:r>
              <a:rPr lang="zh-CN" altLang="en-US" sz="2400" b="1" kern="0" dirty="0">
                <a:solidFill>
                  <a:srgbClr val="009900"/>
                </a:solidFill>
                <a:latin typeface="楷体_GB2312" pitchFamily="1" charset="-122"/>
                <a:ea typeface="楷体_GB2312" pitchFamily="1" charset="-122"/>
              </a:rPr>
              <a:t>有磁场</a:t>
            </a:r>
          </a:p>
        </p:txBody>
      </p:sp>
      <p:sp>
        <p:nvSpPr>
          <p:cNvPr id="45" name="Rectangle 45"/>
          <p:cNvSpPr>
            <a:spLocks noChangeArrowheads="1"/>
          </p:cNvSpPr>
          <p:nvPr/>
        </p:nvSpPr>
        <p:spPr bwMode="auto">
          <a:xfrm>
            <a:off x="7686136" y="4955582"/>
            <a:ext cx="1450718" cy="523862"/>
          </a:xfrm>
          <a:prstGeom prst="rect">
            <a:avLst/>
          </a:prstGeom>
          <a:noFill/>
          <a:ln w="9525">
            <a:noFill/>
            <a:miter lim="800000"/>
            <a:headEnd/>
            <a:tailEnd/>
          </a:ln>
        </p:spPr>
        <p:txBody>
          <a:bodyPr wrap="none" lIns="92075" tIns="46038" rIns="92075" bIns="46038">
            <a:spAutoFit/>
          </a:bodyPr>
          <a:lstStyle/>
          <a:p>
            <a:pPr>
              <a:defRPr/>
            </a:pPr>
            <a:r>
              <a:rPr lang="en-US" altLang="zh-CN" sz="2800" kern="0" dirty="0">
                <a:solidFill>
                  <a:srgbClr val="87119F"/>
                </a:solidFill>
              </a:rPr>
              <a:t>0 </a:t>
            </a:r>
            <a:r>
              <a:rPr lang="en-US" altLang="zh-CN" sz="2800" kern="0" dirty="0">
                <a:solidFill>
                  <a:srgbClr val="FF0000"/>
                </a:solidFill>
              </a:rPr>
              <a:t>          0</a:t>
            </a:r>
          </a:p>
        </p:txBody>
      </p:sp>
      <p:sp>
        <p:nvSpPr>
          <p:cNvPr id="46" name="Rectangle 46"/>
          <p:cNvSpPr>
            <a:spLocks noChangeArrowheads="1"/>
          </p:cNvSpPr>
          <p:nvPr/>
        </p:nvSpPr>
        <p:spPr bwMode="auto">
          <a:xfrm>
            <a:off x="2007942" y="2349500"/>
            <a:ext cx="1889941" cy="523862"/>
          </a:xfrm>
          <a:prstGeom prst="rect">
            <a:avLst/>
          </a:prstGeom>
          <a:noFill/>
          <a:ln w="9525">
            <a:noFill/>
            <a:miter lim="800000"/>
            <a:headEnd/>
            <a:tailEnd/>
          </a:ln>
        </p:spPr>
        <p:txBody>
          <a:bodyPr wrap="none" lIns="92075" tIns="46038" rIns="92075" bIns="46038">
            <a:spAutoFit/>
          </a:bodyPr>
          <a:lstStyle/>
          <a:p>
            <a:pPr>
              <a:buClr>
                <a:srgbClr val="00FF00"/>
              </a:buClr>
              <a:buFontTx/>
              <a:buChar char="•"/>
              <a:defRPr/>
            </a:pPr>
            <a:r>
              <a:rPr lang="en-US" altLang="zh-CN" sz="2800" b="1" kern="0" dirty="0">
                <a:solidFill>
                  <a:srgbClr val="FF0000"/>
                </a:solidFill>
              </a:rPr>
              <a:t> </a:t>
            </a:r>
            <a:r>
              <a:rPr lang="zh-CN" altLang="en-US" sz="2800" b="1" kern="0" dirty="0">
                <a:solidFill>
                  <a:srgbClr val="FF0000"/>
                </a:solidFill>
              </a:rPr>
              <a:t>能级分裂</a:t>
            </a:r>
          </a:p>
        </p:txBody>
      </p:sp>
    </p:spTree>
    <p:extLst>
      <p:ext uri="{BB962C8B-B14F-4D97-AF65-F5344CB8AC3E}">
        <p14:creationId xmlns:p14="http://schemas.microsoft.com/office/powerpoint/2010/main" val="246666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6">
                                            <p:txEl>
                                              <p:pRg st="0" end="0"/>
                                            </p:txEl>
                                          </p:spTgt>
                                        </p:tgtEl>
                                        <p:attrNameLst>
                                          <p:attrName>style.visibility</p:attrName>
                                        </p:attrNameLst>
                                      </p:cBhvr>
                                      <p:to>
                                        <p:strVal val="visible"/>
                                      </p:to>
                                    </p:set>
                                    <p:animEffect transition="in" filter="wipe(left)">
                                      <p:cBhvr>
                                        <p:cTn id="21" dur="500"/>
                                        <p:tgtEl>
                                          <p:spTgt spid="4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dissolve">
                                      <p:cBhvr>
                                        <p:cTn id="34" dur="500"/>
                                        <p:tgtEl>
                                          <p:spTgt spid="19">
                                            <p:txEl>
                                              <p:pRg st="0" end="0"/>
                                            </p:txEl>
                                          </p:spTgt>
                                        </p:tgtEl>
                                      </p:cBhvr>
                                    </p:animEffect>
                                  </p:childTnLst>
                                </p:cTn>
                              </p:par>
                            </p:childTnLst>
                          </p:cTn>
                        </p:par>
                        <p:par>
                          <p:cTn id="35" fill="hold">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dissolve">
                                      <p:cBhvr>
                                        <p:cTn id="38" dur="500"/>
                                        <p:tgtEl>
                                          <p:spTgt spid="20">
                                            <p:txEl>
                                              <p:pRg st="0" end="0"/>
                                            </p:txEl>
                                          </p:spTgt>
                                        </p:tgtEl>
                                      </p:cBhvr>
                                    </p:animEffect>
                                  </p:childTnLst>
                                </p:cTn>
                              </p:par>
                            </p:childTnLst>
                          </p:cTn>
                        </p:par>
                        <p:par>
                          <p:cTn id="39" fill="hold">
                            <p:stCondLst>
                              <p:cond delay="2000"/>
                            </p:stCondLst>
                            <p:childTnLst>
                              <p:par>
                                <p:cTn id="40" presetID="9" presetClass="entr" presetSubtype="0" fill="hold" grpId="0" nodeType="afterEffect">
                                  <p:stCondLst>
                                    <p:cond delay="0"/>
                                  </p:stCondLst>
                                  <p:childTnLst>
                                    <p:set>
                                      <p:cBhvr>
                                        <p:cTn id="41" dur="1" fill="hold">
                                          <p:stCondLst>
                                            <p:cond delay="0"/>
                                          </p:stCondLst>
                                        </p:cTn>
                                        <p:tgtEl>
                                          <p:spTgt spid="43">
                                            <p:txEl>
                                              <p:pRg st="0" end="0"/>
                                            </p:txEl>
                                          </p:spTgt>
                                        </p:tgtEl>
                                        <p:attrNameLst>
                                          <p:attrName>style.visibility</p:attrName>
                                        </p:attrNameLst>
                                      </p:cBhvr>
                                      <p:to>
                                        <p:strVal val="visible"/>
                                      </p:to>
                                    </p:set>
                                    <p:animEffect transition="in" filter="dissolve">
                                      <p:cBhvr>
                                        <p:cTn id="42" dur="500"/>
                                        <p:tgtEl>
                                          <p:spTgt spid="4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 presetClass="entr" presetSubtype="32"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ox(out)">
                                      <p:cBhvr>
                                        <p:cTn id="52" dur="500"/>
                                        <p:tgtEl>
                                          <p:spTgt spid="36"/>
                                        </p:tgtEl>
                                      </p:cBhvr>
                                    </p:animEffect>
                                  </p:childTnLst>
                                  <p:subTnLst>
                                    <p:audio>
                                      <p:cMediaNode>
                                        <p:cTn display="0" masterRel="sameClick">
                                          <p:stCondLst>
                                            <p:cond evt="begin" delay="0">
                                              <p:tn val="50"/>
                                            </p:cond>
                                          </p:stCondLst>
                                          <p:endCondLst>
                                            <p:cond evt="onStopAudio" delay="0">
                                              <p:tgtEl>
                                                <p:sldTgt/>
                                              </p:tgtEl>
                                            </p:cond>
                                          </p:endCondLst>
                                        </p:cTn>
                                        <p:tgtEl>
                                          <p:sndTgt r:embed="rId3" name="camera.wav"/>
                                        </p:tgtEl>
                                      </p:cMediaNode>
                                    </p:audio>
                                  </p:sub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499"/>
                                          </p:stCondLst>
                                        </p:cTn>
                                        <p:tgtEl>
                                          <p:spTgt spid="39">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21">
                                            <p:txEl>
                                              <p:pRg st="0" end="0"/>
                                            </p:txEl>
                                          </p:spTgt>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499"/>
                                          </p:stCondLst>
                                        </p:cTn>
                                        <p:tgtEl>
                                          <p:spTgt spid="22">
                                            <p:txEl>
                                              <p:pRg st="0" end="0"/>
                                            </p:txEl>
                                          </p:spTgt>
                                        </p:tgtEl>
                                        <p:attrNameLst>
                                          <p:attrName>style.visibility</p:attrName>
                                        </p:attrNameLst>
                                      </p:cBhvr>
                                      <p:to>
                                        <p:strVal val="visible"/>
                                      </p:to>
                                    </p:set>
                                  </p:childTnLst>
                                </p:cTn>
                              </p:par>
                            </p:childTnLst>
                          </p:cTn>
                        </p:par>
                        <p:par>
                          <p:cTn id="63" fill="hold">
                            <p:stCondLst>
                              <p:cond delay="1000"/>
                            </p:stCondLst>
                            <p:childTnLst>
                              <p:par>
                                <p:cTn id="64" presetID="1" presetClass="entr" presetSubtype="0" fill="hold" grpId="0" nodeType="afterEffect">
                                  <p:stCondLst>
                                    <p:cond delay="0"/>
                                  </p:stCondLst>
                                  <p:childTnLst>
                                    <p:set>
                                      <p:cBhvr>
                                        <p:cTn id="65" dur="1" fill="hold">
                                          <p:stCondLst>
                                            <p:cond delay="499"/>
                                          </p:stCondLst>
                                        </p:cTn>
                                        <p:tgtEl>
                                          <p:spTgt spid="22">
                                            <p:txEl>
                                              <p:pRg st="1" end="1"/>
                                            </p:txEl>
                                          </p:spTgt>
                                        </p:tgtEl>
                                        <p:attrNameLst>
                                          <p:attrName>style.visibility</p:attrName>
                                        </p:attrNameLst>
                                      </p:cBhvr>
                                      <p:to>
                                        <p:strVal val="visible"/>
                                      </p:to>
                                    </p:set>
                                  </p:childTnLst>
                                </p:cTn>
                              </p:par>
                            </p:childTnLst>
                          </p:cTn>
                        </p:par>
                        <p:par>
                          <p:cTn id="66" fill="hold">
                            <p:stCondLst>
                              <p:cond delay="1500"/>
                            </p:stCondLst>
                            <p:childTnLst>
                              <p:par>
                                <p:cTn id="67" presetID="1" presetClass="entr" presetSubtype="0" fill="hold" grpId="0" nodeType="afterEffect">
                                  <p:stCondLst>
                                    <p:cond delay="0"/>
                                  </p:stCondLst>
                                  <p:childTnLst>
                                    <p:set>
                                      <p:cBhvr>
                                        <p:cTn id="68" dur="1" fill="hold">
                                          <p:stCondLst>
                                            <p:cond delay="499"/>
                                          </p:stCondLst>
                                        </p:cTn>
                                        <p:tgtEl>
                                          <p:spTgt spid="22">
                                            <p:txEl>
                                              <p:pRg st="2" end="2"/>
                                            </p:txEl>
                                          </p:spTgt>
                                        </p:tgtEl>
                                        <p:attrNameLst>
                                          <p:attrName>style.visibility</p:attrName>
                                        </p:attrNameLst>
                                      </p:cBhvr>
                                      <p:to>
                                        <p:strVal val="visible"/>
                                      </p:to>
                                    </p:set>
                                  </p:childTnLst>
                                </p:cTn>
                              </p:par>
                            </p:childTnLst>
                          </p:cTn>
                        </p:par>
                        <p:par>
                          <p:cTn id="69" fill="hold">
                            <p:stCondLst>
                              <p:cond delay="2000"/>
                            </p:stCondLst>
                            <p:childTnLst>
                              <p:par>
                                <p:cTn id="70" presetID="2" presetClass="entr" presetSubtype="8" fill="hold" grpId="0" nodeType="afterEffect">
                                  <p:stCondLst>
                                    <p:cond delay="0"/>
                                  </p:stCondLst>
                                  <p:childTnLst>
                                    <p:set>
                                      <p:cBhvr>
                                        <p:cTn id="71" dur="1" fill="hold">
                                          <p:stCondLst>
                                            <p:cond delay="0"/>
                                          </p:stCondLst>
                                        </p:cTn>
                                        <p:tgtEl>
                                          <p:spTgt spid="6">
                                            <p:txEl>
                                              <p:pRg st="0" end="0"/>
                                            </p:txEl>
                                          </p:spTgt>
                                        </p:tgtEl>
                                        <p:attrNameLst>
                                          <p:attrName>style.visibility</p:attrName>
                                        </p:attrNameLst>
                                      </p:cBhvr>
                                      <p:to>
                                        <p:strVal val="visible"/>
                                      </p:to>
                                    </p:set>
                                    <p:anim calcmode="lin" valueType="num">
                                      <p:cBhvr additive="base">
                                        <p:cTn id="7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44">
                                            <p:txEl>
                                              <p:pRg st="0" end="0"/>
                                            </p:txEl>
                                          </p:spTgt>
                                        </p:tgtEl>
                                        <p:attrNameLst>
                                          <p:attrName>style.visibility</p:attrName>
                                        </p:attrNameLst>
                                      </p:cBhvr>
                                      <p:to>
                                        <p:strVal val="visible"/>
                                      </p:to>
                                    </p:set>
                                    <p:animEffect transition="in" filter="dissolve">
                                      <p:cBhvr>
                                        <p:cTn id="78" dur="500"/>
                                        <p:tgtEl>
                                          <p:spTgt spid="44">
                                            <p:txEl>
                                              <p:pRg st="0" end="0"/>
                                            </p:txEl>
                                          </p:spTgt>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dissolve">
                                      <p:cBhvr>
                                        <p:cTn id="87" dur="500"/>
                                        <p:tgtEl>
                                          <p:spTgt spid="23">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26">
                                            <p:txEl>
                                              <p:pRg st="0" end="0"/>
                                            </p:txEl>
                                          </p:spTgt>
                                        </p:tgtEl>
                                        <p:attrNameLst>
                                          <p:attrName>style.visibility</p:attrName>
                                        </p:attrNameLst>
                                      </p:cBhvr>
                                      <p:to>
                                        <p:strVal val="visible"/>
                                      </p:to>
                                    </p:set>
                                    <p:animEffect transition="in" filter="dissolve">
                                      <p:cBhvr>
                                        <p:cTn id="92" dur="500"/>
                                        <p:tgtEl>
                                          <p:spTgt spid="26">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dissolve">
                                      <p:cBhvr>
                                        <p:cTn id="97" dur="5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left)">
                                      <p:cBhvr>
                                        <p:cTn id="107" dur="500"/>
                                        <p:tgtEl>
                                          <p:spTgt spid="27"/>
                                        </p:tgtEl>
                                      </p:cBhvr>
                                    </p:animEffect>
                                  </p:childTnLst>
                                </p:cTn>
                              </p:par>
                            </p:childTnLst>
                          </p:cTn>
                        </p:par>
                        <p:par>
                          <p:cTn id="108" fill="hold">
                            <p:stCondLst>
                              <p:cond delay="500"/>
                            </p:stCondLst>
                            <p:childTnLst>
                              <p:par>
                                <p:cTn id="109" presetID="22" presetClass="entr" presetSubtype="8" fill="hold" nodeType="after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left)">
                                      <p:cBhvr>
                                        <p:cTn id="111" dur="500"/>
                                        <p:tgtEl>
                                          <p:spTgt spid="13"/>
                                        </p:tgtEl>
                                      </p:cBhvr>
                                    </p:animEffect>
                                  </p:childTnLst>
                                </p:cTn>
                              </p:par>
                            </p:childTnLst>
                          </p:cTn>
                        </p:par>
                        <p:par>
                          <p:cTn id="112" fill="hold">
                            <p:stCondLst>
                              <p:cond delay="1000"/>
                            </p:stCondLst>
                            <p:childTnLst>
                              <p:par>
                                <p:cTn id="113" presetID="9" presetClass="entr" presetSubtype="0" fill="hold" grpId="0" nodeType="afterEffect">
                                  <p:stCondLst>
                                    <p:cond delay="0"/>
                                  </p:stCondLst>
                                  <p:childTnLst>
                                    <p:set>
                                      <p:cBhvr>
                                        <p:cTn id="114" dur="1" fill="hold">
                                          <p:stCondLst>
                                            <p:cond delay="0"/>
                                          </p:stCondLst>
                                        </p:cTn>
                                        <p:tgtEl>
                                          <p:spTgt spid="45">
                                            <p:txEl>
                                              <p:pRg st="0" end="0"/>
                                            </p:txEl>
                                          </p:spTgt>
                                        </p:tgtEl>
                                        <p:attrNameLst>
                                          <p:attrName>style.visibility</p:attrName>
                                        </p:attrNameLst>
                                      </p:cBhvr>
                                      <p:to>
                                        <p:strVal val="visible"/>
                                      </p:to>
                                    </p:set>
                                    <p:animEffect transition="in" filter="dissolve">
                                      <p:cBhvr>
                                        <p:cTn id="115" dur="500"/>
                                        <p:tgtEl>
                                          <p:spTgt spid="45">
                                            <p:txEl>
                                              <p:pRg st="0" end="0"/>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fill="hold"/>
                                        <p:tgtEl>
                                          <p:spTgt spid="28"/>
                                        </p:tgtEl>
                                        <p:attrNameLst>
                                          <p:attrName>ppt_x</p:attrName>
                                        </p:attrNameLst>
                                      </p:cBhvr>
                                      <p:tavLst>
                                        <p:tav tm="0">
                                          <p:val>
                                            <p:strVal val="#ppt_x"/>
                                          </p:val>
                                        </p:tav>
                                        <p:tav tm="100000">
                                          <p:val>
                                            <p:strVal val="#ppt_x"/>
                                          </p:val>
                                        </p:tav>
                                      </p:tavLst>
                                    </p:anim>
                                    <p:anim calcmode="lin" valueType="num">
                                      <p:cBhvr additive="base">
                                        <p:cTn id="121" dur="500" fill="hold"/>
                                        <p:tgtEl>
                                          <p:spTgt spid="28"/>
                                        </p:tgtEl>
                                        <p:attrNameLst>
                                          <p:attrName>ppt_y</p:attrName>
                                        </p:attrNameLst>
                                      </p:cBhvr>
                                      <p:tavLst>
                                        <p:tav tm="0">
                                          <p:val>
                                            <p:strVal val="1+#ppt_h/2"/>
                                          </p:val>
                                        </p:tav>
                                        <p:tav tm="100000">
                                          <p:val>
                                            <p:strVal val="#ppt_y"/>
                                          </p:val>
                                        </p:tav>
                                      </p:tavLst>
                                    </p:anim>
                                  </p:childTnLst>
                                </p:cTn>
                              </p:par>
                            </p:childTnLst>
                          </p:cTn>
                        </p:par>
                        <p:par>
                          <p:cTn id="122" fill="hold">
                            <p:stCondLst>
                              <p:cond delay="500"/>
                            </p:stCondLst>
                            <p:childTnLst>
                              <p:par>
                                <p:cTn id="123" presetID="9" presetClass="entr" presetSubtype="0" fill="hold" grpId="0" nodeType="afterEffect">
                                  <p:stCondLst>
                                    <p:cond delay="0"/>
                                  </p:stCondLst>
                                  <p:childTnLst>
                                    <p:set>
                                      <p:cBhvr>
                                        <p:cTn id="124" dur="1" fill="hold">
                                          <p:stCondLst>
                                            <p:cond delay="0"/>
                                          </p:stCondLst>
                                        </p:cTn>
                                        <p:tgtEl>
                                          <p:spTgt spid="40">
                                            <p:txEl>
                                              <p:pRg st="0" end="0"/>
                                            </p:txEl>
                                          </p:spTgt>
                                        </p:tgtEl>
                                        <p:attrNameLst>
                                          <p:attrName>style.visibility</p:attrName>
                                        </p:attrNameLst>
                                      </p:cBhvr>
                                      <p:to>
                                        <p:strVal val="visible"/>
                                      </p:to>
                                    </p:set>
                                    <p:animEffect transition="in" filter="dissolve">
                                      <p:cBhvr>
                                        <p:cTn id="125" dur="500"/>
                                        <p:tgtEl>
                                          <p:spTgt spid="40">
                                            <p:txEl>
                                              <p:pRg st="0" end="0"/>
                                            </p:txEl>
                                          </p:spTgt>
                                        </p:tgtEl>
                                      </p:cBhvr>
                                    </p:animEffect>
                                  </p:childTnLst>
                                </p:cTn>
                              </p:par>
                            </p:childTnLst>
                          </p:cTn>
                        </p:par>
                        <p:par>
                          <p:cTn id="126" fill="hold">
                            <p:stCondLst>
                              <p:cond delay="1000"/>
                            </p:stCondLst>
                            <p:childTnLst>
                              <p:par>
                                <p:cTn id="127" presetID="2" presetClass="entr" presetSubtype="4" fill="hold" nodeType="after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additive="base">
                                        <p:cTn id="129" dur="500" fill="hold"/>
                                        <p:tgtEl>
                                          <p:spTgt spid="29"/>
                                        </p:tgtEl>
                                        <p:attrNameLst>
                                          <p:attrName>ppt_x</p:attrName>
                                        </p:attrNameLst>
                                      </p:cBhvr>
                                      <p:tavLst>
                                        <p:tav tm="0">
                                          <p:val>
                                            <p:strVal val="#ppt_x"/>
                                          </p:val>
                                        </p:tav>
                                        <p:tav tm="100000">
                                          <p:val>
                                            <p:strVal val="#ppt_x"/>
                                          </p:val>
                                        </p:tav>
                                      </p:tavLst>
                                    </p:anim>
                                    <p:anim calcmode="lin" valueType="num">
                                      <p:cBhvr additive="base">
                                        <p:cTn id="130" dur="500" fill="hold"/>
                                        <p:tgtEl>
                                          <p:spTgt spid="29"/>
                                        </p:tgtEl>
                                        <p:attrNameLst>
                                          <p:attrName>ppt_y</p:attrName>
                                        </p:attrNameLst>
                                      </p:cBhvr>
                                      <p:tavLst>
                                        <p:tav tm="0">
                                          <p:val>
                                            <p:strVal val="1+#ppt_h/2"/>
                                          </p:val>
                                        </p:tav>
                                        <p:tav tm="100000">
                                          <p:val>
                                            <p:strVal val="#ppt_y"/>
                                          </p:val>
                                        </p:tav>
                                      </p:tavLst>
                                    </p:anim>
                                  </p:childTnLst>
                                </p:cTn>
                              </p:par>
                            </p:childTnLst>
                          </p:cTn>
                        </p:par>
                        <p:par>
                          <p:cTn id="131" fill="hold">
                            <p:stCondLst>
                              <p:cond delay="1500"/>
                            </p:stCondLst>
                            <p:childTnLst>
                              <p:par>
                                <p:cTn id="132" presetID="9" presetClass="entr" presetSubtype="0" fill="hold" grpId="0" nodeType="afterEffect">
                                  <p:stCondLst>
                                    <p:cond delay="0"/>
                                  </p:stCondLst>
                                  <p:childTnLst>
                                    <p:set>
                                      <p:cBhvr>
                                        <p:cTn id="133" dur="1" fill="hold">
                                          <p:stCondLst>
                                            <p:cond delay="0"/>
                                          </p:stCondLst>
                                        </p:cTn>
                                        <p:tgtEl>
                                          <p:spTgt spid="42">
                                            <p:txEl>
                                              <p:pRg st="0" end="0"/>
                                            </p:txEl>
                                          </p:spTgt>
                                        </p:tgtEl>
                                        <p:attrNameLst>
                                          <p:attrName>style.visibility</p:attrName>
                                        </p:attrNameLst>
                                      </p:cBhvr>
                                      <p:to>
                                        <p:strVal val="visible"/>
                                      </p:to>
                                    </p:set>
                                    <p:animEffect transition="in" filter="dissolve">
                                      <p:cBhvr>
                                        <p:cTn id="134" dur="500"/>
                                        <p:tgtEl>
                                          <p:spTgt spid="42">
                                            <p:txEl>
                                              <p:pRg st="0" end="0"/>
                                            </p:txEl>
                                          </p:spTgt>
                                        </p:tgtEl>
                                      </p:cBhvr>
                                    </p:animEffect>
                                  </p:childTnLst>
                                </p:cTn>
                              </p:par>
                            </p:childTnLst>
                          </p:cTn>
                        </p:par>
                        <p:par>
                          <p:cTn id="135" fill="hold">
                            <p:stCondLst>
                              <p:cond delay="2000"/>
                            </p:stCondLst>
                            <p:childTnLst>
                              <p:par>
                                <p:cTn id="136" presetID="2" presetClass="entr" presetSubtype="4" fill="hold" nodeType="afterEffect">
                                  <p:stCondLst>
                                    <p:cond delay="0"/>
                                  </p:stCondLst>
                                  <p:childTnLst>
                                    <p:set>
                                      <p:cBhvr>
                                        <p:cTn id="137" dur="1" fill="hold">
                                          <p:stCondLst>
                                            <p:cond delay="0"/>
                                          </p:stCondLst>
                                        </p:cTn>
                                        <p:tgtEl>
                                          <p:spTgt spid="30"/>
                                        </p:tgtEl>
                                        <p:attrNameLst>
                                          <p:attrName>style.visibility</p:attrName>
                                        </p:attrNameLst>
                                      </p:cBhvr>
                                      <p:to>
                                        <p:strVal val="visible"/>
                                      </p:to>
                                    </p:set>
                                    <p:anim calcmode="lin" valueType="num">
                                      <p:cBhvr additive="base">
                                        <p:cTn id="138" dur="500" fill="hold"/>
                                        <p:tgtEl>
                                          <p:spTgt spid="30"/>
                                        </p:tgtEl>
                                        <p:attrNameLst>
                                          <p:attrName>ppt_x</p:attrName>
                                        </p:attrNameLst>
                                      </p:cBhvr>
                                      <p:tavLst>
                                        <p:tav tm="0">
                                          <p:val>
                                            <p:strVal val="#ppt_x"/>
                                          </p:val>
                                        </p:tav>
                                        <p:tav tm="100000">
                                          <p:val>
                                            <p:strVal val="#ppt_x"/>
                                          </p:val>
                                        </p:tav>
                                      </p:tavLst>
                                    </p:anim>
                                    <p:anim calcmode="lin" valueType="num">
                                      <p:cBhvr additive="base">
                                        <p:cTn id="139" dur="500" fill="hold"/>
                                        <p:tgtEl>
                                          <p:spTgt spid="30"/>
                                        </p:tgtEl>
                                        <p:attrNameLst>
                                          <p:attrName>ppt_y</p:attrName>
                                        </p:attrNameLst>
                                      </p:cBhvr>
                                      <p:tavLst>
                                        <p:tav tm="0">
                                          <p:val>
                                            <p:strVal val="1+#ppt_h/2"/>
                                          </p:val>
                                        </p:tav>
                                        <p:tav tm="100000">
                                          <p:val>
                                            <p:strVal val="#ppt_y"/>
                                          </p:val>
                                        </p:tav>
                                      </p:tavLst>
                                    </p:anim>
                                  </p:childTnLst>
                                </p:cTn>
                              </p:par>
                            </p:childTnLst>
                          </p:cTn>
                        </p:par>
                        <p:par>
                          <p:cTn id="140" fill="hold">
                            <p:stCondLst>
                              <p:cond delay="2500"/>
                            </p:stCondLst>
                            <p:childTnLst>
                              <p:par>
                                <p:cTn id="141" presetID="9" presetClass="entr" presetSubtype="0" fill="hold" grpId="0" nodeType="afterEffect">
                                  <p:stCondLst>
                                    <p:cond delay="0"/>
                                  </p:stCondLst>
                                  <p:childTnLst>
                                    <p:set>
                                      <p:cBhvr>
                                        <p:cTn id="142" dur="1" fill="hold">
                                          <p:stCondLst>
                                            <p:cond delay="0"/>
                                          </p:stCondLst>
                                        </p:cTn>
                                        <p:tgtEl>
                                          <p:spTgt spid="41">
                                            <p:txEl>
                                              <p:pRg st="0" end="0"/>
                                            </p:txEl>
                                          </p:spTgt>
                                        </p:tgtEl>
                                        <p:attrNameLst>
                                          <p:attrName>style.visibility</p:attrName>
                                        </p:attrNameLst>
                                      </p:cBhvr>
                                      <p:to>
                                        <p:strVal val="visible"/>
                                      </p:to>
                                    </p:set>
                                    <p:animEffect transition="in" filter="dissolve">
                                      <p:cBhvr>
                                        <p:cTn id="143" dur="500"/>
                                        <p:tgtEl>
                                          <p:spTgt spid="41">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4" presetClass="entr" presetSubtype="32" fill="hold" nodeType="clickEffect">
                                  <p:stCondLst>
                                    <p:cond delay="0"/>
                                  </p:stCondLst>
                                  <p:childTnLst>
                                    <p:set>
                                      <p:cBhvr>
                                        <p:cTn id="147" dur="1" fill="hold">
                                          <p:stCondLst>
                                            <p:cond delay="0"/>
                                          </p:stCondLst>
                                        </p:cTn>
                                        <p:tgtEl>
                                          <p:spTgt spid="31"/>
                                        </p:tgtEl>
                                        <p:attrNameLst>
                                          <p:attrName>style.visibility</p:attrName>
                                        </p:attrNameLst>
                                      </p:cBhvr>
                                      <p:to>
                                        <p:strVal val="visible"/>
                                      </p:to>
                                    </p:set>
                                    <p:animEffect transition="in" filter="box(out)">
                                      <p:cBhvr>
                                        <p:cTn id="148" dur="500"/>
                                        <p:tgtEl>
                                          <p:spTgt spid="31"/>
                                        </p:tgtEl>
                                      </p:cBhvr>
                                    </p:animEffect>
                                  </p:childTnLst>
                                  <p:subTnLst>
                                    <p:audio>
                                      <p:cMediaNode>
                                        <p:cTn display="0" masterRel="sameClick">
                                          <p:stCondLst>
                                            <p:cond evt="begin" delay="0">
                                              <p:tn val="146"/>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 grpId="0" build="p" autoUpdateAnimBg="0" advAuto="0"/>
      <p:bldP spid="19" grpId="0" build="p" autoUpdateAnimBg="0" advAuto="0"/>
      <p:bldP spid="20" grpId="0" build="p" autoUpdateAnimBg="0" advAuto="0"/>
      <p:bldP spid="21" grpId="0" build="p" autoUpdateAnimBg="0"/>
      <p:bldP spid="22" grpId="0" build="p" autoUpdateAnimBg="0" advAuto="0"/>
      <p:bldP spid="23" grpId="0" build="p" autoUpdateAnimBg="0"/>
      <p:bldP spid="26" grpId="0" build="p" autoUpdateAnimBg="0"/>
      <p:bldP spid="39" grpId="0" build="p" autoUpdateAnimBg="0" advAuto="0"/>
      <p:bldP spid="40" grpId="0" build="p" autoUpdateAnimBg="0" advAuto="0"/>
      <p:bldP spid="41" grpId="0" build="p" autoUpdateAnimBg="0" advAuto="0"/>
      <p:bldP spid="42" grpId="0" build="p" autoUpdateAnimBg="0" advAuto="0"/>
      <p:bldP spid="43" grpId="0" build="p" autoUpdateAnimBg="0" advAuto="0"/>
      <p:bldP spid="44" grpId="0" build="p" autoUpdateAnimBg="0"/>
      <p:bldP spid="45" grpId="0" build="p" autoUpdateAnimBg="0" advAuto="0"/>
      <p:bldP spid="46" grpId="0" build="p"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70022" y="619126"/>
            <a:ext cx="3795713"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FF0000"/>
                </a:solidFill>
              </a:rPr>
              <a:t>5. </a:t>
            </a:r>
            <a:r>
              <a:rPr lang="zh-CN" altLang="en-US" sz="2800" dirty="0">
                <a:solidFill>
                  <a:srgbClr val="FF0000"/>
                </a:solidFill>
              </a:rPr>
              <a:t>氢原子的量子态</a:t>
            </a:r>
          </a:p>
        </p:txBody>
      </p:sp>
      <p:sp>
        <p:nvSpPr>
          <p:cNvPr id="3" name="Rectangle 3"/>
          <p:cNvSpPr>
            <a:spLocks noChangeArrowheads="1"/>
          </p:cNvSpPr>
          <p:nvPr/>
        </p:nvSpPr>
        <p:spPr bwMode="auto">
          <a:xfrm>
            <a:off x="2319271" y="1228726"/>
            <a:ext cx="77209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9900"/>
                </a:solidFill>
              </a:rPr>
              <a:t>氢原子的量子态由 </a:t>
            </a:r>
            <a:r>
              <a:rPr lang="en-US" altLang="zh-CN" sz="2800" i="1" dirty="0">
                <a:solidFill>
                  <a:srgbClr val="FF0000"/>
                </a:solidFill>
              </a:rPr>
              <a:t>n</a:t>
            </a:r>
            <a:r>
              <a:rPr lang="en-US" altLang="zh-CN" sz="2800" dirty="0">
                <a:solidFill>
                  <a:srgbClr val="009900"/>
                </a:solidFill>
              </a:rPr>
              <a:t> </a:t>
            </a:r>
            <a:r>
              <a:rPr lang="zh-CN" altLang="en-US" sz="2800" dirty="0">
                <a:solidFill>
                  <a:srgbClr val="009900"/>
                </a:solidFill>
              </a:rPr>
              <a:t>、</a:t>
            </a:r>
            <a:r>
              <a:rPr lang="en-US" altLang="zh-CN" sz="2800" i="1" dirty="0">
                <a:solidFill>
                  <a:srgbClr val="FF0000"/>
                </a:solidFill>
              </a:rPr>
              <a:t>l </a:t>
            </a:r>
            <a:r>
              <a:rPr lang="zh-CN" altLang="en-US" sz="2800" dirty="0">
                <a:solidFill>
                  <a:srgbClr val="009900"/>
                </a:solidFill>
              </a:rPr>
              <a:t>组合表示， </a:t>
            </a:r>
            <a:r>
              <a:rPr lang="en-US" altLang="zh-CN" sz="2800" i="1" dirty="0">
                <a:solidFill>
                  <a:srgbClr val="FF0000"/>
                </a:solidFill>
              </a:rPr>
              <a:t>l</a:t>
            </a:r>
            <a:r>
              <a:rPr lang="en-US" altLang="zh-CN" sz="2800" i="1" dirty="0">
                <a:solidFill>
                  <a:srgbClr val="009900"/>
                </a:solidFill>
              </a:rPr>
              <a:t>  </a:t>
            </a:r>
            <a:r>
              <a:rPr lang="zh-CN" altLang="en-US" sz="2800" dirty="0">
                <a:solidFill>
                  <a:srgbClr val="009900"/>
                </a:solidFill>
              </a:rPr>
              <a:t>的符号为</a:t>
            </a:r>
          </a:p>
        </p:txBody>
      </p:sp>
      <p:grpSp>
        <p:nvGrpSpPr>
          <p:cNvPr id="4" name="Group 4"/>
          <p:cNvGrpSpPr>
            <a:grpSpLocks/>
          </p:cNvGrpSpPr>
          <p:nvPr/>
        </p:nvGrpSpPr>
        <p:grpSpPr bwMode="auto">
          <a:xfrm>
            <a:off x="2717734" y="2154138"/>
            <a:ext cx="6096000" cy="1066800"/>
            <a:chOff x="960" y="1104"/>
            <a:chExt cx="3840" cy="672"/>
          </a:xfrm>
        </p:grpSpPr>
        <p:sp>
          <p:nvSpPr>
            <p:cNvPr id="5" name="Rectangle 5"/>
            <p:cNvSpPr>
              <a:spLocks noChangeArrowheads="1"/>
            </p:cNvSpPr>
            <p:nvPr/>
          </p:nvSpPr>
          <p:spPr bwMode="auto">
            <a:xfrm>
              <a:off x="43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6" name="Rectangle 6"/>
            <p:cNvSpPr>
              <a:spLocks noChangeArrowheads="1"/>
            </p:cNvSpPr>
            <p:nvPr/>
          </p:nvSpPr>
          <p:spPr bwMode="auto">
            <a:xfrm>
              <a:off x="3840" y="1440"/>
              <a:ext cx="480" cy="336"/>
            </a:xfrm>
            <a:prstGeom prst="rect">
              <a:avLst/>
            </a:prstGeom>
            <a:solidFill>
              <a:srgbClr val="00FFFF"/>
            </a:solidFill>
            <a:ln w="9525">
              <a:solidFill>
                <a:srgbClr val="000000"/>
              </a:solidFill>
              <a:miter lim="800000"/>
              <a:headEnd/>
              <a:tailEnd/>
            </a:ln>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h</a:t>
              </a:r>
            </a:p>
          </p:txBody>
        </p:sp>
        <p:sp>
          <p:nvSpPr>
            <p:cNvPr id="7" name="Rectangle 7"/>
            <p:cNvSpPr>
              <a:spLocks noChangeArrowheads="1"/>
            </p:cNvSpPr>
            <p:nvPr/>
          </p:nvSpPr>
          <p:spPr bwMode="auto">
            <a:xfrm>
              <a:off x="336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g</a:t>
              </a:r>
            </a:p>
          </p:txBody>
        </p:sp>
        <p:sp>
          <p:nvSpPr>
            <p:cNvPr id="8" name="Rectangle 8"/>
            <p:cNvSpPr>
              <a:spLocks noChangeArrowheads="1"/>
            </p:cNvSpPr>
            <p:nvPr/>
          </p:nvSpPr>
          <p:spPr bwMode="auto">
            <a:xfrm>
              <a:off x="288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f</a:t>
              </a:r>
            </a:p>
          </p:txBody>
        </p:sp>
        <p:sp>
          <p:nvSpPr>
            <p:cNvPr id="9" name="Rectangle 9"/>
            <p:cNvSpPr>
              <a:spLocks noChangeArrowheads="1"/>
            </p:cNvSpPr>
            <p:nvPr/>
          </p:nvSpPr>
          <p:spPr bwMode="auto">
            <a:xfrm>
              <a:off x="240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d</a:t>
              </a:r>
            </a:p>
          </p:txBody>
        </p:sp>
        <p:sp>
          <p:nvSpPr>
            <p:cNvPr id="10" name="Rectangle 10"/>
            <p:cNvSpPr>
              <a:spLocks noChangeArrowheads="1"/>
            </p:cNvSpPr>
            <p:nvPr/>
          </p:nvSpPr>
          <p:spPr bwMode="auto">
            <a:xfrm>
              <a:off x="19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p</a:t>
              </a:r>
            </a:p>
          </p:txBody>
        </p:sp>
        <p:sp>
          <p:nvSpPr>
            <p:cNvPr id="11" name="Rectangle 11"/>
            <p:cNvSpPr>
              <a:spLocks noChangeArrowheads="1"/>
            </p:cNvSpPr>
            <p:nvPr/>
          </p:nvSpPr>
          <p:spPr bwMode="auto">
            <a:xfrm>
              <a:off x="144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s</a:t>
              </a:r>
            </a:p>
          </p:txBody>
        </p:sp>
        <p:sp>
          <p:nvSpPr>
            <p:cNvPr id="12" name="Rectangle 12"/>
            <p:cNvSpPr>
              <a:spLocks noChangeArrowheads="1"/>
            </p:cNvSpPr>
            <p:nvPr/>
          </p:nvSpPr>
          <p:spPr bwMode="auto">
            <a:xfrm>
              <a:off x="960" y="1440"/>
              <a:ext cx="480" cy="336"/>
            </a:xfrm>
            <a:prstGeom prst="rect">
              <a:avLst/>
            </a:prstGeom>
            <a:solidFill>
              <a:srgbClr val="00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800" dirty="0">
                  <a:solidFill>
                    <a:srgbClr val="FF0000"/>
                  </a:solidFill>
                </a:rPr>
                <a:t>符号</a:t>
              </a:r>
            </a:p>
          </p:txBody>
        </p:sp>
        <p:sp>
          <p:nvSpPr>
            <p:cNvPr id="13" name="Rectangle 13"/>
            <p:cNvSpPr>
              <a:spLocks noChangeArrowheads="1"/>
            </p:cNvSpPr>
            <p:nvPr/>
          </p:nvSpPr>
          <p:spPr bwMode="auto">
            <a:xfrm>
              <a:off x="43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14" name="Rectangle 14"/>
            <p:cNvSpPr>
              <a:spLocks noChangeArrowheads="1"/>
            </p:cNvSpPr>
            <p:nvPr/>
          </p:nvSpPr>
          <p:spPr bwMode="auto">
            <a:xfrm>
              <a:off x="38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5</a:t>
              </a:r>
            </a:p>
          </p:txBody>
        </p:sp>
        <p:sp>
          <p:nvSpPr>
            <p:cNvPr id="15" name="Rectangle 15"/>
            <p:cNvSpPr>
              <a:spLocks noChangeArrowheads="1"/>
            </p:cNvSpPr>
            <p:nvPr/>
          </p:nvSpPr>
          <p:spPr bwMode="auto">
            <a:xfrm>
              <a:off x="336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4</a:t>
              </a:r>
            </a:p>
          </p:txBody>
        </p:sp>
        <p:sp>
          <p:nvSpPr>
            <p:cNvPr id="16" name="Rectangle 16"/>
            <p:cNvSpPr>
              <a:spLocks noChangeArrowheads="1"/>
            </p:cNvSpPr>
            <p:nvPr/>
          </p:nvSpPr>
          <p:spPr bwMode="auto">
            <a:xfrm>
              <a:off x="288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3</a:t>
              </a:r>
            </a:p>
          </p:txBody>
        </p:sp>
        <p:sp>
          <p:nvSpPr>
            <p:cNvPr id="17" name="Rectangle 17"/>
            <p:cNvSpPr>
              <a:spLocks noChangeArrowheads="1"/>
            </p:cNvSpPr>
            <p:nvPr/>
          </p:nvSpPr>
          <p:spPr bwMode="auto">
            <a:xfrm>
              <a:off x="240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2</a:t>
              </a:r>
            </a:p>
          </p:txBody>
        </p:sp>
        <p:sp>
          <p:nvSpPr>
            <p:cNvPr id="18" name="Rectangle 18"/>
            <p:cNvSpPr>
              <a:spLocks noChangeArrowheads="1"/>
            </p:cNvSpPr>
            <p:nvPr/>
          </p:nvSpPr>
          <p:spPr bwMode="auto">
            <a:xfrm>
              <a:off x="19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1</a:t>
              </a:r>
            </a:p>
          </p:txBody>
        </p:sp>
        <p:sp>
          <p:nvSpPr>
            <p:cNvPr id="19" name="Rectangle 19"/>
            <p:cNvSpPr>
              <a:spLocks noChangeArrowheads="1"/>
            </p:cNvSpPr>
            <p:nvPr/>
          </p:nvSpPr>
          <p:spPr bwMode="auto">
            <a:xfrm>
              <a:off x="14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0</a:t>
              </a:r>
            </a:p>
          </p:txBody>
        </p:sp>
        <p:sp>
          <p:nvSpPr>
            <p:cNvPr id="20" name="Rectangle 20"/>
            <p:cNvSpPr>
              <a:spLocks noChangeArrowheads="1"/>
            </p:cNvSpPr>
            <p:nvPr/>
          </p:nvSpPr>
          <p:spPr bwMode="auto">
            <a:xfrm>
              <a:off x="960" y="1104"/>
              <a:ext cx="480" cy="336"/>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l</a:t>
              </a:r>
            </a:p>
          </p:txBody>
        </p:sp>
        <p:sp>
          <p:nvSpPr>
            <p:cNvPr id="21" name="Line 21"/>
            <p:cNvSpPr>
              <a:spLocks noChangeShapeType="1"/>
            </p:cNvSpPr>
            <p:nvPr/>
          </p:nvSpPr>
          <p:spPr bwMode="auto">
            <a:xfrm>
              <a:off x="960" y="1104"/>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2" name="Line 22"/>
            <p:cNvSpPr>
              <a:spLocks noChangeShapeType="1"/>
            </p:cNvSpPr>
            <p:nvPr/>
          </p:nvSpPr>
          <p:spPr bwMode="auto">
            <a:xfrm>
              <a:off x="960" y="1440"/>
              <a:ext cx="38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3" name="Line 23"/>
            <p:cNvSpPr>
              <a:spLocks noChangeShapeType="1"/>
            </p:cNvSpPr>
            <p:nvPr/>
          </p:nvSpPr>
          <p:spPr bwMode="auto">
            <a:xfrm>
              <a:off x="960" y="1776"/>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4" name="Line 24"/>
            <p:cNvSpPr>
              <a:spLocks noChangeShapeType="1"/>
            </p:cNvSpPr>
            <p:nvPr/>
          </p:nvSpPr>
          <p:spPr bwMode="auto">
            <a:xfrm>
              <a:off x="96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5" name="Line 25"/>
            <p:cNvSpPr>
              <a:spLocks noChangeShapeType="1"/>
            </p:cNvSpPr>
            <p:nvPr/>
          </p:nvSpPr>
          <p:spPr bwMode="auto">
            <a:xfrm>
              <a:off x="14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6" name="Line 26"/>
            <p:cNvSpPr>
              <a:spLocks noChangeShapeType="1"/>
            </p:cNvSpPr>
            <p:nvPr/>
          </p:nvSpPr>
          <p:spPr bwMode="auto">
            <a:xfrm>
              <a:off x="19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7" name="Line 27"/>
            <p:cNvSpPr>
              <a:spLocks noChangeShapeType="1"/>
            </p:cNvSpPr>
            <p:nvPr/>
          </p:nvSpPr>
          <p:spPr bwMode="auto">
            <a:xfrm>
              <a:off x="240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8" name="Line 28"/>
            <p:cNvSpPr>
              <a:spLocks noChangeShapeType="1"/>
            </p:cNvSpPr>
            <p:nvPr/>
          </p:nvSpPr>
          <p:spPr bwMode="auto">
            <a:xfrm>
              <a:off x="288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9" name="Line 29"/>
            <p:cNvSpPr>
              <a:spLocks noChangeShapeType="1"/>
            </p:cNvSpPr>
            <p:nvPr/>
          </p:nvSpPr>
          <p:spPr bwMode="auto">
            <a:xfrm>
              <a:off x="336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0" name="Line 30"/>
            <p:cNvSpPr>
              <a:spLocks noChangeShapeType="1"/>
            </p:cNvSpPr>
            <p:nvPr/>
          </p:nvSpPr>
          <p:spPr bwMode="auto">
            <a:xfrm>
              <a:off x="38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1" name="Line 31"/>
            <p:cNvSpPr>
              <a:spLocks noChangeShapeType="1"/>
            </p:cNvSpPr>
            <p:nvPr/>
          </p:nvSpPr>
          <p:spPr bwMode="auto">
            <a:xfrm>
              <a:off x="43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2" name="Line 32"/>
            <p:cNvSpPr>
              <a:spLocks noChangeShapeType="1"/>
            </p:cNvSpPr>
            <p:nvPr/>
          </p:nvSpPr>
          <p:spPr bwMode="auto">
            <a:xfrm>
              <a:off x="480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grpSp>
      <p:sp>
        <p:nvSpPr>
          <p:cNvPr id="33" name="Rectangle 33"/>
          <p:cNvSpPr>
            <a:spLocks noChangeArrowheads="1"/>
          </p:cNvSpPr>
          <p:nvPr/>
        </p:nvSpPr>
        <p:spPr bwMode="auto">
          <a:xfrm>
            <a:off x="2420493" y="3769485"/>
            <a:ext cx="4265053"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87119F"/>
                </a:solidFill>
              </a:rPr>
              <a:t>当 </a:t>
            </a:r>
            <a:r>
              <a:rPr lang="en-US" altLang="zh-CN" sz="2800" i="1" dirty="0">
                <a:solidFill>
                  <a:srgbClr val="FF0000"/>
                </a:solidFill>
              </a:rPr>
              <a:t>n </a:t>
            </a:r>
            <a:r>
              <a:rPr lang="en-US" altLang="zh-CN" sz="2800" dirty="0">
                <a:solidFill>
                  <a:srgbClr val="FF0000"/>
                </a:solidFill>
              </a:rPr>
              <a:t>= 1</a:t>
            </a:r>
            <a:r>
              <a:rPr lang="en-US" altLang="zh-CN" sz="2800" i="1" dirty="0">
                <a:solidFill>
                  <a:srgbClr val="FF0000"/>
                </a:solidFill>
              </a:rPr>
              <a:t> </a:t>
            </a:r>
            <a:r>
              <a:rPr lang="zh-CN" altLang="en-US" sz="2800" dirty="0">
                <a:solidFill>
                  <a:srgbClr val="87119F"/>
                </a:solidFill>
              </a:rPr>
              <a:t>、</a:t>
            </a:r>
            <a:r>
              <a:rPr lang="en-US" altLang="zh-CN" sz="2800" i="1" dirty="0">
                <a:solidFill>
                  <a:srgbClr val="FF0000"/>
                </a:solidFill>
              </a:rPr>
              <a:t>l </a:t>
            </a:r>
            <a:r>
              <a:rPr lang="en-US" altLang="zh-CN" sz="2800" dirty="0">
                <a:solidFill>
                  <a:srgbClr val="FF0000"/>
                </a:solidFill>
              </a:rPr>
              <a:t>= 0 </a:t>
            </a:r>
            <a:r>
              <a:rPr lang="zh-CN" altLang="en-US" sz="2800" dirty="0">
                <a:solidFill>
                  <a:srgbClr val="87119F"/>
                </a:solidFill>
              </a:rPr>
              <a:t>时为 </a:t>
            </a:r>
            <a:r>
              <a:rPr lang="en-US" altLang="zh-CN" sz="2800" dirty="0">
                <a:solidFill>
                  <a:srgbClr val="87119F"/>
                </a:solidFill>
              </a:rPr>
              <a:t>1</a:t>
            </a:r>
            <a:r>
              <a:rPr lang="en-US" altLang="zh-CN" sz="2800" i="1" dirty="0">
                <a:solidFill>
                  <a:srgbClr val="87119F"/>
                </a:solidFill>
              </a:rPr>
              <a:t>s  </a:t>
            </a:r>
            <a:r>
              <a:rPr lang="zh-CN" altLang="en-US" sz="2800" dirty="0">
                <a:solidFill>
                  <a:srgbClr val="87119F"/>
                </a:solidFill>
              </a:rPr>
              <a:t>态</a:t>
            </a:r>
          </a:p>
        </p:txBody>
      </p:sp>
      <p:sp>
        <p:nvSpPr>
          <p:cNvPr id="34" name="Rectangle 34"/>
          <p:cNvSpPr>
            <a:spLocks noChangeArrowheads="1"/>
          </p:cNvSpPr>
          <p:nvPr/>
        </p:nvSpPr>
        <p:spPr bwMode="auto">
          <a:xfrm>
            <a:off x="2420492" y="4379085"/>
            <a:ext cx="50292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9900"/>
                </a:solidFill>
              </a:rPr>
              <a:t>当 </a:t>
            </a:r>
            <a:r>
              <a:rPr lang="en-US" altLang="zh-CN" sz="2800" i="1" dirty="0">
                <a:solidFill>
                  <a:srgbClr val="FF0000"/>
                </a:solidFill>
              </a:rPr>
              <a:t>n </a:t>
            </a:r>
            <a:r>
              <a:rPr lang="en-US" altLang="zh-CN" sz="2800" dirty="0">
                <a:solidFill>
                  <a:srgbClr val="FF0000"/>
                </a:solidFill>
              </a:rPr>
              <a:t>= 2</a:t>
            </a:r>
            <a:r>
              <a:rPr lang="en-US" altLang="zh-CN" sz="2800" i="1" dirty="0">
                <a:solidFill>
                  <a:srgbClr val="FF0000"/>
                </a:solidFill>
              </a:rPr>
              <a:t> </a:t>
            </a:r>
            <a:r>
              <a:rPr lang="zh-CN" altLang="en-US" sz="2800" dirty="0">
                <a:solidFill>
                  <a:srgbClr val="009900"/>
                </a:solidFill>
              </a:rPr>
              <a:t>、</a:t>
            </a:r>
            <a:r>
              <a:rPr lang="en-US" altLang="zh-CN" sz="2800" i="1" dirty="0">
                <a:solidFill>
                  <a:srgbClr val="FF0000"/>
                </a:solidFill>
              </a:rPr>
              <a:t>l </a:t>
            </a:r>
            <a:r>
              <a:rPr lang="en-US" altLang="zh-CN" sz="2800" dirty="0">
                <a:solidFill>
                  <a:srgbClr val="FF0000"/>
                </a:solidFill>
              </a:rPr>
              <a:t>= 0 </a:t>
            </a:r>
            <a:r>
              <a:rPr lang="zh-CN" altLang="en-US" sz="2800" dirty="0">
                <a:solidFill>
                  <a:srgbClr val="009900"/>
                </a:solidFill>
              </a:rPr>
              <a:t>时为 </a:t>
            </a:r>
            <a:r>
              <a:rPr lang="en-US" altLang="zh-CN" sz="2800" dirty="0">
                <a:solidFill>
                  <a:srgbClr val="009900"/>
                </a:solidFill>
              </a:rPr>
              <a:t>2</a:t>
            </a:r>
            <a:r>
              <a:rPr lang="en-US" altLang="zh-CN" sz="2800" i="1" dirty="0">
                <a:solidFill>
                  <a:srgbClr val="009900"/>
                </a:solidFill>
              </a:rPr>
              <a:t>s  </a:t>
            </a:r>
            <a:r>
              <a:rPr lang="zh-CN" altLang="en-US" sz="2800" dirty="0">
                <a:solidFill>
                  <a:srgbClr val="009900"/>
                </a:solidFill>
              </a:rPr>
              <a:t>态</a:t>
            </a:r>
          </a:p>
        </p:txBody>
      </p:sp>
      <p:sp>
        <p:nvSpPr>
          <p:cNvPr id="35" name="Rectangle 35"/>
          <p:cNvSpPr>
            <a:spLocks noChangeArrowheads="1"/>
          </p:cNvSpPr>
          <p:nvPr/>
        </p:nvSpPr>
        <p:spPr bwMode="auto">
          <a:xfrm>
            <a:off x="2420492" y="4988685"/>
            <a:ext cx="46990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rPr>
              <a:t>当 </a:t>
            </a:r>
            <a:r>
              <a:rPr lang="en-US" altLang="zh-CN" sz="2800" i="1" dirty="0">
                <a:solidFill>
                  <a:srgbClr val="FF0000"/>
                </a:solidFill>
              </a:rPr>
              <a:t>n </a:t>
            </a:r>
            <a:r>
              <a:rPr lang="en-US" altLang="zh-CN" sz="2800" dirty="0">
                <a:solidFill>
                  <a:srgbClr val="FF0000"/>
                </a:solidFill>
              </a:rPr>
              <a:t>= 2</a:t>
            </a:r>
            <a:r>
              <a:rPr lang="en-US" altLang="zh-CN" sz="2800" i="1" dirty="0">
                <a:solidFill>
                  <a:srgbClr val="FF0000"/>
                </a:solidFill>
              </a:rPr>
              <a:t> </a:t>
            </a:r>
            <a:r>
              <a:rPr lang="zh-CN" altLang="en-US" sz="2800" dirty="0">
                <a:solidFill>
                  <a:srgbClr val="0000FF"/>
                </a:solidFill>
              </a:rPr>
              <a:t>、</a:t>
            </a:r>
            <a:r>
              <a:rPr lang="en-US" altLang="zh-CN" sz="2800" i="1" dirty="0">
                <a:solidFill>
                  <a:srgbClr val="FF0000"/>
                </a:solidFill>
              </a:rPr>
              <a:t>l </a:t>
            </a:r>
            <a:r>
              <a:rPr lang="en-US" altLang="zh-CN" sz="2800" dirty="0">
                <a:solidFill>
                  <a:srgbClr val="FF0000"/>
                </a:solidFill>
              </a:rPr>
              <a:t>= 1 </a:t>
            </a:r>
            <a:r>
              <a:rPr lang="zh-CN" altLang="en-US" sz="2800" dirty="0">
                <a:solidFill>
                  <a:srgbClr val="0000FF"/>
                </a:solidFill>
              </a:rPr>
              <a:t>时为 </a:t>
            </a:r>
            <a:r>
              <a:rPr lang="en-US" altLang="zh-CN" sz="2800" dirty="0">
                <a:solidFill>
                  <a:srgbClr val="0000FF"/>
                </a:solidFill>
              </a:rPr>
              <a:t>2</a:t>
            </a:r>
            <a:r>
              <a:rPr lang="en-US" altLang="zh-CN" sz="2800" i="1" dirty="0">
                <a:solidFill>
                  <a:srgbClr val="0000FF"/>
                </a:solidFill>
              </a:rPr>
              <a:t>p  </a:t>
            </a:r>
            <a:r>
              <a:rPr lang="zh-CN" altLang="en-US" sz="2800" dirty="0">
                <a:solidFill>
                  <a:srgbClr val="0000FF"/>
                </a:solidFill>
              </a:rPr>
              <a:t>态</a:t>
            </a:r>
          </a:p>
        </p:txBody>
      </p:sp>
      <p:sp>
        <p:nvSpPr>
          <p:cNvPr id="36" name="Rectangle 36"/>
          <p:cNvSpPr>
            <a:spLocks noChangeArrowheads="1"/>
          </p:cNvSpPr>
          <p:nvPr/>
        </p:nvSpPr>
        <p:spPr bwMode="auto">
          <a:xfrm>
            <a:off x="2496692" y="5618923"/>
            <a:ext cx="49530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FF"/>
                </a:solidFill>
              </a:rPr>
              <a:t>氢原子是否有 </a:t>
            </a:r>
            <a:r>
              <a:rPr lang="en-US" altLang="zh-CN" sz="2800" dirty="0">
                <a:solidFill>
                  <a:srgbClr val="FF00FF"/>
                </a:solidFill>
              </a:rPr>
              <a:t>1</a:t>
            </a:r>
            <a:r>
              <a:rPr lang="en-US" altLang="zh-CN" sz="2800" i="1" dirty="0">
                <a:solidFill>
                  <a:srgbClr val="FF00FF"/>
                </a:solidFill>
              </a:rPr>
              <a:t>p </a:t>
            </a:r>
            <a:r>
              <a:rPr lang="zh-CN" altLang="en-US" sz="2800" dirty="0">
                <a:solidFill>
                  <a:srgbClr val="FF00FF"/>
                </a:solidFill>
              </a:rPr>
              <a:t>量子态？</a:t>
            </a:r>
          </a:p>
        </p:txBody>
      </p:sp>
    </p:spTree>
    <p:extLst>
      <p:ext uri="{BB962C8B-B14F-4D97-AF65-F5344CB8AC3E}">
        <p14:creationId xmlns:p14="http://schemas.microsoft.com/office/powerpoint/2010/main" val="38747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P spid="34" grpId="0"/>
      <p:bldP spid="35" grpId="0"/>
      <p:bldP spid="3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766510" y="459867"/>
            <a:ext cx="243977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rPr>
              <a:t>角动量量子化 </a:t>
            </a:r>
          </a:p>
        </p:txBody>
      </p:sp>
      <p:sp>
        <p:nvSpPr>
          <p:cNvPr id="68" name="Rectangle 3"/>
          <p:cNvSpPr>
            <a:spLocks noChangeArrowheads="1"/>
          </p:cNvSpPr>
          <p:nvPr/>
        </p:nvSpPr>
        <p:spPr bwMode="auto">
          <a:xfrm>
            <a:off x="2911141" y="1223187"/>
            <a:ext cx="6092825" cy="523862"/>
          </a:xfrm>
          <a:prstGeom prst="rect">
            <a:avLst/>
          </a:prstGeom>
          <a:solidFill>
            <a:srgbClr val="FFFF00"/>
          </a:solidFill>
          <a:ln w="12700">
            <a:solidFill>
              <a:srgbClr val="00FFFF"/>
            </a:solidFill>
            <a:miter lim="800000"/>
            <a:headEnd/>
            <a:tailEnd/>
          </a:ln>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rPr>
              <a:t>角量子数      </a:t>
            </a:r>
            <a:r>
              <a:rPr lang="en-US" altLang="zh-CN" sz="2800" i="1" dirty="0">
                <a:solidFill>
                  <a:srgbClr val="FF0000"/>
                </a:solidFill>
              </a:rPr>
              <a:t>l </a:t>
            </a:r>
            <a:r>
              <a:rPr lang="en-US" altLang="zh-CN" sz="2800" dirty="0">
                <a:solidFill>
                  <a:srgbClr val="FF0000"/>
                </a:solidFill>
              </a:rPr>
              <a:t>= 0 </a:t>
            </a:r>
            <a:r>
              <a:rPr lang="zh-CN" altLang="en-US" sz="2800" dirty="0">
                <a:solidFill>
                  <a:srgbClr val="FF0000"/>
                </a:solidFill>
              </a:rPr>
              <a:t>，</a:t>
            </a:r>
            <a:r>
              <a:rPr lang="en-US" altLang="zh-CN" sz="2800" dirty="0">
                <a:solidFill>
                  <a:srgbClr val="FF0000"/>
                </a:solidFill>
              </a:rPr>
              <a:t>1 </a:t>
            </a:r>
            <a:r>
              <a:rPr lang="zh-CN" altLang="en-US" sz="2800" dirty="0">
                <a:solidFill>
                  <a:srgbClr val="FF0000"/>
                </a:solidFill>
              </a:rPr>
              <a:t>，</a:t>
            </a:r>
            <a:r>
              <a:rPr lang="en-US" altLang="zh-CN" sz="2800" dirty="0">
                <a:solidFill>
                  <a:srgbClr val="FF0000"/>
                </a:solidFill>
              </a:rPr>
              <a:t>2 </a:t>
            </a:r>
            <a:r>
              <a:rPr lang="zh-CN" altLang="en-US" sz="2800" dirty="0">
                <a:solidFill>
                  <a:srgbClr val="FF0000"/>
                </a:solidFill>
              </a:rPr>
              <a:t>， </a:t>
            </a:r>
            <a:r>
              <a:rPr lang="en-US" altLang="zh-CN" sz="2800" dirty="0">
                <a:solidFill>
                  <a:srgbClr val="FF0000"/>
                </a:solidFill>
              </a:rPr>
              <a:t>…… , </a:t>
            </a:r>
            <a:r>
              <a:rPr lang="en-US" altLang="zh-CN" sz="2800" i="1" dirty="0">
                <a:solidFill>
                  <a:srgbClr val="FF0000"/>
                </a:solidFill>
              </a:rPr>
              <a:t>n</a:t>
            </a:r>
            <a:r>
              <a:rPr lang="en-US" altLang="zh-CN" sz="2800" dirty="0">
                <a:solidFill>
                  <a:srgbClr val="FF0000"/>
                </a:solidFill>
              </a:rPr>
              <a:t>-1</a:t>
            </a:r>
          </a:p>
        </p:txBody>
      </p:sp>
      <p:graphicFrame>
        <p:nvGraphicFramePr>
          <p:cNvPr id="69" name="Object 4"/>
          <p:cNvGraphicFramePr>
            <a:graphicFrameLocks/>
          </p:cNvGraphicFramePr>
          <p:nvPr>
            <p:extLst>
              <p:ext uri="{D42A27DB-BD31-4B8C-83A1-F6EECF244321}">
                <p14:modId xmlns:p14="http://schemas.microsoft.com/office/powerpoint/2010/main" val="1566831709"/>
              </p:ext>
            </p:extLst>
          </p:nvPr>
        </p:nvGraphicFramePr>
        <p:xfrm>
          <a:off x="5477256" y="404357"/>
          <a:ext cx="2691684" cy="714031"/>
        </p:xfrm>
        <a:graphic>
          <a:graphicData uri="http://schemas.openxmlformats.org/presentationml/2006/ole">
            <mc:AlternateContent xmlns:mc="http://schemas.openxmlformats.org/markup-compatibility/2006">
              <mc:Choice xmlns:v="urn:schemas-microsoft-com:vml" Requires="v">
                <p:oleObj spid="_x0000_s95038" name="公式" r:id="rId3" imgW="863280" imgH="253800" progId="Equation.3">
                  <p:embed/>
                </p:oleObj>
              </mc:Choice>
              <mc:Fallback>
                <p:oleObj name="公式" r:id="rId3" imgW="863280" imgH="253800" progId="Equation.3">
                  <p:embed/>
                  <p:pic>
                    <p:nvPicPr>
                      <p:cNvPr id="0" name=""/>
                      <p:cNvPicPr>
                        <a:picLocks noChangeArrowheads="1"/>
                      </p:cNvPicPr>
                      <p:nvPr/>
                    </p:nvPicPr>
                    <p:blipFill>
                      <a:blip r:embed="rId4"/>
                      <a:srcRect/>
                      <a:stretch>
                        <a:fillRect/>
                      </a:stretch>
                    </p:blipFill>
                    <p:spPr bwMode="auto">
                      <a:xfrm>
                        <a:off x="5477256" y="404357"/>
                        <a:ext cx="2691684" cy="714031"/>
                      </a:xfrm>
                      <a:prstGeom prst="rect">
                        <a:avLst/>
                      </a:prstGeom>
                      <a:noFill/>
                      <a:ln>
                        <a:noFill/>
                      </a:ln>
                      <a:effectLst/>
                      <a:extLst/>
                    </p:spPr>
                  </p:pic>
                </p:oleObj>
              </mc:Fallback>
            </mc:AlternateContent>
          </a:graphicData>
        </a:graphic>
      </p:graphicFrame>
      <p:sp>
        <p:nvSpPr>
          <p:cNvPr id="70" name="Rectangle 5"/>
          <p:cNvSpPr>
            <a:spLocks noChangeArrowheads="1"/>
          </p:cNvSpPr>
          <p:nvPr/>
        </p:nvSpPr>
        <p:spPr bwMode="auto">
          <a:xfrm>
            <a:off x="2561890" y="2144919"/>
            <a:ext cx="316112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9900"/>
                </a:solidFill>
              </a:rPr>
              <a:t>角动量空间量子化 </a:t>
            </a:r>
          </a:p>
        </p:txBody>
      </p:sp>
      <p:graphicFrame>
        <p:nvGraphicFramePr>
          <p:cNvPr id="71" name="Object 6"/>
          <p:cNvGraphicFramePr>
            <a:graphicFrameLocks/>
          </p:cNvGraphicFramePr>
          <p:nvPr>
            <p:extLst>
              <p:ext uri="{D42A27DB-BD31-4B8C-83A1-F6EECF244321}">
                <p14:modId xmlns:p14="http://schemas.microsoft.com/office/powerpoint/2010/main" val="150063529"/>
              </p:ext>
            </p:extLst>
          </p:nvPr>
        </p:nvGraphicFramePr>
        <p:xfrm>
          <a:off x="6045938" y="2060260"/>
          <a:ext cx="1742002" cy="692093"/>
        </p:xfrm>
        <a:graphic>
          <a:graphicData uri="http://schemas.openxmlformats.org/presentationml/2006/ole">
            <mc:AlternateContent xmlns:mc="http://schemas.openxmlformats.org/markup-compatibility/2006">
              <mc:Choice xmlns:v="urn:schemas-microsoft-com:vml" Requires="v">
                <p:oleObj spid="_x0000_s95039" name="公式" r:id="rId5" imgW="571320" imgH="228600" progId="Equation.3">
                  <p:embed/>
                </p:oleObj>
              </mc:Choice>
              <mc:Fallback>
                <p:oleObj name="公式" r:id="rId5" imgW="571320" imgH="228600" progId="Equation.3">
                  <p:embed/>
                  <p:pic>
                    <p:nvPicPr>
                      <p:cNvPr id="0" name=""/>
                      <p:cNvPicPr>
                        <a:picLocks noChangeArrowheads="1"/>
                      </p:cNvPicPr>
                      <p:nvPr/>
                    </p:nvPicPr>
                    <p:blipFill>
                      <a:blip r:embed="rId6"/>
                      <a:srcRect/>
                      <a:stretch>
                        <a:fillRect/>
                      </a:stretch>
                    </p:blipFill>
                    <p:spPr bwMode="auto">
                      <a:xfrm>
                        <a:off x="6045938" y="2060260"/>
                        <a:ext cx="1742002" cy="692093"/>
                      </a:xfrm>
                      <a:prstGeom prst="rect">
                        <a:avLst/>
                      </a:prstGeom>
                      <a:solidFill>
                        <a:srgbClr val="00FFFF"/>
                      </a:solidFill>
                      <a:ln>
                        <a:noFill/>
                      </a:ln>
                      <a:effectLst/>
                      <a:extLst/>
                    </p:spPr>
                  </p:pic>
                </p:oleObj>
              </mc:Fallback>
            </mc:AlternateContent>
          </a:graphicData>
        </a:graphic>
      </p:graphicFrame>
      <p:sp>
        <p:nvSpPr>
          <p:cNvPr id="72" name="Rectangle 7"/>
          <p:cNvSpPr>
            <a:spLocks noChangeArrowheads="1"/>
          </p:cNvSpPr>
          <p:nvPr/>
        </p:nvSpPr>
        <p:spPr bwMode="auto">
          <a:xfrm>
            <a:off x="2834940" y="3054435"/>
            <a:ext cx="6858000" cy="523862"/>
          </a:xfrm>
          <a:prstGeom prst="rect">
            <a:avLst/>
          </a:prstGeom>
          <a:solidFill>
            <a:srgbClr val="1FE169"/>
          </a:solidFill>
          <a:ln w="12700">
            <a:solidFill>
              <a:srgbClr val="00FFFF"/>
            </a:solidFill>
            <a:miter lim="800000"/>
            <a:headEnd/>
            <a:tailEnd/>
          </a:ln>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00"/>
                </a:solidFill>
              </a:rPr>
              <a:t>磁量子数      </a:t>
            </a:r>
            <a:r>
              <a:rPr lang="en-US" altLang="zh-CN" sz="2800" i="1" dirty="0">
                <a:solidFill>
                  <a:srgbClr val="FF0000"/>
                </a:solidFill>
              </a:rPr>
              <a:t>m</a:t>
            </a:r>
            <a:r>
              <a:rPr lang="en-US" altLang="zh-CN" sz="2800" i="1" baseline="-25000" dirty="0">
                <a:solidFill>
                  <a:srgbClr val="FF0000"/>
                </a:solidFill>
              </a:rPr>
              <a:t>l</a:t>
            </a:r>
            <a:r>
              <a:rPr lang="en-US" altLang="zh-CN" sz="2800" dirty="0">
                <a:solidFill>
                  <a:srgbClr val="FF0000"/>
                </a:solidFill>
              </a:rPr>
              <a:t> = 0 , ±1 , ±2 , …… , ±</a:t>
            </a:r>
            <a:r>
              <a:rPr lang="en-US" altLang="zh-CN" sz="2800" i="1" dirty="0">
                <a:solidFill>
                  <a:srgbClr val="FF0000"/>
                </a:solidFill>
              </a:rPr>
              <a:t>l</a:t>
            </a:r>
            <a:r>
              <a:rPr lang="en-US" altLang="zh-CN" sz="2800" dirty="0">
                <a:solidFill>
                  <a:srgbClr val="FF0000"/>
                </a:solidFill>
              </a:rPr>
              <a:t> </a:t>
            </a:r>
          </a:p>
        </p:txBody>
      </p:sp>
      <p:sp>
        <p:nvSpPr>
          <p:cNvPr id="73" name="Rectangle 2"/>
          <p:cNvSpPr>
            <a:spLocks noChangeArrowheads="1"/>
          </p:cNvSpPr>
          <p:nvPr/>
        </p:nvSpPr>
        <p:spPr bwMode="auto">
          <a:xfrm>
            <a:off x="2766510" y="4059738"/>
            <a:ext cx="37957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rPr>
              <a:t>氢原子的量子态</a:t>
            </a:r>
          </a:p>
        </p:txBody>
      </p:sp>
      <p:sp>
        <p:nvSpPr>
          <p:cNvPr id="74" name="Rectangle 3"/>
          <p:cNvSpPr>
            <a:spLocks noChangeArrowheads="1"/>
          </p:cNvSpPr>
          <p:nvPr/>
        </p:nvSpPr>
        <p:spPr bwMode="auto">
          <a:xfrm>
            <a:off x="2766510" y="4787743"/>
            <a:ext cx="775686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9900"/>
                </a:solidFill>
              </a:rPr>
              <a:t>氢原子的量子态由 </a:t>
            </a:r>
            <a:r>
              <a:rPr lang="en-US" altLang="zh-CN" sz="2800" i="1" dirty="0">
                <a:solidFill>
                  <a:srgbClr val="009900"/>
                </a:solidFill>
              </a:rPr>
              <a:t>n</a:t>
            </a:r>
            <a:r>
              <a:rPr lang="en-US" altLang="zh-CN" sz="2800" dirty="0">
                <a:solidFill>
                  <a:srgbClr val="009900"/>
                </a:solidFill>
              </a:rPr>
              <a:t> </a:t>
            </a:r>
            <a:r>
              <a:rPr lang="zh-CN" altLang="en-US" sz="2800" dirty="0">
                <a:solidFill>
                  <a:srgbClr val="009900"/>
                </a:solidFill>
              </a:rPr>
              <a:t>、</a:t>
            </a:r>
            <a:r>
              <a:rPr lang="en-US" altLang="zh-CN" sz="2800" i="1" dirty="0">
                <a:solidFill>
                  <a:srgbClr val="009900"/>
                </a:solidFill>
              </a:rPr>
              <a:t>l </a:t>
            </a:r>
            <a:r>
              <a:rPr lang="zh-CN" altLang="en-US" sz="2800" dirty="0">
                <a:solidFill>
                  <a:srgbClr val="009900"/>
                </a:solidFill>
              </a:rPr>
              <a:t>组合表示， </a:t>
            </a:r>
            <a:r>
              <a:rPr lang="en-US" altLang="zh-CN" sz="2800" i="1" dirty="0">
                <a:solidFill>
                  <a:srgbClr val="009900"/>
                </a:solidFill>
              </a:rPr>
              <a:t>l  </a:t>
            </a:r>
            <a:r>
              <a:rPr lang="zh-CN" altLang="en-US" sz="2800" dirty="0">
                <a:solidFill>
                  <a:srgbClr val="009900"/>
                </a:solidFill>
              </a:rPr>
              <a:t>的符号为</a:t>
            </a:r>
          </a:p>
        </p:txBody>
      </p:sp>
      <p:grpSp>
        <p:nvGrpSpPr>
          <p:cNvPr id="75" name="Group 4"/>
          <p:cNvGrpSpPr>
            <a:grpSpLocks/>
          </p:cNvGrpSpPr>
          <p:nvPr/>
        </p:nvGrpSpPr>
        <p:grpSpPr bwMode="auto">
          <a:xfrm>
            <a:off x="2997938" y="5593374"/>
            <a:ext cx="6096000" cy="1066800"/>
            <a:chOff x="960" y="1104"/>
            <a:chExt cx="3840" cy="672"/>
          </a:xfrm>
        </p:grpSpPr>
        <p:sp>
          <p:nvSpPr>
            <p:cNvPr id="76" name="Rectangle 5"/>
            <p:cNvSpPr>
              <a:spLocks noChangeArrowheads="1"/>
            </p:cNvSpPr>
            <p:nvPr/>
          </p:nvSpPr>
          <p:spPr bwMode="auto">
            <a:xfrm>
              <a:off x="43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77" name="Rectangle 6"/>
            <p:cNvSpPr>
              <a:spLocks noChangeArrowheads="1"/>
            </p:cNvSpPr>
            <p:nvPr/>
          </p:nvSpPr>
          <p:spPr bwMode="auto">
            <a:xfrm>
              <a:off x="3840" y="1440"/>
              <a:ext cx="480" cy="336"/>
            </a:xfrm>
            <a:prstGeom prst="rect">
              <a:avLst/>
            </a:prstGeom>
            <a:solidFill>
              <a:srgbClr val="00FFFF"/>
            </a:solidFill>
            <a:ln w="9525">
              <a:solidFill>
                <a:srgbClr val="000000"/>
              </a:solidFill>
              <a:miter lim="800000"/>
              <a:headEnd/>
              <a:tailEnd/>
            </a:ln>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h</a:t>
              </a:r>
            </a:p>
          </p:txBody>
        </p:sp>
        <p:sp>
          <p:nvSpPr>
            <p:cNvPr id="78" name="Rectangle 7"/>
            <p:cNvSpPr>
              <a:spLocks noChangeArrowheads="1"/>
            </p:cNvSpPr>
            <p:nvPr/>
          </p:nvSpPr>
          <p:spPr bwMode="auto">
            <a:xfrm>
              <a:off x="336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g</a:t>
              </a:r>
            </a:p>
          </p:txBody>
        </p:sp>
        <p:sp>
          <p:nvSpPr>
            <p:cNvPr id="79" name="Rectangle 8"/>
            <p:cNvSpPr>
              <a:spLocks noChangeArrowheads="1"/>
            </p:cNvSpPr>
            <p:nvPr/>
          </p:nvSpPr>
          <p:spPr bwMode="auto">
            <a:xfrm>
              <a:off x="288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f</a:t>
              </a:r>
            </a:p>
          </p:txBody>
        </p:sp>
        <p:sp>
          <p:nvSpPr>
            <p:cNvPr id="80" name="Rectangle 9"/>
            <p:cNvSpPr>
              <a:spLocks noChangeArrowheads="1"/>
            </p:cNvSpPr>
            <p:nvPr/>
          </p:nvSpPr>
          <p:spPr bwMode="auto">
            <a:xfrm>
              <a:off x="240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d</a:t>
              </a:r>
            </a:p>
          </p:txBody>
        </p:sp>
        <p:sp>
          <p:nvSpPr>
            <p:cNvPr id="81" name="Rectangle 10"/>
            <p:cNvSpPr>
              <a:spLocks noChangeArrowheads="1"/>
            </p:cNvSpPr>
            <p:nvPr/>
          </p:nvSpPr>
          <p:spPr bwMode="auto">
            <a:xfrm>
              <a:off x="19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p</a:t>
              </a:r>
            </a:p>
          </p:txBody>
        </p:sp>
        <p:sp>
          <p:nvSpPr>
            <p:cNvPr id="82" name="Rectangle 11"/>
            <p:cNvSpPr>
              <a:spLocks noChangeArrowheads="1"/>
            </p:cNvSpPr>
            <p:nvPr/>
          </p:nvSpPr>
          <p:spPr bwMode="auto">
            <a:xfrm>
              <a:off x="144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s</a:t>
              </a:r>
            </a:p>
          </p:txBody>
        </p:sp>
        <p:sp>
          <p:nvSpPr>
            <p:cNvPr id="83" name="Rectangle 12"/>
            <p:cNvSpPr>
              <a:spLocks noChangeArrowheads="1"/>
            </p:cNvSpPr>
            <p:nvPr/>
          </p:nvSpPr>
          <p:spPr bwMode="auto">
            <a:xfrm>
              <a:off x="960" y="1440"/>
              <a:ext cx="480" cy="336"/>
            </a:xfrm>
            <a:prstGeom prst="rect">
              <a:avLst/>
            </a:prstGeom>
            <a:solidFill>
              <a:srgbClr val="00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800" dirty="0">
                  <a:solidFill>
                    <a:srgbClr val="FF0000"/>
                  </a:solidFill>
                </a:rPr>
                <a:t>符号</a:t>
              </a:r>
            </a:p>
          </p:txBody>
        </p:sp>
        <p:sp>
          <p:nvSpPr>
            <p:cNvPr id="84" name="Rectangle 13"/>
            <p:cNvSpPr>
              <a:spLocks noChangeArrowheads="1"/>
            </p:cNvSpPr>
            <p:nvPr/>
          </p:nvSpPr>
          <p:spPr bwMode="auto">
            <a:xfrm>
              <a:off x="43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85" name="Rectangle 14"/>
            <p:cNvSpPr>
              <a:spLocks noChangeArrowheads="1"/>
            </p:cNvSpPr>
            <p:nvPr/>
          </p:nvSpPr>
          <p:spPr bwMode="auto">
            <a:xfrm>
              <a:off x="38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5</a:t>
              </a:r>
            </a:p>
          </p:txBody>
        </p:sp>
        <p:sp>
          <p:nvSpPr>
            <p:cNvPr id="86" name="Rectangle 15"/>
            <p:cNvSpPr>
              <a:spLocks noChangeArrowheads="1"/>
            </p:cNvSpPr>
            <p:nvPr/>
          </p:nvSpPr>
          <p:spPr bwMode="auto">
            <a:xfrm>
              <a:off x="336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4</a:t>
              </a:r>
            </a:p>
          </p:txBody>
        </p:sp>
        <p:sp>
          <p:nvSpPr>
            <p:cNvPr id="87" name="Rectangle 16"/>
            <p:cNvSpPr>
              <a:spLocks noChangeArrowheads="1"/>
            </p:cNvSpPr>
            <p:nvPr/>
          </p:nvSpPr>
          <p:spPr bwMode="auto">
            <a:xfrm>
              <a:off x="288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3</a:t>
              </a:r>
            </a:p>
          </p:txBody>
        </p:sp>
        <p:sp>
          <p:nvSpPr>
            <p:cNvPr id="88" name="Rectangle 17"/>
            <p:cNvSpPr>
              <a:spLocks noChangeArrowheads="1"/>
            </p:cNvSpPr>
            <p:nvPr/>
          </p:nvSpPr>
          <p:spPr bwMode="auto">
            <a:xfrm>
              <a:off x="240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2</a:t>
              </a:r>
            </a:p>
          </p:txBody>
        </p:sp>
        <p:sp>
          <p:nvSpPr>
            <p:cNvPr id="89" name="Rectangle 18"/>
            <p:cNvSpPr>
              <a:spLocks noChangeArrowheads="1"/>
            </p:cNvSpPr>
            <p:nvPr/>
          </p:nvSpPr>
          <p:spPr bwMode="auto">
            <a:xfrm>
              <a:off x="19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1</a:t>
              </a:r>
            </a:p>
          </p:txBody>
        </p:sp>
        <p:sp>
          <p:nvSpPr>
            <p:cNvPr id="90" name="Rectangle 19"/>
            <p:cNvSpPr>
              <a:spLocks noChangeArrowheads="1"/>
            </p:cNvSpPr>
            <p:nvPr/>
          </p:nvSpPr>
          <p:spPr bwMode="auto">
            <a:xfrm>
              <a:off x="14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0</a:t>
              </a:r>
            </a:p>
          </p:txBody>
        </p:sp>
        <p:sp>
          <p:nvSpPr>
            <p:cNvPr id="91" name="Rectangle 20"/>
            <p:cNvSpPr>
              <a:spLocks noChangeArrowheads="1"/>
            </p:cNvSpPr>
            <p:nvPr/>
          </p:nvSpPr>
          <p:spPr bwMode="auto">
            <a:xfrm>
              <a:off x="960" y="1104"/>
              <a:ext cx="480" cy="336"/>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l</a:t>
              </a:r>
            </a:p>
          </p:txBody>
        </p:sp>
        <p:sp>
          <p:nvSpPr>
            <p:cNvPr id="92" name="Line 21"/>
            <p:cNvSpPr>
              <a:spLocks noChangeShapeType="1"/>
            </p:cNvSpPr>
            <p:nvPr/>
          </p:nvSpPr>
          <p:spPr bwMode="auto">
            <a:xfrm>
              <a:off x="960" y="1104"/>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93" name="Line 22"/>
            <p:cNvSpPr>
              <a:spLocks noChangeShapeType="1"/>
            </p:cNvSpPr>
            <p:nvPr/>
          </p:nvSpPr>
          <p:spPr bwMode="auto">
            <a:xfrm>
              <a:off x="960" y="1440"/>
              <a:ext cx="38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94" name="Line 23"/>
            <p:cNvSpPr>
              <a:spLocks noChangeShapeType="1"/>
            </p:cNvSpPr>
            <p:nvPr/>
          </p:nvSpPr>
          <p:spPr bwMode="auto">
            <a:xfrm>
              <a:off x="960" y="1776"/>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95" name="Line 24"/>
            <p:cNvSpPr>
              <a:spLocks noChangeShapeType="1"/>
            </p:cNvSpPr>
            <p:nvPr/>
          </p:nvSpPr>
          <p:spPr bwMode="auto">
            <a:xfrm>
              <a:off x="96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96" name="Line 25"/>
            <p:cNvSpPr>
              <a:spLocks noChangeShapeType="1"/>
            </p:cNvSpPr>
            <p:nvPr/>
          </p:nvSpPr>
          <p:spPr bwMode="auto">
            <a:xfrm>
              <a:off x="14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97" name="Line 26"/>
            <p:cNvSpPr>
              <a:spLocks noChangeShapeType="1"/>
            </p:cNvSpPr>
            <p:nvPr/>
          </p:nvSpPr>
          <p:spPr bwMode="auto">
            <a:xfrm>
              <a:off x="19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98" name="Line 27"/>
            <p:cNvSpPr>
              <a:spLocks noChangeShapeType="1"/>
            </p:cNvSpPr>
            <p:nvPr/>
          </p:nvSpPr>
          <p:spPr bwMode="auto">
            <a:xfrm>
              <a:off x="240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99" name="Line 28"/>
            <p:cNvSpPr>
              <a:spLocks noChangeShapeType="1"/>
            </p:cNvSpPr>
            <p:nvPr/>
          </p:nvSpPr>
          <p:spPr bwMode="auto">
            <a:xfrm>
              <a:off x="288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100" name="Line 29"/>
            <p:cNvSpPr>
              <a:spLocks noChangeShapeType="1"/>
            </p:cNvSpPr>
            <p:nvPr/>
          </p:nvSpPr>
          <p:spPr bwMode="auto">
            <a:xfrm>
              <a:off x="336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101" name="Line 30"/>
            <p:cNvSpPr>
              <a:spLocks noChangeShapeType="1"/>
            </p:cNvSpPr>
            <p:nvPr/>
          </p:nvSpPr>
          <p:spPr bwMode="auto">
            <a:xfrm>
              <a:off x="38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102" name="Line 31"/>
            <p:cNvSpPr>
              <a:spLocks noChangeShapeType="1"/>
            </p:cNvSpPr>
            <p:nvPr/>
          </p:nvSpPr>
          <p:spPr bwMode="auto">
            <a:xfrm>
              <a:off x="43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103" name="Line 32"/>
            <p:cNvSpPr>
              <a:spLocks noChangeShapeType="1"/>
            </p:cNvSpPr>
            <p:nvPr/>
          </p:nvSpPr>
          <p:spPr bwMode="auto">
            <a:xfrm>
              <a:off x="480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grpSp>
    </p:spTree>
    <p:extLst>
      <p:ext uri="{BB962C8B-B14F-4D97-AF65-F5344CB8AC3E}">
        <p14:creationId xmlns:p14="http://schemas.microsoft.com/office/powerpoint/2010/main" val="421114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ppt_x"/>
                                          </p:val>
                                        </p:tav>
                                        <p:tav tm="100000">
                                          <p:val>
                                            <p:strVal val="#ppt_x"/>
                                          </p:val>
                                        </p:tav>
                                      </p:tavLst>
                                    </p:anim>
                                    <p:anim calcmode="lin" valueType="num">
                                      <p:cBhvr additive="base">
                                        <p:cTn id="1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8"/>
                                        </p:tgtEl>
                                        <p:attrNameLst>
                                          <p:attrName>style.visibility</p:attrName>
                                        </p:attrNameLst>
                                      </p:cBhvr>
                                      <p:to>
                                        <p:strVal val="visible"/>
                                      </p:to>
                                    </p:set>
                                    <p:anim calcmode="lin" valueType="num">
                                      <p:cBhvr additive="base">
                                        <p:cTn id="18" dur="500" fill="hold"/>
                                        <p:tgtEl>
                                          <p:spTgt spid="68"/>
                                        </p:tgtEl>
                                        <p:attrNameLst>
                                          <p:attrName>ppt_x</p:attrName>
                                        </p:attrNameLst>
                                      </p:cBhvr>
                                      <p:tavLst>
                                        <p:tav tm="0">
                                          <p:val>
                                            <p:strVal val="#ppt_x"/>
                                          </p:val>
                                        </p:tav>
                                        <p:tav tm="100000">
                                          <p:val>
                                            <p:strVal val="#ppt_x"/>
                                          </p:val>
                                        </p:tav>
                                      </p:tavLst>
                                    </p:anim>
                                    <p:anim calcmode="lin" valueType="num">
                                      <p:cBhvr additive="base">
                                        <p:cTn id="1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0"/>
                                        </p:tgtEl>
                                        <p:attrNameLst>
                                          <p:attrName>style.visibility</p:attrName>
                                        </p:attrNameLst>
                                      </p:cBhvr>
                                      <p:to>
                                        <p:strVal val="visible"/>
                                      </p:to>
                                    </p:set>
                                    <p:anim calcmode="lin" valueType="num">
                                      <p:cBhvr additive="base">
                                        <p:cTn id="24" dur="500" fill="hold"/>
                                        <p:tgtEl>
                                          <p:spTgt spid="70"/>
                                        </p:tgtEl>
                                        <p:attrNameLst>
                                          <p:attrName>ppt_x</p:attrName>
                                        </p:attrNameLst>
                                      </p:cBhvr>
                                      <p:tavLst>
                                        <p:tav tm="0">
                                          <p:val>
                                            <p:strVal val="#ppt_x"/>
                                          </p:val>
                                        </p:tav>
                                        <p:tav tm="100000">
                                          <p:val>
                                            <p:strVal val="#ppt_x"/>
                                          </p:val>
                                        </p:tav>
                                      </p:tavLst>
                                    </p:anim>
                                    <p:anim calcmode="lin" valueType="num">
                                      <p:cBhvr additive="base">
                                        <p:cTn id="25"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ppt_x"/>
                                          </p:val>
                                        </p:tav>
                                        <p:tav tm="100000">
                                          <p:val>
                                            <p:strVal val="#ppt_x"/>
                                          </p:val>
                                        </p:tav>
                                      </p:tavLst>
                                    </p:anim>
                                    <p:anim calcmode="lin" valueType="num">
                                      <p:cBhvr additive="base">
                                        <p:cTn id="3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2"/>
                                        </p:tgtEl>
                                        <p:attrNameLst>
                                          <p:attrName>style.visibility</p:attrName>
                                        </p:attrNameLst>
                                      </p:cBhvr>
                                      <p:to>
                                        <p:strVal val="visible"/>
                                      </p:to>
                                    </p:set>
                                    <p:anim calcmode="lin" valueType="num">
                                      <p:cBhvr additive="base">
                                        <p:cTn id="36" dur="500" fill="hold"/>
                                        <p:tgtEl>
                                          <p:spTgt spid="72"/>
                                        </p:tgtEl>
                                        <p:attrNameLst>
                                          <p:attrName>ppt_x</p:attrName>
                                        </p:attrNameLst>
                                      </p:cBhvr>
                                      <p:tavLst>
                                        <p:tav tm="0">
                                          <p:val>
                                            <p:strVal val="#ppt_x"/>
                                          </p:val>
                                        </p:tav>
                                        <p:tav tm="100000">
                                          <p:val>
                                            <p:strVal val="#ppt_x"/>
                                          </p:val>
                                        </p:tav>
                                      </p:tavLst>
                                    </p:anim>
                                    <p:anim calcmode="lin" valueType="num">
                                      <p:cBhvr additive="base">
                                        <p:cTn id="3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500" fill="hold"/>
                                        <p:tgtEl>
                                          <p:spTgt spid="73"/>
                                        </p:tgtEl>
                                        <p:attrNameLst>
                                          <p:attrName>ppt_x</p:attrName>
                                        </p:attrNameLst>
                                      </p:cBhvr>
                                      <p:tavLst>
                                        <p:tav tm="0">
                                          <p:val>
                                            <p:strVal val="#ppt_x"/>
                                          </p:val>
                                        </p:tav>
                                        <p:tav tm="100000">
                                          <p:val>
                                            <p:strVal val="#ppt_x"/>
                                          </p:val>
                                        </p:tav>
                                      </p:tavLst>
                                    </p:anim>
                                    <p:anim calcmode="lin" valueType="num">
                                      <p:cBhvr additive="base">
                                        <p:cTn id="43"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circle(in)">
                                      <p:cBhvr>
                                        <p:cTn id="48" dur="2000"/>
                                        <p:tgtEl>
                                          <p:spTgt spid="7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cBhvr additive="base">
                                        <p:cTn id="53" dur="500" fill="hold"/>
                                        <p:tgtEl>
                                          <p:spTgt spid="75"/>
                                        </p:tgtEl>
                                        <p:attrNameLst>
                                          <p:attrName>ppt_x</p:attrName>
                                        </p:attrNameLst>
                                      </p:cBhvr>
                                      <p:tavLst>
                                        <p:tav tm="0">
                                          <p:val>
                                            <p:strVal val="#ppt_x"/>
                                          </p:val>
                                        </p:tav>
                                        <p:tav tm="100000">
                                          <p:val>
                                            <p:strVal val="#ppt_x"/>
                                          </p:val>
                                        </p:tav>
                                      </p:tavLst>
                                    </p:anim>
                                    <p:anim calcmode="lin" valueType="num">
                                      <p:cBhvr additive="base">
                                        <p:cTn id="5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8" grpId="0" animBg="1"/>
      <p:bldP spid="70" grpId="0"/>
      <p:bldP spid="72" grpId="0" animBg="1"/>
      <p:bldP spid="73" grpId="0"/>
      <p:bldP spid="7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a:spLocks noChangeArrowheads="1"/>
          </p:cNvSpPr>
          <p:nvPr/>
        </p:nvSpPr>
        <p:spPr bwMode="auto">
          <a:xfrm>
            <a:off x="1324805" y="285750"/>
            <a:ext cx="7235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lvl="0" defTabSz="914400" eaLnBrk="1" fontAlgn="base" hangingPunct="1">
              <a:spcBef>
                <a:spcPct val="0"/>
              </a:spcBef>
              <a:spcAft>
                <a:spcPct val="0"/>
              </a:spcAft>
            </a:pPr>
            <a:r>
              <a:rPr kumimoji="1" lang="en-US" altLang="zh-CN" sz="3200" dirty="0">
                <a:solidFill>
                  <a:srgbClr val="FF0000"/>
                </a:solidFill>
              </a:rPr>
              <a:t>23.2.5</a:t>
            </a:r>
            <a:r>
              <a:rPr kumimoji="1" lang="en-US" altLang="zh-CN" sz="32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  </a:t>
            </a:r>
            <a:r>
              <a:rPr kumimoji="1" lang="zh-CN" altLang="en-US" sz="32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电子的自旋   泡利不相容原理 </a:t>
            </a:r>
          </a:p>
        </p:txBody>
      </p:sp>
      <p:sp>
        <p:nvSpPr>
          <p:cNvPr id="42" name="Rectangle 3"/>
          <p:cNvSpPr>
            <a:spLocks noChangeArrowheads="1"/>
          </p:cNvSpPr>
          <p:nvPr/>
        </p:nvSpPr>
        <p:spPr bwMode="auto">
          <a:xfrm>
            <a:off x="1826455" y="992188"/>
            <a:ext cx="416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C00000"/>
                </a:solidFill>
                <a:effectLst/>
                <a:uLnTx/>
                <a:uFillTx/>
                <a:latin typeface="Times New Roman" panose="02020603050405020304" pitchFamily="18" charset="0"/>
                <a:ea typeface="宋体" panose="02010600030101010101" pitchFamily="2" charset="-122"/>
              </a:rPr>
              <a:t>一、 电子的自旋（</a:t>
            </a:r>
            <a:r>
              <a:rPr kumimoji="1" lang="en-US" altLang="zh-CN" sz="2800" b="1" i="0" u="none" strike="noStrike" kern="0" cap="none" spc="0" normalizeH="0" baseline="0" noProof="0">
                <a:ln>
                  <a:noFill/>
                </a:ln>
                <a:solidFill>
                  <a:srgbClr val="C00000"/>
                </a:solidFill>
                <a:effectLst/>
                <a:uLnTx/>
                <a:uFillTx/>
                <a:latin typeface="Times New Roman" panose="02020603050405020304" pitchFamily="18" charset="0"/>
                <a:ea typeface="宋体" panose="02010600030101010101" pitchFamily="2" charset="-122"/>
              </a:rPr>
              <a:t>spin</a:t>
            </a:r>
            <a:r>
              <a:rPr kumimoji="1" lang="zh-CN" altLang="en-US" sz="2800" b="1" i="0" u="none" strike="noStrike" kern="0" cap="none" spc="0" normalizeH="0" baseline="0" noProof="0">
                <a:ln>
                  <a:noFill/>
                </a:ln>
                <a:solidFill>
                  <a:srgbClr val="C00000"/>
                </a:solidFill>
                <a:effectLst/>
                <a:uLnTx/>
                <a:uFillTx/>
                <a:latin typeface="Times New Roman" panose="02020603050405020304" pitchFamily="18" charset="0"/>
                <a:ea typeface="宋体" panose="02010600030101010101" pitchFamily="2" charset="-122"/>
              </a:rPr>
              <a:t>）</a:t>
            </a:r>
          </a:p>
        </p:txBody>
      </p:sp>
      <p:grpSp>
        <p:nvGrpSpPr>
          <p:cNvPr id="43" name="Group 4"/>
          <p:cNvGrpSpPr>
            <a:grpSpLocks/>
          </p:cNvGrpSpPr>
          <p:nvPr/>
        </p:nvGrpSpPr>
        <p:grpSpPr bwMode="auto">
          <a:xfrm>
            <a:off x="6881055" y="4995863"/>
            <a:ext cx="1712912" cy="1454150"/>
            <a:chOff x="4336" y="3283"/>
            <a:chExt cx="1079" cy="916"/>
          </a:xfrm>
        </p:grpSpPr>
        <p:grpSp>
          <p:nvGrpSpPr>
            <p:cNvPr id="44" name="Group 5"/>
            <p:cNvGrpSpPr>
              <a:grpSpLocks/>
            </p:cNvGrpSpPr>
            <p:nvPr/>
          </p:nvGrpSpPr>
          <p:grpSpPr bwMode="auto">
            <a:xfrm>
              <a:off x="4336" y="3283"/>
              <a:ext cx="456" cy="900"/>
              <a:chOff x="3360" y="3294"/>
              <a:chExt cx="456" cy="900"/>
            </a:xfrm>
          </p:grpSpPr>
          <p:sp>
            <p:nvSpPr>
              <p:cNvPr id="50" name="Rectangle 6"/>
              <p:cNvSpPr>
                <a:spLocks noChangeArrowheads="1"/>
              </p:cNvSpPr>
              <p:nvPr/>
            </p:nvSpPr>
            <p:spPr bwMode="auto">
              <a:xfrm>
                <a:off x="3420" y="3294"/>
                <a:ext cx="396" cy="684"/>
              </a:xfrm>
              <a:prstGeom prst="rect">
                <a:avLst/>
              </a:prstGeom>
              <a:solidFill>
                <a:srgbClr val="00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1" name="Rectangle 7"/>
              <p:cNvSpPr>
                <a:spLocks noChangeArrowheads="1"/>
              </p:cNvSpPr>
              <p:nvPr/>
            </p:nvSpPr>
            <p:spPr bwMode="auto">
              <a:xfrm>
                <a:off x="3492" y="3630"/>
                <a:ext cx="252" cy="44"/>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2" name="Rectangle 8"/>
              <p:cNvSpPr>
                <a:spLocks noChangeArrowheads="1"/>
              </p:cNvSpPr>
              <p:nvPr/>
            </p:nvSpPr>
            <p:spPr bwMode="auto">
              <a:xfrm>
                <a:off x="3360" y="4002"/>
                <a:ext cx="4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无磁场</a:t>
                </a:r>
              </a:p>
            </p:txBody>
          </p:sp>
        </p:grpSp>
        <p:grpSp>
          <p:nvGrpSpPr>
            <p:cNvPr id="45" name="Group 9"/>
            <p:cNvGrpSpPr>
              <a:grpSpLocks/>
            </p:cNvGrpSpPr>
            <p:nvPr/>
          </p:nvGrpSpPr>
          <p:grpSpPr bwMode="auto">
            <a:xfrm>
              <a:off x="4963" y="3286"/>
              <a:ext cx="452" cy="913"/>
              <a:chOff x="4128" y="3282"/>
              <a:chExt cx="452" cy="949"/>
            </a:xfrm>
          </p:grpSpPr>
          <p:sp>
            <p:nvSpPr>
              <p:cNvPr id="46" name="Rectangle 10"/>
              <p:cNvSpPr>
                <a:spLocks noChangeArrowheads="1"/>
              </p:cNvSpPr>
              <p:nvPr/>
            </p:nvSpPr>
            <p:spPr bwMode="auto">
              <a:xfrm>
                <a:off x="4176" y="3282"/>
                <a:ext cx="396" cy="708"/>
              </a:xfrm>
              <a:prstGeom prst="rect">
                <a:avLst/>
              </a:prstGeom>
              <a:solidFill>
                <a:srgbClr val="00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7" name="Rectangle 11"/>
              <p:cNvSpPr>
                <a:spLocks noChangeArrowheads="1"/>
              </p:cNvSpPr>
              <p:nvPr/>
            </p:nvSpPr>
            <p:spPr bwMode="auto">
              <a:xfrm>
                <a:off x="4128" y="4032"/>
                <a:ext cx="45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有磁场</a:t>
                </a:r>
              </a:p>
            </p:txBody>
          </p:sp>
          <p:sp>
            <p:nvSpPr>
              <p:cNvPr id="48" name="Arc 12"/>
              <p:cNvSpPr>
                <a:spLocks/>
              </p:cNvSpPr>
              <p:nvPr/>
            </p:nvSpPr>
            <p:spPr bwMode="auto">
              <a:xfrm>
                <a:off x="4250" y="3585"/>
                <a:ext cx="239" cy="44"/>
              </a:xfrm>
              <a:custGeom>
                <a:avLst/>
                <a:gdLst>
                  <a:gd name="T0" fmla="*/ 0 w 43168"/>
                  <a:gd name="T1" fmla="*/ 0 h 21600"/>
                  <a:gd name="T2" fmla="*/ 0 w 43168"/>
                  <a:gd name="T3" fmla="*/ 0 h 21600"/>
                  <a:gd name="T4" fmla="*/ 0 w 43168"/>
                  <a:gd name="T5" fmla="*/ 0 h 21600"/>
                  <a:gd name="T6" fmla="*/ 0 60000 65536"/>
                  <a:gd name="T7" fmla="*/ 0 60000 65536"/>
                  <a:gd name="T8" fmla="*/ 0 60000 65536"/>
                  <a:gd name="T9" fmla="*/ 0 w 43168"/>
                  <a:gd name="T10" fmla="*/ 0 h 21600"/>
                  <a:gd name="T11" fmla="*/ 43168 w 43168"/>
                  <a:gd name="T12" fmla="*/ 21600 h 21600"/>
                </a:gdLst>
                <a:ahLst/>
                <a:cxnLst>
                  <a:cxn ang="T6">
                    <a:pos x="T0" y="T1"/>
                  </a:cxn>
                  <a:cxn ang="T7">
                    <a:pos x="T2" y="T3"/>
                  </a:cxn>
                  <a:cxn ang="T8">
                    <a:pos x="T4" y="T5"/>
                  </a:cxn>
                </a:cxnLst>
                <a:rect l="T9" t="T10" r="T11" b="T12"/>
                <a:pathLst>
                  <a:path w="43168" h="21600" fill="none" extrusionOk="0">
                    <a:moveTo>
                      <a:pt x="-1" y="20564"/>
                    </a:moveTo>
                    <a:cubicBezTo>
                      <a:pt x="552" y="9051"/>
                      <a:pt x="10048" y="-1"/>
                      <a:pt x="21575" y="0"/>
                    </a:cubicBezTo>
                    <a:cubicBezTo>
                      <a:pt x="33286" y="0"/>
                      <a:pt x="42864" y="9332"/>
                      <a:pt x="43167" y="21040"/>
                    </a:cubicBezTo>
                  </a:path>
                  <a:path w="43168" h="21600" stroke="0" extrusionOk="0">
                    <a:moveTo>
                      <a:pt x="-1" y="20564"/>
                    </a:moveTo>
                    <a:cubicBezTo>
                      <a:pt x="552" y="9051"/>
                      <a:pt x="10048" y="-1"/>
                      <a:pt x="21575" y="0"/>
                    </a:cubicBezTo>
                    <a:cubicBezTo>
                      <a:pt x="33286" y="0"/>
                      <a:pt x="42864" y="9332"/>
                      <a:pt x="43167" y="21040"/>
                    </a:cubicBezTo>
                    <a:lnTo>
                      <a:pt x="21575" y="21600"/>
                    </a:lnTo>
                    <a:close/>
                  </a:path>
                </a:pathLst>
              </a:cu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9" name="Arc 13"/>
              <p:cNvSpPr>
                <a:spLocks/>
              </p:cNvSpPr>
              <p:nvPr/>
            </p:nvSpPr>
            <p:spPr bwMode="auto">
              <a:xfrm rot="10800000">
                <a:off x="4250" y="3669"/>
                <a:ext cx="239" cy="44"/>
              </a:xfrm>
              <a:custGeom>
                <a:avLst/>
                <a:gdLst>
                  <a:gd name="T0" fmla="*/ 0 w 43168"/>
                  <a:gd name="T1" fmla="*/ 0 h 21600"/>
                  <a:gd name="T2" fmla="*/ 0 w 43168"/>
                  <a:gd name="T3" fmla="*/ 0 h 21600"/>
                  <a:gd name="T4" fmla="*/ 0 w 43168"/>
                  <a:gd name="T5" fmla="*/ 0 h 21600"/>
                  <a:gd name="T6" fmla="*/ 0 60000 65536"/>
                  <a:gd name="T7" fmla="*/ 0 60000 65536"/>
                  <a:gd name="T8" fmla="*/ 0 60000 65536"/>
                  <a:gd name="T9" fmla="*/ 0 w 43168"/>
                  <a:gd name="T10" fmla="*/ 0 h 21600"/>
                  <a:gd name="T11" fmla="*/ 43168 w 43168"/>
                  <a:gd name="T12" fmla="*/ 21600 h 21600"/>
                </a:gdLst>
                <a:ahLst/>
                <a:cxnLst>
                  <a:cxn ang="T6">
                    <a:pos x="T0" y="T1"/>
                  </a:cxn>
                  <a:cxn ang="T7">
                    <a:pos x="T2" y="T3"/>
                  </a:cxn>
                  <a:cxn ang="T8">
                    <a:pos x="T4" y="T5"/>
                  </a:cxn>
                </a:cxnLst>
                <a:rect l="T9" t="T10" r="T11" b="T12"/>
                <a:pathLst>
                  <a:path w="43168" h="21600" fill="none" extrusionOk="0">
                    <a:moveTo>
                      <a:pt x="-1" y="20564"/>
                    </a:moveTo>
                    <a:cubicBezTo>
                      <a:pt x="552" y="9051"/>
                      <a:pt x="10048" y="-1"/>
                      <a:pt x="21575" y="0"/>
                    </a:cubicBezTo>
                    <a:cubicBezTo>
                      <a:pt x="33286" y="0"/>
                      <a:pt x="42864" y="9332"/>
                      <a:pt x="43167" y="21040"/>
                    </a:cubicBezTo>
                  </a:path>
                  <a:path w="43168" h="21600" stroke="0" extrusionOk="0">
                    <a:moveTo>
                      <a:pt x="-1" y="20564"/>
                    </a:moveTo>
                    <a:cubicBezTo>
                      <a:pt x="552" y="9051"/>
                      <a:pt x="10048" y="-1"/>
                      <a:pt x="21575" y="0"/>
                    </a:cubicBezTo>
                    <a:cubicBezTo>
                      <a:pt x="33286" y="0"/>
                      <a:pt x="42864" y="9332"/>
                      <a:pt x="43167" y="21040"/>
                    </a:cubicBezTo>
                    <a:lnTo>
                      <a:pt x="21575" y="21600"/>
                    </a:lnTo>
                    <a:close/>
                  </a:path>
                </a:pathLst>
              </a:cu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sp>
        <p:nvSpPr>
          <p:cNvPr id="53" name="Rectangle 14"/>
          <p:cNvSpPr>
            <a:spLocks noChangeArrowheads="1"/>
          </p:cNvSpPr>
          <p:nvPr/>
        </p:nvSpPr>
        <p:spPr bwMode="auto">
          <a:xfrm>
            <a:off x="2216980" y="1554163"/>
            <a:ext cx="53276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1" lang="en-US" altLang="zh-CN" sz="2600" b="1" i="0" u="none" strike="noStrike" kern="0" cap="none" spc="0" normalizeH="0" baseline="0" noProof="0">
                <a:ln>
                  <a:noFill/>
                </a:ln>
                <a:solidFill>
                  <a:srgbClr val="008000"/>
                </a:solidFill>
                <a:effectLst/>
                <a:uLnTx/>
                <a:uFillTx/>
                <a:latin typeface="Times New Roman" panose="02020603050405020304" pitchFamily="18" charset="0"/>
                <a:ea typeface="宋体" panose="02010600030101010101" pitchFamily="2" charset="-122"/>
              </a:rPr>
              <a:t>1.  </a:t>
            </a:r>
            <a:r>
              <a:rPr kumimoji="1" lang="zh-CN" altLang="en-US" sz="2600" b="1" i="0" u="none" strike="noStrike" kern="0" cap="none" spc="0" normalizeH="0" baseline="0" noProof="0">
                <a:ln>
                  <a:noFill/>
                </a:ln>
                <a:solidFill>
                  <a:srgbClr val="008000"/>
                </a:solidFill>
                <a:effectLst/>
                <a:uLnTx/>
                <a:uFillTx/>
                <a:latin typeface="Times New Roman" panose="02020603050405020304" pitchFamily="18" charset="0"/>
                <a:ea typeface="宋体" panose="02010600030101010101" pitchFamily="2" charset="-122"/>
              </a:rPr>
              <a:t>斯特恩－盖拉赫实验（</a:t>
            </a:r>
            <a:r>
              <a:rPr kumimoji="1" lang="en-US" altLang="zh-CN" sz="2600" b="1" i="0" u="none" strike="noStrike" kern="0" cap="none" spc="0" normalizeH="0" baseline="0" noProof="0">
                <a:ln>
                  <a:noFill/>
                </a:ln>
                <a:solidFill>
                  <a:srgbClr val="008000"/>
                </a:solidFill>
                <a:effectLst/>
                <a:uLnTx/>
                <a:uFillTx/>
                <a:latin typeface="Times New Roman" panose="02020603050405020304" pitchFamily="18" charset="0"/>
                <a:ea typeface="宋体" panose="02010600030101010101" pitchFamily="2" charset="-122"/>
              </a:rPr>
              <a:t>1921</a:t>
            </a:r>
            <a:r>
              <a:rPr kumimoji="1" lang="zh-CN" altLang="en-US" sz="2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54" name="Rectangle 15"/>
          <p:cNvSpPr>
            <a:spLocks noChangeArrowheads="1"/>
          </p:cNvSpPr>
          <p:nvPr/>
        </p:nvSpPr>
        <p:spPr bwMode="auto">
          <a:xfrm>
            <a:off x="2718630" y="4894263"/>
            <a:ext cx="4105275" cy="1282700"/>
          </a:xfrm>
          <a:prstGeom prst="rect">
            <a:avLst/>
          </a:prstGeom>
          <a:noFill/>
          <a:ln w="12700">
            <a:noFill/>
            <a:miter lim="800000"/>
            <a:headEnd/>
            <a:tailEnd/>
          </a:ln>
        </p:spPr>
        <p:txBody>
          <a:bodyPr>
            <a:spAutoFit/>
          </a:bodyPr>
          <a:lstStyle/>
          <a:p>
            <a:pPr marL="1616075" indent="-1616075" defTabSz="914400" fontAlgn="base">
              <a:spcBef>
                <a:spcPct val="0"/>
              </a:spcBef>
              <a:spcAft>
                <a:spcPct val="0"/>
              </a:spcAft>
              <a:defRPr/>
            </a:pPr>
            <a:r>
              <a:rPr kumimoji="1" lang="zh-CN" altLang="en-US" sz="2600" b="1" dirty="0">
                <a:solidFill>
                  <a:srgbClr val="000000"/>
                </a:solidFill>
                <a:latin typeface="Times New Roman" panose="02020603050405020304" pitchFamily="18" charset="0"/>
                <a:ea typeface="宋体" panose="02010600030101010101" pitchFamily="2" charset="-122"/>
              </a:rPr>
              <a:t>实验结果：</a:t>
            </a:r>
            <a:r>
              <a:rPr kumimoji="1" lang="zh-CN" altLang="en-US" sz="2600" b="1" dirty="0">
                <a:solidFill>
                  <a:srgbClr val="800080"/>
                </a:solidFill>
                <a:latin typeface="Times New Roman" panose="02020603050405020304" pitchFamily="18" charset="0"/>
                <a:ea typeface="宋体" panose="02010600030101010101" pitchFamily="2" charset="-122"/>
              </a:rPr>
              <a:t>银原子束穿过非均匀磁场后分裂为两束。</a:t>
            </a:r>
          </a:p>
        </p:txBody>
      </p:sp>
      <p:grpSp>
        <p:nvGrpSpPr>
          <p:cNvPr id="55" name="Group 16"/>
          <p:cNvGrpSpPr>
            <a:grpSpLocks/>
          </p:cNvGrpSpPr>
          <p:nvPr/>
        </p:nvGrpSpPr>
        <p:grpSpPr bwMode="auto">
          <a:xfrm>
            <a:off x="3501267" y="1681163"/>
            <a:ext cx="6700838" cy="3100387"/>
            <a:chOff x="1261" y="1223"/>
            <a:chExt cx="4221" cy="1953"/>
          </a:xfrm>
        </p:grpSpPr>
        <p:grpSp>
          <p:nvGrpSpPr>
            <p:cNvPr id="56" name="Group 17"/>
            <p:cNvGrpSpPr>
              <a:grpSpLocks/>
            </p:cNvGrpSpPr>
            <p:nvPr/>
          </p:nvGrpSpPr>
          <p:grpSpPr bwMode="auto">
            <a:xfrm>
              <a:off x="1261" y="1223"/>
              <a:ext cx="4221" cy="1953"/>
              <a:chOff x="1079" y="1278"/>
              <a:chExt cx="4221" cy="1953"/>
            </a:xfrm>
          </p:grpSpPr>
          <p:sp>
            <p:nvSpPr>
              <p:cNvPr id="58" name="Rectangle 18"/>
              <p:cNvSpPr>
                <a:spLocks noChangeArrowheads="1"/>
              </p:cNvSpPr>
              <p:nvPr/>
            </p:nvSpPr>
            <p:spPr bwMode="auto">
              <a:xfrm>
                <a:off x="2413" y="2424"/>
                <a:ext cx="37" cy="366"/>
              </a:xfrm>
              <a:prstGeom prst="rect">
                <a:avLst/>
              </a:prstGeom>
              <a:solidFill>
                <a:srgbClr val="FFFF00"/>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00"/>
                </a:extrusionClr>
                <a:contourClr>
                  <a:srgbClr val="FFFF00"/>
                </a:contourClr>
              </a:sp3d>
            </p:spPr>
            <p:txBody>
              <a:bodyPr anchor="ctr">
                <a:spAutoFit/>
                <a:flatTx/>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9" name="Rectangle 19"/>
              <p:cNvSpPr>
                <a:spLocks noChangeArrowheads="1"/>
              </p:cNvSpPr>
              <p:nvPr/>
            </p:nvSpPr>
            <p:spPr bwMode="auto">
              <a:xfrm>
                <a:off x="2012" y="2442"/>
                <a:ext cx="37" cy="366"/>
              </a:xfrm>
              <a:prstGeom prst="rect">
                <a:avLst/>
              </a:prstGeom>
              <a:solidFill>
                <a:srgbClr val="FFFF00"/>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00"/>
                </a:extrusionClr>
                <a:contourClr>
                  <a:srgbClr val="FFFF00"/>
                </a:contourClr>
              </a:sp3d>
            </p:spPr>
            <p:txBody>
              <a:bodyPr anchor="ctr">
                <a:spAutoFit/>
                <a:flatTx/>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0" name="Text Box 20"/>
              <p:cNvSpPr txBox="1">
                <a:spLocks noChangeArrowheads="1"/>
              </p:cNvSpPr>
              <p:nvPr/>
            </p:nvSpPr>
            <p:spPr bwMode="auto">
              <a:xfrm>
                <a:off x="1933" y="1417"/>
                <a:ext cx="445"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32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s</a:t>
                </a:r>
                <a:r>
                  <a:rPr kumimoji="1" lang="en-US" altLang="zh-CN" sz="32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1" lang="en-US" altLang="zh-CN" sz="32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1" name="Text Box 21"/>
              <p:cNvSpPr txBox="1">
                <a:spLocks noChangeArrowheads="1"/>
              </p:cNvSpPr>
              <p:nvPr/>
            </p:nvSpPr>
            <p:spPr bwMode="auto">
              <a:xfrm>
                <a:off x="2409" y="1373"/>
                <a:ext cx="43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32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s</a:t>
                </a:r>
                <a:r>
                  <a:rPr kumimoji="1" lang="en-US" altLang="zh-CN" sz="32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1" lang="en-US" altLang="zh-CN" sz="32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2" name="Text Box 22"/>
              <p:cNvSpPr txBox="1">
                <a:spLocks noChangeArrowheads="1"/>
              </p:cNvSpPr>
              <p:nvPr/>
            </p:nvSpPr>
            <p:spPr bwMode="auto">
              <a:xfrm>
                <a:off x="4815" y="1278"/>
                <a:ext cx="485"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32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P</a:t>
                </a:r>
              </a:p>
            </p:txBody>
          </p:sp>
          <p:grpSp>
            <p:nvGrpSpPr>
              <p:cNvPr id="63" name="Group 23"/>
              <p:cNvGrpSpPr>
                <a:grpSpLocks/>
              </p:cNvGrpSpPr>
              <p:nvPr/>
            </p:nvGrpSpPr>
            <p:grpSpPr bwMode="auto">
              <a:xfrm>
                <a:off x="1079" y="1966"/>
                <a:ext cx="714" cy="676"/>
                <a:chOff x="1234" y="2057"/>
                <a:chExt cx="714" cy="676"/>
              </a:xfrm>
            </p:grpSpPr>
            <p:sp>
              <p:nvSpPr>
                <p:cNvPr id="78" name="AutoShape 24"/>
                <p:cNvSpPr>
                  <a:spLocks noChangeArrowheads="1"/>
                </p:cNvSpPr>
                <p:nvPr/>
              </p:nvSpPr>
              <p:spPr bwMode="auto">
                <a:xfrm>
                  <a:off x="1234" y="2057"/>
                  <a:ext cx="714" cy="676"/>
                </a:xfrm>
                <a:prstGeom prst="cube">
                  <a:avLst>
                    <a:gd name="adj" fmla="val 25000"/>
                  </a:avLst>
                </a:prstGeom>
                <a:gradFill rotWithShape="0">
                  <a:gsLst>
                    <a:gs pos="0">
                      <a:srgbClr val="333300"/>
                    </a:gs>
                    <a:gs pos="100000">
                      <a:srgbClr val="181800"/>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9" name="Oval 25"/>
                <p:cNvSpPr>
                  <a:spLocks noChangeArrowheads="1"/>
                </p:cNvSpPr>
                <p:nvPr/>
              </p:nvSpPr>
              <p:spPr bwMode="auto">
                <a:xfrm>
                  <a:off x="1856" y="2295"/>
                  <a:ext cx="56" cy="164"/>
                </a:xfrm>
                <a:prstGeom prst="ellipse">
                  <a:avLst/>
                </a:prstGeom>
                <a:solidFill>
                  <a:srgbClr val="FFFFFF"/>
                </a:solidFill>
                <a:ln w="12700">
                  <a:solidFill>
                    <a:srgbClr val="000000"/>
                  </a:solidFill>
                  <a:round/>
                  <a:headEnd/>
                  <a:tailEnd/>
                </a:ln>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64" name="Line 26"/>
              <p:cNvSpPr>
                <a:spLocks noChangeShapeType="1"/>
              </p:cNvSpPr>
              <p:nvPr/>
            </p:nvSpPr>
            <p:spPr bwMode="auto">
              <a:xfrm flipV="1">
                <a:off x="1721" y="2287"/>
                <a:ext cx="3142" cy="18"/>
              </a:xfrm>
              <a:prstGeom prst="line">
                <a:avLst/>
              </a:prstGeom>
              <a:noFill/>
              <a:ln w="76200" cmpd="tri">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5" name="Rectangle 27"/>
              <p:cNvSpPr>
                <a:spLocks noChangeArrowheads="1"/>
              </p:cNvSpPr>
              <p:nvPr/>
            </p:nvSpPr>
            <p:spPr bwMode="auto">
              <a:xfrm>
                <a:off x="2030" y="1985"/>
                <a:ext cx="37" cy="366"/>
              </a:xfrm>
              <a:prstGeom prst="rect">
                <a:avLst/>
              </a:prstGeom>
              <a:solidFill>
                <a:srgbClr val="FFFF00"/>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00"/>
                </a:extrusionClr>
                <a:contourClr>
                  <a:srgbClr val="FFFF00"/>
                </a:contourClr>
              </a:sp3d>
            </p:spPr>
            <p:txBody>
              <a:bodyPr anchor="ctr">
                <a:spAutoFit/>
                <a:flatTx/>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6" name="Rectangle 28"/>
              <p:cNvSpPr>
                <a:spLocks noChangeArrowheads="1"/>
              </p:cNvSpPr>
              <p:nvPr/>
            </p:nvSpPr>
            <p:spPr bwMode="auto">
              <a:xfrm>
                <a:off x="2433" y="1930"/>
                <a:ext cx="37" cy="366"/>
              </a:xfrm>
              <a:prstGeom prst="rect">
                <a:avLst/>
              </a:prstGeom>
              <a:solidFill>
                <a:srgbClr val="FFFF00"/>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00"/>
                </a:extrusionClr>
                <a:contourClr>
                  <a:srgbClr val="FFFF00"/>
                </a:contourClr>
              </a:sp3d>
            </p:spPr>
            <p:txBody>
              <a:bodyPr anchor="ctr">
                <a:spAutoFit/>
                <a:flatTx/>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7" name="Rectangle 29"/>
              <p:cNvSpPr>
                <a:spLocks noChangeArrowheads="1"/>
              </p:cNvSpPr>
              <p:nvPr/>
            </p:nvSpPr>
            <p:spPr bwMode="auto">
              <a:xfrm>
                <a:off x="4788" y="1758"/>
                <a:ext cx="44" cy="1209"/>
              </a:xfrm>
              <a:prstGeom prst="rect">
                <a:avLst/>
              </a:prstGeom>
              <a:solidFill>
                <a:srgbClr val="00CCFF"/>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00CCFF"/>
                </a:extrusionClr>
                <a:contourClr>
                  <a:srgbClr val="00CCFF"/>
                </a:contourClr>
              </a:sp3d>
            </p:spPr>
            <p:txBody>
              <a:bodyPr anchor="ctr">
                <a:spAutoFit/>
                <a:flatTx/>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8" name="Rectangle 30"/>
              <p:cNvSpPr>
                <a:spLocks noChangeArrowheads="1"/>
              </p:cNvSpPr>
              <p:nvPr/>
            </p:nvSpPr>
            <p:spPr bwMode="auto">
              <a:xfrm>
                <a:off x="2623" y="2077"/>
                <a:ext cx="9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基态银原子</a:t>
                </a: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射线</a:t>
                </a:r>
              </a:p>
            </p:txBody>
          </p:sp>
          <p:grpSp>
            <p:nvGrpSpPr>
              <p:cNvPr id="69" name="Group 31"/>
              <p:cNvGrpSpPr>
                <a:grpSpLocks/>
              </p:cNvGrpSpPr>
              <p:nvPr/>
            </p:nvGrpSpPr>
            <p:grpSpPr bwMode="auto">
              <a:xfrm>
                <a:off x="3487" y="2473"/>
                <a:ext cx="1228" cy="758"/>
                <a:chOff x="3487" y="2473"/>
                <a:chExt cx="1228" cy="758"/>
              </a:xfrm>
            </p:grpSpPr>
            <p:sp>
              <p:nvSpPr>
                <p:cNvPr id="75" name="Rectangle 32"/>
                <p:cNvSpPr>
                  <a:spLocks noChangeArrowheads="1"/>
                </p:cNvSpPr>
                <p:nvPr/>
              </p:nvSpPr>
              <p:spPr bwMode="auto">
                <a:xfrm>
                  <a:off x="3487" y="2695"/>
                  <a:ext cx="948" cy="536"/>
                </a:xfrm>
                <a:prstGeom prst="rect">
                  <a:avLst/>
                </a:prstGeom>
                <a:solidFill>
                  <a:srgbClr val="333399"/>
                </a:solidFill>
                <a:ln w="9525">
                  <a:miter lim="800000"/>
                  <a:headEnd/>
                  <a:tailEnd/>
                </a:ln>
                <a:scene3d>
                  <a:camera prst="legacyObliqueTopRight">
                    <a:rot lat="0" lon="21299970" rev="0"/>
                  </a:camera>
                  <a:lightRig rig="legacyFlat3" dir="t"/>
                </a:scene3d>
                <a:sp3d extrusionH="887400" prstMaterial="legacyMatte">
                  <a:bevelT w="13500" h="13500" prst="angle"/>
                  <a:bevelB w="13500" h="13500" prst="angle"/>
                  <a:extrusionClr>
                    <a:srgbClr val="333399"/>
                  </a:extrusionClr>
                  <a:contourClr>
                    <a:srgbClr val="333399"/>
                  </a:contourClr>
                </a:sp3d>
              </p:spPr>
              <p:txBody>
                <a:bodyPr wrap="none" anchor="ctr">
                  <a:flatTx/>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6" name="Text Box 33"/>
                <p:cNvSpPr txBox="1">
                  <a:spLocks noChangeArrowheads="1"/>
                </p:cNvSpPr>
                <p:nvPr/>
              </p:nvSpPr>
              <p:spPr bwMode="auto">
                <a:xfrm>
                  <a:off x="3806" y="2792"/>
                  <a:ext cx="566"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32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rPr>
                    <a:t>N</a:t>
                  </a:r>
                  <a:endParaRPr kumimoji="1" lang="en-US" altLang="zh-CN" sz="32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7" name="AutoShape 34"/>
                <p:cNvSpPr>
                  <a:spLocks noChangeArrowheads="1"/>
                </p:cNvSpPr>
                <p:nvPr/>
              </p:nvSpPr>
              <p:spPr bwMode="auto">
                <a:xfrm rot="8205681">
                  <a:off x="4318" y="2473"/>
                  <a:ext cx="397" cy="262"/>
                </a:xfrm>
                <a:prstGeom prst="rtTriangle">
                  <a:avLst/>
                </a:prstGeom>
                <a:solidFill>
                  <a:srgbClr val="333399"/>
                </a:solidFill>
                <a:ln w="9525">
                  <a:miter lim="800000"/>
                  <a:headEnd/>
                  <a:tailEnd/>
                </a:ln>
                <a:scene3d>
                  <a:camera prst="legacyObliqueTopRight">
                    <a:rot lat="0" lon="16199971" rev="0"/>
                  </a:camera>
                  <a:lightRig rig="legacyFlat2" dir="t"/>
                </a:scene3d>
                <a:sp3d extrusionH="1497000" prstMaterial="legacyMatte">
                  <a:bevelT w="13500" h="13500" prst="angle"/>
                  <a:bevelB w="13500" h="13500" prst="angle"/>
                  <a:extrusionClr>
                    <a:srgbClr val="333399"/>
                  </a:extrusionClr>
                  <a:contourClr>
                    <a:srgbClr val="333399"/>
                  </a:contourClr>
                </a:sp3d>
              </p:spPr>
              <p:txBody>
                <a:bodyPr anchor="ctr">
                  <a:spAutoFit/>
                  <a:flatTx/>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70" name="Group 35"/>
              <p:cNvGrpSpPr>
                <a:grpSpLocks/>
              </p:cNvGrpSpPr>
              <p:nvPr/>
            </p:nvGrpSpPr>
            <p:grpSpPr bwMode="auto">
              <a:xfrm>
                <a:off x="3518" y="1732"/>
                <a:ext cx="1155" cy="548"/>
                <a:chOff x="3518" y="1732"/>
                <a:chExt cx="1155" cy="548"/>
              </a:xfrm>
            </p:grpSpPr>
            <p:sp>
              <p:nvSpPr>
                <p:cNvPr id="71" name="Rectangle 36"/>
                <p:cNvSpPr>
                  <a:spLocks noChangeArrowheads="1"/>
                </p:cNvSpPr>
                <p:nvPr/>
              </p:nvSpPr>
              <p:spPr bwMode="auto">
                <a:xfrm>
                  <a:off x="3518" y="1773"/>
                  <a:ext cx="949" cy="480"/>
                </a:xfrm>
                <a:prstGeom prst="rect">
                  <a:avLst/>
                </a:prstGeom>
                <a:solidFill>
                  <a:srgbClr val="FF0000"/>
                </a:solidFill>
                <a:ln w="9525">
                  <a:miter lim="800000"/>
                  <a:headEnd/>
                  <a:tailEnd/>
                </a:ln>
                <a:scene3d>
                  <a:camera prst="legacyObliqueTopRight"/>
                  <a:lightRig rig="legacyFlat2" dir="t"/>
                </a:scene3d>
                <a:sp3d extrusionH="887400" prstMaterial="legacyMatte">
                  <a:bevelT w="13500" h="13500" prst="angle"/>
                  <a:bevelB w="13500" h="13500" prst="angle"/>
                  <a:extrusionClr>
                    <a:srgbClr val="FF0000"/>
                  </a:extrusionClr>
                  <a:contourClr>
                    <a:srgbClr val="FF0000"/>
                  </a:contourClr>
                </a:sp3d>
              </p:spPr>
              <p:txBody>
                <a:bodyPr wrap="none" anchor="ctr">
                  <a:flatTx/>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useBgFill="1">
              <p:nvSpPr>
                <p:cNvPr id="72" name="Freeform 37"/>
                <p:cNvSpPr>
                  <a:spLocks/>
                </p:cNvSpPr>
                <p:nvPr/>
              </p:nvSpPr>
              <p:spPr bwMode="auto">
                <a:xfrm>
                  <a:off x="4454" y="1823"/>
                  <a:ext cx="219" cy="457"/>
                </a:xfrm>
                <a:custGeom>
                  <a:avLst/>
                  <a:gdLst>
                    <a:gd name="T0" fmla="*/ 109 w 219"/>
                    <a:gd name="T1" fmla="*/ 0 h 457"/>
                    <a:gd name="T2" fmla="*/ 0 w 219"/>
                    <a:gd name="T3" fmla="*/ 457 h 457"/>
                    <a:gd name="T4" fmla="*/ 219 w 219"/>
                    <a:gd name="T5" fmla="*/ 238 h 457"/>
                    <a:gd name="T6" fmla="*/ 109 w 219"/>
                    <a:gd name="T7" fmla="*/ 0 h 457"/>
                    <a:gd name="T8" fmla="*/ 0 60000 65536"/>
                    <a:gd name="T9" fmla="*/ 0 60000 65536"/>
                    <a:gd name="T10" fmla="*/ 0 60000 65536"/>
                    <a:gd name="T11" fmla="*/ 0 60000 65536"/>
                    <a:gd name="T12" fmla="*/ 0 w 219"/>
                    <a:gd name="T13" fmla="*/ 0 h 457"/>
                    <a:gd name="T14" fmla="*/ 219 w 219"/>
                    <a:gd name="T15" fmla="*/ 457 h 457"/>
                  </a:gdLst>
                  <a:ahLst/>
                  <a:cxnLst>
                    <a:cxn ang="T8">
                      <a:pos x="T0" y="T1"/>
                    </a:cxn>
                    <a:cxn ang="T9">
                      <a:pos x="T2" y="T3"/>
                    </a:cxn>
                    <a:cxn ang="T10">
                      <a:pos x="T4" y="T5"/>
                    </a:cxn>
                    <a:cxn ang="T11">
                      <a:pos x="T6" y="T7"/>
                    </a:cxn>
                  </a:cxnLst>
                  <a:rect l="T12" t="T13" r="T14" b="T15"/>
                  <a:pathLst>
                    <a:path w="219" h="457">
                      <a:moveTo>
                        <a:pt x="109" y="0"/>
                      </a:moveTo>
                      <a:lnTo>
                        <a:pt x="0" y="457"/>
                      </a:lnTo>
                      <a:lnTo>
                        <a:pt x="219" y="238"/>
                      </a:lnTo>
                      <a:lnTo>
                        <a:pt x="109" y="0"/>
                      </a:lnTo>
                      <a:close/>
                    </a:path>
                  </a:pathLst>
                </a:custGeom>
                <a:ln>
                  <a:noFill/>
                </a:ln>
                <a:extLst>
                  <a:ext uri="{91240B29-F687-4F45-9708-019B960494DF}">
                    <a14:hiddenLine xmlns:a14="http://schemas.microsoft.com/office/drawing/2010/main" w="12700">
                      <a:solidFill>
                        <a:srgbClr val="000000"/>
                      </a:solidFill>
                      <a:round/>
                      <a:headEnd/>
                      <a:tailEnd/>
                    </a14:hiddenLine>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3" name="Freeform 38"/>
                <p:cNvSpPr>
                  <a:spLocks/>
                </p:cNvSpPr>
                <p:nvPr/>
              </p:nvSpPr>
              <p:spPr bwMode="auto">
                <a:xfrm>
                  <a:off x="4509" y="1732"/>
                  <a:ext cx="146" cy="293"/>
                </a:xfrm>
                <a:custGeom>
                  <a:avLst/>
                  <a:gdLst>
                    <a:gd name="T0" fmla="*/ 2 w 183"/>
                    <a:gd name="T1" fmla="*/ 293 h 293"/>
                    <a:gd name="T2" fmla="*/ 0 w 183"/>
                    <a:gd name="T3" fmla="*/ 293 h 293"/>
                    <a:gd name="T4" fmla="*/ 2 w 183"/>
                    <a:gd name="T5" fmla="*/ 0 h 293"/>
                    <a:gd name="T6" fmla="*/ 2 w 183"/>
                    <a:gd name="T7" fmla="*/ 293 h 293"/>
                    <a:gd name="T8" fmla="*/ 0 60000 65536"/>
                    <a:gd name="T9" fmla="*/ 0 60000 65536"/>
                    <a:gd name="T10" fmla="*/ 0 60000 65536"/>
                    <a:gd name="T11" fmla="*/ 0 60000 65536"/>
                    <a:gd name="T12" fmla="*/ 0 w 183"/>
                    <a:gd name="T13" fmla="*/ 0 h 293"/>
                    <a:gd name="T14" fmla="*/ 183 w 183"/>
                    <a:gd name="T15" fmla="*/ 293 h 293"/>
                  </a:gdLst>
                  <a:ahLst/>
                  <a:cxnLst>
                    <a:cxn ang="T8">
                      <a:pos x="T0" y="T1"/>
                    </a:cxn>
                    <a:cxn ang="T9">
                      <a:pos x="T2" y="T3"/>
                    </a:cxn>
                    <a:cxn ang="T10">
                      <a:pos x="T4" y="T5"/>
                    </a:cxn>
                    <a:cxn ang="T11">
                      <a:pos x="T6" y="T7"/>
                    </a:cxn>
                  </a:cxnLst>
                  <a:rect l="T12" t="T13" r="T14" b="T15"/>
                  <a:pathLst>
                    <a:path w="183" h="293">
                      <a:moveTo>
                        <a:pt x="183" y="293"/>
                      </a:moveTo>
                      <a:lnTo>
                        <a:pt x="0" y="293"/>
                      </a:lnTo>
                      <a:lnTo>
                        <a:pt x="91" y="0"/>
                      </a:lnTo>
                      <a:lnTo>
                        <a:pt x="183" y="293"/>
                      </a:lnTo>
                      <a:close/>
                    </a:path>
                  </a:pathLst>
                </a:custGeom>
                <a:solidFill>
                  <a:srgbClr val="CC0000"/>
                </a:solidFill>
                <a:ln>
                  <a:noFill/>
                </a:ln>
                <a:extLst>
                  <a:ext uri="{91240B29-F687-4F45-9708-019B960494DF}">
                    <a14:hiddenLine xmlns:a14="http://schemas.microsoft.com/office/drawing/2010/main" w="12700">
                      <a:solidFill>
                        <a:srgbClr val="000000"/>
                      </a:solidFill>
                      <a:round/>
                      <a:headEnd/>
                      <a:tailEnd/>
                    </a14:hiddenLine>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4" name="Text Box 39"/>
                <p:cNvSpPr txBox="1">
                  <a:spLocks noChangeArrowheads="1"/>
                </p:cNvSpPr>
                <p:nvPr/>
              </p:nvSpPr>
              <p:spPr bwMode="auto">
                <a:xfrm>
                  <a:off x="3807" y="1834"/>
                  <a:ext cx="64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3200" b="1" i="0" u="none" strike="noStrike" kern="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rPr>
                    <a:t>S</a:t>
                  </a:r>
                </a:p>
              </p:txBody>
            </p:sp>
          </p:grpSp>
        </p:grpSp>
        <p:sp>
          <p:nvSpPr>
            <p:cNvPr id="57" name="Rectangle 40"/>
            <p:cNvSpPr>
              <a:spLocks noChangeArrowheads="1"/>
            </p:cNvSpPr>
            <p:nvPr/>
          </p:nvSpPr>
          <p:spPr bwMode="auto">
            <a:xfrm>
              <a:off x="3806" y="2382"/>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rPr>
                <a:t>非均匀磁场</a:t>
              </a:r>
              <a:endParaRPr kumimoji="0" lang="zh-CN" altLang="en-US" sz="16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60927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wipe(left)">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
                                            <p:txEl>
                                              <p:pRg st="0" end="0"/>
                                            </p:txEl>
                                          </p:spTgt>
                                        </p:tgtEl>
                                        <p:attrNameLst>
                                          <p:attrName>style.visibility</p:attrName>
                                        </p:attrNameLst>
                                      </p:cBhvr>
                                      <p:to>
                                        <p:strVal val="visible"/>
                                      </p:to>
                                    </p:set>
                                    <p:animEffect transition="in" filter="wipe(left)">
                                      <p:cBhvr>
                                        <p:cTn id="12" dur="500"/>
                                        <p:tgtEl>
                                          <p:spTgt spid="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
                                            <p:txEl>
                                              <p:pRg st="0" end="0"/>
                                            </p:txEl>
                                          </p:spTgt>
                                        </p:tgtEl>
                                        <p:attrNameLst>
                                          <p:attrName>style.visibility</p:attrName>
                                        </p:attrNameLst>
                                      </p:cBhvr>
                                      <p:to>
                                        <p:strVal val="visible"/>
                                      </p:to>
                                    </p:set>
                                    <p:animEffect transition="in" filter="wipe(left)">
                                      <p:cBhvr>
                                        <p:cTn id="17" dur="500"/>
                                        <p:tgtEl>
                                          <p:spTgt spid="5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
                                            <p:txEl>
                                              <p:pRg st="0" end="0"/>
                                            </p:txEl>
                                          </p:spTgt>
                                        </p:tgtEl>
                                        <p:attrNameLst>
                                          <p:attrName>style.visibility</p:attrName>
                                        </p:attrNameLst>
                                      </p:cBhvr>
                                      <p:to>
                                        <p:strVal val="visible"/>
                                      </p:to>
                                    </p:set>
                                    <p:animEffect transition="in" filter="wipe(left)">
                                      <p:cBhvr>
                                        <p:cTn id="27" dur="500"/>
                                        <p:tgtEl>
                                          <p:spTgt spid="5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autoUpdateAnimBg="0" advAuto="0"/>
      <p:bldP spid="42" grpId="0" build="p" autoUpdateAnimBg="0"/>
      <p:bldP spid="53" grpId="0" build="p" autoUpdateAnimBg="0"/>
      <p:bldP spid="54"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83105" y="1785717"/>
            <a:ext cx="77136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 </a:t>
            </a:r>
            <a:r>
              <a:rPr kumimoji="1" lang="zh-CN" altLang="en-US" sz="2800">
                <a:solidFill>
                  <a:srgbClr val="009900"/>
                </a:solidFill>
              </a:rPr>
              <a:t>但按电磁学知，一磁偶极子在非均匀磁场中，除了受力矩的作用，还受 力的作用，且有</a:t>
            </a:r>
            <a:endParaRPr kumimoji="1" lang="zh-CN" altLang="en-US" sz="2800" i="1">
              <a:solidFill>
                <a:srgbClr val="009900"/>
              </a:solidFill>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2818764292"/>
              </p:ext>
            </p:extLst>
          </p:nvPr>
        </p:nvGraphicFramePr>
        <p:xfrm>
          <a:off x="3702344" y="2717577"/>
          <a:ext cx="2422525" cy="1303338"/>
        </p:xfrm>
        <a:graphic>
          <a:graphicData uri="http://schemas.openxmlformats.org/presentationml/2006/ole">
            <mc:AlternateContent xmlns:mc="http://schemas.openxmlformats.org/markup-compatibility/2006">
              <mc:Choice xmlns:v="urn:schemas-microsoft-com:vml" Requires="v">
                <p:oleObj spid="_x0000_s95647" name="Equation" r:id="rId3" imgW="799753" imgH="431613" progId="Equation.3">
                  <p:embed/>
                </p:oleObj>
              </mc:Choice>
              <mc:Fallback>
                <p:oleObj name="Equation" r:id="rId3" imgW="799753"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344" y="2717577"/>
                        <a:ext cx="2422525"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4"/>
          <p:cNvSpPr txBox="1">
            <a:spLocks noChangeArrowheads="1"/>
          </p:cNvSpPr>
          <p:nvPr/>
        </p:nvSpPr>
        <p:spPr bwMode="auto">
          <a:xfrm>
            <a:off x="1851318" y="4987702"/>
            <a:ext cx="7875587"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zh-CN" altLang="en-US" sz="2800" dirty="0">
                <a:solidFill>
                  <a:srgbClr val="800080"/>
                </a:solidFill>
              </a:rPr>
              <a:t>虽然银原子没有</a:t>
            </a:r>
            <a:r>
              <a:rPr lang="zh-CN" altLang="en-US" sz="2800" dirty="0">
                <a:solidFill>
                  <a:srgbClr val="FF0000"/>
                </a:solidFill>
              </a:rPr>
              <a:t>轨道</a:t>
            </a:r>
            <a:r>
              <a:rPr kumimoji="1" lang="zh-CN" altLang="en-US" sz="2800" dirty="0">
                <a:solidFill>
                  <a:srgbClr val="FF0000"/>
                </a:solidFill>
              </a:rPr>
              <a:t>磁矩</a:t>
            </a:r>
            <a:r>
              <a:rPr kumimoji="1" lang="zh-CN" altLang="en-US" sz="2800" dirty="0">
                <a:solidFill>
                  <a:srgbClr val="800080"/>
                </a:solidFill>
              </a:rPr>
              <a:t>，但实验结果说明银原子有</a:t>
            </a:r>
            <a:r>
              <a:rPr lang="zh-CN" altLang="en-US" sz="2800" dirty="0">
                <a:solidFill>
                  <a:srgbClr val="FF0000"/>
                </a:solidFill>
              </a:rPr>
              <a:t>其它</a:t>
            </a:r>
            <a:r>
              <a:rPr kumimoji="1" lang="zh-CN" altLang="en-US" sz="2800" dirty="0">
                <a:solidFill>
                  <a:srgbClr val="FF0000"/>
                </a:solidFill>
              </a:rPr>
              <a:t>磁矩</a:t>
            </a:r>
            <a:r>
              <a:rPr kumimoji="1" lang="zh-CN" altLang="en-US" sz="2800" dirty="0">
                <a:solidFill>
                  <a:srgbClr val="800080"/>
                </a:solidFill>
              </a:rPr>
              <a:t>，而且沿外磁场方向有两个分量</a:t>
            </a:r>
            <a:r>
              <a:rPr kumimoji="1" lang="zh-CN" altLang="en-US" sz="2800" dirty="0">
                <a:solidFill>
                  <a:srgbClr val="009900"/>
                </a:solidFill>
              </a:rPr>
              <a:t>（因为银原子分裂为两束）</a:t>
            </a:r>
            <a:r>
              <a:rPr kumimoji="1" lang="zh-CN" altLang="en-US" sz="2800" dirty="0">
                <a:solidFill>
                  <a:srgbClr val="800080"/>
                </a:solidFill>
              </a:rPr>
              <a:t>。</a:t>
            </a:r>
          </a:p>
        </p:txBody>
      </p:sp>
      <p:sp>
        <p:nvSpPr>
          <p:cNvPr id="5" name="Rectangle 5"/>
          <p:cNvSpPr>
            <a:spLocks noChangeArrowheads="1"/>
          </p:cNvSpPr>
          <p:nvPr/>
        </p:nvSpPr>
        <p:spPr bwMode="auto">
          <a:xfrm>
            <a:off x="2224380" y="190279"/>
            <a:ext cx="4659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a:solidFill>
                  <a:srgbClr val="FF00FF"/>
                </a:solidFill>
              </a:rPr>
              <a:t>实验出现了新的矛盾：</a:t>
            </a:r>
          </a:p>
        </p:txBody>
      </p:sp>
      <p:sp>
        <p:nvSpPr>
          <p:cNvPr id="6" name="Rectangle 6"/>
          <p:cNvSpPr>
            <a:spLocks noChangeArrowheads="1"/>
          </p:cNvSpPr>
          <p:nvPr/>
        </p:nvSpPr>
        <p:spPr bwMode="auto">
          <a:xfrm>
            <a:off x="1940217" y="815752"/>
            <a:ext cx="79168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288925" indent="-28892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zh-CN" altLang="en-US" sz="2800" dirty="0">
                <a:solidFill>
                  <a:srgbClr val="0000FF"/>
                </a:solidFill>
              </a:rPr>
              <a:t>实验用的银原子大部分处在基态（ </a:t>
            </a:r>
            <a:r>
              <a:rPr kumimoji="1" lang="en-US" altLang="zh-CN" sz="2800" i="1" dirty="0">
                <a:solidFill>
                  <a:srgbClr val="FF0000"/>
                </a:solidFill>
              </a:rPr>
              <a:t>l =</a:t>
            </a:r>
            <a:r>
              <a:rPr kumimoji="1" lang="en-US" altLang="zh-CN" sz="2800" dirty="0">
                <a:solidFill>
                  <a:srgbClr val="FF0000"/>
                </a:solidFill>
              </a:rPr>
              <a:t>0</a:t>
            </a:r>
            <a:r>
              <a:rPr kumimoji="1" lang="zh-CN" altLang="en-US" sz="2800" dirty="0">
                <a:solidFill>
                  <a:srgbClr val="0000FF"/>
                </a:solidFill>
              </a:rPr>
              <a:t>） ，无</a:t>
            </a:r>
            <a:r>
              <a:rPr lang="zh-CN" altLang="en-US" sz="2800" dirty="0">
                <a:solidFill>
                  <a:srgbClr val="FF0000"/>
                </a:solidFill>
              </a:rPr>
              <a:t>轨道</a:t>
            </a:r>
            <a:r>
              <a:rPr kumimoji="1" lang="zh-CN" altLang="en-US" sz="2800" dirty="0">
                <a:solidFill>
                  <a:srgbClr val="FF0000"/>
                </a:solidFill>
              </a:rPr>
              <a:t>磁矩</a:t>
            </a:r>
            <a:r>
              <a:rPr kumimoji="1" lang="zh-CN" altLang="en-US" sz="2800" dirty="0">
                <a:solidFill>
                  <a:srgbClr val="0000FF"/>
                </a:solidFill>
              </a:rPr>
              <a:t>，银原子不应该受到磁力的偏转。</a:t>
            </a:r>
          </a:p>
        </p:txBody>
      </p:sp>
      <p:sp>
        <p:nvSpPr>
          <p:cNvPr id="7" name="Rectangle 7"/>
          <p:cNvSpPr>
            <a:spLocks noChangeArrowheads="1"/>
          </p:cNvSpPr>
          <p:nvPr/>
        </p:nvSpPr>
        <p:spPr bwMode="auto">
          <a:xfrm>
            <a:off x="2292642" y="3989167"/>
            <a:ext cx="76628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pPr>
            <a:r>
              <a:rPr kumimoji="1" lang="zh-CN" altLang="en-US" sz="2800" dirty="0">
                <a:solidFill>
                  <a:srgbClr val="0000FF"/>
                </a:solidFill>
              </a:rPr>
              <a:t>其中</a:t>
            </a:r>
            <a:r>
              <a:rPr kumimoji="1" lang="en-US" altLang="zh-CN" sz="2800" i="1" dirty="0" err="1">
                <a:solidFill>
                  <a:srgbClr val="FF0000"/>
                </a:solidFill>
              </a:rPr>
              <a:t>μ</a:t>
            </a:r>
            <a:r>
              <a:rPr kumimoji="1" lang="en-US" altLang="zh-CN" sz="2800" i="1" baseline="-25000" dirty="0" err="1">
                <a:solidFill>
                  <a:srgbClr val="FF0000"/>
                </a:solidFill>
              </a:rPr>
              <a:t>z</a:t>
            </a:r>
            <a:r>
              <a:rPr kumimoji="1" lang="en-US" altLang="zh-CN" sz="2800" baseline="-25000" dirty="0">
                <a:solidFill>
                  <a:srgbClr val="FF0000"/>
                </a:solidFill>
              </a:rPr>
              <a:t> </a:t>
            </a:r>
            <a:r>
              <a:rPr kumimoji="1" lang="zh-CN" altLang="en-US" sz="2800" dirty="0">
                <a:solidFill>
                  <a:srgbClr val="0000FF"/>
                </a:solidFill>
              </a:rPr>
              <a:t>为磁偶极子的磁矩，</a:t>
            </a:r>
            <a:r>
              <a:rPr kumimoji="1" lang="zh-CN" altLang="en-US" sz="2800" i="1" dirty="0">
                <a:solidFill>
                  <a:srgbClr val="FF0000"/>
                </a:solidFill>
                <a:sym typeface="Symbol" panose="05050102010706020507" pitchFamily="18" charset="2"/>
              </a:rPr>
              <a:t></a:t>
            </a:r>
            <a:r>
              <a:rPr kumimoji="1" lang="en-US" altLang="zh-CN" sz="2800" i="1" dirty="0" err="1">
                <a:solidFill>
                  <a:srgbClr val="FF0000"/>
                </a:solidFill>
                <a:sym typeface="Symbol" panose="05050102010706020507" pitchFamily="18" charset="2"/>
              </a:rPr>
              <a:t>B</a:t>
            </a:r>
            <a:r>
              <a:rPr kumimoji="1" lang="en-US" altLang="zh-CN" sz="2800" i="1" baseline="-25000" dirty="0" err="1">
                <a:solidFill>
                  <a:srgbClr val="FF0000"/>
                </a:solidFill>
                <a:sym typeface="Symbol" panose="05050102010706020507" pitchFamily="18" charset="2"/>
              </a:rPr>
              <a:t>z</a:t>
            </a:r>
            <a:r>
              <a:rPr kumimoji="1" lang="en-US" altLang="zh-CN" sz="2800" i="1" dirty="0">
                <a:solidFill>
                  <a:srgbClr val="FF0000"/>
                </a:solidFill>
                <a:sym typeface="Symbol" panose="05050102010706020507" pitchFamily="18" charset="2"/>
              </a:rPr>
              <a:t>/ z</a:t>
            </a:r>
            <a:r>
              <a:rPr kumimoji="1" lang="en-US" altLang="zh-CN" sz="2800" dirty="0">
                <a:solidFill>
                  <a:srgbClr val="FF0000"/>
                </a:solidFill>
                <a:sym typeface="Symbol" panose="05050102010706020507" pitchFamily="18" charset="2"/>
              </a:rPr>
              <a:t> </a:t>
            </a:r>
            <a:r>
              <a:rPr kumimoji="1" lang="zh-CN" altLang="en-US" sz="2800" dirty="0">
                <a:solidFill>
                  <a:srgbClr val="0000FF"/>
                </a:solidFill>
                <a:sym typeface="Symbol" panose="05050102010706020507" pitchFamily="18" charset="2"/>
              </a:rPr>
              <a:t>为外磁场沿</a:t>
            </a:r>
            <a:r>
              <a:rPr kumimoji="1" lang="en-US" altLang="zh-CN" sz="2800" i="1" dirty="0">
                <a:solidFill>
                  <a:srgbClr val="0000FF"/>
                </a:solidFill>
                <a:sym typeface="Symbol" panose="05050102010706020507" pitchFamily="18" charset="2"/>
              </a:rPr>
              <a:t>z</a:t>
            </a:r>
            <a:r>
              <a:rPr kumimoji="1" lang="zh-CN" altLang="en-US" sz="2800" dirty="0">
                <a:solidFill>
                  <a:srgbClr val="0000FF"/>
                </a:solidFill>
                <a:sym typeface="Symbol" panose="05050102010706020507" pitchFamily="18" charset="2"/>
              </a:rPr>
              <a:t>方向的梯度，</a:t>
            </a:r>
            <a:r>
              <a:rPr kumimoji="1" lang="zh-CN" altLang="en-US" sz="2800" i="1" dirty="0">
                <a:solidFill>
                  <a:srgbClr val="0000FF"/>
                </a:solidFill>
                <a:sym typeface="Symbol" panose="05050102010706020507" pitchFamily="18" charset="2"/>
              </a:rPr>
              <a:t> </a:t>
            </a:r>
            <a:r>
              <a:rPr kumimoji="1" lang="en-US" altLang="zh-CN" sz="2800" i="1" dirty="0" err="1">
                <a:solidFill>
                  <a:srgbClr val="FF0000"/>
                </a:solidFill>
              </a:rPr>
              <a:t>F</a:t>
            </a:r>
            <a:r>
              <a:rPr kumimoji="1" lang="en-US" altLang="zh-CN" sz="2800" i="1" baseline="-25000" dirty="0" err="1">
                <a:solidFill>
                  <a:srgbClr val="FF0000"/>
                </a:solidFill>
              </a:rPr>
              <a:t>z</a:t>
            </a:r>
            <a:r>
              <a:rPr kumimoji="1" lang="en-US" altLang="zh-CN" sz="2800" baseline="-25000" dirty="0">
                <a:solidFill>
                  <a:srgbClr val="0000FF"/>
                </a:solidFill>
              </a:rPr>
              <a:t> </a:t>
            </a:r>
            <a:r>
              <a:rPr kumimoji="1" lang="zh-CN" altLang="en-US" sz="2800" dirty="0">
                <a:solidFill>
                  <a:srgbClr val="0000FF"/>
                </a:solidFill>
              </a:rPr>
              <a:t>为沿</a:t>
            </a:r>
            <a:r>
              <a:rPr kumimoji="1" lang="en-US" altLang="zh-CN" sz="2800" i="1" dirty="0">
                <a:solidFill>
                  <a:srgbClr val="0000FF"/>
                </a:solidFill>
              </a:rPr>
              <a:t>z</a:t>
            </a:r>
            <a:r>
              <a:rPr kumimoji="1" lang="zh-CN" altLang="en-US" sz="2800" dirty="0">
                <a:solidFill>
                  <a:srgbClr val="0000FF"/>
                </a:solidFill>
              </a:rPr>
              <a:t>方向受的磁力。</a:t>
            </a:r>
          </a:p>
        </p:txBody>
      </p:sp>
    </p:spTree>
    <p:extLst>
      <p:ext uri="{BB962C8B-B14F-4D97-AF65-F5344CB8AC3E}">
        <p14:creationId xmlns:p14="http://schemas.microsoft.com/office/powerpoint/2010/main" val="210877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left)">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left)">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wipe(left)">
                                      <p:cBhvr>
                                        <p:cTn id="3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p:bldP spid="5" grpId="0" autoUpdateAnimBg="0"/>
      <p:bldP spid="6" grpId="0" build="p" autoUpdateAnimBg="0"/>
      <p:bldP spid="7" grpId="0" build="p"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1759956" y="230346"/>
            <a:ext cx="8382000" cy="104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i="1" dirty="0"/>
              <a:t>      </a:t>
            </a:r>
            <a:r>
              <a:rPr lang="en-US" altLang="zh-CN" sz="2800" dirty="0">
                <a:solidFill>
                  <a:srgbClr val="008000"/>
                </a:solidFill>
              </a:rPr>
              <a:t>1925</a:t>
            </a:r>
            <a:r>
              <a:rPr lang="zh-CN" altLang="en-US" sz="2800" dirty="0">
                <a:solidFill>
                  <a:srgbClr val="008000"/>
                </a:solidFill>
              </a:rPr>
              <a:t>年，乌仑贝克 </a:t>
            </a:r>
            <a:r>
              <a:rPr lang="en-US" altLang="zh-CN" sz="2800" i="1" dirty="0">
                <a:solidFill>
                  <a:srgbClr val="008000"/>
                </a:solidFill>
              </a:rPr>
              <a:t>( </a:t>
            </a:r>
            <a:r>
              <a:rPr lang="en-US" altLang="zh-CN" sz="2800" i="1" dirty="0" err="1">
                <a:solidFill>
                  <a:srgbClr val="008000"/>
                </a:solidFill>
              </a:rPr>
              <a:t>G.E.Uhlenbeck</a:t>
            </a:r>
            <a:r>
              <a:rPr lang="en-US" altLang="zh-CN" sz="2800" i="1" dirty="0">
                <a:solidFill>
                  <a:srgbClr val="008000"/>
                </a:solidFill>
              </a:rPr>
              <a:t> )</a:t>
            </a:r>
            <a:r>
              <a:rPr lang="zh-CN" altLang="en-US" sz="2800" dirty="0">
                <a:solidFill>
                  <a:srgbClr val="008000"/>
                </a:solidFill>
              </a:rPr>
              <a:t>和高德斯密特</a:t>
            </a:r>
            <a:r>
              <a:rPr lang="en-US" altLang="zh-CN" sz="2800" i="1" dirty="0">
                <a:solidFill>
                  <a:srgbClr val="008000"/>
                </a:solidFill>
              </a:rPr>
              <a:t>(</a:t>
            </a:r>
            <a:r>
              <a:rPr lang="en-US" altLang="zh-CN" sz="2800" i="1" dirty="0" err="1">
                <a:solidFill>
                  <a:srgbClr val="008000"/>
                </a:solidFill>
              </a:rPr>
              <a:t>S.A.Goudsmit</a:t>
            </a:r>
            <a:r>
              <a:rPr lang="en-US" altLang="zh-CN" sz="2800" i="1" dirty="0">
                <a:solidFill>
                  <a:srgbClr val="008000"/>
                </a:solidFill>
              </a:rPr>
              <a:t>)</a:t>
            </a:r>
            <a:r>
              <a:rPr lang="zh-CN" altLang="en-US" sz="2800" dirty="0">
                <a:solidFill>
                  <a:srgbClr val="008000"/>
                </a:solidFill>
              </a:rPr>
              <a:t>提出：</a:t>
            </a:r>
          </a:p>
        </p:txBody>
      </p:sp>
      <p:sp>
        <p:nvSpPr>
          <p:cNvPr id="8" name="矩形 7"/>
          <p:cNvSpPr/>
          <p:nvPr/>
        </p:nvSpPr>
        <p:spPr>
          <a:xfrm>
            <a:off x="2364556" y="1361896"/>
            <a:ext cx="4572000" cy="1514261"/>
          </a:xfrm>
          <a:prstGeom prst="rect">
            <a:avLst/>
          </a:prstGeom>
        </p:spPr>
        <p:txBody>
          <a:bodyPr>
            <a:spAutoFit/>
          </a:bodyPr>
          <a:lstStyle/>
          <a:p>
            <a:pPr>
              <a:lnSpc>
                <a:spcPct val="110000"/>
              </a:lnSpc>
            </a:pPr>
            <a:r>
              <a:rPr lang="zh-CN" altLang="en-US" sz="2800" b="1" dirty="0"/>
              <a:t>除轨道运动外，电子还存在一种</a:t>
            </a:r>
            <a:r>
              <a:rPr lang="zh-CN" altLang="en-US" sz="2800" b="1" dirty="0">
                <a:solidFill>
                  <a:srgbClr val="FF0000"/>
                </a:solidFill>
              </a:rPr>
              <a:t>自旋</a:t>
            </a:r>
            <a:r>
              <a:rPr lang="zh-CN" altLang="en-US" sz="2800" b="1" dirty="0"/>
              <a:t>运动。 电子具有</a:t>
            </a:r>
            <a:r>
              <a:rPr lang="zh-CN" altLang="en-US" sz="2800" b="1" dirty="0">
                <a:solidFill>
                  <a:srgbClr val="FF0000"/>
                </a:solidFill>
              </a:rPr>
              <a:t>自旋角动量</a:t>
            </a:r>
            <a:r>
              <a:rPr lang="zh-CN" altLang="en-US" sz="2800" b="1" dirty="0"/>
              <a:t>和相应的</a:t>
            </a:r>
            <a:r>
              <a:rPr lang="zh-CN" altLang="en-US" sz="2800" b="1" dirty="0">
                <a:solidFill>
                  <a:srgbClr val="FF0000"/>
                </a:solidFill>
              </a:rPr>
              <a:t>自旋磁矩</a:t>
            </a:r>
            <a:r>
              <a:rPr lang="zh-CN" altLang="en-US" sz="2800" b="1" dirty="0"/>
              <a:t>。</a:t>
            </a:r>
          </a:p>
        </p:txBody>
      </p:sp>
      <p:grpSp>
        <p:nvGrpSpPr>
          <p:cNvPr id="34" name="Group 9"/>
          <p:cNvGrpSpPr>
            <a:grpSpLocks/>
          </p:cNvGrpSpPr>
          <p:nvPr/>
        </p:nvGrpSpPr>
        <p:grpSpPr bwMode="auto">
          <a:xfrm>
            <a:off x="7639937" y="1232544"/>
            <a:ext cx="2286000" cy="2582863"/>
            <a:chOff x="432" y="508"/>
            <a:chExt cx="1440" cy="1627"/>
          </a:xfrm>
        </p:grpSpPr>
        <p:sp>
          <p:nvSpPr>
            <p:cNvPr id="35" name="Oval 10"/>
            <p:cNvSpPr>
              <a:spLocks noChangeArrowheads="1"/>
            </p:cNvSpPr>
            <p:nvPr/>
          </p:nvSpPr>
          <p:spPr bwMode="auto">
            <a:xfrm>
              <a:off x="751" y="1335"/>
              <a:ext cx="800" cy="800"/>
            </a:xfrm>
            <a:prstGeom prst="ellipse">
              <a:avLst/>
            </a:prstGeom>
            <a:gradFill rotWithShape="0">
              <a:gsLst>
                <a:gs pos="0">
                  <a:srgbClr val="66FF33"/>
                </a:gs>
                <a:gs pos="100000">
                  <a:srgbClr val="2F7618"/>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p>
          </p:txBody>
        </p:sp>
        <p:sp>
          <p:nvSpPr>
            <p:cNvPr id="36" name="Line 11"/>
            <p:cNvSpPr>
              <a:spLocks noChangeShapeType="1"/>
            </p:cNvSpPr>
            <p:nvPr/>
          </p:nvSpPr>
          <p:spPr bwMode="auto">
            <a:xfrm>
              <a:off x="1151" y="599"/>
              <a:ext cx="0" cy="816"/>
            </a:xfrm>
            <a:prstGeom prst="line">
              <a:avLst/>
            </a:prstGeom>
            <a:noFill/>
            <a:ln w="38100">
              <a:solidFill>
                <a:srgbClr val="FF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Arc 12"/>
            <p:cNvSpPr>
              <a:spLocks/>
            </p:cNvSpPr>
            <p:nvPr/>
          </p:nvSpPr>
          <p:spPr bwMode="auto">
            <a:xfrm>
              <a:off x="432" y="1524"/>
              <a:ext cx="1440" cy="452"/>
            </a:xfrm>
            <a:custGeom>
              <a:avLst/>
              <a:gdLst>
                <a:gd name="T0" fmla="*/ 0 w 43200"/>
                <a:gd name="T1" fmla="*/ 0 h 40471"/>
                <a:gd name="T2" fmla="*/ 0 w 43200"/>
                <a:gd name="T3" fmla="*/ 0 h 40471"/>
                <a:gd name="T4" fmla="*/ 0 w 43200"/>
                <a:gd name="T5" fmla="*/ 0 h 40471"/>
                <a:gd name="T6" fmla="*/ 0 60000 65536"/>
                <a:gd name="T7" fmla="*/ 0 60000 65536"/>
                <a:gd name="T8" fmla="*/ 0 60000 65536"/>
                <a:gd name="T9" fmla="*/ 0 w 43200"/>
                <a:gd name="T10" fmla="*/ 0 h 40471"/>
                <a:gd name="T11" fmla="*/ 43200 w 43200"/>
                <a:gd name="T12" fmla="*/ 40471 h 40471"/>
              </a:gdLst>
              <a:ahLst/>
              <a:cxnLst>
                <a:cxn ang="T6">
                  <a:pos x="T0" y="T1"/>
                </a:cxn>
                <a:cxn ang="T7">
                  <a:pos x="T2" y="T3"/>
                </a:cxn>
                <a:cxn ang="T8">
                  <a:pos x="T4" y="T5"/>
                </a:cxn>
              </a:cxnLst>
              <a:rect l="T9" t="T10" r="T11" b="T12"/>
              <a:pathLst>
                <a:path w="43200" h="40471" fill="none"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path>
                <a:path w="43200" h="40471" stroke="0"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lnTo>
                    <a:pt x="21600" y="18871"/>
                  </a:lnTo>
                  <a:lnTo>
                    <a:pt x="32109" y="0"/>
                  </a:lnTo>
                  <a:close/>
                </a:path>
              </a:pathLst>
            </a:custGeom>
            <a:noFill/>
            <a:ln w="25400" cap="rnd">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Arc 13"/>
            <p:cNvSpPr>
              <a:spLocks/>
            </p:cNvSpPr>
            <p:nvPr/>
          </p:nvSpPr>
          <p:spPr bwMode="auto">
            <a:xfrm>
              <a:off x="432" y="1536"/>
              <a:ext cx="1166" cy="440"/>
            </a:xfrm>
            <a:custGeom>
              <a:avLst/>
              <a:gdLst>
                <a:gd name="T0" fmla="*/ 0 w 34987"/>
                <a:gd name="T1" fmla="*/ 0 h 39356"/>
                <a:gd name="T2" fmla="*/ 0 w 34987"/>
                <a:gd name="T3" fmla="*/ 0 h 39356"/>
                <a:gd name="T4" fmla="*/ 0 w 34987"/>
                <a:gd name="T5" fmla="*/ 0 h 39356"/>
                <a:gd name="T6" fmla="*/ 0 60000 65536"/>
                <a:gd name="T7" fmla="*/ 0 60000 65536"/>
                <a:gd name="T8" fmla="*/ 0 60000 65536"/>
                <a:gd name="T9" fmla="*/ 0 w 34987"/>
                <a:gd name="T10" fmla="*/ 0 h 39356"/>
                <a:gd name="T11" fmla="*/ 34987 w 34987"/>
                <a:gd name="T12" fmla="*/ 39356 h 39356"/>
              </a:gdLst>
              <a:ahLst/>
              <a:cxnLst>
                <a:cxn ang="T6">
                  <a:pos x="T0" y="T1"/>
                </a:cxn>
                <a:cxn ang="T7">
                  <a:pos x="T2" y="T3"/>
                </a:cxn>
                <a:cxn ang="T8">
                  <a:pos x="T4" y="T5"/>
                </a:cxn>
              </a:cxnLst>
              <a:rect l="T9" t="T10" r="T11" b="T12"/>
              <a:pathLst>
                <a:path w="34987" h="39356" fill="none" extrusionOk="0">
                  <a:moveTo>
                    <a:pt x="34987" y="34707"/>
                  </a:moveTo>
                  <a:cubicBezTo>
                    <a:pt x="31174" y="37718"/>
                    <a:pt x="26458" y="39355"/>
                    <a:pt x="21600" y="39356"/>
                  </a:cubicBezTo>
                  <a:cubicBezTo>
                    <a:pt x="9670" y="39356"/>
                    <a:pt x="0" y="29685"/>
                    <a:pt x="0" y="17756"/>
                  </a:cubicBezTo>
                  <a:cubicBezTo>
                    <a:pt x="-1" y="10670"/>
                    <a:pt x="3475" y="4035"/>
                    <a:pt x="9300" y="0"/>
                  </a:cubicBezTo>
                </a:path>
                <a:path w="34987" h="39356" stroke="0" extrusionOk="0">
                  <a:moveTo>
                    <a:pt x="34987" y="34707"/>
                  </a:moveTo>
                  <a:cubicBezTo>
                    <a:pt x="31174" y="37718"/>
                    <a:pt x="26458" y="39355"/>
                    <a:pt x="21600" y="39356"/>
                  </a:cubicBezTo>
                  <a:cubicBezTo>
                    <a:pt x="9670" y="39356"/>
                    <a:pt x="0" y="29685"/>
                    <a:pt x="0" y="17756"/>
                  </a:cubicBezTo>
                  <a:cubicBezTo>
                    <a:pt x="-1" y="10670"/>
                    <a:pt x="3475" y="4035"/>
                    <a:pt x="9300" y="0"/>
                  </a:cubicBezTo>
                  <a:lnTo>
                    <a:pt x="21600" y="17756"/>
                  </a:lnTo>
                  <a:lnTo>
                    <a:pt x="34987" y="34707"/>
                  </a:lnTo>
                  <a:close/>
                </a:path>
              </a:pathLst>
            </a:custGeom>
            <a:noFill/>
            <a:ln w="25400" cap="rnd">
              <a:solidFill>
                <a:srgbClr val="FF00FF"/>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9" name="Object 14"/>
            <p:cNvGraphicFramePr>
              <a:graphicFrameLocks noChangeAspect="1"/>
            </p:cNvGraphicFramePr>
            <p:nvPr>
              <p:extLst>
                <p:ext uri="{D42A27DB-BD31-4B8C-83A1-F6EECF244321}">
                  <p14:modId xmlns:p14="http://schemas.microsoft.com/office/powerpoint/2010/main" val="2044030523"/>
                </p:ext>
              </p:extLst>
            </p:nvPr>
          </p:nvGraphicFramePr>
          <p:xfrm>
            <a:off x="1171" y="508"/>
            <a:ext cx="394" cy="476"/>
          </p:xfrm>
          <a:graphic>
            <a:graphicData uri="http://schemas.openxmlformats.org/presentationml/2006/ole">
              <mc:AlternateContent xmlns:mc="http://schemas.openxmlformats.org/markup-compatibility/2006">
                <mc:Choice xmlns:v="urn:schemas-microsoft-com:vml" Requires="v">
                  <p:oleObj spid="_x0000_s212955" name="公式" r:id="rId3" imgW="139680" imgH="215640" progId="Equation.3">
                    <p:embed/>
                  </p:oleObj>
                </mc:Choice>
                <mc:Fallback>
                  <p:oleObj name="公式" r:id="rId3" imgW="139680" imgH="215640" progId="Equation.3">
                    <p:embed/>
                    <p:pic>
                      <p:nvPicPr>
                        <p:cNvPr id="0" name=""/>
                        <p:cNvPicPr>
                          <a:picLocks noChangeAspect="1" noChangeArrowheads="1"/>
                        </p:cNvPicPr>
                        <p:nvPr/>
                      </p:nvPicPr>
                      <p:blipFill>
                        <a:blip r:embed="rId4"/>
                        <a:srcRect/>
                        <a:stretch>
                          <a:fillRect/>
                        </a:stretch>
                      </p:blipFill>
                      <p:spPr bwMode="auto">
                        <a:xfrm>
                          <a:off x="1171" y="508"/>
                          <a:ext cx="394" cy="4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 name="矩形 39"/>
          <p:cNvSpPr/>
          <p:nvPr/>
        </p:nvSpPr>
        <p:spPr>
          <a:xfrm>
            <a:off x="6230179" y="3892227"/>
            <a:ext cx="4298055" cy="1384995"/>
          </a:xfrm>
          <a:prstGeom prst="rect">
            <a:avLst/>
          </a:prstGeom>
        </p:spPr>
        <p:txBody>
          <a:bodyPr wrap="square">
            <a:spAutoFit/>
          </a:bodyPr>
          <a:lstStyle/>
          <a:p>
            <a:r>
              <a:rPr lang="en-US" altLang="zh-CN" sz="2800" b="1" dirty="0">
                <a:solidFill>
                  <a:srgbClr val="008000"/>
                </a:solidFill>
              </a:rPr>
              <a:t>“</a:t>
            </a:r>
            <a:r>
              <a:rPr lang="zh-CN" altLang="en-US" sz="2800" b="1" dirty="0">
                <a:solidFill>
                  <a:srgbClr val="008000"/>
                </a:solidFill>
              </a:rPr>
              <a:t>自旋”不是宏观物体的“自转”</a:t>
            </a:r>
            <a:r>
              <a:rPr lang="en-US" altLang="zh-CN" sz="2800" b="1" dirty="0">
                <a:solidFill>
                  <a:srgbClr val="008000"/>
                </a:solidFill>
              </a:rPr>
              <a:t>,  </a:t>
            </a:r>
            <a:r>
              <a:rPr lang="zh-CN" altLang="en-US" sz="2800" b="1" dirty="0">
                <a:solidFill>
                  <a:srgbClr val="008000"/>
                </a:solidFill>
              </a:rPr>
              <a:t>只能说电子自旋是电子的一种内部运动</a:t>
            </a:r>
          </a:p>
        </p:txBody>
      </p:sp>
      <p:sp>
        <p:nvSpPr>
          <p:cNvPr id="41" name="Rectangle 13"/>
          <p:cNvSpPr>
            <a:spLocks noChangeArrowheads="1"/>
          </p:cNvSpPr>
          <p:nvPr/>
        </p:nvSpPr>
        <p:spPr bwMode="auto">
          <a:xfrm>
            <a:off x="2015081" y="3136782"/>
            <a:ext cx="3990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C00000"/>
                </a:solidFill>
              </a:rPr>
              <a:t>（</a:t>
            </a:r>
            <a:r>
              <a:rPr lang="en-US" altLang="zh-CN" sz="2800" dirty="0">
                <a:solidFill>
                  <a:srgbClr val="C00000"/>
                </a:solidFill>
              </a:rPr>
              <a:t>1</a:t>
            </a:r>
            <a:r>
              <a:rPr lang="zh-CN" altLang="en-US" sz="2800" dirty="0">
                <a:solidFill>
                  <a:srgbClr val="C00000"/>
                </a:solidFill>
              </a:rPr>
              <a:t>）电子的自旋角动量</a:t>
            </a:r>
          </a:p>
        </p:txBody>
      </p:sp>
      <p:graphicFrame>
        <p:nvGraphicFramePr>
          <p:cNvPr id="42" name="Object 7"/>
          <p:cNvGraphicFramePr>
            <a:graphicFrameLocks noChangeAspect="1"/>
          </p:cNvGraphicFramePr>
          <p:nvPr>
            <p:extLst>
              <p:ext uri="{D42A27DB-BD31-4B8C-83A1-F6EECF244321}">
                <p14:modId xmlns:p14="http://schemas.microsoft.com/office/powerpoint/2010/main" val="1249336621"/>
              </p:ext>
            </p:extLst>
          </p:nvPr>
        </p:nvGraphicFramePr>
        <p:xfrm>
          <a:off x="2717088" y="3844847"/>
          <a:ext cx="2586960" cy="729116"/>
        </p:xfrm>
        <a:graphic>
          <a:graphicData uri="http://schemas.openxmlformats.org/presentationml/2006/ole">
            <mc:AlternateContent xmlns:mc="http://schemas.openxmlformats.org/markup-compatibility/2006">
              <mc:Choice xmlns:v="urn:schemas-microsoft-com:vml" Requires="v">
                <p:oleObj spid="_x0000_s212956" name="Equation" r:id="rId5" imgW="901309" imgH="253890" progId="Equation.3">
                  <p:embed/>
                </p:oleObj>
              </mc:Choice>
              <mc:Fallback>
                <p:oleObj name="Equation" r:id="rId5" imgW="901309"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088" y="3844847"/>
                        <a:ext cx="2586960" cy="729116"/>
                      </a:xfrm>
                      <a:prstGeom prst="rect">
                        <a:avLst/>
                      </a:prstGeom>
                      <a:noFill/>
                      <a:ln>
                        <a:noFill/>
                      </a:ln>
                      <a:effectLst/>
                      <a:extLst/>
                    </p:spPr>
                  </p:pic>
                </p:oleObj>
              </mc:Fallback>
            </mc:AlternateContent>
          </a:graphicData>
        </a:graphic>
      </p:graphicFrame>
      <p:sp>
        <p:nvSpPr>
          <p:cNvPr id="43" name="矩形 42"/>
          <p:cNvSpPr/>
          <p:nvPr/>
        </p:nvSpPr>
        <p:spPr>
          <a:xfrm>
            <a:off x="2159656" y="4800167"/>
            <a:ext cx="1988045" cy="523220"/>
          </a:xfrm>
          <a:prstGeom prst="rect">
            <a:avLst/>
          </a:prstGeom>
        </p:spPr>
        <p:txBody>
          <a:bodyPr wrap="none">
            <a:spAutoFit/>
          </a:bodyPr>
          <a:lstStyle/>
          <a:p>
            <a:r>
              <a:rPr kumimoji="1" lang="zh-CN" altLang="en-US" sz="2800" b="1" dirty="0">
                <a:solidFill>
                  <a:srgbClr val="FF00FF"/>
                </a:solidFill>
              </a:rPr>
              <a:t>自旋量子数</a:t>
            </a:r>
            <a:endParaRPr lang="zh-CN" altLang="en-US" sz="2800" b="1" dirty="0"/>
          </a:p>
        </p:txBody>
      </p:sp>
      <p:graphicFrame>
        <p:nvGraphicFramePr>
          <p:cNvPr id="44" name="对象 43"/>
          <p:cNvGraphicFramePr>
            <a:graphicFrameLocks noChangeAspect="1"/>
          </p:cNvGraphicFramePr>
          <p:nvPr>
            <p:extLst>
              <p:ext uri="{D42A27DB-BD31-4B8C-83A1-F6EECF244321}">
                <p14:modId xmlns:p14="http://schemas.microsoft.com/office/powerpoint/2010/main" val="3677398656"/>
              </p:ext>
            </p:extLst>
          </p:nvPr>
        </p:nvGraphicFramePr>
        <p:xfrm>
          <a:off x="4452883" y="4466345"/>
          <a:ext cx="986720" cy="1054770"/>
        </p:xfrm>
        <a:graphic>
          <a:graphicData uri="http://schemas.openxmlformats.org/presentationml/2006/ole">
            <mc:AlternateContent xmlns:mc="http://schemas.openxmlformats.org/markup-compatibility/2006">
              <mc:Choice xmlns:v="urn:schemas-microsoft-com:vml" Requires="v">
                <p:oleObj spid="_x0000_s212957" name="公式" r:id="rId7" imgW="368280" imgH="393480" progId="Equation.3">
                  <p:embed/>
                </p:oleObj>
              </mc:Choice>
              <mc:Fallback>
                <p:oleObj name="公式" r:id="rId7" imgW="368280" imgH="393480" progId="Equation.3">
                  <p:embed/>
                  <p:pic>
                    <p:nvPicPr>
                      <p:cNvPr id="0" name=""/>
                      <p:cNvPicPr/>
                      <p:nvPr/>
                    </p:nvPicPr>
                    <p:blipFill>
                      <a:blip r:embed="rId8"/>
                      <a:stretch>
                        <a:fillRect/>
                      </a:stretch>
                    </p:blipFill>
                    <p:spPr>
                      <a:xfrm>
                        <a:off x="4452883" y="4466345"/>
                        <a:ext cx="986720" cy="1054770"/>
                      </a:xfrm>
                      <a:prstGeom prst="rect">
                        <a:avLst/>
                      </a:prstGeom>
                    </p:spPr>
                  </p:pic>
                </p:oleObj>
              </mc:Fallback>
            </mc:AlternateContent>
          </a:graphicData>
        </a:graphic>
      </p:graphicFrame>
      <p:sp>
        <p:nvSpPr>
          <p:cNvPr id="45" name="AutoShape 6"/>
          <p:cNvSpPr>
            <a:spLocks noChangeArrowheads="1"/>
          </p:cNvSpPr>
          <p:nvPr/>
        </p:nvSpPr>
        <p:spPr bwMode="auto">
          <a:xfrm>
            <a:off x="3324768" y="5918407"/>
            <a:ext cx="685800" cy="285750"/>
          </a:xfrm>
          <a:prstGeom prst="rightArrow">
            <a:avLst>
              <a:gd name="adj1" fmla="val 50000"/>
              <a:gd name="adj2" fmla="val 79689"/>
            </a:avLst>
          </a:prstGeom>
          <a:solidFill>
            <a:srgbClr val="00FFFF"/>
          </a:solidFill>
          <a:ln w="12699">
            <a:solidFill>
              <a:srgbClr val="FF0066"/>
            </a:solidFill>
            <a:miter lim="800000"/>
            <a:headEnd type="none" w="sm" len="sm"/>
            <a:tailEnd type="none" w="sm" len="sm"/>
          </a:ln>
        </p:spPr>
        <p:txBody>
          <a:bodyPr wrap="none" anchor="ctr"/>
          <a:lstStyle>
            <a:lvl1pPr defTabSz="762000" eaLnBrk="0" hangingPunct="0">
              <a:defRPr kumimoji="1" sz="2600" b="1">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600" b="1">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600" b="1">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600" b="1">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6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800"/>
          </a:p>
        </p:txBody>
      </p:sp>
      <p:graphicFrame>
        <p:nvGraphicFramePr>
          <p:cNvPr id="46" name="Object 16"/>
          <p:cNvGraphicFramePr>
            <a:graphicFrameLocks noChangeAspect="1"/>
          </p:cNvGraphicFramePr>
          <p:nvPr>
            <p:extLst>
              <p:ext uri="{D42A27DB-BD31-4B8C-83A1-F6EECF244321}">
                <p14:modId xmlns:p14="http://schemas.microsoft.com/office/powerpoint/2010/main" val="2112625630"/>
              </p:ext>
            </p:extLst>
          </p:nvPr>
        </p:nvGraphicFramePr>
        <p:xfrm>
          <a:off x="4649028" y="5563602"/>
          <a:ext cx="1581150" cy="995363"/>
        </p:xfrm>
        <a:graphic>
          <a:graphicData uri="http://schemas.openxmlformats.org/presentationml/2006/ole">
            <mc:AlternateContent xmlns:mc="http://schemas.openxmlformats.org/markup-compatibility/2006">
              <mc:Choice xmlns:v="urn:schemas-microsoft-com:vml" Requires="v">
                <p:oleObj spid="_x0000_s212958" name="公式" r:id="rId9" imgW="552569" imgH="361981" progId="Equation.3">
                  <p:embed/>
                </p:oleObj>
              </mc:Choice>
              <mc:Fallback>
                <p:oleObj name="公式" r:id="rId9" imgW="552569" imgH="36198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9028" y="5563602"/>
                        <a:ext cx="158115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矩形 8"/>
          <p:cNvSpPr/>
          <p:nvPr/>
        </p:nvSpPr>
        <p:spPr>
          <a:xfrm>
            <a:off x="6868638" y="5428307"/>
            <a:ext cx="3273318" cy="1384995"/>
          </a:xfrm>
          <a:prstGeom prst="rect">
            <a:avLst/>
          </a:prstGeom>
        </p:spPr>
        <p:txBody>
          <a:bodyPr wrap="square">
            <a:spAutoFit/>
          </a:bodyPr>
          <a:lstStyle/>
          <a:p>
            <a:r>
              <a:rPr kumimoji="1" lang="zh-CN" altLang="en-US" sz="2800" b="1" dirty="0">
                <a:solidFill>
                  <a:srgbClr val="C00000"/>
                </a:solidFill>
              </a:rPr>
              <a:t>自旋运动是相对论效应的必然结果，无经典运动对应。</a:t>
            </a:r>
            <a:endParaRPr lang="zh-CN" altLang="en-US" sz="2800" dirty="0"/>
          </a:p>
        </p:txBody>
      </p:sp>
    </p:spTree>
    <p:extLst>
      <p:ext uri="{BB962C8B-B14F-4D97-AF65-F5344CB8AC3E}">
        <p14:creationId xmlns:p14="http://schemas.microsoft.com/office/powerpoint/2010/main" val="401252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ppt_x"/>
                                          </p:val>
                                        </p:tav>
                                        <p:tav tm="100000">
                                          <p:val>
                                            <p:strVal val="#ppt_x"/>
                                          </p:val>
                                        </p:tav>
                                      </p:tavLst>
                                    </p:anim>
                                    <p:anim calcmode="lin" valueType="num">
                                      <p:cBhvr additive="base">
                                        <p:cTn id="35" dur="500" fill="hold"/>
                                        <p:tgtEl>
                                          <p:spTgt spid="42"/>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circle(in)">
                                      <p:cBhvr>
                                        <p:cTn id="51" dur="20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heel(1)">
                                      <p:cBhvr>
                                        <p:cTn id="56" dur="20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down)">
                                      <p:cBhvr>
                                        <p:cTn id="61" dur="580">
                                          <p:stCondLst>
                                            <p:cond delay="0"/>
                                          </p:stCondLst>
                                        </p:cTn>
                                        <p:tgtEl>
                                          <p:spTgt spid="9"/>
                                        </p:tgtEl>
                                      </p:cBhvr>
                                    </p:animEffect>
                                    <p:anim calcmode="lin" valueType="num">
                                      <p:cBhvr>
                                        <p:cTn id="6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7" dur="26">
                                          <p:stCondLst>
                                            <p:cond delay="650"/>
                                          </p:stCondLst>
                                        </p:cTn>
                                        <p:tgtEl>
                                          <p:spTgt spid="9"/>
                                        </p:tgtEl>
                                      </p:cBhvr>
                                      <p:to x="100000" y="60000"/>
                                    </p:animScale>
                                    <p:animScale>
                                      <p:cBhvr>
                                        <p:cTn id="68" dur="166" decel="50000">
                                          <p:stCondLst>
                                            <p:cond delay="676"/>
                                          </p:stCondLst>
                                        </p:cTn>
                                        <p:tgtEl>
                                          <p:spTgt spid="9"/>
                                        </p:tgtEl>
                                      </p:cBhvr>
                                      <p:to x="100000" y="100000"/>
                                    </p:animScale>
                                    <p:animScale>
                                      <p:cBhvr>
                                        <p:cTn id="69" dur="26">
                                          <p:stCondLst>
                                            <p:cond delay="1312"/>
                                          </p:stCondLst>
                                        </p:cTn>
                                        <p:tgtEl>
                                          <p:spTgt spid="9"/>
                                        </p:tgtEl>
                                      </p:cBhvr>
                                      <p:to x="100000" y="80000"/>
                                    </p:animScale>
                                    <p:animScale>
                                      <p:cBhvr>
                                        <p:cTn id="70" dur="166" decel="50000">
                                          <p:stCondLst>
                                            <p:cond delay="1338"/>
                                          </p:stCondLst>
                                        </p:cTn>
                                        <p:tgtEl>
                                          <p:spTgt spid="9"/>
                                        </p:tgtEl>
                                      </p:cBhvr>
                                      <p:to x="100000" y="100000"/>
                                    </p:animScale>
                                    <p:animScale>
                                      <p:cBhvr>
                                        <p:cTn id="71" dur="26">
                                          <p:stCondLst>
                                            <p:cond delay="1642"/>
                                          </p:stCondLst>
                                        </p:cTn>
                                        <p:tgtEl>
                                          <p:spTgt spid="9"/>
                                        </p:tgtEl>
                                      </p:cBhvr>
                                      <p:to x="100000" y="90000"/>
                                    </p:animScale>
                                    <p:animScale>
                                      <p:cBhvr>
                                        <p:cTn id="72" dur="166" decel="50000">
                                          <p:stCondLst>
                                            <p:cond delay="1668"/>
                                          </p:stCondLst>
                                        </p:cTn>
                                        <p:tgtEl>
                                          <p:spTgt spid="9"/>
                                        </p:tgtEl>
                                      </p:cBhvr>
                                      <p:to x="100000" y="100000"/>
                                    </p:animScale>
                                    <p:animScale>
                                      <p:cBhvr>
                                        <p:cTn id="73" dur="26">
                                          <p:stCondLst>
                                            <p:cond delay="1808"/>
                                          </p:stCondLst>
                                        </p:cTn>
                                        <p:tgtEl>
                                          <p:spTgt spid="9"/>
                                        </p:tgtEl>
                                      </p:cBhvr>
                                      <p:to x="100000" y="95000"/>
                                    </p:animScale>
                                    <p:animScale>
                                      <p:cBhvr>
                                        <p:cTn id="74"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8" grpId="0"/>
      <p:bldP spid="40" grpId="0"/>
      <p:bldP spid="41" grpId="0" autoUpdateAnimBg="0"/>
      <p:bldP spid="43" grpId="0"/>
      <p:bldP spid="45"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42398" y="395330"/>
            <a:ext cx="906017" cy="523220"/>
          </a:xfrm>
          <a:prstGeom prst="rect">
            <a:avLst/>
          </a:prstGeom>
        </p:spPr>
        <p:txBody>
          <a:bodyPr wrap="none">
            <a:spAutoFit/>
          </a:bodyPr>
          <a:lstStyle/>
          <a:p>
            <a:pPr eaLnBrk="1" hangingPunct="1"/>
            <a:r>
              <a:rPr lang="zh-CN" altLang="en-US" sz="2800" b="1" dirty="0">
                <a:solidFill>
                  <a:srgbClr val="0000FF"/>
                </a:solidFill>
              </a:rPr>
              <a:t>复习</a:t>
            </a:r>
          </a:p>
        </p:txBody>
      </p:sp>
      <p:sp>
        <p:nvSpPr>
          <p:cNvPr id="3" name="Text Box 3"/>
          <p:cNvSpPr txBox="1">
            <a:spLocks noChangeArrowheads="1"/>
          </p:cNvSpPr>
          <p:nvPr/>
        </p:nvSpPr>
        <p:spPr bwMode="auto">
          <a:xfrm>
            <a:off x="1891943" y="877907"/>
            <a:ext cx="5174751"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lnSpc>
                <a:spcPct val="120000"/>
              </a:lnSpc>
            </a:pPr>
            <a:r>
              <a:rPr lang="zh-CN" altLang="en-US" sz="2800" dirty="0">
                <a:solidFill>
                  <a:srgbClr val="9900CC"/>
                </a:solidFill>
              </a:rPr>
              <a:t>驻波可以看成两列振幅相同，频率相同，振动方向相同的波以相反方向传播时叠加形成的。</a:t>
            </a:r>
          </a:p>
        </p:txBody>
      </p:sp>
      <p:grpSp>
        <p:nvGrpSpPr>
          <p:cNvPr id="4" name="Group 39"/>
          <p:cNvGrpSpPr>
            <a:grpSpLocks/>
          </p:cNvGrpSpPr>
          <p:nvPr/>
        </p:nvGrpSpPr>
        <p:grpSpPr bwMode="auto">
          <a:xfrm>
            <a:off x="2277482" y="2227286"/>
            <a:ext cx="7696200" cy="1662113"/>
            <a:chOff x="480" y="2985"/>
            <a:chExt cx="4848" cy="1047"/>
          </a:xfrm>
        </p:grpSpPr>
        <p:sp>
          <p:nvSpPr>
            <p:cNvPr id="5" name="Line 30"/>
            <p:cNvSpPr>
              <a:spLocks noChangeShapeType="1"/>
            </p:cNvSpPr>
            <p:nvPr/>
          </p:nvSpPr>
          <p:spPr bwMode="auto">
            <a:xfrm flipV="1">
              <a:off x="1680" y="3120"/>
              <a:ext cx="0" cy="912"/>
            </a:xfrm>
            <a:prstGeom prst="line">
              <a:avLst/>
            </a:prstGeom>
            <a:noFill/>
            <a:ln w="28575">
              <a:solidFill>
                <a:schemeClr val="accent4"/>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6" name="Rectangle 32"/>
            <p:cNvSpPr>
              <a:spLocks noChangeArrowheads="1"/>
            </p:cNvSpPr>
            <p:nvPr/>
          </p:nvSpPr>
          <p:spPr bwMode="auto">
            <a:xfrm>
              <a:off x="5100" y="3552"/>
              <a:ext cx="2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1">
                  <a:solidFill>
                    <a:srgbClr val="990000"/>
                  </a:solidFill>
                </a:rPr>
                <a:t>x</a:t>
              </a:r>
              <a:endParaRPr lang="zh-CN" altLang="en-US" sz="2800" i="1">
                <a:solidFill>
                  <a:srgbClr val="990000"/>
                </a:solidFill>
              </a:endParaRPr>
            </a:p>
          </p:txBody>
        </p:sp>
        <p:sp>
          <p:nvSpPr>
            <p:cNvPr id="7" name="Line 29"/>
            <p:cNvSpPr>
              <a:spLocks noChangeShapeType="1"/>
            </p:cNvSpPr>
            <p:nvPr/>
          </p:nvSpPr>
          <p:spPr bwMode="auto">
            <a:xfrm>
              <a:off x="480" y="3600"/>
              <a:ext cx="4848" cy="0"/>
            </a:xfrm>
            <a:prstGeom prst="line">
              <a:avLst/>
            </a:prstGeom>
            <a:noFill/>
            <a:ln w="28575">
              <a:solidFill>
                <a:schemeClr val="accent4"/>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a:p>
          </p:txBody>
        </p:sp>
        <p:sp>
          <p:nvSpPr>
            <p:cNvPr id="8" name="Text Box 37"/>
            <p:cNvSpPr txBox="1">
              <a:spLocks noChangeArrowheads="1"/>
            </p:cNvSpPr>
            <p:nvPr/>
          </p:nvSpPr>
          <p:spPr bwMode="auto">
            <a:xfrm>
              <a:off x="1392" y="2985"/>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sz="2800" i="1">
                  <a:solidFill>
                    <a:srgbClr val="990000"/>
                  </a:solidFill>
                </a:rPr>
                <a:t>y</a:t>
              </a:r>
            </a:p>
          </p:txBody>
        </p:sp>
        <p:sp>
          <p:nvSpPr>
            <p:cNvPr id="9" name="Text Box 38"/>
            <p:cNvSpPr txBox="1">
              <a:spLocks noChangeArrowheads="1"/>
            </p:cNvSpPr>
            <p:nvPr/>
          </p:nvSpPr>
          <p:spPr bwMode="auto">
            <a:xfrm>
              <a:off x="1392" y="355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sz="2800" i="1">
                  <a:solidFill>
                    <a:srgbClr val="990000"/>
                  </a:solidFill>
                </a:rPr>
                <a:t>O</a:t>
              </a:r>
            </a:p>
          </p:txBody>
        </p:sp>
      </p:grpSp>
      <p:sp>
        <p:nvSpPr>
          <p:cNvPr id="10" name="Line 41"/>
          <p:cNvSpPr>
            <a:spLocks noChangeShapeType="1"/>
          </p:cNvSpPr>
          <p:nvPr/>
        </p:nvSpPr>
        <p:spPr bwMode="auto">
          <a:xfrm>
            <a:off x="5020682" y="2760685"/>
            <a:ext cx="8382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Freeform 22"/>
          <p:cNvSpPr>
            <a:spLocks/>
          </p:cNvSpPr>
          <p:nvPr/>
        </p:nvSpPr>
        <p:spPr bwMode="auto">
          <a:xfrm>
            <a:off x="2347332" y="2889273"/>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3399FF">
              <a:alpha val="50195"/>
            </a:srgbClr>
          </a:solidFill>
          <a:ln w="28575">
            <a:solidFill>
              <a:srgbClr val="FF0000"/>
            </a:solidFill>
            <a:round/>
            <a:headEnd/>
            <a:tailEnd/>
          </a:ln>
        </p:spPr>
        <p:txBody>
          <a:bodyPr/>
          <a:lstStyle/>
          <a:p>
            <a:endParaRPr lang="zh-CN" altLang="en-US"/>
          </a:p>
        </p:txBody>
      </p:sp>
      <p:sp>
        <p:nvSpPr>
          <p:cNvPr id="12" name="Freeform 23"/>
          <p:cNvSpPr>
            <a:spLocks/>
          </p:cNvSpPr>
          <p:nvPr/>
        </p:nvSpPr>
        <p:spPr bwMode="auto">
          <a:xfrm>
            <a:off x="4792082" y="2889273"/>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3399FF">
              <a:alpha val="50195"/>
            </a:srgbClr>
          </a:solidFill>
          <a:ln w="28575">
            <a:solidFill>
              <a:srgbClr val="FF0000"/>
            </a:solidFill>
            <a:round/>
            <a:headEnd/>
            <a:tailEnd/>
          </a:ln>
        </p:spPr>
        <p:txBody>
          <a:bodyPr/>
          <a:lstStyle/>
          <a:p>
            <a:endParaRPr lang="zh-CN" altLang="en-US"/>
          </a:p>
        </p:txBody>
      </p:sp>
      <p:sp>
        <p:nvSpPr>
          <p:cNvPr id="13" name="Freeform 33"/>
          <p:cNvSpPr>
            <a:spLocks/>
          </p:cNvSpPr>
          <p:nvPr/>
        </p:nvSpPr>
        <p:spPr bwMode="auto">
          <a:xfrm>
            <a:off x="7230482" y="2889273"/>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3399FF">
              <a:alpha val="50195"/>
            </a:srgbClr>
          </a:solidFill>
          <a:ln w="28575">
            <a:solidFill>
              <a:srgbClr val="FF0000"/>
            </a:solidFill>
            <a:round/>
            <a:headEnd/>
            <a:tailEnd/>
          </a:ln>
        </p:spPr>
        <p:txBody>
          <a:bodyPr/>
          <a:lstStyle/>
          <a:p>
            <a:endParaRPr lang="zh-CN" altLang="en-US"/>
          </a:p>
        </p:txBody>
      </p:sp>
      <p:sp>
        <p:nvSpPr>
          <p:cNvPr id="14" name="Freeform 34"/>
          <p:cNvSpPr>
            <a:spLocks/>
          </p:cNvSpPr>
          <p:nvPr/>
        </p:nvSpPr>
        <p:spPr bwMode="auto">
          <a:xfrm flipV="1">
            <a:off x="7230482" y="2898798"/>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FFFF00">
              <a:alpha val="50195"/>
            </a:srgbClr>
          </a:solidFill>
          <a:ln w="28575">
            <a:solidFill>
              <a:schemeClr val="tx1"/>
            </a:solidFill>
            <a:prstDash val="solid"/>
            <a:round/>
            <a:headEnd/>
            <a:tailEnd/>
          </a:ln>
        </p:spPr>
        <p:txBody>
          <a:bodyPr/>
          <a:lstStyle/>
          <a:p>
            <a:endParaRPr lang="zh-CN" altLang="en-US"/>
          </a:p>
        </p:txBody>
      </p:sp>
      <p:sp>
        <p:nvSpPr>
          <p:cNvPr id="15" name="Freeform 26"/>
          <p:cNvSpPr>
            <a:spLocks/>
          </p:cNvSpPr>
          <p:nvPr/>
        </p:nvSpPr>
        <p:spPr bwMode="auto">
          <a:xfrm flipV="1">
            <a:off x="4792082" y="2898798"/>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FFFF00">
              <a:alpha val="50195"/>
            </a:srgbClr>
          </a:solidFill>
          <a:ln w="28575">
            <a:solidFill>
              <a:schemeClr val="tx1"/>
            </a:solidFill>
            <a:prstDash val="solid"/>
            <a:round/>
            <a:headEnd/>
            <a:tailEnd/>
          </a:ln>
        </p:spPr>
        <p:txBody>
          <a:bodyPr/>
          <a:lstStyle/>
          <a:p>
            <a:endParaRPr lang="zh-CN" altLang="en-US"/>
          </a:p>
        </p:txBody>
      </p:sp>
      <p:sp>
        <p:nvSpPr>
          <p:cNvPr id="16" name="Freeform 25"/>
          <p:cNvSpPr>
            <a:spLocks/>
          </p:cNvSpPr>
          <p:nvPr/>
        </p:nvSpPr>
        <p:spPr bwMode="auto">
          <a:xfrm flipV="1">
            <a:off x="2353682" y="2898798"/>
            <a:ext cx="2438400" cy="609600"/>
          </a:xfrm>
          <a:custGeom>
            <a:avLst/>
            <a:gdLst>
              <a:gd name="T0" fmla="*/ 0 w 6436"/>
              <a:gd name="T1" fmla="*/ 0 h 5116"/>
              <a:gd name="T2" fmla="*/ 0 w 6436"/>
              <a:gd name="T3" fmla="*/ 0 h 5116"/>
              <a:gd name="T4" fmla="*/ 0 w 6436"/>
              <a:gd name="T5" fmla="*/ 0 h 5116"/>
              <a:gd name="T6" fmla="*/ 0 w 6436"/>
              <a:gd name="T7" fmla="*/ 0 h 5116"/>
              <a:gd name="T8" fmla="*/ 0 w 6436"/>
              <a:gd name="T9" fmla="*/ 0 h 5116"/>
              <a:gd name="T10" fmla="*/ 0 w 6436"/>
              <a:gd name="T11" fmla="*/ 0 h 5116"/>
              <a:gd name="T12" fmla="*/ 0 w 6436"/>
              <a:gd name="T13" fmla="*/ 0 h 5116"/>
              <a:gd name="T14" fmla="*/ 0 w 6436"/>
              <a:gd name="T15" fmla="*/ 0 h 5116"/>
              <a:gd name="T16" fmla="*/ 0 w 6436"/>
              <a:gd name="T17" fmla="*/ 0 h 5116"/>
              <a:gd name="T18" fmla="*/ 0 w 6436"/>
              <a:gd name="T19" fmla="*/ 0 h 5116"/>
              <a:gd name="T20" fmla="*/ 0 w 6436"/>
              <a:gd name="T21" fmla="*/ 0 h 5116"/>
              <a:gd name="T22" fmla="*/ 0 w 6436"/>
              <a:gd name="T23" fmla="*/ 0 h 5116"/>
              <a:gd name="T24" fmla="*/ 0 w 6436"/>
              <a:gd name="T25" fmla="*/ 0 h 5116"/>
              <a:gd name="T26" fmla="*/ 0 w 6436"/>
              <a:gd name="T27" fmla="*/ 0 h 5116"/>
              <a:gd name="T28" fmla="*/ 0 w 6436"/>
              <a:gd name="T29" fmla="*/ 0 h 5116"/>
              <a:gd name="T30" fmla="*/ 0 w 6436"/>
              <a:gd name="T31" fmla="*/ 0 h 5116"/>
              <a:gd name="T32" fmla="*/ 0 w 6436"/>
              <a:gd name="T33" fmla="*/ 0 h 5116"/>
              <a:gd name="T34" fmla="*/ 0 w 6436"/>
              <a:gd name="T35" fmla="*/ 0 h 5116"/>
              <a:gd name="T36" fmla="*/ 0 w 6436"/>
              <a:gd name="T37" fmla="*/ 0 h 5116"/>
              <a:gd name="T38" fmla="*/ 0 w 6436"/>
              <a:gd name="T39" fmla="*/ 0 h 5116"/>
              <a:gd name="T40" fmla="*/ 0 w 6436"/>
              <a:gd name="T41" fmla="*/ 0 h 5116"/>
              <a:gd name="T42" fmla="*/ 0 w 6436"/>
              <a:gd name="T43" fmla="*/ 0 h 5116"/>
              <a:gd name="T44" fmla="*/ 0 w 6436"/>
              <a:gd name="T45" fmla="*/ 0 h 5116"/>
              <a:gd name="T46" fmla="*/ 0 w 6436"/>
              <a:gd name="T47" fmla="*/ 0 h 5116"/>
              <a:gd name="T48" fmla="*/ 0 w 6436"/>
              <a:gd name="T49" fmla="*/ 0 h 5116"/>
              <a:gd name="T50" fmla="*/ 0 w 6436"/>
              <a:gd name="T51" fmla="*/ 0 h 5116"/>
              <a:gd name="T52" fmla="*/ 0 w 6436"/>
              <a:gd name="T53" fmla="*/ 0 h 5116"/>
              <a:gd name="T54" fmla="*/ 0 w 6436"/>
              <a:gd name="T55" fmla="*/ 0 h 5116"/>
              <a:gd name="T56" fmla="*/ 0 w 6436"/>
              <a:gd name="T57" fmla="*/ 0 h 5116"/>
              <a:gd name="T58" fmla="*/ 0 w 6436"/>
              <a:gd name="T59" fmla="*/ 0 h 5116"/>
              <a:gd name="T60" fmla="*/ 0 w 6436"/>
              <a:gd name="T61" fmla="*/ 0 h 5116"/>
              <a:gd name="T62" fmla="*/ 0 w 6436"/>
              <a:gd name="T63" fmla="*/ 0 h 5116"/>
              <a:gd name="T64" fmla="*/ 0 w 6436"/>
              <a:gd name="T65" fmla="*/ 0 h 5116"/>
              <a:gd name="T66" fmla="*/ 0 w 6436"/>
              <a:gd name="T67" fmla="*/ 0 h 5116"/>
              <a:gd name="T68" fmla="*/ 0 w 6436"/>
              <a:gd name="T69" fmla="*/ 0 h 5116"/>
              <a:gd name="T70" fmla="*/ 0 w 6436"/>
              <a:gd name="T71" fmla="*/ 0 h 5116"/>
              <a:gd name="T72" fmla="*/ 0 w 6436"/>
              <a:gd name="T73" fmla="*/ 0 h 5116"/>
              <a:gd name="T74" fmla="*/ 0 w 6436"/>
              <a:gd name="T75" fmla="*/ 0 h 5116"/>
              <a:gd name="T76" fmla="*/ 0 w 6436"/>
              <a:gd name="T77" fmla="*/ 0 h 5116"/>
              <a:gd name="T78" fmla="*/ 0 w 6436"/>
              <a:gd name="T79" fmla="*/ 0 h 5116"/>
              <a:gd name="T80" fmla="*/ 0 w 6436"/>
              <a:gd name="T81" fmla="*/ 0 h 5116"/>
              <a:gd name="T82" fmla="*/ 0 w 6436"/>
              <a:gd name="T83" fmla="*/ 0 h 5116"/>
              <a:gd name="T84" fmla="*/ 0 w 6436"/>
              <a:gd name="T85" fmla="*/ 0 h 5116"/>
              <a:gd name="T86" fmla="*/ 0 w 6436"/>
              <a:gd name="T87" fmla="*/ 0 h 5116"/>
              <a:gd name="T88" fmla="*/ 0 w 6436"/>
              <a:gd name="T89" fmla="*/ 0 h 5116"/>
              <a:gd name="T90" fmla="*/ 0 w 6436"/>
              <a:gd name="T91" fmla="*/ 0 h 5116"/>
              <a:gd name="T92" fmla="*/ 0 w 6436"/>
              <a:gd name="T93" fmla="*/ 0 h 5116"/>
              <a:gd name="T94" fmla="*/ 0 w 6436"/>
              <a:gd name="T95" fmla="*/ 0 h 5116"/>
              <a:gd name="T96" fmla="*/ 0 w 6436"/>
              <a:gd name="T97" fmla="*/ 0 h 5116"/>
              <a:gd name="T98" fmla="*/ 0 w 6436"/>
              <a:gd name="T99" fmla="*/ 0 h 5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36"/>
              <a:gd name="T151" fmla="*/ 0 h 5116"/>
              <a:gd name="T152" fmla="*/ 6436 w 6436"/>
              <a:gd name="T153" fmla="*/ 5116 h 5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36" h="5116">
                <a:moveTo>
                  <a:pt x="0" y="2565"/>
                </a:moveTo>
                <a:lnTo>
                  <a:pt x="75" y="2400"/>
                </a:lnTo>
                <a:lnTo>
                  <a:pt x="135" y="2235"/>
                </a:lnTo>
                <a:lnTo>
                  <a:pt x="195" y="2070"/>
                </a:lnTo>
                <a:lnTo>
                  <a:pt x="270" y="1920"/>
                </a:lnTo>
                <a:lnTo>
                  <a:pt x="330" y="1755"/>
                </a:lnTo>
                <a:lnTo>
                  <a:pt x="390" y="1605"/>
                </a:lnTo>
                <a:lnTo>
                  <a:pt x="465" y="1455"/>
                </a:lnTo>
                <a:lnTo>
                  <a:pt x="525" y="1320"/>
                </a:lnTo>
                <a:lnTo>
                  <a:pt x="585" y="1170"/>
                </a:lnTo>
                <a:lnTo>
                  <a:pt x="660" y="1035"/>
                </a:lnTo>
                <a:lnTo>
                  <a:pt x="720" y="915"/>
                </a:lnTo>
                <a:lnTo>
                  <a:pt x="780" y="795"/>
                </a:lnTo>
                <a:lnTo>
                  <a:pt x="855" y="675"/>
                </a:lnTo>
                <a:lnTo>
                  <a:pt x="915" y="570"/>
                </a:lnTo>
                <a:lnTo>
                  <a:pt x="975" y="480"/>
                </a:lnTo>
                <a:lnTo>
                  <a:pt x="1050" y="390"/>
                </a:lnTo>
                <a:lnTo>
                  <a:pt x="1110" y="300"/>
                </a:lnTo>
                <a:lnTo>
                  <a:pt x="1170" y="225"/>
                </a:lnTo>
                <a:lnTo>
                  <a:pt x="1245" y="165"/>
                </a:lnTo>
                <a:lnTo>
                  <a:pt x="1305" y="120"/>
                </a:lnTo>
                <a:lnTo>
                  <a:pt x="1365" y="75"/>
                </a:lnTo>
                <a:lnTo>
                  <a:pt x="1440" y="45"/>
                </a:lnTo>
                <a:lnTo>
                  <a:pt x="1500" y="15"/>
                </a:lnTo>
                <a:lnTo>
                  <a:pt x="1560" y="0"/>
                </a:lnTo>
                <a:lnTo>
                  <a:pt x="1635" y="0"/>
                </a:lnTo>
                <a:lnTo>
                  <a:pt x="1695" y="15"/>
                </a:lnTo>
                <a:lnTo>
                  <a:pt x="1755" y="30"/>
                </a:lnTo>
                <a:lnTo>
                  <a:pt x="1830" y="60"/>
                </a:lnTo>
                <a:lnTo>
                  <a:pt x="1890" y="90"/>
                </a:lnTo>
                <a:lnTo>
                  <a:pt x="1950" y="135"/>
                </a:lnTo>
                <a:lnTo>
                  <a:pt x="2025" y="195"/>
                </a:lnTo>
                <a:lnTo>
                  <a:pt x="2085" y="270"/>
                </a:lnTo>
                <a:lnTo>
                  <a:pt x="2145" y="345"/>
                </a:lnTo>
                <a:lnTo>
                  <a:pt x="2220" y="435"/>
                </a:lnTo>
                <a:lnTo>
                  <a:pt x="2280" y="525"/>
                </a:lnTo>
                <a:lnTo>
                  <a:pt x="2340" y="630"/>
                </a:lnTo>
                <a:lnTo>
                  <a:pt x="2415" y="735"/>
                </a:lnTo>
                <a:lnTo>
                  <a:pt x="2475" y="855"/>
                </a:lnTo>
                <a:lnTo>
                  <a:pt x="2535" y="975"/>
                </a:lnTo>
                <a:lnTo>
                  <a:pt x="2610" y="1110"/>
                </a:lnTo>
                <a:lnTo>
                  <a:pt x="2670" y="1245"/>
                </a:lnTo>
                <a:lnTo>
                  <a:pt x="2730" y="1380"/>
                </a:lnTo>
                <a:lnTo>
                  <a:pt x="2805" y="1530"/>
                </a:lnTo>
                <a:lnTo>
                  <a:pt x="2865" y="1680"/>
                </a:lnTo>
                <a:lnTo>
                  <a:pt x="2925" y="1830"/>
                </a:lnTo>
                <a:lnTo>
                  <a:pt x="3000" y="1995"/>
                </a:lnTo>
                <a:lnTo>
                  <a:pt x="3061" y="2160"/>
                </a:lnTo>
                <a:lnTo>
                  <a:pt x="3121" y="2310"/>
                </a:lnTo>
                <a:lnTo>
                  <a:pt x="3196" y="2475"/>
                </a:lnTo>
                <a:lnTo>
                  <a:pt x="3256" y="2640"/>
                </a:lnTo>
                <a:lnTo>
                  <a:pt x="3316" y="2806"/>
                </a:lnTo>
                <a:lnTo>
                  <a:pt x="3376" y="2956"/>
                </a:lnTo>
                <a:lnTo>
                  <a:pt x="3451" y="3121"/>
                </a:lnTo>
                <a:lnTo>
                  <a:pt x="3511" y="3286"/>
                </a:lnTo>
                <a:lnTo>
                  <a:pt x="3571" y="3436"/>
                </a:lnTo>
                <a:lnTo>
                  <a:pt x="3646" y="3586"/>
                </a:lnTo>
                <a:lnTo>
                  <a:pt x="3706" y="3736"/>
                </a:lnTo>
                <a:lnTo>
                  <a:pt x="3766" y="3871"/>
                </a:lnTo>
                <a:lnTo>
                  <a:pt x="3841" y="4006"/>
                </a:lnTo>
                <a:lnTo>
                  <a:pt x="3901" y="4141"/>
                </a:lnTo>
                <a:lnTo>
                  <a:pt x="3961" y="4261"/>
                </a:lnTo>
                <a:lnTo>
                  <a:pt x="4036" y="4381"/>
                </a:lnTo>
                <a:lnTo>
                  <a:pt x="4096" y="4486"/>
                </a:lnTo>
                <a:lnTo>
                  <a:pt x="4156" y="4591"/>
                </a:lnTo>
                <a:lnTo>
                  <a:pt x="4231" y="4681"/>
                </a:lnTo>
                <a:lnTo>
                  <a:pt x="4291" y="4771"/>
                </a:lnTo>
                <a:lnTo>
                  <a:pt x="4351" y="4846"/>
                </a:lnTo>
                <a:lnTo>
                  <a:pt x="4426" y="4921"/>
                </a:lnTo>
                <a:lnTo>
                  <a:pt x="4486" y="4981"/>
                </a:lnTo>
                <a:lnTo>
                  <a:pt x="4546" y="5026"/>
                </a:lnTo>
                <a:lnTo>
                  <a:pt x="4621" y="5056"/>
                </a:lnTo>
                <a:lnTo>
                  <a:pt x="4681" y="5086"/>
                </a:lnTo>
                <a:lnTo>
                  <a:pt x="4741" y="5101"/>
                </a:lnTo>
                <a:lnTo>
                  <a:pt x="4816" y="5116"/>
                </a:lnTo>
                <a:lnTo>
                  <a:pt x="4876" y="5116"/>
                </a:lnTo>
                <a:lnTo>
                  <a:pt x="4936" y="5101"/>
                </a:lnTo>
                <a:lnTo>
                  <a:pt x="5011" y="5071"/>
                </a:lnTo>
                <a:lnTo>
                  <a:pt x="5071" y="5041"/>
                </a:lnTo>
                <a:lnTo>
                  <a:pt x="5131" y="4996"/>
                </a:lnTo>
                <a:lnTo>
                  <a:pt x="5206" y="4951"/>
                </a:lnTo>
                <a:lnTo>
                  <a:pt x="5266" y="4891"/>
                </a:lnTo>
                <a:lnTo>
                  <a:pt x="5326" y="4816"/>
                </a:lnTo>
                <a:lnTo>
                  <a:pt x="5401" y="4726"/>
                </a:lnTo>
                <a:lnTo>
                  <a:pt x="5461" y="4636"/>
                </a:lnTo>
                <a:lnTo>
                  <a:pt x="5521" y="4546"/>
                </a:lnTo>
                <a:lnTo>
                  <a:pt x="5596" y="4441"/>
                </a:lnTo>
                <a:lnTo>
                  <a:pt x="5656" y="4321"/>
                </a:lnTo>
                <a:lnTo>
                  <a:pt x="5716" y="4201"/>
                </a:lnTo>
                <a:lnTo>
                  <a:pt x="5791" y="4081"/>
                </a:lnTo>
                <a:lnTo>
                  <a:pt x="5851" y="3946"/>
                </a:lnTo>
                <a:lnTo>
                  <a:pt x="5911" y="3796"/>
                </a:lnTo>
                <a:lnTo>
                  <a:pt x="5986" y="3661"/>
                </a:lnTo>
                <a:lnTo>
                  <a:pt x="6046" y="3511"/>
                </a:lnTo>
                <a:lnTo>
                  <a:pt x="6106" y="3361"/>
                </a:lnTo>
                <a:lnTo>
                  <a:pt x="6181" y="3196"/>
                </a:lnTo>
                <a:lnTo>
                  <a:pt x="6241" y="3046"/>
                </a:lnTo>
                <a:lnTo>
                  <a:pt x="6301" y="2881"/>
                </a:lnTo>
                <a:lnTo>
                  <a:pt x="6376" y="2716"/>
                </a:lnTo>
                <a:lnTo>
                  <a:pt x="6436" y="2565"/>
                </a:lnTo>
              </a:path>
            </a:pathLst>
          </a:custGeom>
          <a:solidFill>
            <a:srgbClr val="FFFF00">
              <a:alpha val="50195"/>
            </a:srgbClr>
          </a:solidFill>
          <a:ln w="28575">
            <a:solidFill>
              <a:schemeClr val="tx1"/>
            </a:solidFill>
            <a:prstDash val="solid"/>
            <a:round/>
            <a:headEnd/>
            <a:tailEnd/>
          </a:ln>
        </p:spPr>
        <p:txBody>
          <a:bodyPr/>
          <a:lstStyle/>
          <a:p>
            <a:endParaRPr lang="zh-CN" altLang="en-US"/>
          </a:p>
        </p:txBody>
      </p:sp>
      <p:sp>
        <p:nvSpPr>
          <p:cNvPr id="17" name="Line 42"/>
          <p:cNvSpPr>
            <a:spLocks noChangeShapeType="1"/>
          </p:cNvSpPr>
          <p:nvPr/>
        </p:nvSpPr>
        <p:spPr bwMode="auto">
          <a:xfrm flipH="1">
            <a:off x="7459082" y="3598885"/>
            <a:ext cx="838200" cy="0"/>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8" name="Picture 6" descr="E:\Pictures\physics46.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30692" y="195148"/>
            <a:ext cx="3308350"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2"/>
          <p:cNvSpPr txBox="1">
            <a:spLocks noChangeArrowheads="1"/>
          </p:cNvSpPr>
          <p:nvPr/>
        </p:nvSpPr>
        <p:spPr bwMode="auto">
          <a:xfrm>
            <a:off x="2243662" y="4127447"/>
            <a:ext cx="373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spcBef>
                <a:spcPct val="50000"/>
              </a:spcBef>
            </a:pPr>
            <a:r>
              <a:rPr lang="zh-CN" altLang="en-US" sz="2800" dirty="0">
                <a:solidFill>
                  <a:srgbClr val="009900"/>
                </a:solidFill>
              </a:rPr>
              <a:t>沿</a:t>
            </a:r>
            <a:r>
              <a:rPr lang="en-US" altLang="zh-CN" sz="2800" dirty="0">
                <a:solidFill>
                  <a:srgbClr val="009900"/>
                </a:solidFill>
              </a:rPr>
              <a:t>x </a:t>
            </a:r>
            <a:r>
              <a:rPr lang="zh-CN" altLang="en-US" sz="2800" dirty="0">
                <a:solidFill>
                  <a:srgbClr val="009900"/>
                </a:solidFill>
              </a:rPr>
              <a:t>轴正向传播的波</a:t>
            </a:r>
          </a:p>
        </p:txBody>
      </p:sp>
      <p:graphicFrame>
        <p:nvGraphicFramePr>
          <p:cNvPr id="20" name="对象 19"/>
          <p:cNvGraphicFramePr>
            <a:graphicFrameLocks noChangeAspect="1"/>
          </p:cNvGraphicFramePr>
          <p:nvPr>
            <p:extLst>
              <p:ext uri="{D42A27DB-BD31-4B8C-83A1-F6EECF244321}">
                <p14:modId xmlns:p14="http://schemas.microsoft.com/office/powerpoint/2010/main" val="2973907659"/>
              </p:ext>
            </p:extLst>
          </p:nvPr>
        </p:nvGraphicFramePr>
        <p:xfrm>
          <a:off x="5934644" y="3749090"/>
          <a:ext cx="4207463" cy="1195016"/>
        </p:xfrm>
        <a:graphic>
          <a:graphicData uri="http://schemas.openxmlformats.org/presentationml/2006/ole">
            <mc:AlternateContent xmlns:mc="http://schemas.openxmlformats.org/markup-compatibility/2006">
              <mc:Choice xmlns:v="urn:schemas-microsoft-com:vml" Requires="v">
                <p:oleObj spid="_x0000_s286049" name="公式" r:id="rId4" imgW="1473120" imgH="431640" progId="Equation.3">
                  <p:embed/>
                </p:oleObj>
              </mc:Choice>
              <mc:Fallback>
                <p:oleObj name="公式" r:id="rId4" imgW="1473120" imgH="431640" progId="Equation.3">
                  <p:embed/>
                  <p:pic>
                    <p:nvPicPr>
                      <p:cNvPr id="0" name=""/>
                      <p:cNvPicPr>
                        <a:picLocks noChangeAspect="1" noChangeArrowheads="1"/>
                      </p:cNvPicPr>
                      <p:nvPr/>
                    </p:nvPicPr>
                    <p:blipFill>
                      <a:blip r:embed="rId5"/>
                      <a:srcRect/>
                      <a:stretch>
                        <a:fillRect/>
                      </a:stretch>
                    </p:blipFill>
                    <p:spPr bwMode="auto">
                      <a:xfrm>
                        <a:off x="5934644" y="3749090"/>
                        <a:ext cx="4207463" cy="1195016"/>
                      </a:xfrm>
                      <a:prstGeom prst="rect">
                        <a:avLst/>
                      </a:prstGeom>
                      <a:noFill/>
                      <a:ln>
                        <a:noFill/>
                      </a:ln>
                      <a:effectLst/>
                      <a:extLst/>
                    </p:spPr>
                  </p:pic>
                </p:oleObj>
              </mc:Fallback>
            </mc:AlternateContent>
          </a:graphicData>
        </a:graphic>
      </p:graphicFrame>
      <p:sp>
        <p:nvSpPr>
          <p:cNvPr id="21" name="Text Box 13"/>
          <p:cNvSpPr txBox="1">
            <a:spLocks noChangeArrowheads="1"/>
          </p:cNvSpPr>
          <p:nvPr/>
        </p:nvSpPr>
        <p:spPr bwMode="auto">
          <a:xfrm>
            <a:off x="1925772" y="4836457"/>
            <a:ext cx="3771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spcBef>
                <a:spcPct val="50000"/>
              </a:spcBef>
            </a:pPr>
            <a:r>
              <a:rPr lang="zh-CN" altLang="en-US" sz="2800" dirty="0">
                <a:solidFill>
                  <a:srgbClr val="6600CC"/>
                </a:solidFill>
              </a:rPr>
              <a:t>沿</a:t>
            </a:r>
            <a:r>
              <a:rPr lang="en-US" altLang="zh-CN" sz="2800" dirty="0">
                <a:solidFill>
                  <a:srgbClr val="6600CC"/>
                </a:solidFill>
              </a:rPr>
              <a:t>x </a:t>
            </a:r>
            <a:r>
              <a:rPr lang="zh-CN" altLang="en-US" sz="2800" dirty="0">
                <a:solidFill>
                  <a:srgbClr val="6600CC"/>
                </a:solidFill>
              </a:rPr>
              <a:t>轴负向传播的波</a:t>
            </a:r>
          </a:p>
        </p:txBody>
      </p:sp>
      <p:graphicFrame>
        <p:nvGraphicFramePr>
          <p:cNvPr id="22" name="对象 21"/>
          <p:cNvGraphicFramePr>
            <a:graphicFrameLocks noChangeAspect="1"/>
          </p:cNvGraphicFramePr>
          <p:nvPr>
            <p:extLst>
              <p:ext uri="{D42A27DB-BD31-4B8C-83A1-F6EECF244321}">
                <p14:modId xmlns:p14="http://schemas.microsoft.com/office/powerpoint/2010/main" val="480189941"/>
              </p:ext>
            </p:extLst>
          </p:nvPr>
        </p:nvGraphicFramePr>
        <p:xfrm>
          <a:off x="5492408" y="4621727"/>
          <a:ext cx="3742716" cy="1120856"/>
        </p:xfrm>
        <a:graphic>
          <a:graphicData uri="http://schemas.openxmlformats.org/presentationml/2006/ole">
            <mc:AlternateContent xmlns:mc="http://schemas.openxmlformats.org/markup-compatibility/2006">
              <mc:Choice xmlns:v="urn:schemas-microsoft-com:vml" Requires="v">
                <p:oleObj spid="_x0000_s286050" name="公式" r:id="rId6" imgW="1485720" imgH="431640" progId="Equation.3">
                  <p:embed/>
                </p:oleObj>
              </mc:Choice>
              <mc:Fallback>
                <p:oleObj name="公式" r:id="rId6" imgW="1485720" imgH="431640" progId="Equation.3">
                  <p:embed/>
                  <p:pic>
                    <p:nvPicPr>
                      <p:cNvPr id="0" name=""/>
                      <p:cNvPicPr>
                        <a:picLocks noChangeAspect="1" noChangeArrowheads="1"/>
                      </p:cNvPicPr>
                      <p:nvPr/>
                    </p:nvPicPr>
                    <p:blipFill>
                      <a:blip r:embed="rId7"/>
                      <a:srcRect/>
                      <a:stretch>
                        <a:fillRect/>
                      </a:stretch>
                    </p:blipFill>
                    <p:spPr bwMode="auto">
                      <a:xfrm>
                        <a:off x="5492408" y="4621727"/>
                        <a:ext cx="3742716" cy="1120856"/>
                      </a:xfrm>
                      <a:prstGeom prst="rect">
                        <a:avLst/>
                      </a:prstGeom>
                      <a:noFill/>
                      <a:ln>
                        <a:noFill/>
                      </a:ln>
                      <a:effectLst/>
                      <a:extLst/>
                    </p:spPr>
                  </p:pic>
                </p:oleObj>
              </mc:Fallback>
            </mc:AlternateContent>
          </a:graphicData>
        </a:graphic>
      </p:graphicFrame>
      <p:sp>
        <p:nvSpPr>
          <p:cNvPr id="23" name="Text Box 14"/>
          <p:cNvSpPr txBox="1">
            <a:spLocks noChangeArrowheads="1"/>
          </p:cNvSpPr>
          <p:nvPr/>
        </p:nvSpPr>
        <p:spPr bwMode="auto">
          <a:xfrm>
            <a:off x="1958176" y="5642328"/>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spcBef>
                <a:spcPct val="50000"/>
              </a:spcBef>
            </a:pPr>
            <a:r>
              <a:rPr lang="zh-CN" altLang="en-US" sz="2800" dirty="0">
                <a:solidFill>
                  <a:srgbClr val="C00000"/>
                </a:solidFill>
              </a:rPr>
              <a:t>合成波</a:t>
            </a:r>
          </a:p>
        </p:txBody>
      </p:sp>
      <p:graphicFrame>
        <p:nvGraphicFramePr>
          <p:cNvPr id="24" name="对象 23"/>
          <p:cNvGraphicFramePr>
            <a:graphicFrameLocks noChangeAspect="1"/>
          </p:cNvGraphicFramePr>
          <p:nvPr>
            <p:extLst>
              <p:ext uri="{D42A27DB-BD31-4B8C-83A1-F6EECF244321}">
                <p14:modId xmlns:p14="http://schemas.microsoft.com/office/powerpoint/2010/main" val="1757964460"/>
              </p:ext>
            </p:extLst>
          </p:nvPr>
        </p:nvGraphicFramePr>
        <p:xfrm>
          <a:off x="3246661" y="5611413"/>
          <a:ext cx="5698677" cy="686068"/>
        </p:xfrm>
        <a:graphic>
          <a:graphicData uri="http://schemas.openxmlformats.org/presentationml/2006/ole">
            <mc:AlternateContent xmlns:mc="http://schemas.openxmlformats.org/markup-compatibility/2006">
              <mc:Choice xmlns:v="urn:schemas-microsoft-com:vml" Requires="v">
                <p:oleObj spid="_x0000_s286051" name="Equation" r:id="rId8" imgW="1647719" imgH="85839" progId="Equation.3">
                  <p:embed/>
                </p:oleObj>
              </mc:Choice>
              <mc:Fallback>
                <p:oleObj name="Equation" r:id="rId8" imgW="1647719" imgH="858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6661" y="5611413"/>
                        <a:ext cx="5698677" cy="686068"/>
                      </a:xfrm>
                      <a:prstGeom prst="rect">
                        <a:avLst/>
                      </a:prstGeom>
                      <a:noFill/>
                      <a:ln>
                        <a:noFill/>
                      </a:ln>
                      <a:effectLst/>
                      <a:extLst/>
                    </p:spPr>
                  </p:pic>
                </p:oleObj>
              </mc:Fallback>
            </mc:AlternateContent>
          </a:graphicData>
        </a:graphic>
      </p:graphicFrame>
      <p:sp>
        <p:nvSpPr>
          <p:cNvPr id="25" name="Text Box 6"/>
          <p:cNvSpPr txBox="1">
            <a:spLocks noChangeArrowheads="1"/>
          </p:cNvSpPr>
          <p:nvPr/>
        </p:nvSpPr>
        <p:spPr bwMode="auto">
          <a:xfrm>
            <a:off x="8851132" y="5721043"/>
            <a:ext cx="181686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algn="ctr" eaLnBrk="1" hangingPunct="1"/>
            <a:r>
              <a:rPr lang="zh-CN" altLang="en-US" sz="2800" dirty="0">
                <a:solidFill>
                  <a:srgbClr val="FF00FF"/>
                </a:solidFill>
              </a:rPr>
              <a:t>驻波方程</a:t>
            </a:r>
          </a:p>
        </p:txBody>
      </p:sp>
      <p:sp>
        <p:nvSpPr>
          <p:cNvPr id="26" name="Text Box 46"/>
          <p:cNvSpPr txBox="1">
            <a:spLocks noChangeArrowheads="1"/>
          </p:cNvSpPr>
          <p:nvPr/>
        </p:nvSpPr>
        <p:spPr bwMode="auto">
          <a:xfrm>
            <a:off x="2292582" y="6192354"/>
            <a:ext cx="8299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CC3300"/>
                </a:solidFill>
              </a:rPr>
              <a:t>各质点均做简谐振动，但振幅随位置做周期性变化  </a:t>
            </a:r>
            <a:endParaRPr lang="en-US" altLang="zh-CN" sz="2800" dirty="0">
              <a:solidFill>
                <a:srgbClr val="CC3300"/>
              </a:solidFill>
            </a:endParaRPr>
          </a:p>
        </p:txBody>
      </p:sp>
      <p:sp>
        <p:nvSpPr>
          <p:cNvPr id="27" name="Rectangle 1079"/>
          <p:cNvSpPr>
            <a:spLocks noChangeArrowheads="1"/>
          </p:cNvSpPr>
          <p:nvPr/>
        </p:nvSpPr>
        <p:spPr bwMode="auto">
          <a:xfrm>
            <a:off x="2326835" y="-70031"/>
            <a:ext cx="3769165"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dirty="0">
                <a:solidFill>
                  <a:srgbClr val="FF0000"/>
                </a:solidFill>
                <a:latin typeface="隶书" panose="02010509060101010101" pitchFamily="49" charset="-122"/>
                <a:ea typeface="隶书" panose="02010509060101010101" pitchFamily="49" charset="-122"/>
              </a:rPr>
              <a:t>德布罗意的驻波思想</a:t>
            </a:r>
          </a:p>
        </p:txBody>
      </p:sp>
    </p:spTree>
    <p:extLst>
      <p:ext uri="{BB962C8B-B14F-4D97-AF65-F5344CB8AC3E}">
        <p14:creationId xmlns:p14="http://schemas.microsoft.com/office/powerpoint/2010/main" val="421553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down)">
                                      <p:cBhvr>
                                        <p:cTn id="77" dur="580">
                                          <p:stCondLst>
                                            <p:cond delay="0"/>
                                          </p:stCondLst>
                                        </p:cTn>
                                        <p:tgtEl>
                                          <p:spTgt spid="17"/>
                                        </p:tgtEl>
                                      </p:cBhvr>
                                    </p:animEffect>
                                    <p:anim calcmode="lin" valueType="num">
                                      <p:cBhvr>
                                        <p:cTn id="7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83" dur="26">
                                          <p:stCondLst>
                                            <p:cond delay="650"/>
                                          </p:stCondLst>
                                        </p:cTn>
                                        <p:tgtEl>
                                          <p:spTgt spid="17"/>
                                        </p:tgtEl>
                                      </p:cBhvr>
                                      <p:to x="100000" y="60000"/>
                                    </p:animScale>
                                    <p:animScale>
                                      <p:cBhvr>
                                        <p:cTn id="84" dur="166" decel="50000">
                                          <p:stCondLst>
                                            <p:cond delay="676"/>
                                          </p:stCondLst>
                                        </p:cTn>
                                        <p:tgtEl>
                                          <p:spTgt spid="17"/>
                                        </p:tgtEl>
                                      </p:cBhvr>
                                      <p:to x="100000" y="100000"/>
                                    </p:animScale>
                                    <p:animScale>
                                      <p:cBhvr>
                                        <p:cTn id="85" dur="26">
                                          <p:stCondLst>
                                            <p:cond delay="1312"/>
                                          </p:stCondLst>
                                        </p:cTn>
                                        <p:tgtEl>
                                          <p:spTgt spid="17"/>
                                        </p:tgtEl>
                                      </p:cBhvr>
                                      <p:to x="100000" y="80000"/>
                                    </p:animScale>
                                    <p:animScale>
                                      <p:cBhvr>
                                        <p:cTn id="86" dur="166" decel="50000">
                                          <p:stCondLst>
                                            <p:cond delay="1338"/>
                                          </p:stCondLst>
                                        </p:cTn>
                                        <p:tgtEl>
                                          <p:spTgt spid="17"/>
                                        </p:tgtEl>
                                      </p:cBhvr>
                                      <p:to x="100000" y="100000"/>
                                    </p:animScale>
                                    <p:animScale>
                                      <p:cBhvr>
                                        <p:cTn id="87" dur="26">
                                          <p:stCondLst>
                                            <p:cond delay="1642"/>
                                          </p:stCondLst>
                                        </p:cTn>
                                        <p:tgtEl>
                                          <p:spTgt spid="17"/>
                                        </p:tgtEl>
                                      </p:cBhvr>
                                      <p:to x="100000" y="90000"/>
                                    </p:animScale>
                                    <p:animScale>
                                      <p:cBhvr>
                                        <p:cTn id="88" dur="166" decel="50000">
                                          <p:stCondLst>
                                            <p:cond delay="1668"/>
                                          </p:stCondLst>
                                        </p:cTn>
                                        <p:tgtEl>
                                          <p:spTgt spid="17"/>
                                        </p:tgtEl>
                                      </p:cBhvr>
                                      <p:to x="100000" y="100000"/>
                                    </p:animScale>
                                    <p:animScale>
                                      <p:cBhvr>
                                        <p:cTn id="89" dur="26">
                                          <p:stCondLst>
                                            <p:cond delay="1808"/>
                                          </p:stCondLst>
                                        </p:cTn>
                                        <p:tgtEl>
                                          <p:spTgt spid="17"/>
                                        </p:tgtEl>
                                      </p:cBhvr>
                                      <p:to x="100000" y="95000"/>
                                    </p:animScale>
                                    <p:animScale>
                                      <p:cBhvr>
                                        <p:cTn id="90" dur="166" decel="50000">
                                          <p:stCondLst>
                                            <p:cond delay="1834"/>
                                          </p:stCondLst>
                                        </p:cTn>
                                        <p:tgtEl>
                                          <p:spTgt spid="17"/>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anim calcmode="lin" valueType="num">
                                      <p:cBhvr additive="base">
                                        <p:cTn id="95" dur="500" fill="hold"/>
                                        <p:tgtEl>
                                          <p:spTgt spid="18"/>
                                        </p:tgtEl>
                                        <p:attrNameLst>
                                          <p:attrName>ppt_x</p:attrName>
                                        </p:attrNameLst>
                                      </p:cBhvr>
                                      <p:tavLst>
                                        <p:tav tm="0">
                                          <p:val>
                                            <p:strVal val="#ppt_x"/>
                                          </p:val>
                                        </p:tav>
                                        <p:tav tm="100000">
                                          <p:val>
                                            <p:strVal val="#ppt_x"/>
                                          </p:val>
                                        </p:tav>
                                      </p:tavLst>
                                    </p:anim>
                                    <p:anim calcmode="lin" valueType="num">
                                      <p:cBhvr additive="base">
                                        <p:cTn id="9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p:cTn id="101" dur="1000" fill="hold"/>
                                        <p:tgtEl>
                                          <p:spTgt spid="19"/>
                                        </p:tgtEl>
                                        <p:attrNameLst>
                                          <p:attrName>ppt_w</p:attrName>
                                        </p:attrNameLst>
                                      </p:cBhvr>
                                      <p:tavLst>
                                        <p:tav tm="0">
                                          <p:val>
                                            <p:fltVal val="0"/>
                                          </p:val>
                                        </p:tav>
                                        <p:tav tm="100000">
                                          <p:val>
                                            <p:strVal val="#ppt_w"/>
                                          </p:val>
                                        </p:tav>
                                      </p:tavLst>
                                    </p:anim>
                                    <p:anim calcmode="lin" valueType="num">
                                      <p:cBhvr>
                                        <p:cTn id="102" dur="1000" fill="hold"/>
                                        <p:tgtEl>
                                          <p:spTgt spid="19"/>
                                        </p:tgtEl>
                                        <p:attrNameLst>
                                          <p:attrName>ppt_h</p:attrName>
                                        </p:attrNameLst>
                                      </p:cBhvr>
                                      <p:tavLst>
                                        <p:tav tm="0">
                                          <p:val>
                                            <p:fltVal val="0"/>
                                          </p:val>
                                        </p:tav>
                                        <p:tav tm="100000">
                                          <p:val>
                                            <p:strVal val="#ppt_h"/>
                                          </p:val>
                                        </p:tav>
                                      </p:tavLst>
                                    </p:anim>
                                    <p:anim calcmode="lin" valueType="num">
                                      <p:cBhvr>
                                        <p:cTn id="103" dur="1000" fill="hold"/>
                                        <p:tgtEl>
                                          <p:spTgt spid="19"/>
                                        </p:tgtEl>
                                        <p:attrNameLst>
                                          <p:attrName>style.rotation</p:attrName>
                                        </p:attrNameLst>
                                      </p:cBhvr>
                                      <p:tavLst>
                                        <p:tav tm="0">
                                          <p:val>
                                            <p:fltVal val="90"/>
                                          </p:val>
                                        </p:tav>
                                        <p:tav tm="100000">
                                          <p:val>
                                            <p:fltVal val="0"/>
                                          </p:val>
                                        </p:tav>
                                      </p:tavLst>
                                    </p:anim>
                                    <p:animEffect transition="in" filter="fade">
                                      <p:cBhvr>
                                        <p:cTn id="104" dur="1000"/>
                                        <p:tgtEl>
                                          <p:spTgt spid="1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wipe(left)">
                                      <p:cBhvr>
                                        <p:cTn id="109" dur="500"/>
                                        <p:tgtEl>
                                          <p:spTgt spid="20"/>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grpId="0" nodeType="click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circle(in)">
                                      <p:cBhvr>
                                        <p:cTn id="114" dur="2000"/>
                                        <p:tgtEl>
                                          <p:spTgt spid="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wipe(left)">
                                      <p:cBhvr>
                                        <p:cTn id="119" dur="500"/>
                                        <p:tgtEl>
                                          <p:spTgt spid="22"/>
                                        </p:tgtEl>
                                      </p:cBhvr>
                                    </p:animEffect>
                                  </p:childTnLst>
                                </p:cTn>
                              </p:par>
                            </p:childTnLst>
                          </p:cTn>
                        </p:par>
                      </p:childTnLst>
                    </p:cTn>
                  </p:par>
                  <p:par>
                    <p:cTn id="120" fill="hold">
                      <p:stCondLst>
                        <p:cond delay="indefinite"/>
                      </p:stCondLst>
                      <p:childTnLst>
                        <p:par>
                          <p:cTn id="121" fill="hold">
                            <p:stCondLst>
                              <p:cond delay="0"/>
                            </p:stCondLst>
                            <p:childTnLst>
                              <p:par>
                                <p:cTn id="122" presetID="6" presetClass="entr" presetSubtype="16" fill="hold" grpId="0" nodeType="click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circle(in)">
                                      <p:cBhvr>
                                        <p:cTn id="124" dur="2000"/>
                                        <p:tgtEl>
                                          <p:spTgt spid="2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24"/>
                                        </p:tgtEl>
                                        <p:attrNameLst>
                                          <p:attrName>style.visibility</p:attrName>
                                        </p:attrNameLst>
                                      </p:cBhvr>
                                      <p:to>
                                        <p:strVal val="visible"/>
                                      </p:to>
                                    </p:set>
                                    <p:animEffect transition="in" filter="wipe(left)">
                                      <p:cBhvr>
                                        <p:cTn id="129" dur="500"/>
                                        <p:tgtEl>
                                          <p:spTgt spid="24"/>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5"/>
                                        </p:tgtEl>
                                        <p:attrNameLst>
                                          <p:attrName>style.visibility</p:attrName>
                                        </p:attrNameLst>
                                      </p:cBhvr>
                                      <p:to>
                                        <p:strVal val="visible"/>
                                      </p:to>
                                    </p:set>
                                    <p:animEffect transition="in" filter="wipe(down)">
                                      <p:cBhvr>
                                        <p:cTn id="134" dur="500"/>
                                        <p:tgtEl>
                                          <p:spTgt spid="25"/>
                                        </p:tgtEl>
                                      </p:cBhvr>
                                    </p:animEffect>
                                  </p:childTnLst>
                                </p:cTn>
                              </p:par>
                            </p:childTnLst>
                          </p:cTn>
                        </p:par>
                      </p:childTnLst>
                    </p:cTn>
                  </p:par>
                  <p:par>
                    <p:cTn id="135" fill="hold">
                      <p:stCondLst>
                        <p:cond delay="indefinite"/>
                      </p:stCondLst>
                      <p:childTnLst>
                        <p:par>
                          <p:cTn id="136" fill="hold">
                            <p:stCondLst>
                              <p:cond delay="0"/>
                            </p:stCondLst>
                            <p:childTnLst>
                              <p:par>
                                <p:cTn id="137" presetID="31" presetClass="entr" presetSubtype="0" fill="hold" grpId="0" nodeType="clickEffect">
                                  <p:stCondLst>
                                    <p:cond delay="0"/>
                                  </p:stCondLst>
                                  <p:childTnLst>
                                    <p:set>
                                      <p:cBhvr>
                                        <p:cTn id="138" dur="1" fill="hold">
                                          <p:stCondLst>
                                            <p:cond delay="0"/>
                                          </p:stCondLst>
                                        </p:cTn>
                                        <p:tgtEl>
                                          <p:spTgt spid="26"/>
                                        </p:tgtEl>
                                        <p:attrNameLst>
                                          <p:attrName>style.visibility</p:attrName>
                                        </p:attrNameLst>
                                      </p:cBhvr>
                                      <p:to>
                                        <p:strVal val="visible"/>
                                      </p:to>
                                    </p:set>
                                    <p:anim calcmode="lin" valueType="num">
                                      <p:cBhvr>
                                        <p:cTn id="139" dur="1000" fill="hold"/>
                                        <p:tgtEl>
                                          <p:spTgt spid="26"/>
                                        </p:tgtEl>
                                        <p:attrNameLst>
                                          <p:attrName>ppt_w</p:attrName>
                                        </p:attrNameLst>
                                      </p:cBhvr>
                                      <p:tavLst>
                                        <p:tav tm="0">
                                          <p:val>
                                            <p:fltVal val="0"/>
                                          </p:val>
                                        </p:tav>
                                        <p:tav tm="100000">
                                          <p:val>
                                            <p:strVal val="#ppt_w"/>
                                          </p:val>
                                        </p:tav>
                                      </p:tavLst>
                                    </p:anim>
                                    <p:anim calcmode="lin" valueType="num">
                                      <p:cBhvr>
                                        <p:cTn id="140" dur="1000" fill="hold"/>
                                        <p:tgtEl>
                                          <p:spTgt spid="26"/>
                                        </p:tgtEl>
                                        <p:attrNameLst>
                                          <p:attrName>ppt_h</p:attrName>
                                        </p:attrNameLst>
                                      </p:cBhvr>
                                      <p:tavLst>
                                        <p:tav tm="0">
                                          <p:val>
                                            <p:fltVal val="0"/>
                                          </p:val>
                                        </p:tav>
                                        <p:tav tm="100000">
                                          <p:val>
                                            <p:strVal val="#ppt_h"/>
                                          </p:val>
                                        </p:tav>
                                      </p:tavLst>
                                    </p:anim>
                                    <p:anim calcmode="lin" valueType="num">
                                      <p:cBhvr>
                                        <p:cTn id="141" dur="1000" fill="hold"/>
                                        <p:tgtEl>
                                          <p:spTgt spid="26"/>
                                        </p:tgtEl>
                                        <p:attrNameLst>
                                          <p:attrName>style.rotation</p:attrName>
                                        </p:attrNameLst>
                                      </p:cBhvr>
                                      <p:tavLst>
                                        <p:tav tm="0">
                                          <p:val>
                                            <p:fltVal val="90"/>
                                          </p:val>
                                        </p:tav>
                                        <p:tav tm="100000">
                                          <p:val>
                                            <p:fltVal val="0"/>
                                          </p:val>
                                        </p:tav>
                                      </p:tavLst>
                                    </p:anim>
                                    <p:animEffect transition="in" filter="fade">
                                      <p:cBhvr>
                                        <p:cTn id="14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animBg="1"/>
      <p:bldP spid="11" grpId="0" animBg="1"/>
      <p:bldP spid="12" grpId="0" animBg="1"/>
      <p:bldP spid="13" grpId="0" animBg="1"/>
      <p:bldP spid="14" grpId="0" animBg="1"/>
      <p:bldP spid="15" grpId="0" animBg="1"/>
      <p:bldP spid="16" grpId="0" animBg="1"/>
      <p:bldP spid="17" grpId="0" animBg="1"/>
      <p:bldP spid="19" grpId="0"/>
      <p:bldP spid="21" grpId="0"/>
      <p:bldP spid="23" grpId="0"/>
      <p:bldP spid="25" grpId="0"/>
      <p:bldP spid="26"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8"/>
          <p:cNvSpPr>
            <a:spLocks noChangeArrowheads="1"/>
          </p:cNvSpPr>
          <p:nvPr/>
        </p:nvSpPr>
        <p:spPr bwMode="auto">
          <a:xfrm>
            <a:off x="2081706" y="12700"/>
            <a:ext cx="4783361"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(2)</a:t>
            </a:r>
            <a:r>
              <a:rPr lang="zh-CN" altLang="en-US" sz="3200" dirty="0">
                <a:solidFill>
                  <a:srgbClr val="FF0000"/>
                </a:solidFill>
              </a:rPr>
              <a:t>电子自旋及空间量子化</a:t>
            </a:r>
          </a:p>
        </p:txBody>
      </p:sp>
      <p:grpSp>
        <p:nvGrpSpPr>
          <p:cNvPr id="26" name="Group 8"/>
          <p:cNvGrpSpPr>
            <a:grpSpLocks/>
          </p:cNvGrpSpPr>
          <p:nvPr/>
        </p:nvGrpSpPr>
        <p:grpSpPr bwMode="auto">
          <a:xfrm>
            <a:off x="3097552" y="739774"/>
            <a:ext cx="1985962" cy="3733800"/>
            <a:chOff x="4038" y="1663"/>
            <a:chExt cx="1251" cy="2352"/>
          </a:xfrm>
        </p:grpSpPr>
        <p:sp>
          <p:nvSpPr>
            <p:cNvPr id="27" name="Line 9"/>
            <p:cNvSpPr>
              <a:spLocks noChangeShapeType="1"/>
            </p:cNvSpPr>
            <p:nvPr/>
          </p:nvSpPr>
          <p:spPr bwMode="auto">
            <a:xfrm flipV="1">
              <a:off x="4530" y="1711"/>
              <a:ext cx="0" cy="23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Oval 10"/>
            <p:cNvSpPr>
              <a:spLocks noChangeArrowheads="1"/>
            </p:cNvSpPr>
            <p:nvPr/>
          </p:nvSpPr>
          <p:spPr bwMode="auto">
            <a:xfrm>
              <a:off x="4050" y="2131"/>
              <a:ext cx="960" cy="336"/>
            </a:xfrm>
            <a:prstGeom prst="ellipse">
              <a:avLst/>
            </a:prstGeom>
            <a:noFill/>
            <a:ln w="3810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29" name="Oval 11"/>
            <p:cNvSpPr>
              <a:spLocks noChangeArrowheads="1"/>
            </p:cNvSpPr>
            <p:nvPr/>
          </p:nvSpPr>
          <p:spPr bwMode="auto">
            <a:xfrm>
              <a:off x="4050" y="3403"/>
              <a:ext cx="960" cy="336"/>
            </a:xfrm>
            <a:prstGeom prst="ellipse">
              <a:avLst/>
            </a:prstGeom>
            <a:noFill/>
            <a:ln w="3810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Line 12"/>
            <p:cNvSpPr>
              <a:spLocks noChangeShapeType="1"/>
            </p:cNvSpPr>
            <p:nvPr/>
          </p:nvSpPr>
          <p:spPr bwMode="auto">
            <a:xfrm flipV="1">
              <a:off x="4530" y="2323"/>
              <a:ext cx="480" cy="62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13"/>
            <p:cNvSpPr>
              <a:spLocks noChangeShapeType="1"/>
            </p:cNvSpPr>
            <p:nvPr/>
          </p:nvSpPr>
          <p:spPr bwMode="auto">
            <a:xfrm>
              <a:off x="4530" y="2947"/>
              <a:ext cx="480" cy="62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4"/>
            <p:cNvSpPr>
              <a:spLocks noChangeShapeType="1"/>
            </p:cNvSpPr>
            <p:nvPr/>
          </p:nvSpPr>
          <p:spPr bwMode="auto">
            <a:xfrm flipH="1" flipV="1">
              <a:off x="4050" y="2323"/>
              <a:ext cx="480" cy="624"/>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5"/>
            <p:cNvSpPr>
              <a:spLocks noChangeShapeType="1"/>
            </p:cNvSpPr>
            <p:nvPr/>
          </p:nvSpPr>
          <p:spPr bwMode="auto">
            <a:xfrm flipH="1">
              <a:off x="4038" y="2947"/>
              <a:ext cx="492" cy="624"/>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6"/>
            <p:cNvSpPr>
              <a:spLocks noChangeShapeType="1"/>
            </p:cNvSpPr>
            <p:nvPr/>
          </p:nvSpPr>
          <p:spPr bwMode="auto">
            <a:xfrm>
              <a:off x="4530" y="2323"/>
              <a:ext cx="48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7"/>
            <p:cNvSpPr>
              <a:spLocks noChangeShapeType="1"/>
            </p:cNvSpPr>
            <p:nvPr/>
          </p:nvSpPr>
          <p:spPr bwMode="auto">
            <a:xfrm>
              <a:off x="4530" y="3571"/>
              <a:ext cx="48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6" name="Object 18"/>
            <p:cNvGraphicFramePr>
              <a:graphicFrameLocks noChangeAspect="1"/>
            </p:cNvGraphicFramePr>
            <p:nvPr/>
          </p:nvGraphicFramePr>
          <p:xfrm>
            <a:off x="5106" y="3475"/>
            <a:ext cx="183" cy="260"/>
          </p:xfrm>
          <a:graphic>
            <a:graphicData uri="http://schemas.openxmlformats.org/presentationml/2006/ole">
              <mc:AlternateContent xmlns:mc="http://schemas.openxmlformats.org/markup-compatibility/2006">
                <mc:Choice xmlns:v="urn:schemas-microsoft-com:vml" Requires="v">
                  <p:oleObj spid="_x0000_s383324" name="公式" r:id="rId3" imgW="85841" imgH="152512" progId="Equation.3">
                    <p:embed/>
                  </p:oleObj>
                </mc:Choice>
                <mc:Fallback>
                  <p:oleObj name="公式" r:id="rId3" imgW="85841"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 y="3475"/>
                          <a:ext cx="183"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19"/>
            <p:cNvGraphicFramePr>
              <a:graphicFrameLocks noChangeAspect="1"/>
            </p:cNvGraphicFramePr>
            <p:nvPr/>
          </p:nvGraphicFramePr>
          <p:xfrm>
            <a:off x="5106" y="2179"/>
            <a:ext cx="183" cy="260"/>
          </p:xfrm>
          <a:graphic>
            <a:graphicData uri="http://schemas.openxmlformats.org/presentationml/2006/ole">
              <mc:AlternateContent xmlns:mc="http://schemas.openxmlformats.org/markup-compatibility/2006">
                <mc:Choice xmlns:v="urn:schemas-microsoft-com:vml" Requires="v">
                  <p:oleObj spid="_x0000_s383325" name="公式" r:id="rId5" imgW="85841" imgH="152512" progId="Equation.3">
                    <p:embed/>
                  </p:oleObj>
                </mc:Choice>
                <mc:Fallback>
                  <p:oleObj name="公式" r:id="rId5" imgW="85841" imgH="1525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6" y="2179"/>
                          <a:ext cx="183"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20"/>
            <p:cNvGraphicFramePr>
              <a:graphicFrameLocks noChangeAspect="1"/>
            </p:cNvGraphicFramePr>
            <p:nvPr/>
          </p:nvGraphicFramePr>
          <p:xfrm>
            <a:off x="4602" y="1683"/>
            <a:ext cx="418" cy="361"/>
          </p:xfrm>
          <a:graphic>
            <a:graphicData uri="http://schemas.openxmlformats.org/presentationml/2006/ole">
              <mc:AlternateContent xmlns:mc="http://schemas.openxmlformats.org/markup-compatibility/2006">
                <mc:Choice xmlns:v="urn:schemas-microsoft-com:vml" Requires="v">
                  <p:oleObj spid="_x0000_s383326" name="Equation" r:id="rId7" imgW="279279" imgH="241195" progId="Equation.3">
                    <p:embed/>
                  </p:oleObj>
                </mc:Choice>
                <mc:Fallback>
                  <p:oleObj name="Equation" r:id="rId7" imgW="279279"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2" y="1683"/>
                          <a:ext cx="418"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21"/>
            <p:cNvSpPr txBox="1">
              <a:spLocks noChangeArrowheads="1"/>
            </p:cNvSpPr>
            <p:nvPr/>
          </p:nvSpPr>
          <p:spPr bwMode="auto">
            <a:xfrm>
              <a:off x="4272" y="1663"/>
              <a:ext cx="2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i="1"/>
                <a:t>z</a:t>
              </a:r>
            </a:p>
          </p:txBody>
        </p:sp>
        <p:graphicFrame>
          <p:nvGraphicFramePr>
            <p:cNvPr id="40" name="Object 22"/>
            <p:cNvGraphicFramePr>
              <a:graphicFrameLocks noChangeAspect="1"/>
            </p:cNvGraphicFramePr>
            <p:nvPr/>
          </p:nvGraphicFramePr>
          <p:xfrm>
            <a:off x="4264" y="3400"/>
            <a:ext cx="247" cy="304"/>
          </p:xfrm>
          <a:graphic>
            <a:graphicData uri="http://schemas.openxmlformats.org/presentationml/2006/ole">
              <mc:AlternateContent xmlns:mc="http://schemas.openxmlformats.org/markup-compatibility/2006">
                <mc:Choice xmlns:v="urn:schemas-microsoft-com:vml" Requires="v">
                  <p:oleObj spid="_x0000_s383327" name="Equation" r:id="rId9" imgW="266469" imgH="393359" progId="Equation.3">
                    <p:embed/>
                  </p:oleObj>
                </mc:Choice>
                <mc:Fallback>
                  <p:oleObj name="Equation" r:id="rId9" imgW="266469" imgH="39335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4" y="3400"/>
                          <a:ext cx="24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3"/>
            <p:cNvGraphicFramePr>
              <a:graphicFrameLocks noChangeAspect="1"/>
            </p:cNvGraphicFramePr>
            <p:nvPr/>
          </p:nvGraphicFramePr>
          <p:xfrm>
            <a:off x="4365" y="2155"/>
            <a:ext cx="117" cy="301"/>
          </p:xfrm>
          <a:graphic>
            <a:graphicData uri="http://schemas.openxmlformats.org/presentationml/2006/ole">
              <mc:AlternateContent xmlns:mc="http://schemas.openxmlformats.org/markup-compatibility/2006">
                <mc:Choice xmlns:v="urn:schemas-microsoft-com:vml" Requires="v">
                  <p:oleObj spid="_x0000_s383328" name="Equation" r:id="rId11" imgW="152334" imgH="393529" progId="Equation.3">
                    <p:embed/>
                  </p:oleObj>
                </mc:Choice>
                <mc:Fallback>
                  <p:oleObj name="Equation" r:id="rId11" imgW="152334"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5" y="2155"/>
                          <a:ext cx="117"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24"/>
            <p:cNvSpPr txBox="1">
              <a:spLocks noChangeArrowheads="1"/>
            </p:cNvSpPr>
            <p:nvPr/>
          </p:nvSpPr>
          <p:spPr bwMode="auto">
            <a:xfrm>
              <a:off x="4338" y="28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t>0</a:t>
              </a:r>
              <a:endParaRPr kumimoji="1" lang="en-US" altLang="zh-CN" sz="2800"/>
            </a:p>
          </p:txBody>
        </p:sp>
        <p:sp>
          <p:nvSpPr>
            <p:cNvPr id="43" name="Oval 25"/>
            <p:cNvSpPr>
              <a:spLocks noChangeArrowheads="1"/>
            </p:cNvSpPr>
            <p:nvPr/>
          </p:nvSpPr>
          <p:spPr bwMode="auto">
            <a:xfrm>
              <a:off x="4578" y="2599"/>
              <a:ext cx="240" cy="240"/>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Oval 26"/>
            <p:cNvSpPr>
              <a:spLocks noChangeArrowheads="1"/>
            </p:cNvSpPr>
            <p:nvPr/>
          </p:nvSpPr>
          <p:spPr bwMode="auto">
            <a:xfrm>
              <a:off x="4676" y="3139"/>
              <a:ext cx="240" cy="240"/>
            </a:xfrm>
            <a:prstGeom prst="ellipse">
              <a:avLst/>
            </a:prstGeom>
            <a:gradFill rotWithShape="0">
              <a:gsLst>
                <a:gs pos="0">
                  <a:srgbClr val="FF3300"/>
                </a:gs>
                <a:gs pos="100000">
                  <a:srgbClr val="76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Arc 27"/>
            <p:cNvSpPr>
              <a:spLocks/>
            </p:cNvSpPr>
            <p:nvPr/>
          </p:nvSpPr>
          <p:spPr bwMode="auto">
            <a:xfrm rot="13280590">
              <a:off x="4581" y="2627"/>
              <a:ext cx="253" cy="116"/>
            </a:xfrm>
            <a:custGeom>
              <a:avLst/>
              <a:gdLst>
                <a:gd name="T0" fmla="*/ 0 w 40408"/>
                <a:gd name="T1" fmla="*/ 0 h 21600"/>
                <a:gd name="T2" fmla="*/ 0 w 40408"/>
                <a:gd name="T3" fmla="*/ 0 h 21600"/>
                <a:gd name="T4" fmla="*/ 0 w 40408"/>
                <a:gd name="T5" fmla="*/ 0 h 21600"/>
                <a:gd name="T6" fmla="*/ 0 60000 65536"/>
                <a:gd name="T7" fmla="*/ 0 60000 65536"/>
                <a:gd name="T8" fmla="*/ 0 60000 65536"/>
                <a:gd name="T9" fmla="*/ 0 w 40408"/>
                <a:gd name="T10" fmla="*/ 0 h 21600"/>
                <a:gd name="T11" fmla="*/ 40408 w 40408"/>
                <a:gd name="T12" fmla="*/ 21600 h 21600"/>
              </a:gdLst>
              <a:ahLst/>
              <a:cxnLst>
                <a:cxn ang="T6">
                  <a:pos x="T0" y="T1"/>
                </a:cxn>
                <a:cxn ang="T7">
                  <a:pos x="T2" y="T3"/>
                </a:cxn>
                <a:cxn ang="T8">
                  <a:pos x="T4" y="T5"/>
                </a:cxn>
              </a:cxnLst>
              <a:rect l="T9" t="T10" r="T11" b="T12"/>
              <a:pathLst>
                <a:path w="40408" h="21600" fill="none" extrusionOk="0">
                  <a:moveTo>
                    <a:pt x="0" y="17009"/>
                  </a:moveTo>
                  <a:cubicBezTo>
                    <a:pt x="2159" y="7080"/>
                    <a:pt x="10946" y="-1"/>
                    <a:pt x="21107" y="0"/>
                  </a:cubicBezTo>
                  <a:cubicBezTo>
                    <a:pt x="29273" y="0"/>
                    <a:pt x="36742" y="4606"/>
                    <a:pt x="40408" y="11903"/>
                  </a:cubicBezTo>
                </a:path>
                <a:path w="40408" h="21600" stroke="0" extrusionOk="0">
                  <a:moveTo>
                    <a:pt x="0" y="17009"/>
                  </a:moveTo>
                  <a:cubicBezTo>
                    <a:pt x="2159" y="7080"/>
                    <a:pt x="10946" y="-1"/>
                    <a:pt x="21107" y="0"/>
                  </a:cubicBezTo>
                  <a:cubicBezTo>
                    <a:pt x="29273" y="0"/>
                    <a:pt x="36742" y="4606"/>
                    <a:pt x="40408" y="11903"/>
                  </a:cubicBezTo>
                  <a:lnTo>
                    <a:pt x="21107" y="21600"/>
                  </a:lnTo>
                  <a:lnTo>
                    <a:pt x="0" y="17009"/>
                  </a:lnTo>
                  <a:close/>
                </a:path>
              </a:pathLst>
            </a:custGeom>
            <a:noFill/>
            <a:ln w="12700">
              <a:solidFill>
                <a:srgbClr val="FFFF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46" name="Arc 28"/>
            <p:cNvSpPr>
              <a:spLocks/>
            </p:cNvSpPr>
            <p:nvPr/>
          </p:nvSpPr>
          <p:spPr bwMode="auto">
            <a:xfrm rot="19387145">
              <a:off x="4706" y="3212"/>
              <a:ext cx="202" cy="94"/>
            </a:xfrm>
            <a:custGeom>
              <a:avLst/>
              <a:gdLst>
                <a:gd name="T0" fmla="*/ 0 w 40408"/>
                <a:gd name="T1" fmla="*/ 0 h 21600"/>
                <a:gd name="T2" fmla="*/ 0 w 40408"/>
                <a:gd name="T3" fmla="*/ 0 h 21600"/>
                <a:gd name="T4" fmla="*/ 0 w 40408"/>
                <a:gd name="T5" fmla="*/ 0 h 21600"/>
                <a:gd name="T6" fmla="*/ 0 60000 65536"/>
                <a:gd name="T7" fmla="*/ 0 60000 65536"/>
                <a:gd name="T8" fmla="*/ 0 60000 65536"/>
                <a:gd name="T9" fmla="*/ 0 w 40408"/>
                <a:gd name="T10" fmla="*/ 0 h 21600"/>
                <a:gd name="T11" fmla="*/ 40408 w 40408"/>
                <a:gd name="T12" fmla="*/ 21600 h 21600"/>
              </a:gdLst>
              <a:ahLst/>
              <a:cxnLst>
                <a:cxn ang="T6">
                  <a:pos x="T0" y="T1"/>
                </a:cxn>
                <a:cxn ang="T7">
                  <a:pos x="T2" y="T3"/>
                </a:cxn>
                <a:cxn ang="T8">
                  <a:pos x="T4" y="T5"/>
                </a:cxn>
              </a:cxnLst>
              <a:rect l="T9" t="T10" r="T11" b="T12"/>
              <a:pathLst>
                <a:path w="40408" h="21600" fill="none" extrusionOk="0">
                  <a:moveTo>
                    <a:pt x="0" y="17009"/>
                  </a:moveTo>
                  <a:cubicBezTo>
                    <a:pt x="2159" y="7080"/>
                    <a:pt x="10946" y="-1"/>
                    <a:pt x="21107" y="0"/>
                  </a:cubicBezTo>
                  <a:cubicBezTo>
                    <a:pt x="29273" y="0"/>
                    <a:pt x="36742" y="4606"/>
                    <a:pt x="40408" y="11903"/>
                  </a:cubicBezTo>
                </a:path>
                <a:path w="40408" h="21600" stroke="0" extrusionOk="0">
                  <a:moveTo>
                    <a:pt x="0" y="17009"/>
                  </a:moveTo>
                  <a:cubicBezTo>
                    <a:pt x="2159" y="7080"/>
                    <a:pt x="10946" y="-1"/>
                    <a:pt x="21107" y="0"/>
                  </a:cubicBezTo>
                  <a:cubicBezTo>
                    <a:pt x="29273" y="0"/>
                    <a:pt x="36742" y="4606"/>
                    <a:pt x="40408" y="11903"/>
                  </a:cubicBezTo>
                  <a:lnTo>
                    <a:pt x="21107" y="21600"/>
                  </a:lnTo>
                  <a:lnTo>
                    <a:pt x="0" y="17009"/>
                  </a:lnTo>
                  <a:close/>
                </a:path>
              </a:pathLst>
            </a:custGeom>
            <a:noFill/>
            <a:ln w="12700">
              <a:solidFill>
                <a:srgbClr val="FFFF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grpSp>
      <p:grpSp>
        <p:nvGrpSpPr>
          <p:cNvPr id="47" name="Group 15"/>
          <p:cNvGrpSpPr>
            <a:grpSpLocks/>
          </p:cNvGrpSpPr>
          <p:nvPr/>
        </p:nvGrpSpPr>
        <p:grpSpPr bwMode="auto">
          <a:xfrm>
            <a:off x="6307630" y="473074"/>
            <a:ext cx="4019550" cy="4343400"/>
            <a:chOff x="3072" y="768"/>
            <a:chExt cx="2532" cy="2736"/>
          </a:xfrm>
        </p:grpSpPr>
        <p:sp>
          <p:nvSpPr>
            <p:cNvPr id="48" name="Line 16"/>
            <p:cNvSpPr>
              <a:spLocks noChangeShapeType="1"/>
            </p:cNvSpPr>
            <p:nvPr/>
          </p:nvSpPr>
          <p:spPr bwMode="auto">
            <a:xfrm>
              <a:off x="3888" y="768"/>
              <a:ext cx="0" cy="2736"/>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Arc 17"/>
            <p:cNvSpPr>
              <a:spLocks/>
            </p:cNvSpPr>
            <p:nvPr/>
          </p:nvSpPr>
          <p:spPr bwMode="auto">
            <a:xfrm>
              <a:off x="3888" y="1297"/>
              <a:ext cx="961" cy="1920"/>
            </a:xfrm>
            <a:custGeom>
              <a:avLst/>
              <a:gdLst>
                <a:gd name="T0" fmla="*/ 0 w 21759"/>
                <a:gd name="T1" fmla="*/ 0 h 43200"/>
                <a:gd name="T2" fmla="*/ 0 w 21759"/>
                <a:gd name="T3" fmla="*/ 0 h 43200"/>
                <a:gd name="T4" fmla="*/ 0 w 21759"/>
                <a:gd name="T5" fmla="*/ 0 h 43200"/>
                <a:gd name="T6" fmla="*/ 0 60000 65536"/>
                <a:gd name="T7" fmla="*/ 0 60000 65536"/>
                <a:gd name="T8" fmla="*/ 0 60000 65536"/>
                <a:gd name="T9" fmla="*/ 0 w 21759"/>
                <a:gd name="T10" fmla="*/ 0 h 43200"/>
                <a:gd name="T11" fmla="*/ 21759 w 21759"/>
                <a:gd name="T12" fmla="*/ 43200 h 43200"/>
              </a:gdLst>
              <a:ahLst/>
              <a:cxnLst>
                <a:cxn ang="T6">
                  <a:pos x="T0" y="T1"/>
                </a:cxn>
                <a:cxn ang="T7">
                  <a:pos x="T2" y="T3"/>
                </a:cxn>
                <a:cxn ang="T8">
                  <a:pos x="T4" y="T5"/>
                </a:cxn>
              </a:cxnLst>
              <a:rect l="T9" t="T10" r="T11" b="T12"/>
              <a:pathLst>
                <a:path w="21759" h="43200" fill="none" extrusionOk="0">
                  <a:moveTo>
                    <a:pt x="136" y="0"/>
                  </a:moveTo>
                  <a:cubicBezTo>
                    <a:pt x="143" y="0"/>
                    <a:pt x="151" y="-1"/>
                    <a:pt x="159" y="0"/>
                  </a:cubicBezTo>
                  <a:cubicBezTo>
                    <a:pt x="12088" y="0"/>
                    <a:pt x="21759" y="9670"/>
                    <a:pt x="21759" y="21600"/>
                  </a:cubicBezTo>
                  <a:cubicBezTo>
                    <a:pt x="21759" y="33529"/>
                    <a:pt x="12088" y="43200"/>
                    <a:pt x="159" y="43200"/>
                  </a:cubicBezTo>
                  <a:cubicBezTo>
                    <a:pt x="105" y="43200"/>
                    <a:pt x="52" y="43199"/>
                    <a:pt x="-1" y="43199"/>
                  </a:cubicBezTo>
                </a:path>
                <a:path w="21759" h="43200" stroke="0" extrusionOk="0">
                  <a:moveTo>
                    <a:pt x="136" y="0"/>
                  </a:moveTo>
                  <a:cubicBezTo>
                    <a:pt x="143" y="0"/>
                    <a:pt x="151" y="-1"/>
                    <a:pt x="159" y="0"/>
                  </a:cubicBezTo>
                  <a:cubicBezTo>
                    <a:pt x="12088" y="0"/>
                    <a:pt x="21759" y="9670"/>
                    <a:pt x="21759" y="21600"/>
                  </a:cubicBezTo>
                  <a:cubicBezTo>
                    <a:pt x="21759" y="33529"/>
                    <a:pt x="12088" y="43200"/>
                    <a:pt x="159" y="43200"/>
                  </a:cubicBezTo>
                  <a:cubicBezTo>
                    <a:pt x="105" y="43200"/>
                    <a:pt x="52" y="43199"/>
                    <a:pt x="-1" y="43199"/>
                  </a:cubicBezTo>
                  <a:lnTo>
                    <a:pt x="159" y="21600"/>
                  </a:lnTo>
                  <a:lnTo>
                    <a:pt x="136" y="0"/>
                  </a:lnTo>
                  <a:close/>
                </a:path>
              </a:pathLst>
            </a:custGeom>
            <a:noFill/>
            <a:ln w="127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 name="Line 18"/>
            <p:cNvSpPr>
              <a:spLocks noChangeShapeType="1"/>
            </p:cNvSpPr>
            <p:nvPr/>
          </p:nvSpPr>
          <p:spPr bwMode="auto">
            <a:xfrm flipV="1">
              <a:off x="3888" y="1488"/>
              <a:ext cx="624" cy="768"/>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19"/>
            <p:cNvSpPr>
              <a:spLocks noChangeShapeType="1"/>
            </p:cNvSpPr>
            <p:nvPr/>
          </p:nvSpPr>
          <p:spPr bwMode="auto">
            <a:xfrm>
              <a:off x="3888" y="2256"/>
              <a:ext cx="624" cy="768"/>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20"/>
            <p:cNvSpPr>
              <a:spLocks noChangeShapeType="1"/>
            </p:cNvSpPr>
            <p:nvPr/>
          </p:nvSpPr>
          <p:spPr bwMode="auto">
            <a:xfrm>
              <a:off x="3888" y="1488"/>
              <a:ext cx="576" cy="0"/>
            </a:xfrm>
            <a:prstGeom prst="line">
              <a:avLst/>
            </a:prstGeom>
            <a:noFill/>
            <a:ln w="12700">
              <a:solidFill>
                <a:srgbClr val="0099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21"/>
            <p:cNvSpPr>
              <a:spLocks noChangeShapeType="1"/>
            </p:cNvSpPr>
            <p:nvPr/>
          </p:nvSpPr>
          <p:spPr bwMode="auto">
            <a:xfrm>
              <a:off x="3888" y="3024"/>
              <a:ext cx="576" cy="0"/>
            </a:xfrm>
            <a:prstGeom prst="line">
              <a:avLst/>
            </a:prstGeom>
            <a:noFill/>
            <a:ln w="12700">
              <a:solidFill>
                <a:srgbClr val="0099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4" name="Object 22"/>
            <p:cNvGraphicFramePr>
              <a:graphicFrameLocks noChangeAspect="1"/>
            </p:cNvGraphicFramePr>
            <p:nvPr/>
          </p:nvGraphicFramePr>
          <p:xfrm>
            <a:off x="4608" y="1200"/>
            <a:ext cx="996" cy="627"/>
          </p:xfrm>
          <a:graphic>
            <a:graphicData uri="http://schemas.openxmlformats.org/presentationml/2006/ole">
              <mc:AlternateContent xmlns:mc="http://schemas.openxmlformats.org/markup-compatibility/2006">
                <mc:Choice xmlns:v="urn:schemas-microsoft-com:vml" Requires="v">
                  <p:oleObj spid="_x0000_s383329" name="公式" r:id="rId13" imgW="552569" imgH="361981" progId="Equation.3">
                    <p:embed/>
                  </p:oleObj>
                </mc:Choice>
                <mc:Fallback>
                  <p:oleObj name="公式" r:id="rId13" imgW="552569" imgH="36198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8" y="1200"/>
                          <a:ext cx="996" cy="6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23"/>
            <p:cNvGraphicFramePr>
              <a:graphicFrameLocks noChangeAspect="1"/>
            </p:cNvGraphicFramePr>
            <p:nvPr/>
          </p:nvGraphicFramePr>
          <p:xfrm>
            <a:off x="3072" y="2736"/>
            <a:ext cx="768" cy="590"/>
          </p:xfrm>
          <a:graphic>
            <a:graphicData uri="http://schemas.openxmlformats.org/presentationml/2006/ole">
              <mc:AlternateContent xmlns:mc="http://schemas.openxmlformats.org/markup-compatibility/2006">
                <mc:Choice xmlns:v="urn:schemas-microsoft-com:vml" Requires="v">
                  <p:oleObj spid="_x0000_s383330" name="公式" r:id="rId15" imgW="533403" imgH="342816" progId="Equation.3">
                    <p:embed/>
                  </p:oleObj>
                </mc:Choice>
                <mc:Fallback>
                  <p:oleObj name="公式" r:id="rId15" imgW="533403" imgH="34281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2" y="2736"/>
                          <a:ext cx="768" cy="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24"/>
            <p:cNvGraphicFramePr>
              <a:graphicFrameLocks noChangeAspect="1"/>
            </p:cNvGraphicFramePr>
            <p:nvPr/>
          </p:nvGraphicFramePr>
          <p:xfrm>
            <a:off x="3216" y="1200"/>
            <a:ext cx="628" cy="590"/>
          </p:xfrm>
          <a:graphic>
            <a:graphicData uri="http://schemas.openxmlformats.org/presentationml/2006/ole">
              <mc:AlternateContent xmlns:mc="http://schemas.openxmlformats.org/markup-compatibility/2006">
                <mc:Choice xmlns:v="urn:schemas-microsoft-com:vml" Requires="v">
                  <p:oleObj spid="_x0000_s383331" name="公式" r:id="rId17" imgW="419218" imgH="342816" progId="Equation.3">
                    <p:embed/>
                  </p:oleObj>
                </mc:Choice>
                <mc:Fallback>
                  <p:oleObj name="公式" r:id="rId17" imgW="419218" imgH="34281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6" y="1200"/>
                          <a:ext cx="628" cy="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25"/>
            <p:cNvGraphicFramePr>
              <a:graphicFrameLocks noChangeAspect="1"/>
            </p:cNvGraphicFramePr>
            <p:nvPr/>
          </p:nvGraphicFramePr>
          <p:xfrm>
            <a:off x="3984" y="768"/>
            <a:ext cx="181" cy="204"/>
          </p:xfrm>
          <a:graphic>
            <a:graphicData uri="http://schemas.openxmlformats.org/presentationml/2006/ole">
              <mc:AlternateContent xmlns:mc="http://schemas.openxmlformats.org/markup-compatibility/2006">
                <mc:Choice xmlns:v="urn:schemas-microsoft-com:vml" Requires="v">
                  <p:oleObj spid="_x0000_s383332" name="公式" r:id="rId19" imgW="47510" imgH="76121" progId="Equation.3">
                    <p:embed/>
                  </p:oleObj>
                </mc:Choice>
                <mc:Fallback>
                  <p:oleObj name="公式" r:id="rId19" imgW="47510" imgH="7612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4" y="768"/>
                          <a:ext cx="181"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26"/>
            <p:cNvSpPr>
              <a:spLocks noChangeShapeType="1"/>
            </p:cNvSpPr>
            <p:nvPr/>
          </p:nvSpPr>
          <p:spPr bwMode="auto">
            <a:xfrm flipV="1">
              <a:off x="3888" y="1488"/>
              <a:ext cx="0" cy="768"/>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27"/>
            <p:cNvSpPr>
              <a:spLocks noChangeShapeType="1"/>
            </p:cNvSpPr>
            <p:nvPr/>
          </p:nvSpPr>
          <p:spPr bwMode="auto">
            <a:xfrm>
              <a:off x="3888" y="2256"/>
              <a:ext cx="0" cy="768"/>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0" name="Object 28"/>
            <p:cNvGraphicFramePr>
              <a:graphicFrameLocks noChangeAspect="1"/>
            </p:cNvGraphicFramePr>
            <p:nvPr/>
          </p:nvGraphicFramePr>
          <p:xfrm>
            <a:off x="3600" y="2112"/>
            <a:ext cx="262" cy="257"/>
          </p:xfrm>
          <a:graphic>
            <a:graphicData uri="http://schemas.openxmlformats.org/presentationml/2006/ole">
              <mc:AlternateContent xmlns:mc="http://schemas.openxmlformats.org/markup-compatibility/2006">
                <mc:Choice xmlns:v="urn:schemas-microsoft-com:vml" Requires="v">
                  <p:oleObj spid="_x0000_s383333" name="公式" r:id="rId21" imgW="95289" imgH="114182" progId="Equation.3">
                    <p:embed/>
                  </p:oleObj>
                </mc:Choice>
                <mc:Fallback>
                  <p:oleObj name="公式" r:id="rId21" imgW="95289" imgH="11418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00" y="2112"/>
                          <a:ext cx="262"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 name="Rectangle 17"/>
          <p:cNvSpPr>
            <a:spLocks noChangeArrowheads="1"/>
          </p:cNvSpPr>
          <p:nvPr/>
        </p:nvSpPr>
        <p:spPr bwMode="auto">
          <a:xfrm>
            <a:off x="2498525" y="4923893"/>
            <a:ext cx="4949165"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800" dirty="0">
                <a:solidFill>
                  <a:srgbClr val="0000FF"/>
                </a:solidFill>
              </a:rPr>
              <a:t>自旋角动量的空间取向是量子化的，在外磁场方向投影</a:t>
            </a:r>
          </a:p>
        </p:txBody>
      </p:sp>
      <p:graphicFrame>
        <p:nvGraphicFramePr>
          <p:cNvPr id="62" name="Object 8"/>
          <p:cNvGraphicFramePr>
            <a:graphicFrameLocks noChangeAspect="1"/>
          </p:cNvGraphicFramePr>
          <p:nvPr>
            <p:extLst>
              <p:ext uri="{D42A27DB-BD31-4B8C-83A1-F6EECF244321}">
                <p14:modId xmlns:p14="http://schemas.microsoft.com/office/powerpoint/2010/main" val="3518537046"/>
              </p:ext>
            </p:extLst>
          </p:nvPr>
        </p:nvGraphicFramePr>
        <p:xfrm>
          <a:off x="7811052" y="4965856"/>
          <a:ext cx="2151063" cy="841375"/>
        </p:xfrm>
        <a:graphic>
          <a:graphicData uri="http://schemas.openxmlformats.org/presentationml/2006/ole">
            <mc:AlternateContent xmlns:mc="http://schemas.openxmlformats.org/markup-compatibility/2006">
              <mc:Choice xmlns:v="urn:schemas-microsoft-com:vml" Requires="v">
                <p:oleObj spid="_x0000_s383334" name="Equation" r:id="rId23" imgW="583947" imgH="228501" progId="Equation.3">
                  <p:embed/>
                </p:oleObj>
              </mc:Choice>
              <mc:Fallback>
                <p:oleObj name="Equation" r:id="rId23" imgW="583947" imgH="228501"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11052" y="4965856"/>
                        <a:ext cx="2151063"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 name="矩形 62"/>
          <p:cNvSpPr/>
          <p:nvPr/>
        </p:nvSpPr>
        <p:spPr>
          <a:xfrm>
            <a:off x="2666022" y="6150804"/>
            <a:ext cx="2347117" cy="523220"/>
          </a:xfrm>
          <a:prstGeom prst="rect">
            <a:avLst/>
          </a:prstGeom>
        </p:spPr>
        <p:txBody>
          <a:bodyPr wrap="none">
            <a:spAutoFit/>
          </a:bodyPr>
          <a:lstStyle/>
          <a:p>
            <a:r>
              <a:rPr kumimoji="1" lang="zh-CN" altLang="en-US" sz="2800" b="1" dirty="0">
                <a:solidFill>
                  <a:srgbClr val="FF00FF"/>
                </a:solidFill>
              </a:rPr>
              <a:t>自旋</a:t>
            </a:r>
            <a:r>
              <a:rPr lang="zh-CN" altLang="en-US" sz="2800" b="1" dirty="0">
                <a:solidFill>
                  <a:srgbClr val="FF00FF"/>
                </a:solidFill>
              </a:rPr>
              <a:t>磁</a:t>
            </a:r>
            <a:r>
              <a:rPr kumimoji="1" lang="zh-CN" altLang="en-US" sz="2800" b="1" dirty="0">
                <a:solidFill>
                  <a:srgbClr val="FF00FF"/>
                </a:solidFill>
              </a:rPr>
              <a:t>量子数</a:t>
            </a:r>
            <a:endParaRPr lang="zh-CN" altLang="en-US" sz="2800" b="1" dirty="0"/>
          </a:p>
        </p:txBody>
      </p:sp>
      <p:graphicFrame>
        <p:nvGraphicFramePr>
          <p:cNvPr id="64" name="Object 4"/>
          <p:cNvGraphicFramePr>
            <a:graphicFrameLocks noChangeAspect="1"/>
          </p:cNvGraphicFramePr>
          <p:nvPr>
            <p:extLst>
              <p:ext uri="{D42A27DB-BD31-4B8C-83A1-F6EECF244321}">
                <p14:modId xmlns:p14="http://schemas.microsoft.com/office/powerpoint/2010/main" val="1690367143"/>
              </p:ext>
            </p:extLst>
          </p:nvPr>
        </p:nvGraphicFramePr>
        <p:xfrm>
          <a:off x="6152273" y="5732462"/>
          <a:ext cx="2541587" cy="1125538"/>
        </p:xfrm>
        <a:graphic>
          <a:graphicData uri="http://schemas.openxmlformats.org/presentationml/2006/ole">
            <mc:AlternateContent xmlns:mc="http://schemas.openxmlformats.org/markup-compatibility/2006">
              <mc:Choice xmlns:v="urn:schemas-microsoft-com:vml" Requires="v">
                <p:oleObj spid="_x0000_s383335" name="Equation" r:id="rId25" imgW="819271" imgH="323920" progId="Equation.3">
                  <p:embed/>
                </p:oleObj>
              </mc:Choice>
              <mc:Fallback>
                <p:oleObj name="Equation" r:id="rId25" imgW="819271" imgH="32392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52273" y="5732462"/>
                        <a:ext cx="2541587"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8807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1000"/>
                                        <p:tgtEl>
                                          <p:spTgt spid="47"/>
                                        </p:tgtEl>
                                      </p:cBhvr>
                                    </p:animEffect>
                                    <p:anim calcmode="lin" valueType="num">
                                      <p:cBhvr>
                                        <p:cTn id="21" dur="1000" fill="hold"/>
                                        <p:tgtEl>
                                          <p:spTgt spid="47"/>
                                        </p:tgtEl>
                                        <p:attrNameLst>
                                          <p:attrName>ppt_x</p:attrName>
                                        </p:attrNameLst>
                                      </p:cBhvr>
                                      <p:tavLst>
                                        <p:tav tm="0">
                                          <p:val>
                                            <p:strVal val="#ppt_x"/>
                                          </p:val>
                                        </p:tav>
                                        <p:tav tm="100000">
                                          <p:val>
                                            <p:strVal val="#ppt_x"/>
                                          </p:val>
                                        </p:tav>
                                      </p:tavLst>
                                    </p:anim>
                                    <p:anim calcmode="lin" valueType="num">
                                      <p:cBhvr>
                                        <p:cTn id="2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heel(1)">
                                      <p:cBhvr>
                                        <p:cTn id="27" dur="20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randombar(horizontal)">
                                      <p:cBhvr>
                                        <p:cTn id="32" dur="500"/>
                                        <p:tgtEl>
                                          <p:spTgt spid="62"/>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500" fill="hold"/>
                                        <p:tgtEl>
                                          <p:spTgt spid="63"/>
                                        </p:tgtEl>
                                        <p:attrNameLst>
                                          <p:attrName>ppt_x</p:attrName>
                                        </p:attrNameLst>
                                      </p:cBhvr>
                                      <p:tavLst>
                                        <p:tav tm="0">
                                          <p:val>
                                            <p:strVal val="#ppt_x"/>
                                          </p:val>
                                        </p:tav>
                                        <p:tav tm="100000">
                                          <p:val>
                                            <p:strVal val="#ppt_x"/>
                                          </p:val>
                                        </p:tav>
                                      </p:tavLst>
                                    </p:anim>
                                    <p:anim calcmode="lin" valueType="num">
                                      <p:cBhvr additive="base">
                                        <p:cTn id="3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randombar(horizontal)">
                                      <p:cBhvr>
                                        <p:cTn id="4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1" grpId="0"/>
      <p:bldP spid="6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2397906" y="422895"/>
            <a:ext cx="3114675" cy="566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2800" dirty="0">
                <a:solidFill>
                  <a:srgbClr val="FF00FF"/>
                </a:solidFill>
              </a:rPr>
              <a:t>（</a:t>
            </a:r>
            <a:r>
              <a:rPr lang="en-US" altLang="zh-CN" sz="2800" dirty="0">
                <a:solidFill>
                  <a:srgbClr val="FF00FF"/>
                </a:solidFill>
              </a:rPr>
              <a:t>3</a:t>
            </a:r>
            <a:r>
              <a:rPr lang="zh-CN" altLang="en-US" sz="2800" dirty="0">
                <a:solidFill>
                  <a:srgbClr val="FF00FF"/>
                </a:solidFill>
              </a:rPr>
              <a:t>）自旋磁矩</a:t>
            </a:r>
          </a:p>
        </p:txBody>
      </p:sp>
      <p:sp>
        <p:nvSpPr>
          <p:cNvPr id="3" name="Rectangle 68"/>
          <p:cNvSpPr>
            <a:spLocks noChangeArrowheads="1"/>
          </p:cNvSpPr>
          <p:nvPr/>
        </p:nvSpPr>
        <p:spPr bwMode="auto">
          <a:xfrm>
            <a:off x="2186117" y="2330450"/>
            <a:ext cx="320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rPr>
              <a:t>在外磁场方向投影</a:t>
            </a:r>
          </a:p>
        </p:txBody>
      </p:sp>
      <p:graphicFrame>
        <p:nvGraphicFramePr>
          <p:cNvPr id="6" name="Object 10"/>
          <p:cNvGraphicFramePr>
            <a:graphicFrameLocks noChangeAspect="1"/>
          </p:cNvGraphicFramePr>
          <p:nvPr>
            <p:extLst>
              <p:ext uri="{D42A27DB-BD31-4B8C-83A1-F6EECF244321}">
                <p14:modId xmlns:p14="http://schemas.microsoft.com/office/powerpoint/2010/main" val="259598719"/>
              </p:ext>
            </p:extLst>
          </p:nvPr>
        </p:nvGraphicFramePr>
        <p:xfrm>
          <a:off x="2497031" y="835735"/>
          <a:ext cx="2455863" cy="1384300"/>
        </p:xfrm>
        <a:graphic>
          <a:graphicData uri="http://schemas.openxmlformats.org/presentationml/2006/ole">
            <mc:AlternateContent xmlns:mc="http://schemas.openxmlformats.org/markup-compatibility/2006">
              <mc:Choice xmlns:v="urn:schemas-microsoft-com:vml" Requires="v">
                <p:oleObj spid="_x0000_s400510" name="公式" r:id="rId3" imgW="698400" imgH="393480" progId="Equation.3">
                  <p:embed/>
                </p:oleObj>
              </mc:Choice>
              <mc:Fallback>
                <p:oleObj name="公式" r:id="rId3" imgW="698400" imgH="393480" progId="Equation.3">
                  <p:embed/>
                  <p:pic>
                    <p:nvPicPr>
                      <p:cNvPr id="0" name=""/>
                      <p:cNvPicPr>
                        <a:picLocks noChangeAspect="1" noChangeArrowheads="1"/>
                      </p:cNvPicPr>
                      <p:nvPr/>
                    </p:nvPicPr>
                    <p:blipFill>
                      <a:blip r:embed="rId4"/>
                      <a:srcRect/>
                      <a:stretch>
                        <a:fillRect/>
                      </a:stretch>
                    </p:blipFill>
                    <p:spPr bwMode="auto">
                      <a:xfrm>
                        <a:off x="2497031" y="835735"/>
                        <a:ext cx="2455863"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9"/>
          <p:cNvGrpSpPr>
            <a:grpSpLocks/>
          </p:cNvGrpSpPr>
          <p:nvPr/>
        </p:nvGrpSpPr>
        <p:grpSpPr bwMode="auto">
          <a:xfrm>
            <a:off x="7324111" y="204787"/>
            <a:ext cx="2286000" cy="2582863"/>
            <a:chOff x="432" y="508"/>
            <a:chExt cx="1440" cy="1627"/>
          </a:xfrm>
        </p:grpSpPr>
        <p:sp>
          <p:nvSpPr>
            <p:cNvPr id="11" name="Oval 10"/>
            <p:cNvSpPr>
              <a:spLocks noChangeArrowheads="1"/>
            </p:cNvSpPr>
            <p:nvPr/>
          </p:nvSpPr>
          <p:spPr bwMode="auto">
            <a:xfrm>
              <a:off x="751" y="1335"/>
              <a:ext cx="800" cy="800"/>
            </a:xfrm>
            <a:prstGeom prst="ellipse">
              <a:avLst/>
            </a:prstGeom>
            <a:gradFill rotWithShape="0">
              <a:gsLst>
                <a:gs pos="0">
                  <a:srgbClr val="66FF33"/>
                </a:gs>
                <a:gs pos="100000">
                  <a:srgbClr val="2F7618"/>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p>
          </p:txBody>
        </p:sp>
        <p:sp>
          <p:nvSpPr>
            <p:cNvPr id="12" name="Line 11"/>
            <p:cNvSpPr>
              <a:spLocks noChangeShapeType="1"/>
            </p:cNvSpPr>
            <p:nvPr/>
          </p:nvSpPr>
          <p:spPr bwMode="auto">
            <a:xfrm>
              <a:off x="1151" y="599"/>
              <a:ext cx="0" cy="816"/>
            </a:xfrm>
            <a:prstGeom prst="line">
              <a:avLst/>
            </a:prstGeom>
            <a:noFill/>
            <a:ln w="38100">
              <a:solidFill>
                <a:srgbClr val="FF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Arc 12"/>
            <p:cNvSpPr>
              <a:spLocks/>
            </p:cNvSpPr>
            <p:nvPr/>
          </p:nvSpPr>
          <p:spPr bwMode="auto">
            <a:xfrm>
              <a:off x="432" y="1524"/>
              <a:ext cx="1440" cy="452"/>
            </a:xfrm>
            <a:custGeom>
              <a:avLst/>
              <a:gdLst>
                <a:gd name="T0" fmla="*/ 0 w 43200"/>
                <a:gd name="T1" fmla="*/ 0 h 40471"/>
                <a:gd name="T2" fmla="*/ 0 w 43200"/>
                <a:gd name="T3" fmla="*/ 0 h 40471"/>
                <a:gd name="T4" fmla="*/ 0 w 43200"/>
                <a:gd name="T5" fmla="*/ 0 h 40471"/>
                <a:gd name="T6" fmla="*/ 0 60000 65536"/>
                <a:gd name="T7" fmla="*/ 0 60000 65536"/>
                <a:gd name="T8" fmla="*/ 0 60000 65536"/>
                <a:gd name="T9" fmla="*/ 0 w 43200"/>
                <a:gd name="T10" fmla="*/ 0 h 40471"/>
                <a:gd name="T11" fmla="*/ 43200 w 43200"/>
                <a:gd name="T12" fmla="*/ 40471 h 40471"/>
              </a:gdLst>
              <a:ahLst/>
              <a:cxnLst>
                <a:cxn ang="T6">
                  <a:pos x="T0" y="T1"/>
                </a:cxn>
                <a:cxn ang="T7">
                  <a:pos x="T2" y="T3"/>
                </a:cxn>
                <a:cxn ang="T8">
                  <a:pos x="T4" y="T5"/>
                </a:cxn>
              </a:cxnLst>
              <a:rect l="T9" t="T10" r="T11" b="T12"/>
              <a:pathLst>
                <a:path w="43200" h="40471" fill="none"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path>
                <a:path w="43200" h="40471" stroke="0"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lnTo>
                    <a:pt x="21600" y="18871"/>
                  </a:lnTo>
                  <a:lnTo>
                    <a:pt x="32109" y="0"/>
                  </a:lnTo>
                  <a:close/>
                </a:path>
              </a:pathLst>
            </a:custGeom>
            <a:noFill/>
            <a:ln w="25400" cap="rnd">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Arc 13"/>
            <p:cNvSpPr>
              <a:spLocks/>
            </p:cNvSpPr>
            <p:nvPr/>
          </p:nvSpPr>
          <p:spPr bwMode="auto">
            <a:xfrm>
              <a:off x="432" y="1536"/>
              <a:ext cx="1166" cy="440"/>
            </a:xfrm>
            <a:custGeom>
              <a:avLst/>
              <a:gdLst>
                <a:gd name="T0" fmla="*/ 0 w 34987"/>
                <a:gd name="T1" fmla="*/ 0 h 39356"/>
                <a:gd name="T2" fmla="*/ 0 w 34987"/>
                <a:gd name="T3" fmla="*/ 0 h 39356"/>
                <a:gd name="T4" fmla="*/ 0 w 34987"/>
                <a:gd name="T5" fmla="*/ 0 h 39356"/>
                <a:gd name="T6" fmla="*/ 0 60000 65536"/>
                <a:gd name="T7" fmla="*/ 0 60000 65536"/>
                <a:gd name="T8" fmla="*/ 0 60000 65536"/>
                <a:gd name="T9" fmla="*/ 0 w 34987"/>
                <a:gd name="T10" fmla="*/ 0 h 39356"/>
                <a:gd name="T11" fmla="*/ 34987 w 34987"/>
                <a:gd name="T12" fmla="*/ 39356 h 39356"/>
              </a:gdLst>
              <a:ahLst/>
              <a:cxnLst>
                <a:cxn ang="T6">
                  <a:pos x="T0" y="T1"/>
                </a:cxn>
                <a:cxn ang="T7">
                  <a:pos x="T2" y="T3"/>
                </a:cxn>
                <a:cxn ang="T8">
                  <a:pos x="T4" y="T5"/>
                </a:cxn>
              </a:cxnLst>
              <a:rect l="T9" t="T10" r="T11" b="T12"/>
              <a:pathLst>
                <a:path w="34987" h="39356" fill="none" extrusionOk="0">
                  <a:moveTo>
                    <a:pt x="34987" y="34707"/>
                  </a:moveTo>
                  <a:cubicBezTo>
                    <a:pt x="31174" y="37718"/>
                    <a:pt x="26458" y="39355"/>
                    <a:pt x="21600" y="39356"/>
                  </a:cubicBezTo>
                  <a:cubicBezTo>
                    <a:pt x="9670" y="39356"/>
                    <a:pt x="0" y="29685"/>
                    <a:pt x="0" y="17756"/>
                  </a:cubicBezTo>
                  <a:cubicBezTo>
                    <a:pt x="-1" y="10670"/>
                    <a:pt x="3475" y="4035"/>
                    <a:pt x="9300" y="0"/>
                  </a:cubicBezTo>
                </a:path>
                <a:path w="34987" h="39356" stroke="0" extrusionOk="0">
                  <a:moveTo>
                    <a:pt x="34987" y="34707"/>
                  </a:moveTo>
                  <a:cubicBezTo>
                    <a:pt x="31174" y="37718"/>
                    <a:pt x="26458" y="39355"/>
                    <a:pt x="21600" y="39356"/>
                  </a:cubicBezTo>
                  <a:cubicBezTo>
                    <a:pt x="9670" y="39356"/>
                    <a:pt x="0" y="29685"/>
                    <a:pt x="0" y="17756"/>
                  </a:cubicBezTo>
                  <a:cubicBezTo>
                    <a:pt x="-1" y="10670"/>
                    <a:pt x="3475" y="4035"/>
                    <a:pt x="9300" y="0"/>
                  </a:cubicBezTo>
                  <a:lnTo>
                    <a:pt x="21600" y="17756"/>
                  </a:lnTo>
                  <a:lnTo>
                    <a:pt x="34987" y="34707"/>
                  </a:lnTo>
                  <a:close/>
                </a:path>
              </a:pathLst>
            </a:custGeom>
            <a:noFill/>
            <a:ln w="25400" cap="rnd">
              <a:solidFill>
                <a:srgbClr val="FF00FF"/>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5" name="Object 14"/>
            <p:cNvGraphicFramePr>
              <a:graphicFrameLocks noChangeAspect="1"/>
            </p:cNvGraphicFramePr>
            <p:nvPr>
              <p:extLst>
                <p:ext uri="{D42A27DB-BD31-4B8C-83A1-F6EECF244321}">
                  <p14:modId xmlns:p14="http://schemas.microsoft.com/office/powerpoint/2010/main" val="4135928872"/>
                </p:ext>
              </p:extLst>
            </p:nvPr>
          </p:nvGraphicFramePr>
          <p:xfrm>
            <a:off x="1171" y="508"/>
            <a:ext cx="394" cy="476"/>
          </p:xfrm>
          <a:graphic>
            <a:graphicData uri="http://schemas.openxmlformats.org/presentationml/2006/ole">
              <mc:AlternateContent xmlns:mc="http://schemas.openxmlformats.org/markup-compatibility/2006">
                <mc:Choice xmlns:v="urn:schemas-microsoft-com:vml" Requires="v">
                  <p:oleObj spid="_x0000_s400511" name="公式" r:id="rId5" imgW="139680" imgH="215640" progId="Equation.3">
                    <p:embed/>
                  </p:oleObj>
                </mc:Choice>
                <mc:Fallback>
                  <p:oleObj name="公式" r:id="rId5" imgW="139680" imgH="215640" progId="Equation.3">
                    <p:embed/>
                    <p:pic>
                      <p:nvPicPr>
                        <p:cNvPr id="0" name=""/>
                        <p:cNvPicPr>
                          <a:picLocks noChangeAspect="1" noChangeArrowheads="1"/>
                        </p:cNvPicPr>
                        <p:nvPr/>
                      </p:nvPicPr>
                      <p:blipFill>
                        <a:blip r:embed="rId6"/>
                        <a:srcRect/>
                        <a:stretch>
                          <a:fillRect/>
                        </a:stretch>
                      </p:blipFill>
                      <p:spPr bwMode="auto">
                        <a:xfrm>
                          <a:off x="1171" y="508"/>
                          <a:ext cx="394" cy="4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 name="Group 8"/>
          <p:cNvGrpSpPr>
            <a:grpSpLocks/>
          </p:cNvGrpSpPr>
          <p:nvPr/>
        </p:nvGrpSpPr>
        <p:grpSpPr bwMode="auto">
          <a:xfrm>
            <a:off x="8590157" y="2787650"/>
            <a:ext cx="1985962" cy="3733800"/>
            <a:chOff x="4038" y="1663"/>
            <a:chExt cx="1251" cy="2352"/>
          </a:xfrm>
        </p:grpSpPr>
        <p:sp>
          <p:nvSpPr>
            <p:cNvPr id="39" name="Line 9"/>
            <p:cNvSpPr>
              <a:spLocks noChangeShapeType="1"/>
            </p:cNvSpPr>
            <p:nvPr/>
          </p:nvSpPr>
          <p:spPr bwMode="auto">
            <a:xfrm flipV="1">
              <a:off x="4530" y="1711"/>
              <a:ext cx="0" cy="23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Oval 10"/>
            <p:cNvSpPr>
              <a:spLocks noChangeArrowheads="1"/>
            </p:cNvSpPr>
            <p:nvPr/>
          </p:nvSpPr>
          <p:spPr bwMode="auto">
            <a:xfrm>
              <a:off x="4050" y="2131"/>
              <a:ext cx="960" cy="336"/>
            </a:xfrm>
            <a:prstGeom prst="ellipse">
              <a:avLst/>
            </a:prstGeom>
            <a:noFill/>
            <a:ln w="3810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
          <p:nvSpPr>
            <p:cNvPr id="41" name="Oval 11"/>
            <p:cNvSpPr>
              <a:spLocks noChangeArrowheads="1"/>
            </p:cNvSpPr>
            <p:nvPr/>
          </p:nvSpPr>
          <p:spPr bwMode="auto">
            <a:xfrm>
              <a:off x="4050" y="3403"/>
              <a:ext cx="960" cy="336"/>
            </a:xfrm>
            <a:prstGeom prst="ellipse">
              <a:avLst/>
            </a:prstGeom>
            <a:noFill/>
            <a:ln w="3810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Line 12"/>
            <p:cNvSpPr>
              <a:spLocks noChangeShapeType="1"/>
            </p:cNvSpPr>
            <p:nvPr/>
          </p:nvSpPr>
          <p:spPr bwMode="auto">
            <a:xfrm flipV="1">
              <a:off x="4530" y="2323"/>
              <a:ext cx="480" cy="62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3"/>
            <p:cNvSpPr>
              <a:spLocks noChangeShapeType="1"/>
            </p:cNvSpPr>
            <p:nvPr/>
          </p:nvSpPr>
          <p:spPr bwMode="auto">
            <a:xfrm>
              <a:off x="4530" y="2947"/>
              <a:ext cx="480" cy="62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4"/>
            <p:cNvSpPr>
              <a:spLocks noChangeShapeType="1"/>
            </p:cNvSpPr>
            <p:nvPr/>
          </p:nvSpPr>
          <p:spPr bwMode="auto">
            <a:xfrm flipH="1" flipV="1">
              <a:off x="4050" y="2323"/>
              <a:ext cx="480" cy="624"/>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5"/>
            <p:cNvSpPr>
              <a:spLocks noChangeShapeType="1"/>
            </p:cNvSpPr>
            <p:nvPr/>
          </p:nvSpPr>
          <p:spPr bwMode="auto">
            <a:xfrm flipH="1">
              <a:off x="4038" y="2947"/>
              <a:ext cx="492" cy="624"/>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p:cNvSpPr>
              <a:spLocks noChangeShapeType="1"/>
            </p:cNvSpPr>
            <p:nvPr/>
          </p:nvSpPr>
          <p:spPr bwMode="auto">
            <a:xfrm>
              <a:off x="4530" y="2323"/>
              <a:ext cx="48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7"/>
            <p:cNvSpPr>
              <a:spLocks noChangeShapeType="1"/>
            </p:cNvSpPr>
            <p:nvPr/>
          </p:nvSpPr>
          <p:spPr bwMode="auto">
            <a:xfrm>
              <a:off x="4530" y="3571"/>
              <a:ext cx="48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8" name="Object 18"/>
            <p:cNvGraphicFramePr>
              <a:graphicFrameLocks noChangeAspect="1"/>
            </p:cNvGraphicFramePr>
            <p:nvPr/>
          </p:nvGraphicFramePr>
          <p:xfrm>
            <a:off x="5106" y="3475"/>
            <a:ext cx="183" cy="260"/>
          </p:xfrm>
          <a:graphic>
            <a:graphicData uri="http://schemas.openxmlformats.org/presentationml/2006/ole">
              <mc:AlternateContent xmlns:mc="http://schemas.openxmlformats.org/markup-compatibility/2006">
                <mc:Choice xmlns:v="urn:schemas-microsoft-com:vml" Requires="v">
                  <p:oleObj spid="_x0000_s400512" name="公式" r:id="rId7" imgW="85841" imgH="152512" progId="Equation.3">
                    <p:embed/>
                  </p:oleObj>
                </mc:Choice>
                <mc:Fallback>
                  <p:oleObj name="公式" r:id="rId7" imgW="85841" imgH="152512" progId="Equation.3">
                    <p:embed/>
                    <p:pic>
                      <p:nvPicPr>
                        <p:cNvPr id="36"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6" y="3475"/>
                          <a:ext cx="183"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9"/>
            <p:cNvGraphicFramePr>
              <a:graphicFrameLocks noChangeAspect="1"/>
            </p:cNvGraphicFramePr>
            <p:nvPr/>
          </p:nvGraphicFramePr>
          <p:xfrm>
            <a:off x="5106" y="2179"/>
            <a:ext cx="183" cy="260"/>
          </p:xfrm>
          <a:graphic>
            <a:graphicData uri="http://schemas.openxmlformats.org/presentationml/2006/ole">
              <mc:AlternateContent xmlns:mc="http://schemas.openxmlformats.org/markup-compatibility/2006">
                <mc:Choice xmlns:v="urn:schemas-microsoft-com:vml" Requires="v">
                  <p:oleObj spid="_x0000_s400513" name="公式" r:id="rId9" imgW="85841" imgH="152512" progId="Equation.3">
                    <p:embed/>
                  </p:oleObj>
                </mc:Choice>
                <mc:Fallback>
                  <p:oleObj name="公式" r:id="rId9" imgW="85841" imgH="152512" progId="Equation.3">
                    <p:embed/>
                    <p:pic>
                      <p:nvPicPr>
                        <p:cNvPr id="37"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6" y="2179"/>
                          <a:ext cx="183"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20"/>
            <p:cNvGraphicFramePr>
              <a:graphicFrameLocks noChangeAspect="1"/>
            </p:cNvGraphicFramePr>
            <p:nvPr/>
          </p:nvGraphicFramePr>
          <p:xfrm>
            <a:off x="4602" y="1683"/>
            <a:ext cx="418" cy="361"/>
          </p:xfrm>
          <a:graphic>
            <a:graphicData uri="http://schemas.openxmlformats.org/presentationml/2006/ole">
              <mc:AlternateContent xmlns:mc="http://schemas.openxmlformats.org/markup-compatibility/2006">
                <mc:Choice xmlns:v="urn:schemas-microsoft-com:vml" Requires="v">
                  <p:oleObj spid="_x0000_s400514" name="Equation" r:id="rId11" imgW="279279" imgH="241195" progId="Equation.3">
                    <p:embed/>
                  </p:oleObj>
                </mc:Choice>
                <mc:Fallback>
                  <p:oleObj name="Equation" r:id="rId11" imgW="279279" imgH="241195" progId="Equation.3">
                    <p:embed/>
                    <p:pic>
                      <p:nvPicPr>
                        <p:cNvPr id="38"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2" y="1683"/>
                          <a:ext cx="418"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Text Box 21"/>
            <p:cNvSpPr txBox="1">
              <a:spLocks noChangeArrowheads="1"/>
            </p:cNvSpPr>
            <p:nvPr/>
          </p:nvSpPr>
          <p:spPr bwMode="auto">
            <a:xfrm>
              <a:off x="4272" y="1663"/>
              <a:ext cx="2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i="1"/>
                <a:t>z</a:t>
              </a:r>
            </a:p>
          </p:txBody>
        </p:sp>
        <p:graphicFrame>
          <p:nvGraphicFramePr>
            <p:cNvPr id="52" name="Object 22"/>
            <p:cNvGraphicFramePr>
              <a:graphicFrameLocks noChangeAspect="1"/>
            </p:cNvGraphicFramePr>
            <p:nvPr/>
          </p:nvGraphicFramePr>
          <p:xfrm>
            <a:off x="4264" y="3400"/>
            <a:ext cx="247" cy="304"/>
          </p:xfrm>
          <a:graphic>
            <a:graphicData uri="http://schemas.openxmlformats.org/presentationml/2006/ole">
              <mc:AlternateContent xmlns:mc="http://schemas.openxmlformats.org/markup-compatibility/2006">
                <mc:Choice xmlns:v="urn:schemas-microsoft-com:vml" Requires="v">
                  <p:oleObj spid="_x0000_s400515" name="Equation" r:id="rId13" imgW="266469" imgH="393359" progId="Equation.3">
                    <p:embed/>
                  </p:oleObj>
                </mc:Choice>
                <mc:Fallback>
                  <p:oleObj name="Equation" r:id="rId13" imgW="266469" imgH="393359" progId="Equation.3">
                    <p:embed/>
                    <p:pic>
                      <p:nvPicPr>
                        <p:cNvPr id="4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4" y="3400"/>
                          <a:ext cx="24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23"/>
            <p:cNvGraphicFramePr>
              <a:graphicFrameLocks noChangeAspect="1"/>
            </p:cNvGraphicFramePr>
            <p:nvPr/>
          </p:nvGraphicFramePr>
          <p:xfrm>
            <a:off x="4365" y="2155"/>
            <a:ext cx="117" cy="301"/>
          </p:xfrm>
          <a:graphic>
            <a:graphicData uri="http://schemas.openxmlformats.org/presentationml/2006/ole">
              <mc:AlternateContent xmlns:mc="http://schemas.openxmlformats.org/markup-compatibility/2006">
                <mc:Choice xmlns:v="urn:schemas-microsoft-com:vml" Requires="v">
                  <p:oleObj spid="_x0000_s400516" name="Equation" r:id="rId15" imgW="152334" imgH="393529" progId="Equation.3">
                    <p:embed/>
                  </p:oleObj>
                </mc:Choice>
                <mc:Fallback>
                  <p:oleObj name="Equation" r:id="rId15" imgW="152334" imgH="393529" progId="Equation.3">
                    <p:embed/>
                    <p:pic>
                      <p:nvPicPr>
                        <p:cNvPr id="41"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5" y="2155"/>
                          <a:ext cx="117"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24"/>
            <p:cNvSpPr txBox="1">
              <a:spLocks noChangeArrowheads="1"/>
            </p:cNvSpPr>
            <p:nvPr/>
          </p:nvSpPr>
          <p:spPr bwMode="auto">
            <a:xfrm>
              <a:off x="4338" y="28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t>0</a:t>
              </a:r>
              <a:endParaRPr kumimoji="1" lang="en-US" altLang="zh-CN" sz="2800"/>
            </a:p>
          </p:txBody>
        </p:sp>
        <p:sp>
          <p:nvSpPr>
            <p:cNvPr id="55" name="Oval 25"/>
            <p:cNvSpPr>
              <a:spLocks noChangeArrowheads="1"/>
            </p:cNvSpPr>
            <p:nvPr/>
          </p:nvSpPr>
          <p:spPr bwMode="auto">
            <a:xfrm>
              <a:off x="4578" y="2599"/>
              <a:ext cx="240" cy="240"/>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Oval 26"/>
            <p:cNvSpPr>
              <a:spLocks noChangeArrowheads="1"/>
            </p:cNvSpPr>
            <p:nvPr/>
          </p:nvSpPr>
          <p:spPr bwMode="auto">
            <a:xfrm>
              <a:off x="4676" y="3139"/>
              <a:ext cx="240" cy="240"/>
            </a:xfrm>
            <a:prstGeom prst="ellipse">
              <a:avLst/>
            </a:prstGeom>
            <a:gradFill rotWithShape="0">
              <a:gsLst>
                <a:gs pos="0">
                  <a:srgbClr val="FF3300"/>
                </a:gs>
                <a:gs pos="100000">
                  <a:srgbClr val="76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Arc 27"/>
            <p:cNvSpPr>
              <a:spLocks/>
            </p:cNvSpPr>
            <p:nvPr/>
          </p:nvSpPr>
          <p:spPr bwMode="auto">
            <a:xfrm rot="13280590">
              <a:off x="4581" y="2627"/>
              <a:ext cx="253" cy="116"/>
            </a:xfrm>
            <a:custGeom>
              <a:avLst/>
              <a:gdLst>
                <a:gd name="T0" fmla="*/ 0 w 40408"/>
                <a:gd name="T1" fmla="*/ 0 h 21600"/>
                <a:gd name="T2" fmla="*/ 0 w 40408"/>
                <a:gd name="T3" fmla="*/ 0 h 21600"/>
                <a:gd name="T4" fmla="*/ 0 w 40408"/>
                <a:gd name="T5" fmla="*/ 0 h 21600"/>
                <a:gd name="T6" fmla="*/ 0 60000 65536"/>
                <a:gd name="T7" fmla="*/ 0 60000 65536"/>
                <a:gd name="T8" fmla="*/ 0 60000 65536"/>
                <a:gd name="T9" fmla="*/ 0 w 40408"/>
                <a:gd name="T10" fmla="*/ 0 h 21600"/>
                <a:gd name="T11" fmla="*/ 40408 w 40408"/>
                <a:gd name="T12" fmla="*/ 21600 h 21600"/>
              </a:gdLst>
              <a:ahLst/>
              <a:cxnLst>
                <a:cxn ang="T6">
                  <a:pos x="T0" y="T1"/>
                </a:cxn>
                <a:cxn ang="T7">
                  <a:pos x="T2" y="T3"/>
                </a:cxn>
                <a:cxn ang="T8">
                  <a:pos x="T4" y="T5"/>
                </a:cxn>
              </a:cxnLst>
              <a:rect l="T9" t="T10" r="T11" b="T12"/>
              <a:pathLst>
                <a:path w="40408" h="21600" fill="none" extrusionOk="0">
                  <a:moveTo>
                    <a:pt x="0" y="17009"/>
                  </a:moveTo>
                  <a:cubicBezTo>
                    <a:pt x="2159" y="7080"/>
                    <a:pt x="10946" y="-1"/>
                    <a:pt x="21107" y="0"/>
                  </a:cubicBezTo>
                  <a:cubicBezTo>
                    <a:pt x="29273" y="0"/>
                    <a:pt x="36742" y="4606"/>
                    <a:pt x="40408" y="11903"/>
                  </a:cubicBezTo>
                </a:path>
                <a:path w="40408" h="21600" stroke="0" extrusionOk="0">
                  <a:moveTo>
                    <a:pt x="0" y="17009"/>
                  </a:moveTo>
                  <a:cubicBezTo>
                    <a:pt x="2159" y="7080"/>
                    <a:pt x="10946" y="-1"/>
                    <a:pt x="21107" y="0"/>
                  </a:cubicBezTo>
                  <a:cubicBezTo>
                    <a:pt x="29273" y="0"/>
                    <a:pt x="36742" y="4606"/>
                    <a:pt x="40408" y="11903"/>
                  </a:cubicBezTo>
                  <a:lnTo>
                    <a:pt x="21107" y="21600"/>
                  </a:lnTo>
                  <a:lnTo>
                    <a:pt x="0" y="17009"/>
                  </a:lnTo>
                  <a:close/>
                </a:path>
              </a:pathLst>
            </a:custGeom>
            <a:noFill/>
            <a:ln w="12700">
              <a:solidFill>
                <a:srgbClr val="FFFF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58" name="Arc 28"/>
            <p:cNvSpPr>
              <a:spLocks/>
            </p:cNvSpPr>
            <p:nvPr/>
          </p:nvSpPr>
          <p:spPr bwMode="auto">
            <a:xfrm rot="19387145">
              <a:off x="4706" y="3212"/>
              <a:ext cx="202" cy="94"/>
            </a:xfrm>
            <a:custGeom>
              <a:avLst/>
              <a:gdLst>
                <a:gd name="T0" fmla="*/ 0 w 40408"/>
                <a:gd name="T1" fmla="*/ 0 h 21600"/>
                <a:gd name="T2" fmla="*/ 0 w 40408"/>
                <a:gd name="T3" fmla="*/ 0 h 21600"/>
                <a:gd name="T4" fmla="*/ 0 w 40408"/>
                <a:gd name="T5" fmla="*/ 0 h 21600"/>
                <a:gd name="T6" fmla="*/ 0 60000 65536"/>
                <a:gd name="T7" fmla="*/ 0 60000 65536"/>
                <a:gd name="T8" fmla="*/ 0 60000 65536"/>
                <a:gd name="T9" fmla="*/ 0 w 40408"/>
                <a:gd name="T10" fmla="*/ 0 h 21600"/>
                <a:gd name="T11" fmla="*/ 40408 w 40408"/>
                <a:gd name="T12" fmla="*/ 21600 h 21600"/>
              </a:gdLst>
              <a:ahLst/>
              <a:cxnLst>
                <a:cxn ang="T6">
                  <a:pos x="T0" y="T1"/>
                </a:cxn>
                <a:cxn ang="T7">
                  <a:pos x="T2" y="T3"/>
                </a:cxn>
                <a:cxn ang="T8">
                  <a:pos x="T4" y="T5"/>
                </a:cxn>
              </a:cxnLst>
              <a:rect l="T9" t="T10" r="T11" b="T12"/>
              <a:pathLst>
                <a:path w="40408" h="21600" fill="none" extrusionOk="0">
                  <a:moveTo>
                    <a:pt x="0" y="17009"/>
                  </a:moveTo>
                  <a:cubicBezTo>
                    <a:pt x="2159" y="7080"/>
                    <a:pt x="10946" y="-1"/>
                    <a:pt x="21107" y="0"/>
                  </a:cubicBezTo>
                  <a:cubicBezTo>
                    <a:pt x="29273" y="0"/>
                    <a:pt x="36742" y="4606"/>
                    <a:pt x="40408" y="11903"/>
                  </a:cubicBezTo>
                </a:path>
                <a:path w="40408" h="21600" stroke="0" extrusionOk="0">
                  <a:moveTo>
                    <a:pt x="0" y="17009"/>
                  </a:moveTo>
                  <a:cubicBezTo>
                    <a:pt x="2159" y="7080"/>
                    <a:pt x="10946" y="-1"/>
                    <a:pt x="21107" y="0"/>
                  </a:cubicBezTo>
                  <a:cubicBezTo>
                    <a:pt x="29273" y="0"/>
                    <a:pt x="36742" y="4606"/>
                    <a:pt x="40408" y="11903"/>
                  </a:cubicBezTo>
                  <a:lnTo>
                    <a:pt x="21107" y="21600"/>
                  </a:lnTo>
                  <a:lnTo>
                    <a:pt x="0" y="17009"/>
                  </a:lnTo>
                  <a:close/>
                </a:path>
              </a:pathLst>
            </a:custGeom>
            <a:noFill/>
            <a:ln w="12700">
              <a:solidFill>
                <a:srgbClr val="FFFF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grpSp>
      <p:sp>
        <p:nvSpPr>
          <p:cNvPr id="59" name="Rectangle 72"/>
          <p:cNvSpPr>
            <a:spLocks noChangeArrowheads="1"/>
          </p:cNvSpPr>
          <p:nvPr/>
        </p:nvSpPr>
        <p:spPr bwMode="auto">
          <a:xfrm>
            <a:off x="2030991" y="3726190"/>
            <a:ext cx="36196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9900"/>
                </a:solidFill>
              </a:rPr>
              <a:t>自旋磁矩大小与自旋角动量大小的比值</a:t>
            </a:r>
          </a:p>
        </p:txBody>
      </p:sp>
      <p:sp>
        <p:nvSpPr>
          <p:cNvPr id="60" name="Rectangle 73"/>
          <p:cNvSpPr>
            <a:spLocks noChangeArrowheads="1"/>
          </p:cNvSpPr>
          <p:nvPr/>
        </p:nvSpPr>
        <p:spPr bwMode="auto">
          <a:xfrm>
            <a:off x="1928113" y="5376068"/>
            <a:ext cx="345840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CC3300"/>
                </a:solidFill>
              </a:rPr>
              <a:t>轨道磁矩大小与轨道角动量大小的比值</a:t>
            </a:r>
          </a:p>
        </p:txBody>
      </p:sp>
      <p:graphicFrame>
        <p:nvGraphicFramePr>
          <p:cNvPr id="61" name="Object 11"/>
          <p:cNvGraphicFramePr>
            <a:graphicFrameLocks noChangeAspect="1"/>
          </p:cNvGraphicFramePr>
          <p:nvPr>
            <p:extLst>
              <p:ext uri="{D42A27DB-BD31-4B8C-83A1-F6EECF244321}">
                <p14:modId xmlns:p14="http://schemas.microsoft.com/office/powerpoint/2010/main" val="2912232783"/>
              </p:ext>
            </p:extLst>
          </p:nvPr>
        </p:nvGraphicFramePr>
        <p:xfrm>
          <a:off x="2336600" y="2720974"/>
          <a:ext cx="2108200" cy="1054100"/>
        </p:xfrm>
        <a:graphic>
          <a:graphicData uri="http://schemas.openxmlformats.org/presentationml/2006/ole">
            <mc:AlternateContent xmlns:mc="http://schemas.openxmlformats.org/markup-compatibility/2006">
              <mc:Choice xmlns:v="urn:schemas-microsoft-com:vml" Requires="v">
                <p:oleObj spid="_x0000_s400517" name="公式" r:id="rId17" imgW="787320" imgH="393480" progId="Equation.3">
                  <p:embed/>
                </p:oleObj>
              </mc:Choice>
              <mc:Fallback>
                <p:oleObj name="公式" r:id="rId17" imgW="787320" imgH="393480" progId="Equation.3">
                  <p:embed/>
                  <p:pic>
                    <p:nvPicPr>
                      <p:cNvPr id="7" name="Object 11"/>
                      <p:cNvPicPr>
                        <a:picLocks noChangeAspect="1" noChangeArrowheads="1"/>
                      </p:cNvPicPr>
                      <p:nvPr/>
                    </p:nvPicPr>
                    <p:blipFill>
                      <a:blip r:embed="rId18"/>
                      <a:srcRect/>
                      <a:stretch>
                        <a:fillRect/>
                      </a:stretch>
                    </p:blipFill>
                    <p:spPr bwMode="auto">
                      <a:xfrm>
                        <a:off x="2336600" y="2720974"/>
                        <a:ext cx="2108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 name="Object 12"/>
          <p:cNvGraphicFramePr>
            <a:graphicFrameLocks noChangeAspect="1"/>
          </p:cNvGraphicFramePr>
          <p:nvPr>
            <p:extLst>
              <p:ext uri="{D42A27DB-BD31-4B8C-83A1-F6EECF244321}">
                <p14:modId xmlns:p14="http://schemas.microsoft.com/office/powerpoint/2010/main" val="215107740"/>
              </p:ext>
            </p:extLst>
          </p:nvPr>
        </p:nvGraphicFramePr>
        <p:xfrm>
          <a:off x="5668350" y="3840956"/>
          <a:ext cx="1536700" cy="1431925"/>
        </p:xfrm>
        <a:graphic>
          <a:graphicData uri="http://schemas.openxmlformats.org/presentationml/2006/ole">
            <mc:AlternateContent xmlns:mc="http://schemas.openxmlformats.org/markup-compatibility/2006">
              <mc:Choice xmlns:v="urn:schemas-microsoft-com:vml" Requires="v">
                <p:oleObj spid="_x0000_s400518" name="公式" r:id="rId19" imgW="558720" imgH="520560" progId="Equation.3">
                  <p:embed/>
                </p:oleObj>
              </mc:Choice>
              <mc:Fallback>
                <p:oleObj name="公式" r:id="rId19" imgW="558720" imgH="520560" progId="Equation.3">
                  <p:embed/>
                  <p:pic>
                    <p:nvPicPr>
                      <p:cNvPr id="8" name="Object 12"/>
                      <p:cNvPicPr>
                        <a:picLocks noChangeAspect="1" noChangeArrowheads="1"/>
                      </p:cNvPicPr>
                      <p:nvPr/>
                    </p:nvPicPr>
                    <p:blipFill>
                      <a:blip r:embed="rId20"/>
                      <a:srcRect/>
                      <a:stretch>
                        <a:fillRect/>
                      </a:stretch>
                    </p:blipFill>
                    <p:spPr bwMode="auto">
                      <a:xfrm>
                        <a:off x="5668350" y="3840956"/>
                        <a:ext cx="15367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 name="Object 13"/>
          <p:cNvGraphicFramePr>
            <a:graphicFrameLocks noChangeAspect="1"/>
          </p:cNvGraphicFramePr>
          <p:nvPr>
            <p:extLst>
              <p:ext uri="{D42A27DB-BD31-4B8C-83A1-F6EECF244321}">
                <p14:modId xmlns:p14="http://schemas.microsoft.com/office/powerpoint/2010/main" val="2717613639"/>
              </p:ext>
            </p:extLst>
          </p:nvPr>
        </p:nvGraphicFramePr>
        <p:xfrm>
          <a:off x="5496068" y="5376068"/>
          <a:ext cx="1643063" cy="1287463"/>
        </p:xfrm>
        <a:graphic>
          <a:graphicData uri="http://schemas.openxmlformats.org/presentationml/2006/ole">
            <mc:AlternateContent xmlns:mc="http://schemas.openxmlformats.org/markup-compatibility/2006">
              <mc:Choice xmlns:v="urn:schemas-microsoft-com:vml" Requires="v">
                <p:oleObj spid="_x0000_s400519" name="公式" r:id="rId21" imgW="647640" imgH="507960" progId="Equation.3">
                  <p:embed/>
                </p:oleObj>
              </mc:Choice>
              <mc:Fallback>
                <p:oleObj name="公式" r:id="rId21" imgW="647640" imgH="507960" progId="Equation.3">
                  <p:embed/>
                  <p:pic>
                    <p:nvPicPr>
                      <p:cNvPr id="9" name="Object 13"/>
                      <p:cNvPicPr>
                        <a:picLocks noChangeAspect="1" noChangeArrowheads="1"/>
                      </p:cNvPicPr>
                      <p:nvPr/>
                    </p:nvPicPr>
                    <p:blipFill>
                      <a:blip r:embed="rId22"/>
                      <a:srcRect/>
                      <a:stretch>
                        <a:fillRect/>
                      </a:stretch>
                    </p:blipFill>
                    <p:spPr bwMode="auto">
                      <a:xfrm>
                        <a:off x="5496068" y="5376068"/>
                        <a:ext cx="1643063" cy="128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3681271309"/>
              </p:ext>
            </p:extLst>
          </p:nvPr>
        </p:nvGraphicFramePr>
        <p:xfrm>
          <a:off x="4593828" y="2801341"/>
          <a:ext cx="2285195" cy="1012015"/>
        </p:xfrm>
        <a:graphic>
          <a:graphicData uri="http://schemas.openxmlformats.org/presentationml/2006/ole">
            <mc:AlternateContent xmlns:mc="http://schemas.openxmlformats.org/markup-compatibility/2006">
              <mc:Choice xmlns:v="urn:schemas-microsoft-com:vml" Requires="v">
                <p:oleObj spid="_x0000_s400520" name="公式" r:id="rId23" imgW="888840" imgH="393480" progId="Equation.3">
                  <p:embed/>
                </p:oleObj>
              </mc:Choice>
              <mc:Fallback>
                <p:oleObj name="公式" r:id="rId23" imgW="888840" imgH="393480" progId="Equation.3">
                  <p:embed/>
                  <p:pic>
                    <p:nvPicPr>
                      <p:cNvPr id="37" name="对象 36"/>
                      <p:cNvPicPr/>
                      <p:nvPr/>
                    </p:nvPicPr>
                    <p:blipFill>
                      <a:blip r:embed="rId24"/>
                      <a:stretch>
                        <a:fillRect/>
                      </a:stretch>
                    </p:blipFill>
                    <p:spPr>
                      <a:xfrm>
                        <a:off x="4593828" y="2801341"/>
                        <a:ext cx="2285195" cy="1012015"/>
                      </a:xfrm>
                      <a:prstGeom prst="rect">
                        <a:avLst/>
                      </a:prstGeom>
                    </p:spPr>
                  </p:pic>
                </p:oleObj>
              </mc:Fallback>
            </mc:AlternateContent>
          </a:graphicData>
        </a:graphic>
      </p:graphicFrame>
    </p:spTree>
    <p:extLst>
      <p:ext uri="{BB962C8B-B14F-4D97-AF65-F5344CB8AC3E}">
        <p14:creationId xmlns:p14="http://schemas.microsoft.com/office/powerpoint/2010/main" val="285296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1000"/>
                                        <p:tgtEl>
                                          <p:spTgt spid="38"/>
                                        </p:tgtEl>
                                      </p:cBhvr>
                                    </p:animEffect>
                                    <p:anim calcmode="lin" valueType="num">
                                      <p:cBhvr>
                                        <p:cTn id="31" dur="1000" fill="hold"/>
                                        <p:tgtEl>
                                          <p:spTgt spid="38"/>
                                        </p:tgtEl>
                                        <p:attrNameLst>
                                          <p:attrName>ppt_x</p:attrName>
                                        </p:attrNameLst>
                                      </p:cBhvr>
                                      <p:tavLst>
                                        <p:tav tm="0">
                                          <p:val>
                                            <p:strVal val="#ppt_x"/>
                                          </p:val>
                                        </p:tav>
                                        <p:tav tm="100000">
                                          <p:val>
                                            <p:strVal val="#ppt_x"/>
                                          </p:val>
                                        </p:tav>
                                      </p:tavLst>
                                    </p:anim>
                                    <p:anim calcmode="lin" valueType="num">
                                      <p:cBhvr>
                                        <p:cTn id="3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circle(in)">
                                      <p:cBhvr>
                                        <p:cTn id="37" dur="20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anim calcmode="lin" valueType="num">
                                      <p:cBhvr>
                                        <p:cTn id="43" dur="1000" fill="hold"/>
                                        <p:tgtEl>
                                          <p:spTgt spid="64"/>
                                        </p:tgtEl>
                                        <p:attrNameLst>
                                          <p:attrName>ppt_x</p:attrName>
                                        </p:attrNameLst>
                                      </p:cBhvr>
                                      <p:tavLst>
                                        <p:tav tm="0">
                                          <p:val>
                                            <p:strVal val="#ppt_x"/>
                                          </p:val>
                                        </p:tav>
                                        <p:tav tm="100000">
                                          <p:val>
                                            <p:strVal val="#ppt_x"/>
                                          </p:val>
                                        </p:tav>
                                      </p:tavLst>
                                    </p:anim>
                                    <p:anim calcmode="lin" valueType="num">
                                      <p:cBhvr>
                                        <p:cTn id="4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heel(1)">
                                      <p:cBhvr>
                                        <p:cTn id="49" dur="2000"/>
                                        <p:tgtEl>
                                          <p:spTgt spid="5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500" fill="hold"/>
                                        <p:tgtEl>
                                          <p:spTgt spid="62"/>
                                        </p:tgtEl>
                                        <p:attrNameLst>
                                          <p:attrName>ppt_x</p:attrName>
                                        </p:attrNameLst>
                                      </p:cBhvr>
                                      <p:tavLst>
                                        <p:tav tm="0">
                                          <p:val>
                                            <p:strVal val="#ppt_x"/>
                                          </p:val>
                                        </p:tav>
                                        <p:tav tm="100000">
                                          <p:val>
                                            <p:strVal val="#ppt_x"/>
                                          </p:val>
                                        </p:tav>
                                      </p:tavLst>
                                    </p:anim>
                                    <p:anim calcmode="lin" valueType="num">
                                      <p:cBhvr additive="base">
                                        <p:cTn id="5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0"/>
                                        </p:tgtEl>
                                        <p:attrNameLst>
                                          <p:attrName>style.visibility</p:attrName>
                                        </p:attrNameLst>
                                      </p:cBhvr>
                                      <p:to>
                                        <p:strVal val="visible"/>
                                      </p:to>
                                    </p:set>
                                    <p:anim calcmode="lin" valueType="num">
                                      <p:cBhvr>
                                        <p:cTn id="60" dur="500" fill="hold"/>
                                        <p:tgtEl>
                                          <p:spTgt spid="60"/>
                                        </p:tgtEl>
                                        <p:attrNameLst>
                                          <p:attrName>ppt_w</p:attrName>
                                        </p:attrNameLst>
                                      </p:cBhvr>
                                      <p:tavLst>
                                        <p:tav tm="0">
                                          <p:val>
                                            <p:fltVal val="0"/>
                                          </p:val>
                                        </p:tav>
                                        <p:tav tm="100000">
                                          <p:val>
                                            <p:strVal val="#ppt_w"/>
                                          </p:val>
                                        </p:tav>
                                      </p:tavLst>
                                    </p:anim>
                                    <p:anim calcmode="lin" valueType="num">
                                      <p:cBhvr>
                                        <p:cTn id="61" dur="500" fill="hold"/>
                                        <p:tgtEl>
                                          <p:spTgt spid="60"/>
                                        </p:tgtEl>
                                        <p:attrNameLst>
                                          <p:attrName>ppt_h</p:attrName>
                                        </p:attrNameLst>
                                      </p:cBhvr>
                                      <p:tavLst>
                                        <p:tav tm="0">
                                          <p:val>
                                            <p:fltVal val="0"/>
                                          </p:val>
                                        </p:tav>
                                        <p:tav tm="100000">
                                          <p:val>
                                            <p:strVal val="#ppt_h"/>
                                          </p:val>
                                        </p:tav>
                                      </p:tavLst>
                                    </p:anim>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1000"/>
                                        <p:tgtEl>
                                          <p:spTgt spid="63"/>
                                        </p:tgtEl>
                                      </p:cBhvr>
                                    </p:animEffect>
                                    <p:anim calcmode="lin" valueType="num">
                                      <p:cBhvr>
                                        <p:cTn id="68" dur="1000" fill="hold"/>
                                        <p:tgtEl>
                                          <p:spTgt spid="63"/>
                                        </p:tgtEl>
                                        <p:attrNameLst>
                                          <p:attrName>ppt_x</p:attrName>
                                        </p:attrNameLst>
                                      </p:cBhvr>
                                      <p:tavLst>
                                        <p:tav tm="0">
                                          <p:val>
                                            <p:strVal val="#ppt_x"/>
                                          </p:val>
                                        </p:tav>
                                        <p:tav tm="100000">
                                          <p:val>
                                            <p:strVal val="#ppt_x"/>
                                          </p:val>
                                        </p:tav>
                                      </p:tavLst>
                                    </p:anim>
                                    <p:anim calcmode="lin" valueType="num">
                                      <p:cBhvr>
                                        <p:cTn id="6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9" grpId="0"/>
      <p:bldP spid="6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491023" y="222322"/>
            <a:ext cx="60516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dirty="0">
                <a:solidFill>
                  <a:srgbClr val="FF0000"/>
                </a:solidFill>
              </a:rPr>
              <a:t>3.  </a:t>
            </a:r>
            <a:r>
              <a:rPr kumimoji="1" lang="zh-CN" altLang="en-US" sz="3200" dirty="0">
                <a:solidFill>
                  <a:srgbClr val="FF0000"/>
                </a:solidFill>
              </a:rPr>
              <a:t>对斯特恩</a:t>
            </a:r>
            <a:r>
              <a:rPr kumimoji="1" lang="en-US" altLang="zh-CN" sz="3200" dirty="0">
                <a:solidFill>
                  <a:srgbClr val="FF0000"/>
                </a:solidFill>
              </a:rPr>
              <a:t>—</a:t>
            </a:r>
            <a:r>
              <a:rPr kumimoji="1" lang="zh-CN" altLang="en-US" sz="3200" dirty="0">
                <a:solidFill>
                  <a:srgbClr val="FF0000"/>
                </a:solidFill>
              </a:rPr>
              <a:t>盖拉赫实验的解释</a:t>
            </a:r>
          </a:p>
        </p:txBody>
      </p:sp>
      <p:sp>
        <p:nvSpPr>
          <p:cNvPr id="3" name="Text Box 3"/>
          <p:cNvSpPr txBox="1">
            <a:spLocks noChangeArrowheads="1"/>
          </p:cNvSpPr>
          <p:nvPr/>
        </p:nvSpPr>
        <p:spPr bwMode="auto">
          <a:xfrm>
            <a:off x="2070031" y="891149"/>
            <a:ext cx="68936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银原子</a:t>
            </a:r>
            <a:r>
              <a:rPr kumimoji="1" lang="en-US" altLang="zh-CN" sz="2800" dirty="0">
                <a:solidFill>
                  <a:srgbClr val="0000FF"/>
                </a:solidFill>
              </a:rPr>
              <a:t>(</a:t>
            </a:r>
            <a:r>
              <a:rPr kumimoji="1" lang="zh-CN" altLang="en-US" sz="2800" dirty="0">
                <a:solidFill>
                  <a:srgbClr val="0000FF"/>
                </a:solidFill>
              </a:rPr>
              <a:t>原子序数</a:t>
            </a:r>
            <a:r>
              <a:rPr kumimoji="1" lang="en-US" altLang="zh-CN" sz="2800" i="1" dirty="0">
                <a:solidFill>
                  <a:srgbClr val="FF0000"/>
                </a:solidFill>
              </a:rPr>
              <a:t>Z</a:t>
            </a:r>
            <a:r>
              <a:rPr kumimoji="1" lang="en-US" altLang="zh-CN" sz="2800" dirty="0">
                <a:solidFill>
                  <a:srgbClr val="FF0000"/>
                </a:solidFill>
              </a:rPr>
              <a:t>=47</a:t>
            </a:r>
            <a:r>
              <a:rPr kumimoji="1" lang="en-US" altLang="zh-CN" sz="2800" dirty="0">
                <a:solidFill>
                  <a:srgbClr val="0000FF"/>
                </a:solidFill>
              </a:rPr>
              <a:t>)</a:t>
            </a:r>
            <a:r>
              <a:rPr kumimoji="1" lang="zh-CN" altLang="en-US" sz="2800" dirty="0">
                <a:solidFill>
                  <a:srgbClr val="0000FF"/>
                </a:solidFill>
              </a:rPr>
              <a:t>处在基态时无轨道角动量，也就是说，其最外层的价电子的轨道角动量为零（内层共</a:t>
            </a:r>
            <a:r>
              <a:rPr kumimoji="1" lang="en-US" altLang="zh-CN" sz="2800" dirty="0">
                <a:solidFill>
                  <a:srgbClr val="FF0000"/>
                </a:solidFill>
              </a:rPr>
              <a:t>46</a:t>
            </a:r>
            <a:r>
              <a:rPr kumimoji="1" lang="zh-CN" altLang="en-US" sz="2800" dirty="0">
                <a:solidFill>
                  <a:srgbClr val="0000FF"/>
                </a:solidFill>
              </a:rPr>
              <a:t>个电子两两配对后既无轨道角动量又无自旋角动量）：</a:t>
            </a:r>
            <a:endParaRPr kumimoji="1" lang="en-US" altLang="zh-CN" sz="2800" dirty="0">
              <a:solidFill>
                <a:srgbClr val="0000FF"/>
              </a:solidFill>
            </a:endParaRPr>
          </a:p>
        </p:txBody>
      </p:sp>
      <p:graphicFrame>
        <p:nvGraphicFramePr>
          <p:cNvPr id="7" name="Object 10"/>
          <p:cNvGraphicFramePr>
            <a:graphicFrameLocks noChangeAspect="1"/>
          </p:cNvGraphicFramePr>
          <p:nvPr>
            <p:extLst>
              <p:ext uri="{D42A27DB-BD31-4B8C-83A1-F6EECF244321}">
                <p14:modId xmlns:p14="http://schemas.microsoft.com/office/powerpoint/2010/main" val="2183657852"/>
              </p:ext>
            </p:extLst>
          </p:nvPr>
        </p:nvGraphicFramePr>
        <p:xfrm>
          <a:off x="8851011" y="1492415"/>
          <a:ext cx="1517650" cy="760412"/>
        </p:xfrm>
        <a:graphic>
          <a:graphicData uri="http://schemas.openxmlformats.org/presentationml/2006/ole">
            <mc:AlternateContent xmlns:mc="http://schemas.openxmlformats.org/markup-compatibility/2006">
              <mc:Choice xmlns:v="urn:schemas-microsoft-com:vml" Requires="v">
                <p:oleObj spid="_x0000_s301470" name="公式" r:id="rId3" imgW="431640" imgH="215640" progId="Equation.3">
                  <p:embed/>
                </p:oleObj>
              </mc:Choice>
              <mc:Fallback>
                <p:oleObj name="公式" r:id="rId3" imgW="431640" imgH="215640" progId="Equation.3">
                  <p:embed/>
                  <p:pic>
                    <p:nvPicPr>
                      <p:cNvPr id="0" name=""/>
                      <p:cNvPicPr>
                        <a:picLocks noChangeAspect="1" noChangeArrowheads="1"/>
                      </p:cNvPicPr>
                      <p:nvPr/>
                    </p:nvPicPr>
                    <p:blipFill>
                      <a:blip r:embed="rId4"/>
                      <a:srcRect/>
                      <a:stretch>
                        <a:fillRect/>
                      </a:stretch>
                    </p:blipFill>
                    <p:spPr bwMode="auto">
                      <a:xfrm>
                        <a:off x="8851011" y="1492415"/>
                        <a:ext cx="1517650" cy="76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4"/>
          <p:cNvSpPr>
            <a:spLocks noChangeArrowheads="1"/>
          </p:cNvSpPr>
          <p:nvPr/>
        </p:nvSpPr>
        <p:spPr bwMode="auto">
          <a:xfrm>
            <a:off x="2070031" y="2815885"/>
            <a:ext cx="42010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746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rPr>
              <a:t>但未配对的价电子还有自旋角动量，有自旋磁矩：</a:t>
            </a:r>
          </a:p>
        </p:txBody>
      </p:sp>
      <p:graphicFrame>
        <p:nvGraphicFramePr>
          <p:cNvPr id="12" name="Object 10"/>
          <p:cNvGraphicFramePr>
            <a:graphicFrameLocks noChangeAspect="1"/>
          </p:cNvGraphicFramePr>
          <p:nvPr>
            <p:extLst>
              <p:ext uri="{D42A27DB-BD31-4B8C-83A1-F6EECF244321}">
                <p14:modId xmlns:p14="http://schemas.microsoft.com/office/powerpoint/2010/main" val="1653859611"/>
              </p:ext>
            </p:extLst>
          </p:nvPr>
        </p:nvGraphicFramePr>
        <p:xfrm>
          <a:off x="6868083" y="2683891"/>
          <a:ext cx="2455863" cy="1384300"/>
        </p:xfrm>
        <a:graphic>
          <a:graphicData uri="http://schemas.openxmlformats.org/presentationml/2006/ole">
            <mc:AlternateContent xmlns:mc="http://schemas.openxmlformats.org/markup-compatibility/2006">
              <mc:Choice xmlns:v="urn:schemas-microsoft-com:vml" Requires="v">
                <p:oleObj spid="_x0000_s301471" name="公式" r:id="rId5" imgW="698400" imgH="393480" progId="Equation.3">
                  <p:embed/>
                </p:oleObj>
              </mc:Choice>
              <mc:Fallback>
                <p:oleObj name="公式" r:id="rId5" imgW="698400" imgH="393480" progId="Equation.3">
                  <p:embed/>
                  <p:pic>
                    <p:nvPicPr>
                      <p:cNvPr id="0" name=""/>
                      <p:cNvPicPr>
                        <a:picLocks noChangeAspect="1" noChangeArrowheads="1"/>
                      </p:cNvPicPr>
                      <p:nvPr/>
                    </p:nvPicPr>
                    <p:blipFill>
                      <a:blip r:embed="rId6"/>
                      <a:srcRect/>
                      <a:stretch>
                        <a:fillRect/>
                      </a:stretch>
                    </p:blipFill>
                    <p:spPr bwMode="auto">
                      <a:xfrm>
                        <a:off x="6868083" y="2683891"/>
                        <a:ext cx="2455863"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5"/>
          <p:cNvSpPr txBox="1">
            <a:spLocks noChangeArrowheads="1"/>
          </p:cNvSpPr>
          <p:nvPr/>
        </p:nvSpPr>
        <p:spPr bwMode="auto">
          <a:xfrm>
            <a:off x="2164427" y="3944616"/>
            <a:ext cx="470935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基态银原子的磁矩就是它最外层的价电子的自旋磁矩：</a:t>
            </a:r>
          </a:p>
        </p:txBody>
      </p:sp>
      <p:graphicFrame>
        <p:nvGraphicFramePr>
          <p:cNvPr id="14" name="Object 10"/>
          <p:cNvGraphicFramePr>
            <a:graphicFrameLocks noChangeAspect="1"/>
          </p:cNvGraphicFramePr>
          <p:nvPr>
            <p:extLst>
              <p:ext uri="{D42A27DB-BD31-4B8C-83A1-F6EECF244321}">
                <p14:modId xmlns:p14="http://schemas.microsoft.com/office/powerpoint/2010/main" val="801014832"/>
              </p:ext>
            </p:extLst>
          </p:nvPr>
        </p:nvGraphicFramePr>
        <p:xfrm>
          <a:off x="6868082" y="3869546"/>
          <a:ext cx="3303588" cy="1384300"/>
        </p:xfrm>
        <a:graphic>
          <a:graphicData uri="http://schemas.openxmlformats.org/presentationml/2006/ole">
            <mc:AlternateContent xmlns:mc="http://schemas.openxmlformats.org/markup-compatibility/2006">
              <mc:Choice xmlns:v="urn:schemas-microsoft-com:vml" Requires="v">
                <p:oleObj spid="_x0000_s301472" name="公式" r:id="rId7" imgW="939600" imgH="393480" progId="Equation.3">
                  <p:embed/>
                </p:oleObj>
              </mc:Choice>
              <mc:Fallback>
                <p:oleObj name="公式" r:id="rId7" imgW="939600" imgH="393480" progId="Equation.3">
                  <p:embed/>
                  <p:pic>
                    <p:nvPicPr>
                      <p:cNvPr id="0" name=""/>
                      <p:cNvPicPr>
                        <a:picLocks noChangeAspect="1" noChangeArrowheads="1"/>
                      </p:cNvPicPr>
                      <p:nvPr/>
                    </p:nvPicPr>
                    <p:blipFill>
                      <a:blip r:embed="rId8"/>
                      <a:srcRect/>
                      <a:stretch>
                        <a:fillRect/>
                      </a:stretch>
                    </p:blipFill>
                    <p:spPr bwMode="auto">
                      <a:xfrm>
                        <a:off x="6868082" y="3869546"/>
                        <a:ext cx="33035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6"/>
          <p:cNvSpPr>
            <a:spLocks noChangeArrowheads="1"/>
          </p:cNvSpPr>
          <p:nvPr/>
        </p:nvSpPr>
        <p:spPr bwMode="auto">
          <a:xfrm>
            <a:off x="2164428" y="5099143"/>
            <a:ext cx="456514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3300"/>
                </a:solidFill>
              </a:rPr>
              <a:t>在外磁场中有两种分立的取向，经过非均匀磁场磁力的作用在屏上就出现两条痕迹。</a:t>
            </a:r>
          </a:p>
        </p:txBody>
      </p:sp>
      <p:graphicFrame>
        <p:nvGraphicFramePr>
          <p:cNvPr id="16" name="Object 3"/>
          <p:cNvGraphicFramePr>
            <a:graphicFrameLocks noChangeAspect="1"/>
          </p:cNvGraphicFramePr>
          <p:nvPr>
            <p:extLst>
              <p:ext uri="{D42A27DB-BD31-4B8C-83A1-F6EECF244321}">
                <p14:modId xmlns:p14="http://schemas.microsoft.com/office/powerpoint/2010/main" val="3283226090"/>
              </p:ext>
            </p:extLst>
          </p:nvPr>
        </p:nvGraphicFramePr>
        <p:xfrm>
          <a:off x="7187312" y="5269189"/>
          <a:ext cx="2422525" cy="1303338"/>
        </p:xfrm>
        <a:graphic>
          <a:graphicData uri="http://schemas.openxmlformats.org/presentationml/2006/ole">
            <mc:AlternateContent xmlns:mc="http://schemas.openxmlformats.org/markup-compatibility/2006">
              <mc:Choice xmlns:v="urn:schemas-microsoft-com:vml" Requires="v">
                <p:oleObj spid="_x0000_s301473" name="Equation" r:id="rId9" imgW="799753" imgH="431613" progId="Equation.3">
                  <p:embed/>
                </p:oleObj>
              </mc:Choice>
              <mc:Fallback>
                <p:oleObj name="Equation" r:id="rId9" imgW="799753" imgH="4316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7312" y="5269189"/>
                        <a:ext cx="2422525"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737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wipe(left)">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wipe(left)">
                                      <p:cBhvr>
                                        <p:cTn id="36" dur="500"/>
                                        <p:tgtEl>
                                          <p:spTgt spid="1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animEffect transition="in" filter="wipe(left)">
                                      <p:cBhvr>
                                        <p:cTn id="48" dur="500"/>
                                        <p:tgtEl>
                                          <p:spTgt spid="15">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autoUpdateAnimBg="0"/>
      <p:bldP spid="11" grpId="0" build="p" autoUpdateAnimBg="0"/>
      <p:bldP spid="13" grpId="0" build="p" autoUpdateAnimBg="0"/>
      <p:bldP spid="15"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91187" y="1968325"/>
            <a:ext cx="6561412" cy="584775"/>
          </a:xfrm>
          <a:prstGeom prst="rect">
            <a:avLst/>
          </a:prstGeom>
        </p:spPr>
        <p:txBody>
          <a:bodyPr wrap="none">
            <a:spAutoFit/>
          </a:bodyPr>
          <a:lstStyle/>
          <a:p>
            <a:r>
              <a:rPr lang="en-US" altLang="zh-CN" sz="3200" b="1" dirty="0">
                <a:solidFill>
                  <a:srgbClr val="FF00FF"/>
                </a:solidFill>
                <a:latin typeface="Times New Roman" panose="02020603050405020304" pitchFamily="18" charset="0"/>
              </a:rPr>
              <a:t>2. </a:t>
            </a:r>
            <a:r>
              <a:rPr lang="zh-CN" altLang="en-US" sz="3200" b="1" dirty="0">
                <a:solidFill>
                  <a:srgbClr val="FF00FF"/>
                </a:solidFill>
                <a:latin typeface="Times New Roman" panose="02020603050405020304" pitchFamily="18" charset="0"/>
              </a:rPr>
              <a:t>戴维逊</a:t>
            </a:r>
            <a:r>
              <a:rPr lang="en-US" altLang="zh-CN" sz="3200" b="1" dirty="0">
                <a:solidFill>
                  <a:srgbClr val="FF00FF"/>
                </a:solidFill>
                <a:latin typeface="Times New Roman" panose="02020603050405020304" pitchFamily="18" charset="0"/>
              </a:rPr>
              <a:t>—</a:t>
            </a:r>
            <a:r>
              <a:rPr lang="zh-CN" altLang="en-US" sz="3200" b="1" dirty="0">
                <a:solidFill>
                  <a:srgbClr val="FF00FF"/>
                </a:solidFill>
                <a:latin typeface="Times New Roman" panose="02020603050405020304" pitchFamily="18" charset="0"/>
              </a:rPr>
              <a:t>革末实验证明了</a:t>
            </a:r>
            <a:r>
              <a:rPr lang="en-US" altLang="zh-CN" sz="3200" b="1" dirty="0">
                <a:solidFill>
                  <a:srgbClr val="FF00FF"/>
                </a:solidFill>
                <a:latin typeface="Times New Roman" panose="02020603050405020304" pitchFamily="18" charset="0"/>
              </a:rPr>
              <a:t>_______</a:t>
            </a:r>
          </a:p>
        </p:txBody>
      </p:sp>
      <p:sp>
        <p:nvSpPr>
          <p:cNvPr id="4" name="Text Box 6"/>
          <p:cNvSpPr txBox="1">
            <a:spLocks noChangeArrowheads="1"/>
          </p:cNvSpPr>
          <p:nvPr/>
        </p:nvSpPr>
        <p:spPr bwMode="auto">
          <a:xfrm>
            <a:off x="1991188" y="656945"/>
            <a:ext cx="7815263" cy="1077218"/>
          </a:xfrm>
          <a:prstGeom prst="rect">
            <a:avLst/>
          </a:prstGeom>
          <a:noFill/>
          <a:ln w="9525">
            <a:noFill/>
            <a:miter lim="800000"/>
            <a:headEnd/>
            <a:tailEnd/>
          </a:ln>
          <a:effectLst/>
        </p:spPr>
        <p:txBody>
          <a:bodyPr>
            <a:spAutoFit/>
          </a:bodyPr>
          <a:lstStyle/>
          <a:p>
            <a:pPr algn="just">
              <a:spcBef>
                <a:spcPct val="50000"/>
              </a:spcBef>
              <a:defRPr/>
            </a:pPr>
            <a:r>
              <a:rPr lang="en-US" altLang="zh-CN" sz="3200" b="1" dirty="0">
                <a:solidFill>
                  <a:srgbClr val="008000"/>
                </a:solidFill>
                <a:effectLst>
                  <a:outerShdw blurRad="38100" dist="38100" dir="2700000" algn="tl">
                    <a:srgbClr val="FFFFFF"/>
                  </a:outerShdw>
                </a:effectLst>
                <a:latin typeface="+mn-ea"/>
              </a:rPr>
              <a:t>1. </a:t>
            </a:r>
            <a:r>
              <a:rPr lang="zh-CN" altLang="en-US" sz="3200" b="1" dirty="0">
                <a:solidFill>
                  <a:srgbClr val="008000"/>
                </a:solidFill>
                <a:effectLst>
                  <a:outerShdw blurRad="38100" dist="38100" dir="2700000" algn="tl">
                    <a:srgbClr val="FFFFFF"/>
                  </a:outerShdw>
                </a:effectLst>
                <a:latin typeface="+mn-ea"/>
              </a:rPr>
              <a:t>密立根</a:t>
            </a:r>
            <a:r>
              <a:rPr lang="zh-CN" altLang="en-US" sz="3200" b="1" dirty="0">
                <a:solidFill>
                  <a:srgbClr val="008000"/>
                </a:solidFill>
                <a:latin typeface="+mn-ea"/>
              </a:rPr>
              <a:t>实验</a:t>
            </a:r>
            <a:r>
              <a:rPr lang="zh-CN" altLang="en-US" sz="3200" b="1" dirty="0">
                <a:solidFill>
                  <a:srgbClr val="FF0000"/>
                </a:solidFill>
                <a:effectLst>
                  <a:outerShdw blurRad="38100" dist="38100" dir="2700000" algn="tl">
                    <a:srgbClr val="FFFFFF"/>
                  </a:outerShdw>
                </a:effectLst>
                <a:latin typeface="宋体" pitchFamily="2" charset="-122"/>
              </a:rPr>
              <a:t>和</a:t>
            </a:r>
            <a:r>
              <a:rPr lang="zh-CN" altLang="en-US" sz="3200" b="1" dirty="0">
                <a:solidFill>
                  <a:srgbClr val="9900CC"/>
                </a:solidFill>
                <a:effectLst>
                  <a:outerShdw blurRad="38100" dist="38100" dir="2700000" algn="tl">
                    <a:srgbClr val="FFFFFF"/>
                  </a:outerShdw>
                </a:effectLst>
                <a:latin typeface="宋体" pitchFamily="2" charset="-122"/>
              </a:rPr>
              <a:t>康普顿</a:t>
            </a:r>
            <a:r>
              <a:rPr lang="zh-CN" altLang="en-US" sz="3200" b="1" dirty="0">
                <a:solidFill>
                  <a:srgbClr val="9900CC"/>
                </a:solidFill>
                <a:latin typeface="Times New Roman" panose="02020603050405020304" pitchFamily="18" charset="0"/>
              </a:rPr>
              <a:t>实验</a:t>
            </a:r>
            <a:r>
              <a:rPr lang="zh-CN" altLang="en-US" sz="3200" b="1" dirty="0">
                <a:latin typeface="Times New Roman" panose="02020603050405020304" pitchFamily="18" charset="0"/>
              </a:rPr>
              <a:t>证明了</a:t>
            </a:r>
            <a:r>
              <a:rPr lang="en-US" altLang="zh-CN" sz="3200" b="1" dirty="0">
                <a:latin typeface="Times New Roman" panose="02020603050405020304" pitchFamily="18" charset="0"/>
              </a:rPr>
              <a:t>_______</a:t>
            </a:r>
            <a:endParaRPr lang="zh-CN" altLang="en-US" sz="3200" b="1" dirty="0">
              <a:effectLst>
                <a:outerShdw blurRad="38100" dist="38100" dir="2700000" algn="tl">
                  <a:srgbClr val="000000"/>
                </a:outerShdw>
              </a:effectLst>
              <a:latin typeface="宋体" pitchFamily="2" charset="-122"/>
            </a:endParaRPr>
          </a:p>
        </p:txBody>
      </p:sp>
      <p:sp>
        <p:nvSpPr>
          <p:cNvPr id="5" name="矩形 4"/>
          <p:cNvSpPr/>
          <p:nvPr/>
        </p:nvSpPr>
        <p:spPr>
          <a:xfrm>
            <a:off x="6906315" y="2086928"/>
            <a:ext cx="3892412" cy="584775"/>
          </a:xfrm>
          <a:prstGeom prst="rect">
            <a:avLst/>
          </a:prstGeom>
          <a:solidFill>
            <a:srgbClr val="00FFFF"/>
          </a:solidFill>
        </p:spPr>
        <p:txBody>
          <a:bodyPr wrap="none">
            <a:spAutoFit/>
          </a:bodyPr>
          <a:lstStyle/>
          <a:p>
            <a:r>
              <a:rPr lang="zh-CN" altLang="en-US" sz="3200" b="1" dirty="0">
                <a:solidFill>
                  <a:srgbClr val="0000FF"/>
                </a:solidFill>
                <a:latin typeface="Times New Roman" panose="02020603050405020304" pitchFamily="18" charset="0"/>
              </a:rPr>
              <a:t>德布罗意物质波理论</a:t>
            </a:r>
            <a:endParaRPr lang="zh-CN" altLang="en-US" sz="3200" dirty="0"/>
          </a:p>
        </p:txBody>
      </p:sp>
      <p:sp>
        <p:nvSpPr>
          <p:cNvPr id="7" name="矩形 6"/>
          <p:cNvSpPr/>
          <p:nvPr/>
        </p:nvSpPr>
        <p:spPr>
          <a:xfrm>
            <a:off x="2806753" y="1226333"/>
            <a:ext cx="3493452" cy="584775"/>
          </a:xfrm>
          <a:prstGeom prst="rect">
            <a:avLst/>
          </a:prstGeom>
          <a:solidFill>
            <a:srgbClr val="FFFF00"/>
          </a:solidFill>
        </p:spPr>
        <p:txBody>
          <a:bodyPr wrap="square">
            <a:spAutoFit/>
          </a:bodyPr>
          <a:lstStyle/>
          <a:p>
            <a:pPr algn="just">
              <a:spcBef>
                <a:spcPct val="50000"/>
              </a:spcBef>
              <a:defRPr/>
            </a:pPr>
            <a:r>
              <a:rPr lang="zh-CN" altLang="en-US" sz="3200" b="1" dirty="0">
                <a:solidFill>
                  <a:srgbClr val="C00000"/>
                </a:solidFill>
                <a:latin typeface="+mn-ea"/>
              </a:rPr>
              <a:t>光具有波粒二象性</a:t>
            </a:r>
            <a:endParaRPr lang="zh-CN" altLang="en-US" sz="3200" b="1" dirty="0">
              <a:solidFill>
                <a:srgbClr val="0000FF"/>
              </a:solidFill>
              <a:effectLst>
                <a:outerShdw blurRad="38100" dist="38100" dir="2700000" algn="tl">
                  <a:srgbClr val="000000"/>
                </a:outerShdw>
              </a:effectLst>
              <a:latin typeface="宋体" pitchFamily="2" charset="-122"/>
            </a:endParaRPr>
          </a:p>
        </p:txBody>
      </p:sp>
      <p:sp>
        <p:nvSpPr>
          <p:cNvPr id="9" name="矩形 8"/>
          <p:cNvSpPr/>
          <p:nvPr/>
        </p:nvSpPr>
        <p:spPr>
          <a:xfrm>
            <a:off x="1991187" y="2869012"/>
            <a:ext cx="4915128" cy="584775"/>
          </a:xfrm>
          <a:prstGeom prst="rect">
            <a:avLst/>
          </a:prstGeom>
        </p:spPr>
        <p:txBody>
          <a:bodyPr wrap="none">
            <a:spAutoFit/>
          </a:bodyPr>
          <a:lstStyle/>
          <a:p>
            <a:pPr>
              <a:spcBef>
                <a:spcPct val="50000"/>
              </a:spcBef>
            </a:pPr>
            <a:r>
              <a:rPr kumimoji="1" lang="en-US" altLang="zh-CN" sz="3200" b="1" dirty="0">
                <a:solidFill>
                  <a:srgbClr val="C00000"/>
                </a:solidFill>
              </a:rPr>
              <a:t>3. </a:t>
            </a:r>
            <a:r>
              <a:rPr kumimoji="1" lang="zh-CN" altLang="en-US" sz="3200" b="1" dirty="0">
                <a:solidFill>
                  <a:srgbClr val="C00000"/>
                </a:solidFill>
              </a:rPr>
              <a:t>塞曼</a:t>
            </a:r>
            <a:r>
              <a:rPr lang="zh-CN" altLang="en-US" sz="3200" b="1" dirty="0">
                <a:solidFill>
                  <a:srgbClr val="C00000"/>
                </a:solidFill>
                <a:latin typeface="Times New Roman" panose="02020603050405020304" pitchFamily="18" charset="0"/>
              </a:rPr>
              <a:t>实验证明了</a:t>
            </a:r>
            <a:r>
              <a:rPr lang="en-US" altLang="zh-CN" sz="3200" b="1" dirty="0">
                <a:solidFill>
                  <a:srgbClr val="C00000"/>
                </a:solidFill>
                <a:latin typeface="Times New Roman" panose="02020603050405020304" pitchFamily="18" charset="0"/>
              </a:rPr>
              <a:t>_______</a:t>
            </a:r>
            <a:endParaRPr kumimoji="1" lang="zh-CN" altLang="en-US" sz="3200" b="1" dirty="0">
              <a:solidFill>
                <a:srgbClr val="C00000"/>
              </a:solidFill>
            </a:endParaRPr>
          </a:p>
        </p:txBody>
      </p:sp>
      <p:sp>
        <p:nvSpPr>
          <p:cNvPr id="10" name="矩形 9"/>
          <p:cNvSpPr/>
          <p:nvPr/>
        </p:nvSpPr>
        <p:spPr>
          <a:xfrm>
            <a:off x="5127702" y="2987615"/>
            <a:ext cx="5540299" cy="584775"/>
          </a:xfrm>
          <a:prstGeom prst="rect">
            <a:avLst/>
          </a:prstGeom>
          <a:solidFill>
            <a:srgbClr val="FFC000"/>
          </a:solidFill>
        </p:spPr>
        <p:txBody>
          <a:bodyPr wrap="none">
            <a:spAutoFit/>
          </a:bodyPr>
          <a:lstStyle/>
          <a:p>
            <a:r>
              <a:rPr lang="zh-CN" altLang="en-US" sz="3200" b="1" dirty="0">
                <a:solidFill>
                  <a:srgbClr val="009900"/>
                </a:solidFill>
              </a:rPr>
              <a:t>轨道</a:t>
            </a:r>
            <a:r>
              <a:rPr kumimoji="1" lang="zh-CN" altLang="en-US" sz="3200" b="1" dirty="0">
                <a:solidFill>
                  <a:srgbClr val="009900"/>
                </a:solidFill>
              </a:rPr>
              <a:t>角动量空间取向的量子化</a:t>
            </a:r>
            <a:endParaRPr lang="zh-CN" altLang="en-US" sz="3200" b="1" dirty="0">
              <a:solidFill>
                <a:srgbClr val="009900"/>
              </a:solidFill>
            </a:endParaRPr>
          </a:p>
        </p:txBody>
      </p:sp>
      <p:sp>
        <p:nvSpPr>
          <p:cNvPr id="11" name="Text Box 2"/>
          <p:cNvSpPr txBox="1">
            <a:spLocks noChangeArrowheads="1"/>
          </p:cNvSpPr>
          <p:nvPr/>
        </p:nvSpPr>
        <p:spPr bwMode="auto">
          <a:xfrm>
            <a:off x="1991187" y="3802303"/>
            <a:ext cx="70759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dirty="0"/>
              <a:t>4.  </a:t>
            </a:r>
            <a:r>
              <a:rPr kumimoji="1" lang="zh-CN" altLang="en-US" sz="3200" dirty="0"/>
              <a:t>斯特恩</a:t>
            </a:r>
            <a:r>
              <a:rPr kumimoji="1" lang="en-US" altLang="zh-CN" sz="3200" dirty="0"/>
              <a:t>—</a:t>
            </a:r>
            <a:r>
              <a:rPr kumimoji="1" lang="zh-CN" altLang="en-US" sz="3200" dirty="0"/>
              <a:t>盖拉赫实验</a:t>
            </a:r>
            <a:r>
              <a:rPr lang="zh-CN" altLang="en-US" sz="3200" dirty="0"/>
              <a:t>证明了</a:t>
            </a:r>
            <a:r>
              <a:rPr lang="en-US" altLang="zh-CN" sz="3200" dirty="0"/>
              <a:t>_______</a:t>
            </a:r>
          </a:p>
        </p:txBody>
      </p:sp>
      <p:sp>
        <p:nvSpPr>
          <p:cNvPr id="12" name="矩形 11"/>
          <p:cNvSpPr/>
          <p:nvPr/>
        </p:nvSpPr>
        <p:spPr>
          <a:xfrm>
            <a:off x="7569940" y="3853415"/>
            <a:ext cx="2236510" cy="584775"/>
          </a:xfrm>
          <a:prstGeom prst="rect">
            <a:avLst/>
          </a:prstGeom>
          <a:solidFill>
            <a:srgbClr val="66FF66"/>
          </a:solidFill>
        </p:spPr>
        <p:txBody>
          <a:bodyPr wrap="none">
            <a:spAutoFit/>
          </a:bodyPr>
          <a:lstStyle/>
          <a:p>
            <a:r>
              <a:rPr lang="zh-CN" altLang="en-US" sz="3200" b="1" dirty="0">
                <a:solidFill>
                  <a:srgbClr val="C00000"/>
                </a:solidFill>
              </a:rPr>
              <a:t>电子的自旋</a:t>
            </a:r>
            <a:endParaRPr lang="zh-CN" altLang="en-US" sz="3200" b="1" dirty="0"/>
          </a:p>
        </p:txBody>
      </p:sp>
      <p:sp>
        <p:nvSpPr>
          <p:cNvPr id="13" name="矩形 12"/>
          <p:cNvSpPr/>
          <p:nvPr/>
        </p:nvSpPr>
        <p:spPr>
          <a:xfrm>
            <a:off x="2155037" y="4964001"/>
            <a:ext cx="8290339" cy="1569660"/>
          </a:xfrm>
          <a:prstGeom prst="rect">
            <a:avLst/>
          </a:prstGeom>
        </p:spPr>
        <p:txBody>
          <a:bodyPr wrap="square">
            <a:spAutoFit/>
          </a:bodyPr>
          <a:lstStyle/>
          <a:p>
            <a:r>
              <a:rPr lang="en-US" altLang="zh-CN" sz="3200" b="1" dirty="0">
                <a:solidFill>
                  <a:srgbClr val="9900CC"/>
                </a:solidFill>
              </a:rPr>
              <a:t>5. </a:t>
            </a:r>
            <a:r>
              <a:rPr lang="zh-CN" altLang="en-US" sz="3200" b="1" dirty="0">
                <a:solidFill>
                  <a:srgbClr val="FF0000"/>
                </a:solidFill>
              </a:rPr>
              <a:t>电子的</a:t>
            </a:r>
            <a:r>
              <a:rPr kumimoji="1" lang="zh-CN" altLang="en-US" sz="3200" b="1" dirty="0">
                <a:solidFill>
                  <a:srgbClr val="FF0000"/>
                </a:solidFill>
              </a:rPr>
              <a:t>自旋量子数</a:t>
            </a:r>
            <a:r>
              <a:rPr kumimoji="1" lang="en-US" altLang="zh-CN" sz="3200" b="1" dirty="0">
                <a:solidFill>
                  <a:srgbClr val="FF0000"/>
                </a:solidFill>
              </a:rPr>
              <a:t>=_____</a:t>
            </a:r>
            <a:r>
              <a:rPr kumimoji="1" lang="zh-CN" altLang="en-US" sz="3200" b="1" dirty="0">
                <a:solidFill>
                  <a:srgbClr val="FF0000"/>
                </a:solidFill>
              </a:rPr>
              <a:t>，</a:t>
            </a:r>
            <a:r>
              <a:rPr lang="zh-CN" altLang="en-US" sz="3200" b="1" dirty="0">
                <a:solidFill>
                  <a:srgbClr val="008000"/>
                </a:solidFill>
              </a:rPr>
              <a:t>自旋角动量大小</a:t>
            </a:r>
            <a:r>
              <a:rPr kumimoji="1" lang="en-US" altLang="zh-CN" sz="3200" b="1" dirty="0">
                <a:solidFill>
                  <a:srgbClr val="008000"/>
                </a:solidFill>
              </a:rPr>
              <a:t>=_____</a:t>
            </a:r>
            <a:r>
              <a:rPr kumimoji="1" lang="zh-CN" altLang="en-US" sz="3200" b="1" dirty="0">
                <a:solidFill>
                  <a:srgbClr val="008000"/>
                </a:solidFill>
              </a:rPr>
              <a:t>，</a:t>
            </a:r>
            <a:r>
              <a:rPr kumimoji="1" lang="zh-CN" altLang="en-US" sz="3200" b="1" dirty="0">
                <a:solidFill>
                  <a:srgbClr val="0000FF"/>
                </a:solidFill>
              </a:rPr>
              <a:t>自旋</a:t>
            </a:r>
            <a:r>
              <a:rPr lang="zh-CN" altLang="en-US" sz="3200" b="1" dirty="0">
                <a:solidFill>
                  <a:srgbClr val="0000FF"/>
                </a:solidFill>
              </a:rPr>
              <a:t>磁</a:t>
            </a:r>
            <a:r>
              <a:rPr kumimoji="1" lang="zh-CN" altLang="en-US" sz="3200" b="1" dirty="0">
                <a:solidFill>
                  <a:srgbClr val="0000FF"/>
                </a:solidFill>
              </a:rPr>
              <a:t>量子数</a:t>
            </a:r>
            <a:r>
              <a:rPr kumimoji="1" lang="en-US" altLang="zh-CN" sz="3200" b="1" dirty="0">
                <a:solidFill>
                  <a:srgbClr val="0000FF"/>
                </a:solidFill>
              </a:rPr>
              <a:t>=_____</a:t>
            </a:r>
            <a:r>
              <a:rPr kumimoji="1" lang="zh-CN" altLang="en-US" sz="3200" b="1" dirty="0">
                <a:solidFill>
                  <a:srgbClr val="0000FF"/>
                </a:solidFill>
              </a:rPr>
              <a:t>，</a:t>
            </a:r>
            <a:r>
              <a:rPr lang="zh-CN" altLang="en-US" sz="3200" b="1" dirty="0">
                <a:solidFill>
                  <a:srgbClr val="9900CC"/>
                </a:solidFill>
              </a:rPr>
              <a:t>自旋角动量在外磁场方向投影</a:t>
            </a:r>
            <a:r>
              <a:rPr kumimoji="1" lang="en-US" altLang="zh-CN" sz="3200" b="1" dirty="0">
                <a:solidFill>
                  <a:srgbClr val="9900CC"/>
                </a:solidFill>
              </a:rPr>
              <a:t>=_____</a:t>
            </a:r>
            <a:endParaRPr lang="zh-CN" altLang="en-US" sz="3200" b="1" dirty="0">
              <a:solidFill>
                <a:srgbClr val="9900CC"/>
              </a:solidFill>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1483785363"/>
              </p:ext>
            </p:extLst>
          </p:nvPr>
        </p:nvGraphicFramePr>
        <p:xfrm>
          <a:off x="6109447" y="4574048"/>
          <a:ext cx="885055" cy="946094"/>
        </p:xfrm>
        <a:graphic>
          <a:graphicData uri="http://schemas.openxmlformats.org/presentationml/2006/ole">
            <mc:AlternateContent xmlns:mc="http://schemas.openxmlformats.org/markup-compatibility/2006">
              <mc:Choice xmlns:v="urn:schemas-microsoft-com:vml" Requires="v">
                <p:oleObj spid="_x0000_s345370" name="公式" r:id="rId3" imgW="368280" imgH="393480" progId="Equation.3">
                  <p:embed/>
                </p:oleObj>
              </mc:Choice>
              <mc:Fallback>
                <p:oleObj name="公式" r:id="rId3" imgW="368280" imgH="393480" progId="Equation.3">
                  <p:embed/>
                  <p:pic>
                    <p:nvPicPr>
                      <p:cNvPr id="0" name=""/>
                      <p:cNvPicPr/>
                      <p:nvPr/>
                    </p:nvPicPr>
                    <p:blipFill>
                      <a:blip r:embed="rId4"/>
                      <a:stretch>
                        <a:fillRect/>
                      </a:stretch>
                    </p:blipFill>
                    <p:spPr>
                      <a:xfrm>
                        <a:off x="6109447" y="4574048"/>
                        <a:ext cx="885055" cy="946094"/>
                      </a:xfrm>
                      <a:prstGeom prst="rect">
                        <a:avLst/>
                      </a:prstGeom>
                      <a:solidFill>
                        <a:srgbClr val="FFFF00"/>
                      </a:solidFill>
                    </p:spPr>
                  </p:pic>
                </p:oleObj>
              </mc:Fallback>
            </mc:AlternateContent>
          </a:graphicData>
        </a:graphic>
      </p:graphicFrame>
      <p:graphicFrame>
        <p:nvGraphicFramePr>
          <p:cNvPr id="15" name="Object 16"/>
          <p:cNvGraphicFramePr>
            <a:graphicFrameLocks noChangeAspect="1"/>
          </p:cNvGraphicFramePr>
          <p:nvPr>
            <p:extLst>
              <p:ext uri="{D42A27DB-BD31-4B8C-83A1-F6EECF244321}">
                <p14:modId xmlns:p14="http://schemas.microsoft.com/office/powerpoint/2010/main" val="920795228"/>
              </p:ext>
            </p:extLst>
          </p:nvPr>
        </p:nvGraphicFramePr>
        <p:xfrm>
          <a:off x="2806754" y="5321270"/>
          <a:ext cx="1304073" cy="820938"/>
        </p:xfrm>
        <a:graphic>
          <a:graphicData uri="http://schemas.openxmlformats.org/presentationml/2006/ole">
            <mc:AlternateContent xmlns:mc="http://schemas.openxmlformats.org/markup-compatibility/2006">
              <mc:Choice xmlns:v="urn:schemas-microsoft-com:vml" Requires="v">
                <p:oleObj spid="_x0000_s345371" name="公式" r:id="rId5" imgW="552569" imgH="361981" progId="Equation.3">
                  <p:embed/>
                </p:oleObj>
              </mc:Choice>
              <mc:Fallback>
                <p:oleObj name="公式" r:id="rId5" imgW="552569" imgH="36198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6754" y="5321270"/>
                        <a:ext cx="1304073" cy="820938"/>
                      </a:xfrm>
                      <a:prstGeom prst="rect">
                        <a:avLst/>
                      </a:prstGeom>
                      <a:solidFill>
                        <a:srgbClr val="00FFFF"/>
                      </a:solidFill>
                      <a:ln>
                        <a:noFill/>
                      </a:ln>
                      <a:effectLs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1733773672"/>
              </p:ext>
            </p:extLst>
          </p:nvPr>
        </p:nvGraphicFramePr>
        <p:xfrm>
          <a:off x="6906316" y="5284476"/>
          <a:ext cx="1052975" cy="812591"/>
        </p:xfrm>
        <a:graphic>
          <a:graphicData uri="http://schemas.openxmlformats.org/presentationml/2006/ole">
            <mc:AlternateContent xmlns:mc="http://schemas.openxmlformats.org/markup-compatibility/2006">
              <mc:Choice xmlns:v="urn:schemas-microsoft-com:vml" Requires="v">
                <p:oleObj spid="_x0000_s345372" name="公式" r:id="rId7" imgW="571320" imgH="393480" progId="Equation.3">
                  <p:embed/>
                </p:oleObj>
              </mc:Choice>
              <mc:Fallback>
                <p:oleObj name="公式" r:id="rId7" imgW="571320" imgH="393480" progId="Equation.3">
                  <p:embed/>
                  <p:pic>
                    <p:nvPicPr>
                      <p:cNvPr id="0" name=""/>
                      <p:cNvPicPr>
                        <a:picLocks noChangeAspect="1" noChangeArrowheads="1"/>
                      </p:cNvPicPr>
                      <p:nvPr/>
                    </p:nvPicPr>
                    <p:blipFill>
                      <a:blip r:embed="rId8"/>
                      <a:srcRect/>
                      <a:stretch>
                        <a:fillRect/>
                      </a:stretch>
                    </p:blipFill>
                    <p:spPr bwMode="auto">
                      <a:xfrm>
                        <a:off x="6906316" y="5284476"/>
                        <a:ext cx="1052975" cy="812591"/>
                      </a:xfrm>
                      <a:prstGeom prst="rect">
                        <a:avLst/>
                      </a:prstGeom>
                      <a:solidFill>
                        <a:srgbClr val="66FF66"/>
                      </a:solidFill>
                      <a:ln>
                        <a:noFill/>
                      </a:ln>
                      <a:effectLst/>
                      <a:extLst/>
                    </p:spPr>
                  </p:pic>
                </p:oleObj>
              </mc:Fallback>
            </mc:AlternateContent>
          </a:graphicData>
        </a:graphic>
      </p:graphicFrame>
      <p:graphicFrame>
        <p:nvGraphicFramePr>
          <p:cNvPr id="17" name="Object 8"/>
          <p:cNvGraphicFramePr>
            <a:graphicFrameLocks noChangeAspect="1"/>
          </p:cNvGraphicFramePr>
          <p:nvPr>
            <p:extLst>
              <p:ext uri="{D42A27DB-BD31-4B8C-83A1-F6EECF244321}">
                <p14:modId xmlns:p14="http://schemas.microsoft.com/office/powerpoint/2010/main" val="1433314173"/>
              </p:ext>
            </p:extLst>
          </p:nvPr>
        </p:nvGraphicFramePr>
        <p:xfrm>
          <a:off x="6300205" y="6051532"/>
          <a:ext cx="1204258" cy="732016"/>
        </p:xfrm>
        <a:graphic>
          <a:graphicData uri="http://schemas.openxmlformats.org/presentationml/2006/ole">
            <mc:AlternateContent xmlns:mc="http://schemas.openxmlformats.org/markup-compatibility/2006">
              <mc:Choice xmlns:v="urn:schemas-microsoft-com:vml" Requires="v">
                <p:oleObj spid="_x0000_s345373" name="公式" r:id="rId9" imgW="647640" imgH="393480" progId="Equation.3">
                  <p:embed/>
                </p:oleObj>
              </mc:Choice>
              <mc:Fallback>
                <p:oleObj name="公式" r:id="rId9" imgW="647640" imgH="393480" progId="Equation.3">
                  <p:embed/>
                  <p:pic>
                    <p:nvPicPr>
                      <p:cNvPr id="0" name=""/>
                      <p:cNvPicPr>
                        <a:picLocks noChangeAspect="1" noChangeArrowheads="1"/>
                      </p:cNvPicPr>
                      <p:nvPr/>
                    </p:nvPicPr>
                    <p:blipFill>
                      <a:blip r:embed="rId10"/>
                      <a:srcRect/>
                      <a:stretch>
                        <a:fillRect/>
                      </a:stretch>
                    </p:blipFill>
                    <p:spPr bwMode="auto">
                      <a:xfrm>
                        <a:off x="6300205" y="6051532"/>
                        <a:ext cx="1204258" cy="732016"/>
                      </a:xfrm>
                      <a:prstGeom prst="rect">
                        <a:avLst/>
                      </a:prstGeom>
                      <a:solidFill>
                        <a:srgbClr val="FFC000"/>
                      </a:solidFill>
                      <a:ln>
                        <a:noFill/>
                      </a:ln>
                      <a:effectLst/>
                      <a:extLst/>
                    </p:spPr>
                  </p:pic>
                </p:oleObj>
              </mc:Fallback>
            </mc:AlternateContent>
          </a:graphicData>
        </a:graphic>
      </p:graphicFrame>
    </p:spTree>
    <p:extLst>
      <p:ext uri="{BB962C8B-B14F-4D97-AF65-F5344CB8AC3E}">
        <p14:creationId xmlns:p14="http://schemas.microsoft.com/office/powerpoint/2010/main" val="143565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heel(1)">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heel(1)">
                                      <p:cBhvr>
                                        <p:cTn id="66" dur="20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randombar(horizontal)">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horizontal)">
                                      <p:cBhvr>
                                        <p:cTn id="7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utoUpdateAnimBg="0"/>
      <p:bldP spid="5" grpId="0" animBg="1"/>
      <p:bldP spid="7" grpId="0" animBg="1"/>
      <p:bldP spid="9" grpId="0"/>
      <p:bldP spid="10" grpId="0" animBg="1"/>
      <p:bldP spid="11" grpId="0"/>
      <p:bldP spid="12" grpId="0" animBg="1"/>
      <p:bldP spid="1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771105" y="318648"/>
            <a:ext cx="36070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C00000"/>
                </a:solidFill>
              </a:rPr>
              <a:t>16.8.6</a:t>
            </a:r>
            <a:r>
              <a:rPr kumimoji="1" lang="zh-CN" altLang="en-US" sz="2800" dirty="0">
                <a:solidFill>
                  <a:srgbClr val="C00000"/>
                </a:solidFill>
              </a:rPr>
              <a:t>泡利不相容原理</a:t>
            </a:r>
          </a:p>
        </p:txBody>
      </p:sp>
      <p:sp>
        <p:nvSpPr>
          <p:cNvPr id="3" name="Text Box 3"/>
          <p:cNvSpPr txBox="1">
            <a:spLocks noChangeArrowheads="1"/>
          </p:cNvSpPr>
          <p:nvPr/>
        </p:nvSpPr>
        <p:spPr bwMode="auto">
          <a:xfrm>
            <a:off x="2794918" y="1454641"/>
            <a:ext cx="7239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实验表明，现在发现大多数微观粒子的自旋量子数取半整数，如电子，中子，质子，中子自旋均为</a:t>
            </a:r>
            <a:r>
              <a:rPr kumimoji="1" lang="en-US" altLang="zh-CN" sz="2800" i="1" dirty="0">
                <a:solidFill>
                  <a:srgbClr val="FF0000"/>
                </a:solidFill>
              </a:rPr>
              <a:t>s=</a:t>
            </a:r>
            <a:r>
              <a:rPr kumimoji="1" lang="en-US" altLang="zh-CN" sz="2800" dirty="0">
                <a:solidFill>
                  <a:srgbClr val="FF0000"/>
                </a:solidFill>
              </a:rPr>
              <a:t>1/2</a:t>
            </a:r>
            <a:r>
              <a:rPr kumimoji="1" lang="zh-CN" altLang="en-US" sz="2800" dirty="0">
                <a:solidFill>
                  <a:srgbClr val="0000FF"/>
                </a:solidFill>
              </a:rPr>
              <a:t>；</a:t>
            </a:r>
          </a:p>
        </p:txBody>
      </p:sp>
      <p:sp>
        <p:nvSpPr>
          <p:cNvPr id="4" name="Text Box 4"/>
          <p:cNvSpPr txBox="1">
            <a:spLocks noChangeArrowheads="1"/>
          </p:cNvSpPr>
          <p:nvPr/>
        </p:nvSpPr>
        <p:spPr bwMode="auto">
          <a:xfrm>
            <a:off x="2377406" y="5061443"/>
            <a:ext cx="8175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746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00"/>
                </a:solidFill>
              </a:rPr>
              <a:t>费米子</a:t>
            </a:r>
            <a:r>
              <a:rPr kumimoji="1" lang="zh-CN" altLang="en-US" sz="2800" dirty="0">
                <a:solidFill>
                  <a:srgbClr val="0000FF"/>
                </a:solidFill>
              </a:rPr>
              <a:t>：自旋量子数取半整数，即 </a:t>
            </a:r>
            <a:r>
              <a:rPr kumimoji="1" lang="en-US" altLang="zh-CN" sz="2800" i="1" dirty="0">
                <a:solidFill>
                  <a:srgbClr val="FF0000"/>
                </a:solidFill>
              </a:rPr>
              <a:t>s = </a:t>
            </a:r>
            <a:r>
              <a:rPr kumimoji="1" lang="en-US" altLang="zh-CN" sz="2800" dirty="0">
                <a:solidFill>
                  <a:srgbClr val="FF0000"/>
                </a:solidFill>
              </a:rPr>
              <a:t>1/2, 3/2,</a:t>
            </a:r>
            <a:r>
              <a:rPr kumimoji="1" lang="en-US" altLang="zh-CN" sz="2800" i="1" dirty="0">
                <a:solidFill>
                  <a:srgbClr val="FF0000"/>
                </a:solidFill>
              </a:rPr>
              <a:t>…</a:t>
            </a:r>
          </a:p>
        </p:txBody>
      </p:sp>
      <p:sp>
        <p:nvSpPr>
          <p:cNvPr id="5" name="Rectangle 5"/>
          <p:cNvSpPr>
            <a:spLocks noChangeArrowheads="1"/>
          </p:cNvSpPr>
          <p:nvPr/>
        </p:nvSpPr>
        <p:spPr bwMode="auto">
          <a:xfrm>
            <a:off x="2493294" y="5812331"/>
            <a:ext cx="7038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746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rPr>
              <a:t>玻色子</a:t>
            </a:r>
            <a:r>
              <a:rPr kumimoji="1" lang="zh-CN" altLang="en-US" sz="2800" dirty="0">
                <a:solidFill>
                  <a:srgbClr val="009900"/>
                </a:solidFill>
              </a:rPr>
              <a:t>：自旋为整数，即 </a:t>
            </a:r>
            <a:r>
              <a:rPr kumimoji="1" lang="en-US" altLang="zh-CN" sz="2800" i="1" dirty="0">
                <a:solidFill>
                  <a:srgbClr val="FF0000"/>
                </a:solidFill>
              </a:rPr>
              <a:t>s = </a:t>
            </a:r>
            <a:r>
              <a:rPr kumimoji="1" lang="en-US" altLang="zh-CN" sz="2800" dirty="0">
                <a:solidFill>
                  <a:srgbClr val="FF0000"/>
                </a:solidFill>
              </a:rPr>
              <a:t>0</a:t>
            </a:r>
            <a:r>
              <a:rPr kumimoji="1" lang="zh-CN" altLang="en-US" sz="2800" dirty="0">
                <a:solidFill>
                  <a:srgbClr val="FF0000"/>
                </a:solidFill>
              </a:rPr>
              <a:t>，</a:t>
            </a:r>
            <a:r>
              <a:rPr kumimoji="1" lang="en-US" altLang="zh-CN" sz="2800" dirty="0">
                <a:solidFill>
                  <a:srgbClr val="FF0000"/>
                </a:solidFill>
              </a:rPr>
              <a:t>1</a:t>
            </a:r>
            <a:r>
              <a:rPr kumimoji="1" lang="en-US" altLang="zh-CN" sz="2800" i="1" dirty="0">
                <a:solidFill>
                  <a:srgbClr val="FF0000"/>
                </a:solidFill>
              </a:rPr>
              <a:t>,…</a:t>
            </a:r>
          </a:p>
        </p:txBody>
      </p:sp>
      <p:sp>
        <p:nvSpPr>
          <p:cNvPr id="6" name="Rectangle 6"/>
          <p:cNvSpPr>
            <a:spLocks noChangeArrowheads="1"/>
          </p:cNvSpPr>
          <p:nvPr/>
        </p:nvSpPr>
        <p:spPr bwMode="auto">
          <a:xfrm>
            <a:off x="2771106" y="4231181"/>
            <a:ext cx="45132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3300"/>
                </a:solidFill>
              </a:rPr>
              <a:t>由此可以将微观粒子分为</a:t>
            </a:r>
            <a:r>
              <a:rPr kumimoji="1" lang="en-US" altLang="zh-CN" sz="2800" dirty="0">
                <a:solidFill>
                  <a:srgbClr val="CC3300"/>
                </a:solidFill>
              </a:rPr>
              <a:t>:</a:t>
            </a:r>
          </a:p>
        </p:txBody>
      </p:sp>
      <p:sp>
        <p:nvSpPr>
          <p:cNvPr id="7" name="Rectangle 7"/>
          <p:cNvSpPr>
            <a:spLocks noChangeArrowheads="1"/>
          </p:cNvSpPr>
          <p:nvPr/>
        </p:nvSpPr>
        <p:spPr bwMode="auto">
          <a:xfrm>
            <a:off x="2815555" y="3019916"/>
            <a:ext cx="75057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CC"/>
                </a:solidFill>
              </a:rPr>
              <a:t>此外也有一些基本粒子的自旋取整数，如： 氘核、光子（</a:t>
            </a:r>
            <a:r>
              <a:rPr kumimoji="1" lang="en-US" altLang="zh-CN" sz="2800" i="1" dirty="0">
                <a:solidFill>
                  <a:srgbClr val="FF0000"/>
                </a:solidFill>
              </a:rPr>
              <a:t>s</a:t>
            </a:r>
            <a:r>
              <a:rPr kumimoji="1" lang="en-US" altLang="zh-CN" sz="2800" dirty="0">
                <a:solidFill>
                  <a:srgbClr val="FF0000"/>
                </a:solidFill>
              </a:rPr>
              <a:t>=1</a:t>
            </a:r>
            <a:r>
              <a:rPr kumimoji="1" lang="zh-CN" altLang="en-US" sz="2800" dirty="0">
                <a:solidFill>
                  <a:srgbClr val="CC00CC"/>
                </a:solidFill>
              </a:rPr>
              <a:t>）、</a:t>
            </a:r>
            <a:r>
              <a:rPr kumimoji="1" lang="zh-CN" altLang="en-US" sz="2800" dirty="0">
                <a:solidFill>
                  <a:srgbClr val="CC00CC"/>
                </a:solidFill>
                <a:sym typeface="Symbol" panose="05050102010706020507" pitchFamily="18" charset="2"/>
              </a:rPr>
              <a:t> 介子和</a:t>
            </a:r>
            <a:r>
              <a:rPr kumimoji="1" lang="en-US" altLang="zh-CN" sz="2800" dirty="0">
                <a:solidFill>
                  <a:srgbClr val="CC00CC"/>
                </a:solidFill>
                <a:sym typeface="Symbol" panose="05050102010706020507" pitchFamily="18" charset="2"/>
              </a:rPr>
              <a:t>K</a:t>
            </a:r>
            <a:r>
              <a:rPr kumimoji="1" lang="zh-CN" altLang="en-US" sz="2800" dirty="0">
                <a:solidFill>
                  <a:srgbClr val="CC00CC"/>
                </a:solidFill>
                <a:sym typeface="Symbol" panose="05050102010706020507" pitchFamily="18" charset="2"/>
              </a:rPr>
              <a:t>介子</a:t>
            </a:r>
            <a:r>
              <a:rPr kumimoji="1" lang="zh-CN" altLang="en-US" sz="2800" dirty="0">
                <a:solidFill>
                  <a:srgbClr val="CC00CC"/>
                </a:solidFill>
              </a:rPr>
              <a:t>（</a:t>
            </a:r>
            <a:r>
              <a:rPr kumimoji="1" lang="en-US" altLang="zh-CN" sz="2800" i="1" dirty="0">
                <a:solidFill>
                  <a:srgbClr val="FF0000"/>
                </a:solidFill>
              </a:rPr>
              <a:t>s</a:t>
            </a:r>
            <a:r>
              <a:rPr kumimoji="1" lang="en-US" altLang="zh-CN" sz="2800" dirty="0">
                <a:solidFill>
                  <a:srgbClr val="FF0000"/>
                </a:solidFill>
              </a:rPr>
              <a:t>=0</a:t>
            </a:r>
            <a:r>
              <a:rPr kumimoji="1" lang="zh-CN" altLang="en-US" sz="2800" dirty="0">
                <a:solidFill>
                  <a:srgbClr val="CC00CC"/>
                </a:solidFill>
              </a:rPr>
              <a:t>）</a:t>
            </a:r>
            <a:r>
              <a:rPr kumimoji="1" lang="zh-CN" altLang="en-US" sz="2800" dirty="0">
                <a:solidFill>
                  <a:srgbClr val="CC00CC"/>
                </a:solidFill>
                <a:sym typeface="Symbol" panose="05050102010706020507" pitchFamily="18" charset="2"/>
              </a:rPr>
              <a:t>等。</a:t>
            </a:r>
          </a:p>
        </p:txBody>
      </p:sp>
      <p:sp>
        <p:nvSpPr>
          <p:cNvPr id="8" name="Rectangle 8"/>
          <p:cNvSpPr>
            <a:spLocks noChangeArrowheads="1"/>
          </p:cNvSpPr>
          <p:nvPr/>
        </p:nvSpPr>
        <p:spPr bwMode="auto">
          <a:xfrm>
            <a:off x="2377405" y="932356"/>
            <a:ext cx="3157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FF0066"/>
                </a:solidFill>
              </a:rPr>
              <a:t>1.  </a:t>
            </a:r>
            <a:r>
              <a:rPr kumimoji="1" lang="zh-CN" altLang="en-US" sz="2800" dirty="0">
                <a:solidFill>
                  <a:srgbClr val="FF0066"/>
                </a:solidFill>
              </a:rPr>
              <a:t>费米子和玻色子</a:t>
            </a:r>
          </a:p>
        </p:txBody>
      </p:sp>
    </p:spTree>
    <p:extLst>
      <p:ext uri="{BB962C8B-B14F-4D97-AF65-F5344CB8AC3E}">
        <p14:creationId xmlns:p14="http://schemas.microsoft.com/office/powerpoint/2010/main" val="425310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left)">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wipe(left)">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wipe(left)">
                                      <p:cBhvr>
                                        <p:cTn id="3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P spid="4" grpId="0" build="p" autoUpdateAnimBg="0"/>
      <p:bldP spid="5" grpId="0" build="p" autoUpdateAnimBg="0"/>
      <p:bldP spid="6" grpId="0" build="p" autoUpdateAnimBg="0"/>
      <p:bldP spid="7" grpId="0" build="p" autoUpdateAnimBg="0"/>
      <p:bldP spid="8"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017521" y="376152"/>
            <a:ext cx="4931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600" dirty="0">
                <a:solidFill>
                  <a:srgbClr val="C00000"/>
                </a:solidFill>
              </a:rPr>
              <a:t>2.  </a:t>
            </a:r>
            <a:r>
              <a:rPr kumimoji="1" lang="zh-CN" altLang="en-US" sz="3600" dirty="0">
                <a:solidFill>
                  <a:srgbClr val="C00000"/>
                </a:solidFill>
              </a:rPr>
              <a:t>氢原子的四个量子数</a:t>
            </a:r>
          </a:p>
        </p:txBody>
      </p:sp>
      <p:sp>
        <p:nvSpPr>
          <p:cNvPr id="3" name="Text Box 3"/>
          <p:cNvSpPr txBox="1">
            <a:spLocks noChangeArrowheads="1"/>
          </p:cNvSpPr>
          <p:nvPr/>
        </p:nvSpPr>
        <p:spPr bwMode="auto">
          <a:xfrm>
            <a:off x="2181695" y="1149531"/>
            <a:ext cx="465317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009900"/>
                </a:solidFill>
              </a:rPr>
              <a:t>氢原子中的电子运动状态由四个量子数决定：</a:t>
            </a:r>
          </a:p>
        </p:txBody>
      </p:sp>
      <p:grpSp>
        <p:nvGrpSpPr>
          <p:cNvPr id="38" name="Group 8"/>
          <p:cNvGrpSpPr>
            <a:grpSpLocks/>
          </p:cNvGrpSpPr>
          <p:nvPr/>
        </p:nvGrpSpPr>
        <p:grpSpPr bwMode="auto">
          <a:xfrm>
            <a:off x="8018462" y="979668"/>
            <a:ext cx="2452688" cy="1547814"/>
            <a:chOff x="4174" y="1027"/>
            <a:chExt cx="1545" cy="975"/>
          </a:xfrm>
        </p:grpSpPr>
        <p:sp>
          <p:nvSpPr>
            <p:cNvPr id="39" name="Oval 9"/>
            <p:cNvSpPr>
              <a:spLocks noChangeArrowheads="1"/>
            </p:cNvSpPr>
            <p:nvPr/>
          </p:nvSpPr>
          <p:spPr bwMode="auto">
            <a:xfrm>
              <a:off x="4174" y="1184"/>
              <a:ext cx="1296" cy="528"/>
            </a:xfrm>
            <a:prstGeom prst="ellipse">
              <a:avLst/>
            </a:prstGeom>
            <a:noFill/>
            <a:ln w="28575">
              <a:solidFill>
                <a:srgbClr val="99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14"/>
            <p:cNvSpPr>
              <a:spLocks noChangeArrowheads="1"/>
            </p:cNvSpPr>
            <p:nvPr/>
          </p:nvSpPr>
          <p:spPr bwMode="auto">
            <a:xfrm>
              <a:off x="5378" y="1448"/>
              <a:ext cx="131" cy="119"/>
            </a:xfrm>
            <a:prstGeom prst="ellipse">
              <a:avLst/>
            </a:prstGeom>
            <a:solidFill>
              <a:srgbClr val="CC0000"/>
            </a:solidFill>
            <a:ln w="9525">
              <a:solidFill>
                <a:schemeClr val="tx1"/>
              </a:solidFill>
              <a:round/>
              <a:headEnd/>
              <a:tailEnd/>
            </a:ln>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Text Box 15"/>
            <p:cNvSpPr txBox="1">
              <a:spLocks noChangeArrowheads="1"/>
            </p:cNvSpPr>
            <p:nvPr/>
          </p:nvSpPr>
          <p:spPr bwMode="auto">
            <a:xfrm>
              <a:off x="5391" y="1672"/>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b="0" i="1" dirty="0"/>
                <a:t>e</a:t>
              </a:r>
            </a:p>
          </p:txBody>
        </p:sp>
        <p:sp>
          <p:nvSpPr>
            <p:cNvPr id="42" name="Line 16"/>
            <p:cNvSpPr>
              <a:spLocks noChangeShapeType="1"/>
            </p:cNvSpPr>
            <p:nvPr/>
          </p:nvSpPr>
          <p:spPr bwMode="auto">
            <a:xfrm flipV="1">
              <a:off x="5465" y="1171"/>
              <a:ext cx="254" cy="325"/>
            </a:xfrm>
            <a:prstGeom prst="line">
              <a:avLst/>
            </a:prstGeom>
            <a:noFill/>
            <a:ln w="28575">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3" name="Object 17"/>
            <p:cNvGraphicFramePr>
              <a:graphicFrameLocks noChangeAspect="1"/>
            </p:cNvGraphicFramePr>
            <p:nvPr>
              <p:extLst>
                <p:ext uri="{D42A27DB-BD31-4B8C-83A1-F6EECF244321}">
                  <p14:modId xmlns:p14="http://schemas.microsoft.com/office/powerpoint/2010/main" val="910806470"/>
                </p:ext>
              </p:extLst>
            </p:nvPr>
          </p:nvGraphicFramePr>
          <p:xfrm>
            <a:off x="5515" y="1027"/>
            <a:ext cx="153" cy="214"/>
          </p:xfrm>
          <a:graphic>
            <a:graphicData uri="http://schemas.openxmlformats.org/presentationml/2006/ole">
              <mc:AlternateContent xmlns:mc="http://schemas.openxmlformats.org/markup-compatibility/2006">
                <mc:Choice xmlns:v="urn:schemas-microsoft-com:vml" Requires="v">
                  <p:oleObj spid="_x0000_s262745" name="公式" r:id="rId3" imgW="126725" imgH="177415" progId="Equation.3">
                    <p:embed/>
                  </p:oleObj>
                </mc:Choice>
                <mc:Fallback>
                  <p:oleObj name="公式"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 y="1027"/>
                          <a:ext cx="15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6" name="Line 10"/>
          <p:cNvSpPr>
            <a:spLocks noChangeShapeType="1"/>
          </p:cNvSpPr>
          <p:nvPr/>
        </p:nvSpPr>
        <p:spPr bwMode="auto">
          <a:xfrm flipV="1">
            <a:off x="9085261" y="543104"/>
            <a:ext cx="0" cy="1066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7" name="Object 13"/>
          <p:cNvGraphicFramePr>
            <a:graphicFrameLocks noChangeAspect="1"/>
          </p:cNvGraphicFramePr>
          <p:nvPr>
            <p:extLst>
              <p:ext uri="{D42A27DB-BD31-4B8C-83A1-F6EECF244321}">
                <p14:modId xmlns:p14="http://schemas.microsoft.com/office/powerpoint/2010/main" val="1285366839"/>
              </p:ext>
            </p:extLst>
          </p:nvPr>
        </p:nvGraphicFramePr>
        <p:xfrm>
          <a:off x="9237661" y="314504"/>
          <a:ext cx="338138" cy="488950"/>
        </p:xfrm>
        <a:graphic>
          <a:graphicData uri="http://schemas.openxmlformats.org/presentationml/2006/ole">
            <mc:AlternateContent xmlns:mc="http://schemas.openxmlformats.org/markup-compatibility/2006">
              <mc:Choice xmlns:v="urn:schemas-microsoft-com:vml" Requires="v">
                <p:oleObj spid="_x0000_s262746" name="公式" r:id="rId5" imgW="139639" imgH="203112" progId="Equation.3">
                  <p:embed/>
                </p:oleObj>
              </mc:Choice>
              <mc:Fallback>
                <p:oleObj name="公式" r:id="rId5" imgW="139639"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7661" y="314504"/>
                        <a:ext cx="3381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Line 11"/>
          <p:cNvSpPr>
            <a:spLocks noChangeShapeType="1"/>
          </p:cNvSpPr>
          <p:nvPr/>
        </p:nvSpPr>
        <p:spPr bwMode="auto">
          <a:xfrm>
            <a:off x="9085261" y="2067104"/>
            <a:ext cx="0" cy="533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9" name="Object 12"/>
          <p:cNvGraphicFramePr>
            <a:graphicFrameLocks noChangeAspect="1"/>
          </p:cNvGraphicFramePr>
          <p:nvPr>
            <p:extLst>
              <p:ext uri="{D42A27DB-BD31-4B8C-83A1-F6EECF244321}">
                <p14:modId xmlns:p14="http://schemas.microsoft.com/office/powerpoint/2010/main" val="1178565988"/>
              </p:ext>
            </p:extLst>
          </p:nvPr>
        </p:nvGraphicFramePr>
        <p:xfrm>
          <a:off x="9210675" y="2395717"/>
          <a:ext cx="373063" cy="484188"/>
        </p:xfrm>
        <a:graphic>
          <a:graphicData uri="http://schemas.openxmlformats.org/presentationml/2006/ole">
            <mc:AlternateContent xmlns:mc="http://schemas.openxmlformats.org/markup-compatibility/2006">
              <mc:Choice xmlns:v="urn:schemas-microsoft-com:vml" Requires="v">
                <p:oleObj spid="_x0000_s262747" name="公式" r:id="rId7" imgW="177646" imgH="228402" progId="Equation.3">
                  <p:embed/>
                </p:oleObj>
              </mc:Choice>
              <mc:Fallback>
                <p:oleObj name="公式" r:id="rId7" imgW="177646"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0675" y="2395717"/>
                        <a:ext cx="37306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Arc 12"/>
          <p:cNvSpPr>
            <a:spLocks/>
          </p:cNvSpPr>
          <p:nvPr/>
        </p:nvSpPr>
        <p:spPr bwMode="auto">
          <a:xfrm>
            <a:off x="9709294" y="1723645"/>
            <a:ext cx="646025" cy="264651"/>
          </a:xfrm>
          <a:custGeom>
            <a:avLst/>
            <a:gdLst>
              <a:gd name="T0" fmla="*/ 0 w 43200"/>
              <a:gd name="T1" fmla="*/ 0 h 40471"/>
              <a:gd name="T2" fmla="*/ 0 w 43200"/>
              <a:gd name="T3" fmla="*/ 0 h 40471"/>
              <a:gd name="T4" fmla="*/ 0 w 43200"/>
              <a:gd name="T5" fmla="*/ 0 h 40471"/>
              <a:gd name="T6" fmla="*/ 0 60000 65536"/>
              <a:gd name="T7" fmla="*/ 0 60000 65536"/>
              <a:gd name="T8" fmla="*/ 0 60000 65536"/>
              <a:gd name="T9" fmla="*/ 0 w 43200"/>
              <a:gd name="T10" fmla="*/ 0 h 40471"/>
              <a:gd name="T11" fmla="*/ 43200 w 43200"/>
              <a:gd name="T12" fmla="*/ 40471 h 40471"/>
            </a:gdLst>
            <a:ahLst/>
            <a:cxnLst>
              <a:cxn ang="T6">
                <a:pos x="T0" y="T1"/>
              </a:cxn>
              <a:cxn ang="T7">
                <a:pos x="T2" y="T3"/>
              </a:cxn>
              <a:cxn ang="T8">
                <a:pos x="T4" y="T5"/>
              </a:cxn>
            </a:cxnLst>
            <a:rect l="T9" t="T10" r="T11" b="T12"/>
            <a:pathLst>
              <a:path w="43200" h="40471" fill="none"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path>
              <a:path w="43200" h="40471" stroke="0"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lnTo>
                  <a:pt x="21600" y="18871"/>
                </a:lnTo>
                <a:lnTo>
                  <a:pt x="32109" y="0"/>
                </a:lnTo>
                <a:close/>
              </a:path>
            </a:pathLst>
          </a:custGeom>
          <a:noFill/>
          <a:ln w="25400" cap="rnd">
            <a:solidFill>
              <a:schemeClr val="tx1"/>
            </a:solidFill>
            <a:round/>
            <a:headEnd type="arrow"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 name="Line 10"/>
          <p:cNvSpPr>
            <a:spLocks noChangeShapeType="1"/>
          </p:cNvSpPr>
          <p:nvPr/>
        </p:nvSpPr>
        <p:spPr bwMode="auto">
          <a:xfrm flipV="1">
            <a:off x="10048630" y="837704"/>
            <a:ext cx="17709" cy="84398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2" name="Object 13"/>
          <p:cNvGraphicFramePr>
            <a:graphicFrameLocks noChangeAspect="1"/>
          </p:cNvGraphicFramePr>
          <p:nvPr>
            <p:extLst>
              <p:ext uri="{D42A27DB-BD31-4B8C-83A1-F6EECF244321}">
                <p14:modId xmlns:p14="http://schemas.microsoft.com/office/powerpoint/2010/main" val="826204716"/>
              </p:ext>
            </p:extLst>
          </p:nvPr>
        </p:nvGraphicFramePr>
        <p:xfrm>
          <a:off x="9929814" y="385763"/>
          <a:ext cx="339725" cy="519112"/>
        </p:xfrm>
        <a:graphic>
          <a:graphicData uri="http://schemas.openxmlformats.org/presentationml/2006/ole">
            <mc:AlternateContent xmlns:mc="http://schemas.openxmlformats.org/markup-compatibility/2006">
              <mc:Choice xmlns:v="urn:schemas-microsoft-com:vml" Requires="v">
                <p:oleObj spid="_x0000_s262748" name="公式" r:id="rId9" imgW="139680" imgH="215640" progId="Equation.3">
                  <p:embed/>
                </p:oleObj>
              </mc:Choice>
              <mc:Fallback>
                <p:oleObj name="公式" r:id="rId9" imgW="139680" imgH="215640" progId="Equation.3">
                  <p:embed/>
                  <p:pic>
                    <p:nvPicPr>
                      <p:cNvPr id="0" name=""/>
                      <p:cNvPicPr>
                        <a:picLocks noChangeAspect="1" noChangeArrowheads="1"/>
                      </p:cNvPicPr>
                      <p:nvPr/>
                    </p:nvPicPr>
                    <p:blipFill>
                      <a:blip r:embed="rId10"/>
                      <a:srcRect/>
                      <a:stretch>
                        <a:fillRect/>
                      </a:stretch>
                    </p:blipFill>
                    <p:spPr bwMode="auto">
                      <a:xfrm>
                        <a:off x="9929814" y="385763"/>
                        <a:ext cx="33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 name="Text Box 8"/>
          <p:cNvSpPr txBox="1">
            <a:spLocks noChangeArrowheads="1"/>
          </p:cNvSpPr>
          <p:nvPr/>
        </p:nvSpPr>
        <p:spPr bwMode="auto">
          <a:xfrm>
            <a:off x="4483100" y="1781376"/>
            <a:ext cx="3140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2800" dirty="0">
                <a:solidFill>
                  <a:srgbClr val="CC3300"/>
                </a:solidFill>
              </a:rPr>
              <a:t>（</a:t>
            </a:r>
            <a:r>
              <a:rPr kumimoji="1" lang="en-US" altLang="zh-CN" sz="2800" i="1" dirty="0">
                <a:solidFill>
                  <a:srgbClr val="CC3300"/>
                </a:solidFill>
              </a:rPr>
              <a:t>n, l, m</a:t>
            </a:r>
            <a:r>
              <a:rPr kumimoji="1" lang="en-US" altLang="zh-CN" sz="2800" i="1" baseline="-25000" dirty="0">
                <a:solidFill>
                  <a:srgbClr val="CC3300"/>
                </a:solidFill>
              </a:rPr>
              <a:t>l </a:t>
            </a:r>
            <a:r>
              <a:rPr kumimoji="1" lang="en-US" altLang="zh-CN" sz="2800" i="1" dirty="0">
                <a:solidFill>
                  <a:srgbClr val="CC3300"/>
                </a:solidFill>
              </a:rPr>
              <a:t>, </a:t>
            </a:r>
            <a:r>
              <a:rPr kumimoji="1" lang="en-US" altLang="zh-CN" sz="2800" i="1" dirty="0" err="1">
                <a:solidFill>
                  <a:srgbClr val="CC3300"/>
                </a:solidFill>
              </a:rPr>
              <a:t>m</a:t>
            </a:r>
            <a:r>
              <a:rPr kumimoji="1" lang="en-US" altLang="zh-CN" sz="2800" i="1" baseline="-25000" dirty="0" err="1">
                <a:solidFill>
                  <a:srgbClr val="CC3300"/>
                </a:solidFill>
              </a:rPr>
              <a:t>s</a:t>
            </a:r>
            <a:r>
              <a:rPr kumimoji="1" lang="zh-CN" altLang="en-US" sz="2800" dirty="0">
                <a:solidFill>
                  <a:srgbClr val="CC3300"/>
                </a:solidFill>
              </a:rPr>
              <a:t>）</a:t>
            </a:r>
          </a:p>
        </p:txBody>
      </p:sp>
      <p:sp>
        <p:nvSpPr>
          <p:cNvPr id="54" name="Text Box 4"/>
          <p:cNvSpPr txBox="1">
            <a:spLocks noChangeArrowheads="1"/>
          </p:cNvSpPr>
          <p:nvPr/>
        </p:nvSpPr>
        <p:spPr bwMode="auto">
          <a:xfrm>
            <a:off x="2903449" y="2592233"/>
            <a:ext cx="640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zh-CN" altLang="en-US" sz="2800" dirty="0">
                <a:solidFill>
                  <a:srgbClr val="C00000"/>
                </a:solidFill>
              </a:rPr>
              <a:t>主量子数</a:t>
            </a:r>
            <a:r>
              <a:rPr kumimoji="1" lang="en-US" altLang="zh-CN" sz="2800" i="1" dirty="0"/>
              <a:t>n</a:t>
            </a:r>
            <a:r>
              <a:rPr kumimoji="1" lang="zh-CN" altLang="en-US" sz="2800" dirty="0">
                <a:solidFill>
                  <a:schemeClr val="tx2"/>
                </a:solidFill>
              </a:rPr>
              <a:t>：</a:t>
            </a:r>
            <a:r>
              <a:rPr kumimoji="1" lang="zh-CN" altLang="en-US" sz="2800" dirty="0"/>
              <a:t>               </a:t>
            </a:r>
            <a:r>
              <a:rPr kumimoji="1" lang="en-US" altLang="zh-CN" sz="2800" i="1" dirty="0">
                <a:solidFill>
                  <a:srgbClr val="FF0066"/>
                </a:solidFill>
              </a:rPr>
              <a:t>n=</a:t>
            </a:r>
            <a:r>
              <a:rPr kumimoji="1" lang="en-US" altLang="zh-CN" sz="2800" dirty="0">
                <a:solidFill>
                  <a:srgbClr val="FF0066"/>
                </a:solidFill>
              </a:rPr>
              <a:t>1, 2, 3,</a:t>
            </a:r>
            <a:r>
              <a:rPr kumimoji="1" lang="en-US" altLang="zh-CN" sz="2800" i="1" dirty="0">
                <a:solidFill>
                  <a:srgbClr val="FF0066"/>
                </a:solidFill>
              </a:rPr>
              <a:t>…</a:t>
            </a:r>
          </a:p>
        </p:txBody>
      </p:sp>
      <p:sp>
        <p:nvSpPr>
          <p:cNvPr id="55" name="Text Box 5"/>
          <p:cNvSpPr txBox="1">
            <a:spLocks noChangeArrowheads="1"/>
          </p:cNvSpPr>
          <p:nvPr/>
        </p:nvSpPr>
        <p:spPr bwMode="auto">
          <a:xfrm>
            <a:off x="2922499" y="3357408"/>
            <a:ext cx="640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zh-CN" altLang="en-US" sz="2800" dirty="0">
                <a:solidFill>
                  <a:srgbClr val="0000FF"/>
                </a:solidFill>
              </a:rPr>
              <a:t>轨道角量子数</a:t>
            </a:r>
            <a:r>
              <a:rPr kumimoji="1" lang="en-US" altLang="zh-CN" sz="2800" i="1" dirty="0">
                <a:solidFill>
                  <a:srgbClr val="FF0000"/>
                </a:solidFill>
              </a:rPr>
              <a:t>l</a:t>
            </a:r>
            <a:r>
              <a:rPr kumimoji="1" lang="zh-CN" altLang="en-US" sz="2800" dirty="0">
                <a:solidFill>
                  <a:schemeClr val="tx2"/>
                </a:solidFill>
              </a:rPr>
              <a:t>：</a:t>
            </a:r>
            <a:r>
              <a:rPr kumimoji="1" lang="zh-CN" altLang="en-US" sz="2800" dirty="0">
                <a:latin typeface="宋体" panose="02010600030101010101" pitchFamily="2" charset="-122"/>
              </a:rPr>
              <a:t>    </a:t>
            </a:r>
            <a:r>
              <a:rPr kumimoji="1" lang="en-US" altLang="zh-CN" sz="2800" i="1" dirty="0">
                <a:solidFill>
                  <a:srgbClr val="CC3300"/>
                </a:solidFill>
              </a:rPr>
              <a:t>l = </a:t>
            </a:r>
            <a:r>
              <a:rPr kumimoji="1" lang="en-US" altLang="zh-CN" sz="2800" dirty="0">
                <a:solidFill>
                  <a:srgbClr val="CC3300"/>
                </a:solidFill>
              </a:rPr>
              <a:t>0, 1, 2,…, (</a:t>
            </a:r>
            <a:r>
              <a:rPr kumimoji="1" lang="en-US" altLang="zh-CN" sz="2800" i="1" dirty="0">
                <a:solidFill>
                  <a:srgbClr val="CC3300"/>
                </a:solidFill>
              </a:rPr>
              <a:t>n-</a:t>
            </a:r>
            <a:r>
              <a:rPr kumimoji="1" lang="en-US" altLang="zh-CN" sz="2800" dirty="0">
                <a:solidFill>
                  <a:srgbClr val="CC3300"/>
                </a:solidFill>
              </a:rPr>
              <a:t>1)</a:t>
            </a:r>
            <a:endParaRPr kumimoji="1" lang="en-US" altLang="zh-CN" sz="2800" dirty="0">
              <a:solidFill>
                <a:srgbClr val="CC3300"/>
              </a:solidFill>
              <a:latin typeface="宋体" panose="02010600030101010101" pitchFamily="2" charset="-122"/>
            </a:endParaRPr>
          </a:p>
        </p:txBody>
      </p:sp>
      <p:sp>
        <p:nvSpPr>
          <p:cNvPr id="56" name="Text Box 6"/>
          <p:cNvSpPr txBox="1">
            <a:spLocks noChangeArrowheads="1"/>
          </p:cNvSpPr>
          <p:nvPr/>
        </p:nvSpPr>
        <p:spPr bwMode="auto">
          <a:xfrm>
            <a:off x="2919324" y="4171794"/>
            <a:ext cx="731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zh-CN" altLang="en-US" sz="2800" dirty="0">
                <a:solidFill>
                  <a:srgbClr val="800080"/>
                </a:solidFill>
              </a:rPr>
              <a:t>轨道磁量子数</a:t>
            </a:r>
            <a:r>
              <a:rPr kumimoji="1" lang="en-US" altLang="zh-CN" sz="2800" i="1" dirty="0">
                <a:solidFill>
                  <a:srgbClr val="FF0000"/>
                </a:solidFill>
              </a:rPr>
              <a:t>m</a:t>
            </a:r>
            <a:r>
              <a:rPr kumimoji="1" lang="en-US" altLang="zh-CN" sz="2800" i="1" baseline="-25000" dirty="0">
                <a:solidFill>
                  <a:srgbClr val="FF0000"/>
                </a:solidFill>
              </a:rPr>
              <a:t>l</a:t>
            </a:r>
            <a:r>
              <a:rPr kumimoji="1" lang="zh-CN" altLang="en-US" sz="2800" dirty="0">
                <a:solidFill>
                  <a:schemeClr val="tx2"/>
                </a:solidFill>
              </a:rPr>
              <a:t>：</a:t>
            </a:r>
            <a:r>
              <a:rPr kumimoji="1" lang="zh-CN" altLang="en-US" sz="2800" dirty="0">
                <a:solidFill>
                  <a:srgbClr val="0000FF"/>
                </a:solidFill>
              </a:rPr>
              <a:t> </a:t>
            </a:r>
            <a:r>
              <a:rPr kumimoji="1" lang="zh-CN" altLang="en-US" sz="2800" dirty="0"/>
              <a:t>    </a:t>
            </a:r>
            <a:r>
              <a:rPr kumimoji="1" lang="en-US" altLang="zh-CN" sz="2800" i="1" dirty="0">
                <a:solidFill>
                  <a:srgbClr val="FF0066"/>
                </a:solidFill>
              </a:rPr>
              <a:t>m</a:t>
            </a:r>
            <a:r>
              <a:rPr kumimoji="1" lang="en-US" altLang="zh-CN" sz="2800" i="1" baseline="-25000" dirty="0">
                <a:solidFill>
                  <a:srgbClr val="FF0066"/>
                </a:solidFill>
              </a:rPr>
              <a:t>l</a:t>
            </a:r>
            <a:r>
              <a:rPr kumimoji="1" lang="en-US" altLang="zh-CN" sz="2800" dirty="0">
                <a:solidFill>
                  <a:srgbClr val="FF0066"/>
                </a:solidFill>
              </a:rPr>
              <a:t>=0, </a:t>
            </a:r>
            <a:r>
              <a:rPr kumimoji="1" lang="en-US" altLang="zh-CN" sz="2800" dirty="0">
                <a:solidFill>
                  <a:srgbClr val="FF0066"/>
                </a:solidFill>
                <a:sym typeface="Symbol" panose="05050102010706020507" pitchFamily="18" charset="2"/>
              </a:rPr>
              <a:t></a:t>
            </a:r>
            <a:r>
              <a:rPr kumimoji="1" lang="en-US" altLang="zh-CN" sz="2800" dirty="0">
                <a:solidFill>
                  <a:srgbClr val="FF0066"/>
                </a:solidFill>
              </a:rPr>
              <a:t>1,  </a:t>
            </a:r>
            <a:r>
              <a:rPr kumimoji="1" lang="en-US" altLang="zh-CN" sz="2800" dirty="0">
                <a:solidFill>
                  <a:srgbClr val="FF0066"/>
                </a:solidFill>
                <a:sym typeface="Symbol" panose="05050102010706020507" pitchFamily="18" charset="2"/>
              </a:rPr>
              <a:t></a:t>
            </a:r>
            <a:r>
              <a:rPr kumimoji="1" lang="en-US" altLang="zh-CN" sz="2800" dirty="0">
                <a:solidFill>
                  <a:srgbClr val="FF0066"/>
                </a:solidFill>
              </a:rPr>
              <a:t>2, …,  </a:t>
            </a:r>
            <a:r>
              <a:rPr kumimoji="1" lang="en-US" altLang="zh-CN" sz="2800" dirty="0">
                <a:solidFill>
                  <a:srgbClr val="FF0066"/>
                </a:solidFill>
                <a:sym typeface="Symbol" panose="05050102010706020507" pitchFamily="18" charset="2"/>
              </a:rPr>
              <a:t></a:t>
            </a:r>
            <a:r>
              <a:rPr kumimoji="1" lang="en-US" altLang="zh-CN" sz="2800" i="1" dirty="0">
                <a:solidFill>
                  <a:srgbClr val="FF0066"/>
                </a:solidFill>
              </a:rPr>
              <a:t> l </a:t>
            </a:r>
          </a:p>
        </p:txBody>
      </p:sp>
      <p:sp>
        <p:nvSpPr>
          <p:cNvPr id="57" name="Text Box 7"/>
          <p:cNvSpPr txBox="1">
            <a:spLocks noChangeArrowheads="1"/>
          </p:cNvSpPr>
          <p:nvPr/>
        </p:nvSpPr>
        <p:spPr bwMode="auto">
          <a:xfrm>
            <a:off x="2895511" y="4892519"/>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zh-CN" altLang="en-US" sz="2800" dirty="0">
                <a:solidFill>
                  <a:srgbClr val="FF00FF"/>
                </a:solidFill>
              </a:rPr>
              <a:t>自旋磁量子数</a:t>
            </a:r>
            <a:r>
              <a:rPr kumimoji="1" lang="en-US" altLang="zh-CN" sz="2800" i="1" dirty="0" err="1">
                <a:solidFill>
                  <a:srgbClr val="0000FF"/>
                </a:solidFill>
              </a:rPr>
              <a:t>m</a:t>
            </a:r>
            <a:r>
              <a:rPr kumimoji="1" lang="en-US" altLang="zh-CN" sz="2800" i="1" baseline="-25000" dirty="0" err="1">
                <a:solidFill>
                  <a:srgbClr val="0000FF"/>
                </a:solidFill>
              </a:rPr>
              <a:t>s</a:t>
            </a:r>
            <a:r>
              <a:rPr kumimoji="1" lang="zh-CN" altLang="en-US" sz="2800" dirty="0"/>
              <a:t>：</a:t>
            </a:r>
            <a:r>
              <a:rPr kumimoji="1" lang="zh-CN" altLang="en-US" sz="2800" i="1" dirty="0"/>
              <a:t>      </a:t>
            </a:r>
            <a:r>
              <a:rPr kumimoji="1" lang="en-US" altLang="zh-CN" sz="2800" i="1" dirty="0" err="1">
                <a:solidFill>
                  <a:srgbClr val="CC3300"/>
                </a:solidFill>
              </a:rPr>
              <a:t>m</a:t>
            </a:r>
            <a:r>
              <a:rPr kumimoji="1" lang="en-US" altLang="zh-CN" sz="2800" i="1" baseline="-25000" dirty="0" err="1">
                <a:solidFill>
                  <a:srgbClr val="CC3300"/>
                </a:solidFill>
              </a:rPr>
              <a:t>s</a:t>
            </a:r>
            <a:r>
              <a:rPr kumimoji="1" lang="en-US" altLang="zh-CN" sz="2800" dirty="0">
                <a:solidFill>
                  <a:srgbClr val="CC3300"/>
                </a:solidFill>
              </a:rPr>
              <a:t>=</a:t>
            </a:r>
            <a:r>
              <a:rPr kumimoji="1" lang="en-US" altLang="zh-CN" sz="2800" dirty="0">
                <a:solidFill>
                  <a:srgbClr val="CC3300"/>
                </a:solidFill>
                <a:sym typeface="Symbol" panose="05050102010706020507" pitchFamily="18" charset="2"/>
              </a:rPr>
              <a:t></a:t>
            </a:r>
            <a:r>
              <a:rPr kumimoji="1" lang="en-US" altLang="zh-CN" sz="2800" dirty="0">
                <a:solidFill>
                  <a:srgbClr val="CC3300"/>
                </a:solidFill>
              </a:rPr>
              <a:t>1/2</a:t>
            </a:r>
          </a:p>
        </p:txBody>
      </p:sp>
      <p:grpSp>
        <p:nvGrpSpPr>
          <p:cNvPr id="58" name="Group 4"/>
          <p:cNvGrpSpPr>
            <a:grpSpLocks/>
          </p:cNvGrpSpPr>
          <p:nvPr/>
        </p:nvGrpSpPr>
        <p:grpSpPr bwMode="auto">
          <a:xfrm>
            <a:off x="2997938" y="5593374"/>
            <a:ext cx="6096000" cy="1066800"/>
            <a:chOff x="960" y="1104"/>
            <a:chExt cx="3840" cy="672"/>
          </a:xfrm>
        </p:grpSpPr>
        <p:sp>
          <p:nvSpPr>
            <p:cNvPr id="59" name="Rectangle 5"/>
            <p:cNvSpPr>
              <a:spLocks noChangeArrowheads="1"/>
            </p:cNvSpPr>
            <p:nvPr/>
          </p:nvSpPr>
          <p:spPr bwMode="auto">
            <a:xfrm>
              <a:off x="43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60" name="Rectangle 6"/>
            <p:cNvSpPr>
              <a:spLocks noChangeArrowheads="1"/>
            </p:cNvSpPr>
            <p:nvPr/>
          </p:nvSpPr>
          <p:spPr bwMode="auto">
            <a:xfrm>
              <a:off x="3840" y="1440"/>
              <a:ext cx="480" cy="336"/>
            </a:xfrm>
            <a:prstGeom prst="rect">
              <a:avLst/>
            </a:prstGeom>
            <a:solidFill>
              <a:srgbClr val="00FFFF"/>
            </a:solidFill>
            <a:ln w="9525">
              <a:solidFill>
                <a:srgbClr val="000000"/>
              </a:solidFill>
              <a:miter lim="800000"/>
              <a:headEnd/>
              <a:tailEnd/>
            </a:ln>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h</a:t>
              </a:r>
            </a:p>
          </p:txBody>
        </p:sp>
        <p:sp>
          <p:nvSpPr>
            <p:cNvPr id="61" name="Rectangle 7"/>
            <p:cNvSpPr>
              <a:spLocks noChangeArrowheads="1"/>
            </p:cNvSpPr>
            <p:nvPr/>
          </p:nvSpPr>
          <p:spPr bwMode="auto">
            <a:xfrm>
              <a:off x="336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g</a:t>
              </a:r>
            </a:p>
          </p:txBody>
        </p:sp>
        <p:sp>
          <p:nvSpPr>
            <p:cNvPr id="62" name="Rectangle 8"/>
            <p:cNvSpPr>
              <a:spLocks noChangeArrowheads="1"/>
            </p:cNvSpPr>
            <p:nvPr/>
          </p:nvSpPr>
          <p:spPr bwMode="auto">
            <a:xfrm>
              <a:off x="288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f</a:t>
              </a:r>
            </a:p>
          </p:txBody>
        </p:sp>
        <p:sp>
          <p:nvSpPr>
            <p:cNvPr id="63" name="Rectangle 9"/>
            <p:cNvSpPr>
              <a:spLocks noChangeArrowheads="1"/>
            </p:cNvSpPr>
            <p:nvPr/>
          </p:nvSpPr>
          <p:spPr bwMode="auto">
            <a:xfrm>
              <a:off x="240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d</a:t>
              </a:r>
            </a:p>
          </p:txBody>
        </p:sp>
        <p:sp>
          <p:nvSpPr>
            <p:cNvPr id="64" name="Rectangle 10"/>
            <p:cNvSpPr>
              <a:spLocks noChangeArrowheads="1"/>
            </p:cNvSpPr>
            <p:nvPr/>
          </p:nvSpPr>
          <p:spPr bwMode="auto">
            <a:xfrm>
              <a:off x="19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p</a:t>
              </a:r>
            </a:p>
          </p:txBody>
        </p:sp>
        <p:sp>
          <p:nvSpPr>
            <p:cNvPr id="65" name="Rectangle 11"/>
            <p:cNvSpPr>
              <a:spLocks noChangeArrowheads="1"/>
            </p:cNvSpPr>
            <p:nvPr/>
          </p:nvSpPr>
          <p:spPr bwMode="auto">
            <a:xfrm>
              <a:off x="144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s</a:t>
              </a:r>
            </a:p>
          </p:txBody>
        </p:sp>
        <p:sp>
          <p:nvSpPr>
            <p:cNvPr id="66" name="Rectangle 12"/>
            <p:cNvSpPr>
              <a:spLocks noChangeArrowheads="1"/>
            </p:cNvSpPr>
            <p:nvPr/>
          </p:nvSpPr>
          <p:spPr bwMode="auto">
            <a:xfrm>
              <a:off x="960" y="1440"/>
              <a:ext cx="480" cy="336"/>
            </a:xfrm>
            <a:prstGeom prst="rect">
              <a:avLst/>
            </a:prstGeom>
            <a:solidFill>
              <a:srgbClr val="00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800" dirty="0">
                  <a:solidFill>
                    <a:srgbClr val="FF0000"/>
                  </a:solidFill>
                </a:rPr>
                <a:t>符号</a:t>
              </a:r>
            </a:p>
          </p:txBody>
        </p:sp>
        <p:sp>
          <p:nvSpPr>
            <p:cNvPr id="67" name="Rectangle 13"/>
            <p:cNvSpPr>
              <a:spLocks noChangeArrowheads="1"/>
            </p:cNvSpPr>
            <p:nvPr/>
          </p:nvSpPr>
          <p:spPr bwMode="auto">
            <a:xfrm>
              <a:off x="43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68" name="Rectangle 14"/>
            <p:cNvSpPr>
              <a:spLocks noChangeArrowheads="1"/>
            </p:cNvSpPr>
            <p:nvPr/>
          </p:nvSpPr>
          <p:spPr bwMode="auto">
            <a:xfrm>
              <a:off x="38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5</a:t>
              </a:r>
            </a:p>
          </p:txBody>
        </p:sp>
        <p:sp>
          <p:nvSpPr>
            <p:cNvPr id="69" name="Rectangle 15"/>
            <p:cNvSpPr>
              <a:spLocks noChangeArrowheads="1"/>
            </p:cNvSpPr>
            <p:nvPr/>
          </p:nvSpPr>
          <p:spPr bwMode="auto">
            <a:xfrm>
              <a:off x="336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4</a:t>
              </a:r>
            </a:p>
          </p:txBody>
        </p:sp>
        <p:sp>
          <p:nvSpPr>
            <p:cNvPr id="70" name="Rectangle 16"/>
            <p:cNvSpPr>
              <a:spLocks noChangeArrowheads="1"/>
            </p:cNvSpPr>
            <p:nvPr/>
          </p:nvSpPr>
          <p:spPr bwMode="auto">
            <a:xfrm>
              <a:off x="288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3</a:t>
              </a:r>
            </a:p>
          </p:txBody>
        </p:sp>
        <p:sp>
          <p:nvSpPr>
            <p:cNvPr id="71" name="Rectangle 17"/>
            <p:cNvSpPr>
              <a:spLocks noChangeArrowheads="1"/>
            </p:cNvSpPr>
            <p:nvPr/>
          </p:nvSpPr>
          <p:spPr bwMode="auto">
            <a:xfrm>
              <a:off x="240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2</a:t>
              </a:r>
            </a:p>
          </p:txBody>
        </p:sp>
        <p:sp>
          <p:nvSpPr>
            <p:cNvPr id="72" name="Rectangle 18"/>
            <p:cNvSpPr>
              <a:spLocks noChangeArrowheads="1"/>
            </p:cNvSpPr>
            <p:nvPr/>
          </p:nvSpPr>
          <p:spPr bwMode="auto">
            <a:xfrm>
              <a:off x="19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1</a:t>
              </a:r>
            </a:p>
          </p:txBody>
        </p:sp>
        <p:sp>
          <p:nvSpPr>
            <p:cNvPr id="73" name="Rectangle 19"/>
            <p:cNvSpPr>
              <a:spLocks noChangeArrowheads="1"/>
            </p:cNvSpPr>
            <p:nvPr/>
          </p:nvSpPr>
          <p:spPr bwMode="auto">
            <a:xfrm>
              <a:off x="14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0</a:t>
              </a:r>
            </a:p>
          </p:txBody>
        </p:sp>
        <p:sp>
          <p:nvSpPr>
            <p:cNvPr id="74" name="Rectangle 20"/>
            <p:cNvSpPr>
              <a:spLocks noChangeArrowheads="1"/>
            </p:cNvSpPr>
            <p:nvPr/>
          </p:nvSpPr>
          <p:spPr bwMode="auto">
            <a:xfrm>
              <a:off x="960" y="1104"/>
              <a:ext cx="480" cy="336"/>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l</a:t>
              </a:r>
            </a:p>
          </p:txBody>
        </p:sp>
        <p:sp>
          <p:nvSpPr>
            <p:cNvPr id="75" name="Line 21"/>
            <p:cNvSpPr>
              <a:spLocks noChangeShapeType="1"/>
            </p:cNvSpPr>
            <p:nvPr/>
          </p:nvSpPr>
          <p:spPr bwMode="auto">
            <a:xfrm>
              <a:off x="960" y="1104"/>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76" name="Line 22"/>
            <p:cNvSpPr>
              <a:spLocks noChangeShapeType="1"/>
            </p:cNvSpPr>
            <p:nvPr/>
          </p:nvSpPr>
          <p:spPr bwMode="auto">
            <a:xfrm>
              <a:off x="960" y="1440"/>
              <a:ext cx="38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77" name="Line 23"/>
            <p:cNvSpPr>
              <a:spLocks noChangeShapeType="1"/>
            </p:cNvSpPr>
            <p:nvPr/>
          </p:nvSpPr>
          <p:spPr bwMode="auto">
            <a:xfrm>
              <a:off x="960" y="1776"/>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78" name="Line 24"/>
            <p:cNvSpPr>
              <a:spLocks noChangeShapeType="1"/>
            </p:cNvSpPr>
            <p:nvPr/>
          </p:nvSpPr>
          <p:spPr bwMode="auto">
            <a:xfrm>
              <a:off x="96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79" name="Line 25"/>
            <p:cNvSpPr>
              <a:spLocks noChangeShapeType="1"/>
            </p:cNvSpPr>
            <p:nvPr/>
          </p:nvSpPr>
          <p:spPr bwMode="auto">
            <a:xfrm>
              <a:off x="14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80" name="Line 26"/>
            <p:cNvSpPr>
              <a:spLocks noChangeShapeType="1"/>
            </p:cNvSpPr>
            <p:nvPr/>
          </p:nvSpPr>
          <p:spPr bwMode="auto">
            <a:xfrm>
              <a:off x="19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81" name="Line 27"/>
            <p:cNvSpPr>
              <a:spLocks noChangeShapeType="1"/>
            </p:cNvSpPr>
            <p:nvPr/>
          </p:nvSpPr>
          <p:spPr bwMode="auto">
            <a:xfrm>
              <a:off x="240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82" name="Line 28"/>
            <p:cNvSpPr>
              <a:spLocks noChangeShapeType="1"/>
            </p:cNvSpPr>
            <p:nvPr/>
          </p:nvSpPr>
          <p:spPr bwMode="auto">
            <a:xfrm>
              <a:off x="288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83" name="Line 29"/>
            <p:cNvSpPr>
              <a:spLocks noChangeShapeType="1"/>
            </p:cNvSpPr>
            <p:nvPr/>
          </p:nvSpPr>
          <p:spPr bwMode="auto">
            <a:xfrm>
              <a:off x="336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84" name="Line 30"/>
            <p:cNvSpPr>
              <a:spLocks noChangeShapeType="1"/>
            </p:cNvSpPr>
            <p:nvPr/>
          </p:nvSpPr>
          <p:spPr bwMode="auto">
            <a:xfrm>
              <a:off x="38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85" name="Line 31"/>
            <p:cNvSpPr>
              <a:spLocks noChangeShapeType="1"/>
            </p:cNvSpPr>
            <p:nvPr/>
          </p:nvSpPr>
          <p:spPr bwMode="auto">
            <a:xfrm>
              <a:off x="43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86" name="Line 32"/>
            <p:cNvSpPr>
              <a:spLocks noChangeShapeType="1"/>
            </p:cNvSpPr>
            <p:nvPr/>
          </p:nvSpPr>
          <p:spPr bwMode="auto">
            <a:xfrm>
              <a:off x="480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grpSp>
    </p:spTree>
    <p:extLst>
      <p:ext uri="{BB962C8B-B14F-4D97-AF65-F5344CB8AC3E}">
        <p14:creationId xmlns:p14="http://schemas.microsoft.com/office/powerpoint/2010/main" val="19917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ppt_x</p:attrName>
                                        </p:attrNameLst>
                                      </p:cBhvr>
                                      <p:tavLst>
                                        <p:tav tm="0">
                                          <p:val>
                                            <p:strVal val="#ppt_x"/>
                                          </p:val>
                                        </p:tav>
                                        <p:tav tm="100000">
                                          <p:val>
                                            <p:strVal val="#ppt_x"/>
                                          </p:val>
                                        </p:tav>
                                      </p:tavLst>
                                    </p:anim>
                                    <p:anim calcmode="lin" valueType="num">
                                      <p:cBhvr>
                                        <p:cTn id="31"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1000"/>
                                        <p:tgtEl>
                                          <p:spTgt spid="49"/>
                                        </p:tgtEl>
                                      </p:cBhvr>
                                    </p:animEffect>
                                    <p:anim calcmode="lin" valueType="num">
                                      <p:cBhvr>
                                        <p:cTn id="43" dur="1000" fill="hold"/>
                                        <p:tgtEl>
                                          <p:spTgt spid="49"/>
                                        </p:tgtEl>
                                        <p:attrNameLst>
                                          <p:attrName>ppt_x</p:attrName>
                                        </p:attrNameLst>
                                      </p:cBhvr>
                                      <p:tavLst>
                                        <p:tav tm="0">
                                          <p:val>
                                            <p:strVal val="#ppt_x"/>
                                          </p:val>
                                        </p:tav>
                                        <p:tav tm="100000">
                                          <p:val>
                                            <p:strVal val="#ppt_x"/>
                                          </p:val>
                                        </p:tav>
                                      </p:tavLst>
                                    </p:anim>
                                    <p:anim calcmode="lin" valueType="num">
                                      <p:cBhvr>
                                        <p:cTn id="4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1000"/>
                                        <p:tgtEl>
                                          <p:spTgt spid="52"/>
                                        </p:tgtEl>
                                      </p:cBhvr>
                                    </p:animEffect>
                                    <p:anim calcmode="lin" valueType="num">
                                      <p:cBhvr>
                                        <p:cTn id="62" dur="1000" fill="hold"/>
                                        <p:tgtEl>
                                          <p:spTgt spid="52"/>
                                        </p:tgtEl>
                                        <p:attrNameLst>
                                          <p:attrName>ppt_x</p:attrName>
                                        </p:attrNameLst>
                                      </p:cBhvr>
                                      <p:tavLst>
                                        <p:tav tm="0">
                                          <p:val>
                                            <p:strVal val="#ppt_x"/>
                                          </p:val>
                                        </p:tav>
                                        <p:tav tm="100000">
                                          <p:val>
                                            <p:strVal val="#ppt_x"/>
                                          </p:val>
                                        </p:tav>
                                      </p:tavLst>
                                    </p:anim>
                                    <p:anim calcmode="lin" valueType="num">
                                      <p:cBhvr>
                                        <p:cTn id="63" dur="1000" fill="hold"/>
                                        <p:tgtEl>
                                          <p:spTgt spid="52"/>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22" presetClass="entr" presetSubtype="8" fill="hold" grpId="0" nodeType="after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left)">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wipe(left)">
                                      <p:cBhvr>
                                        <p:cTn id="72" dur="5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left)">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wipe(left)">
                                      <p:cBhvr>
                                        <p:cTn id="87" dur="500"/>
                                        <p:tgtEl>
                                          <p:spTgt spid="57"/>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8"/>
                                        </p:tgtEl>
                                        <p:attrNameLst>
                                          <p:attrName>style.visibility</p:attrName>
                                        </p:attrNameLst>
                                      </p:cBhvr>
                                      <p:to>
                                        <p:strVal val="visible"/>
                                      </p:to>
                                    </p:set>
                                    <p:anim calcmode="lin" valueType="num">
                                      <p:cBhvr additive="base">
                                        <p:cTn id="92" dur="500" fill="hold"/>
                                        <p:tgtEl>
                                          <p:spTgt spid="58"/>
                                        </p:tgtEl>
                                        <p:attrNameLst>
                                          <p:attrName>ppt_x</p:attrName>
                                        </p:attrNameLst>
                                      </p:cBhvr>
                                      <p:tavLst>
                                        <p:tav tm="0">
                                          <p:val>
                                            <p:strVal val="#ppt_x"/>
                                          </p:val>
                                        </p:tav>
                                        <p:tav tm="100000">
                                          <p:val>
                                            <p:strVal val="#ppt_x"/>
                                          </p:val>
                                        </p:tav>
                                      </p:tavLst>
                                    </p:anim>
                                    <p:anim calcmode="lin" valueType="num">
                                      <p:cBhvr additive="base">
                                        <p:cTn id="9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autoUpdateAnimBg="0"/>
      <p:bldP spid="46" grpId="0" animBg="1"/>
      <p:bldP spid="48" grpId="0" animBg="1"/>
      <p:bldP spid="50" grpId="0" animBg="1"/>
      <p:bldP spid="51" grpId="0" animBg="1"/>
      <p:bldP spid="53" grpId="0" autoUpdateAnimBg="0"/>
      <p:bldP spid="54" grpId="0" autoUpdateAnimBg="0"/>
      <p:bldP spid="55" grpId="0" autoUpdateAnimBg="0"/>
      <p:bldP spid="56" grpId="0" autoUpdateAnimBg="0"/>
      <p:bldP spid="57"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
          <p:cNvSpPr txBox="1">
            <a:spLocks noChangeArrowheads="1"/>
          </p:cNvSpPr>
          <p:nvPr/>
        </p:nvSpPr>
        <p:spPr bwMode="auto">
          <a:xfrm>
            <a:off x="2577183" y="367050"/>
            <a:ext cx="87777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dirty="0">
                <a:solidFill>
                  <a:srgbClr val="C00000"/>
                </a:solidFill>
                <a:ea typeface="楷体_GB2312" pitchFamily="49" charset="-122"/>
              </a:rPr>
              <a:t>3.  </a:t>
            </a:r>
            <a:r>
              <a:rPr lang="zh-CN" altLang="en-US" sz="3600" dirty="0">
                <a:solidFill>
                  <a:srgbClr val="C00000"/>
                </a:solidFill>
                <a:ea typeface="楷体_GB2312" pitchFamily="49" charset="-122"/>
              </a:rPr>
              <a:t>描述原子电子运动状态的四个量子数</a:t>
            </a:r>
            <a:r>
              <a:rPr lang="zh-CN" altLang="en-US" sz="3600" dirty="0">
                <a:solidFill>
                  <a:srgbClr val="C00000"/>
                </a:solidFill>
              </a:rPr>
              <a:t> </a:t>
            </a:r>
          </a:p>
        </p:txBody>
      </p:sp>
      <p:sp>
        <p:nvSpPr>
          <p:cNvPr id="3" name="Text Box 13"/>
          <p:cNvSpPr txBox="1">
            <a:spLocks noChangeArrowheads="1"/>
          </p:cNvSpPr>
          <p:nvPr/>
        </p:nvSpPr>
        <p:spPr bwMode="auto">
          <a:xfrm>
            <a:off x="2629572" y="1227348"/>
            <a:ext cx="67818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0000CC"/>
                </a:solidFill>
              </a:rPr>
              <a:t>（</a:t>
            </a:r>
            <a:r>
              <a:rPr lang="en-US" altLang="zh-CN" sz="2800" dirty="0">
                <a:solidFill>
                  <a:srgbClr val="0000CC"/>
                </a:solidFill>
              </a:rPr>
              <a:t>1</a:t>
            </a:r>
            <a:r>
              <a:rPr lang="zh-CN" altLang="en-US" sz="2800" dirty="0">
                <a:solidFill>
                  <a:srgbClr val="0000CC"/>
                </a:solidFill>
              </a:rPr>
              <a:t>）主量子数</a:t>
            </a:r>
            <a:r>
              <a:rPr lang="en-US" altLang="zh-CN" sz="2800" i="1" dirty="0">
                <a:solidFill>
                  <a:srgbClr val="FF0066"/>
                </a:solidFill>
              </a:rPr>
              <a:t>n</a:t>
            </a:r>
            <a:r>
              <a:rPr lang="zh-CN" altLang="en-US" sz="2800" dirty="0">
                <a:solidFill>
                  <a:srgbClr val="0000CC"/>
                </a:solidFill>
              </a:rPr>
              <a:t>，可取    </a:t>
            </a:r>
            <a:r>
              <a:rPr lang="en-US" altLang="zh-CN" sz="2800" i="1" dirty="0">
                <a:solidFill>
                  <a:srgbClr val="FF0066"/>
                </a:solidFill>
              </a:rPr>
              <a:t>n=</a:t>
            </a:r>
            <a:r>
              <a:rPr lang="en-US" altLang="zh-CN" sz="2800" dirty="0">
                <a:solidFill>
                  <a:srgbClr val="FF0066"/>
                </a:solidFill>
              </a:rPr>
              <a:t>1,2,3,4,</a:t>
            </a:r>
            <a:r>
              <a:rPr lang="en-US" altLang="zh-CN" sz="2800" i="1" dirty="0">
                <a:solidFill>
                  <a:srgbClr val="FF0066"/>
                </a:solidFill>
                <a:cs typeface="Times New Roman" panose="02020603050405020304" pitchFamily="18" charset="0"/>
              </a:rPr>
              <a:t>…</a:t>
            </a:r>
          </a:p>
          <a:p>
            <a:pPr eaLnBrk="1" hangingPunct="1">
              <a:spcBef>
                <a:spcPct val="50000"/>
              </a:spcBef>
            </a:pPr>
            <a:r>
              <a:rPr lang="en-US" altLang="zh-CN" sz="2800" dirty="0"/>
              <a:t>      </a:t>
            </a:r>
            <a:r>
              <a:rPr lang="zh-CN" altLang="en-US" sz="2800" dirty="0">
                <a:solidFill>
                  <a:srgbClr val="FF00FF"/>
                </a:solidFill>
              </a:rPr>
              <a:t>它基本上决定原子中电子的能量。</a:t>
            </a:r>
            <a:endParaRPr lang="zh-CN" altLang="en-US" sz="2800" dirty="0">
              <a:solidFill>
                <a:srgbClr val="FF00FF"/>
              </a:solidFill>
              <a:latin typeface="宋体" panose="02010600030101010101" pitchFamily="2" charset="-122"/>
            </a:endParaRPr>
          </a:p>
        </p:txBody>
      </p:sp>
      <p:sp>
        <p:nvSpPr>
          <p:cNvPr id="4" name="Text Box 14"/>
          <p:cNvSpPr txBox="1">
            <a:spLocks noChangeArrowheads="1"/>
          </p:cNvSpPr>
          <p:nvPr/>
        </p:nvSpPr>
        <p:spPr bwMode="auto">
          <a:xfrm>
            <a:off x="2835948" y="2733758"/>
            <a:ext cx="1728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CC3300"/>
                </a:solidFill>
              </a:rPr>
              <a:t>氢原子：</a:t>
            </a:r>
            <a:r>
              <a:rPr lang="zh-CN" altLang="en-US" sz="2800" dirty="0"/>
              <a:t> </a:t>
            </a:r>
          </a:p>
        </p:txBody>
      </p:sp>
      <p:sp>
        <p:nvSpPr>
          <p:cNvPr id="5" name="Text Box 16"/>
          <p:cNvSpPr txBox="1">
            <a:spLocks noChangeArrowheads="1"/>
          </p:cNvSpPr>
          <p:nvPr/>
        </p:nvSpPr>
        <p:spPr bwMode="auto">
          <a:xfrm>
            <a:off x="2629572" y="3374517"/>
            <a:ext cx="67818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008000"/>
                </a:solidFill>
              </a:rPr>
              <a:t>（</a:t>
            </a:r>
            <a:r>
              <a:rPr lang="en-US" altLang="zh-CN" sz="2800" dirty="0">
                <a:solidFill>
                  <a:srgbClr val="008000"/>
                </a:solidFill>
              </a:rPr>
              <a:t>2</a:t>
            </a:r>
            <a:r>
              <a:rPr lang="zh-CN" altLang="en-US" sz="2800" dirty="0">
                <a:solidFill>
                  <a:srgbClr val="008000"/>
                </a:solidFill>
              </a:rPr>
              <a:t>）角量子数</a:t>
            </a:r>
            <a:r>
              <a:rPr lang="en-US" altLang="zh-CN" sz="2800" i="1" dirty="0">
                <a:solidFill>
                  <a:srgbClr val="FF0000"/>
                </a:solidFill>
              </a:rPr>
              <a:t>l</a:t>
            </a:r>
            <a:r>
              <a:rPr lang="zh-CN" altLang="en-US" sz="2800" dirty="0">
                <a:solidFill>
                  <a:srgbClr val="008000"/>
                </a:solidFill>
              </a:rPr>
              <a:t>，可取    </a:t>
            </a:r>
            <a:r>
              <a:rPr lang="en-US" altLang="zh-CN" sz="2800" i="1" dirty="0">
                <a:solidFill>
                  <a:srgbClr val="FF0066"/>
                </a:solidFill>
              </a:rPr>
              <a:t>l=</a:t>
            </a:r>
            <a:r>
              <a:rPr lang="en-US" altLang="zh-CN" sz="2800" dirty="0">
                <a:solidFill>
                  <a:srgbClr val="FF0066"/>
                </a:solidFill>
              </a:rPr>
              <a:t>0,1,2,</a:t>
            </a:r>
            <a:r>
              <a:rPr lang="en-US" altLang="zh-CN" sz="2800" i="1" dirty="0">
                <a:solidFill>
                  <a:srgbClr val="FF0066"/>
                </a:solidFill>
                <a:cs typeface="Times New Roman" panose="02020603050405020304" pitchFamily="18" charset="0"/>
              </a:rPr>
              <a:t>…</a:t>
            </a:r>
            <a:r>
              <a:rPr lang="zh-CN" altLang="en-US" sz="2800" i="1" dirty="0">
                <a:solidFill>
                  <a:srgbClr val="FF0066"/>
                </a:solidFill>
                <a:cs typeface="Times New Roman" panose="02020603050405020304" pitchFamily="18" charset="0"/>
              </a:rPr>
              <a:t>，</a:t>
            </a:r>
            <a:r>
              <a:rPr lang="en-US" altLang="zh-CN" sz="2800" dirty="0">
                <a:solidFill>
                  <a:srgbClr val="FF0066"/>
                </a:solidFill>
                <a:cs typeface="Times New Roman" panose="02020603050405020304" pitchFamily="18" charset="0"/>
              </a:rPr>
              <a:t>n-1</a:t>
            </a:r>
          </a:p>
          <a:p>
            <a:pPr eaLnBrk="1" hangingPunct="1">
              <a:lnSpc>
                <a:spcPct val="60000"/>
              </a:lnSpc>
              <a:spcBef>
                <a:spcPct val="50000"/>
              </a:spcBef>
            </a:pPr>
            <a:r>
              <a:rPr lang="en-US" altLang="zh-CN" sz="2800" i="1" dirty="0">
                <a:solidFill>
                  <a:srgbClr val="990033"/>
                </a:solidFill>
                <a:cs typeface="Times New Roman" panose="02020603050405020304" pitchFamily="18" charset="0"/>
              </a:rPr>
              <a:t>          </a:t>
            </a:r>
            <a:r>
              <a:rPr lang="zh-CN" altLang="en-US" sz="2800" dirty="0">
                <a:solidFill>
                  <a:srgbClr val="990033"/>
                </a:solidFill>
                <a:latin typeface="宋体" panose="02010600030101010101" pitchFamily="2" charset="-122"/>
              </a:rPr>
              <a:t>确定电子轨道角动量的值。</a:t>
            </a:r>
            <a:r>
              <a:rPr lang="zh-CN" altLang="en-US" sz="2800" dirty="0">
                <a:solidFill>
                  <a:srgbClr val="990033"/>
                </a:solidFill>
              </a:rPr>
              <a:t>对电子</a:t>
            </a:r>
          </a:p>
          <a:p>
            <a:pPr eaLnBrk="1" hangingPunct="1">
              <a:lnSpc>
                <a:spcPct val="60000"/>
              </a:lnSpc>
              <a:spcBef>
                <a:spcPct val="50000"/>
              </a:spcBef>
            </a:pPr>
            <a:r>
              <a:rPr lang="zh-CN" altLang="en-US" sz="2800" dirty="0">
                <a:solidFill>
                  <a:srgbClr val="990033"/>
                </a:solidFill>
              </a:rPr>
              <a:t>       的能量也有一定的影响。 </a:t>
            </a:r>
          </a:p>
        </p:txBody>
      </p:sp>
      <p:sp>
        <p:nvSpPr>
          <p:cNvPr id="6" name="Text Box 17"/>
          <p:cNvSpPr txBox="1">
            <a:spLocks noChangeArrowheads="1"/>
          </p:cNvSpPr>
          <p:nvPr/>
        </p:nvSpPr>
        <p:spPr bwMode="auto">
          <a:xfrm>
            <a:off x="2450922" y="4933209"/>
            <a:ext cx="17287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0070C0"/>
                </a:solidFill>
              </a:rPr>
              <a:t>氢原子：</a:t>
            </a:r>
            <a:r>
              <a:rPr lang="zh-CN" altLang="en-US" sz="2800" dirty="0"/>
              <a:t> </a:t>
            </a:r>
          </a:p>
        </p:txBody>
      </p:sp>
      <p:graphicFrame>
        <p:nvGraphicFramePr>
          <p:cNvPr id="7" name="Object 8"/>
          <p:cNvGraphicFramePr>
            <a:graphicFrameLocks noChangeAspect="1"/>
          </p:cNvGraphicFramePr>
          <p:nvPr>
            <p:extLst>
              <p:ext uri="{D42A27DB-BD31-4B8C-83A1-F6EECF244321}">
                <p14:modId xmlns:p14="http://schemas.microsoft.com/office/powerpoint/2010/main" val="2877134208"/>
              </p:ext>
            </p:extLst>
          </p:nvPr>
        </p:nvGraphicFramePr>
        <p:xfrm>
          <a:off x="4791748" y="2397334"/>
          <a:ext cx="4619625" cy="1079500"/>
        </p:xfrm>
        <a:graphic>
          <a:graphicData uri="http://schemas.openxmlformats.org/presentationml/2006/ole">
            <mc:AlternateContent xmlns:mc="http://schemas.openxmlformats.org/markup-compatibility/2006">
              <mc:Choice xmlns:v="urn:schemas-microsoft-com:vml" Requires="v">
                <p:oleObj spid="_x0000_s101182" name="Equation" r:id="rId3" imgW="1943100" imgH="393700" progId="Equation.3">
                  <p:embed/>
                </p:oleObj>
              </mc:Choice>
              <mc:Fallback>
                <p:oleObj name="Equation" r:id="rId3" imgW="19431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748" y="2397334"/>
                        <a:ext cx="4619625"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3649925563"/>
              </p:ext>
            </p:extLst>
          </p:nvPr>
        </p:nvGraphicFramePr>
        <p:xfrm>
          <a:off x="4321053" y="4812559"/>
          <a:ext cx="5561013" cy="642937"/>
        </p:xfrm>
        <a:graphic>
          <a:graphicData uri="http://schemas.openxmlformats.org/presentationml/2006/ole">
            <mc:AlternateContent xmlns:mc="http://schemas.openxmlformats.org/markup-compatibility/2006">
              <mc:Choice xmlns:v="urn:schemas-microsoft-com:vml" Requires="v">
                <p:oleObj spid="_x0000_s101183" name="Equation" r:id="rId5" imgW="2197100" imgH="254000" progId="Equation.3">
                  <p:embed/>
                </p:oleObj>
              </mc:Choice>
              <mc:Fallback>
                <p:oleObj name="Equation" r:id="rId5" imgW="2197100"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1053" y="4812559"/>
                        <a:ext cx="5561013"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4"/>
          <p:cNvGrpSpPr>
            <a:grpSpLocks/>
          </p:cNvGrpSpPr>
          <p:nvPr/>
        </p:nvGrpSpPr>
        <p:grpSpPr bwMode="auto">
          <a:xfrm>
            <a:off x="2997938" y="5593374"/>
            <a:ext cx="6096000" cy="1066800"/>
            <a:chOff x="960" y="1104"/>
            <a:chExt cx="3840" cy="672"/>
          </a:xfrm>
        </p:grpSpPr>
        <p:sp>
          <p:nvSpPr>
            <p:cNvPr id="10" name="Rectangle 5"/>
            <p:cNvSpPr>
              <a:spLocks noChangeArrowheads="1"/>
            </p:cNvSpPr>
            <p:nvPr/>
          </p:nvSpPr>
          <p:spPr bwMode="auto">
            <a:xfrm>
              <a:off x="43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11" name="Rectangle 6"/>
            <p:cNvSpPr>
              <a:spLocks noChangeArrowheads="1"/>
            </p:cNvSpPr>
            <p:nvPr/>
          </p:nvSpPr>
          <p:spPr bwMode="auto">
            <a:xfrm>
              <a:off x="3840" y="1440"/>
              <a:ext cx="480" cy="336"/>
            </a:xfrm>
            <a:prstGeom prst="rect">
              <a:avLst/>
            </a:prstGeom>
            <a:solidFill>
              <a:srgbClr val="00FFFF"/>
            </a:solidFill>
            <a:ln w="9525">
              <a:solidFill>
                <a:srgbClr val="000000"/>
              </a:solidFill>
              <a:miter lim="800000"/>
              <a:headEnd/>
              <a:tailEnd/>
            </a:ln>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h</a:t>
              </a:r>
            </a:p>
          </p:txBody>
        </p:sp>
        <p:sp>
          <p:nvSpPr>
            <p:cNvPr id="12" name="Rectangle 7"/>
            <p:cNvSpPr>
              <a:spLocks noChangeArrowheads="1"/>
            </p:cNvSpPr>
            <p:nvPr/>
          </p:nvSpPr>
          <p:spPr bwMode="auto">
            <a:xfrm>
              <a:off x="336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g</a:t>
              </a:r>
            </a:p>
          </p:txBody>
        </p:sp>
        <p:sp>
          <p:nvSpPr>
            <p:cNvPr id="13" name="Rectangle 8"/>
            <p:cNvSpPr>
              <a:spLocks noChangeArrowheads="1"/>
            </p:cNvSpPr>
            <p:nvPr/>
          </p:nvSpPr>
          <p:spPr bwMode="auto">
            <a:xfrm>
              <a:off x="288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f</a:t>
              </a:r>
            </a:p>
          </p:txBody>
        </p:sp>
        <p:sp>
          <p:nvSpPr>
            <p:cNvPr id="14" name="Rectangle 9"/>
            <p:cNvSpPr>
              <a:spLocks noChangeArrowheads="1"/>
            </p:cNvSpPr>
            <p:nvPr/>
          </p:nvSpPr>
          <p:spPr bwMode="auto">
            <a:xfrm>
              <a:off x="240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d</a:t>
              </a:r>
            </a:p>
          </p:txBody>
        </p:sp>
        <p:sp>
          <p:nvSpPr>
            <p:cNvPr id="15" name="Rectangle 10"/>
            <p:cNvSpPr>
              <a:spLocks noChangeArrowheads="1"/>
            </p:cNvSpPr>
            <p:nvPr/>
          </p:nvSpPr>
          <p:spPr bwMode="auto">
            <a:xfrm>
              <a:off x="19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p</a:t>
              </a:r>
            </a:p>
          </p:txBody>
        </p:sp>
        <p:sp>
          <p:nvSpPr>
            <p:cNvPr id="16" name="Rectangle 11"/>
            <p:cNvSpPr>
              <a:spLocks noChangeArrowheads="1"/>
            </p:cNvSpPr>
            <p:nvPr/>
          </p:nvSpPr>
          <p:spPr bwMode="auto">
            <a:xfrm>
              <a:off x="144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s</a:t>
              </a:r>
            </a:p>
          </p:txBody>
        </p:sp>
        <p:sp>
          <p:nvSpPr>
            <p:cNvPr id="17" name="Rectangle 12"/>
            <p:cNvSpPr>
              <a:spLocks noChangeArrowheads="1"/>
            </p:cNvSpPr>
            <p:nvPr/>
          </p:nvSpPr>
          <p:spPr bwMode="auto">
            <a:xfrm>
              <a:off x="960" y="1440"/>
              <a:ext cx="480" cy="336"/>
            </a:xfrm>
            <a:prstGeom prst="rect">
              <a:avLst/>
            </a:prstGeom>
            <a:solidFill>
              <a:srgbClr val="00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800" dirty="0">
                  <a:solidFill>
                    <a:srgbClr val="FF0000"/>
                  </a:solidFill>
                </a:rPr>
                <a:t>符号</a:t>
              </a:r>
            </a:p>
          </p:txBody>
        </p:sp>
        <p:sp>
          <p:nvSpPr>
            <p:cNvPr id="18" name="Rectangle 13"/>
            <p:cNvSpPr>
              <a:spLocks noChangeArrowheads="1"/>
            </p:cNvSpPr>
            <p:nvPr/>
          </p:nvSpPr>
          <p:spPr bwMode="auto">
            <a:xfrm>
              <a:off x="43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19" name="Rectangle 14"/>
            <p:cNvSpPr>
              <a:spLocks noChangeArrowheads="1"/>
            </p:cNvSpPr>
            <p:nvPr/>
          </p:nvSpPr>
          <p:spPr bwMode="auto">
            <a:xfrm>
              <a:off x="38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5</a:t>
              </a:r>
            </a:p>
          </p:txBody>
        </p:sp>
        <p:sp>
          <p:nvSpPr>
            <p:cNvPr id="20" name="Rectangle 15"/>
            <p:cNvSpPr>
              <a:spLocks noChangeArrowheads="1"/>
            </p:cNvSpPr>
            <p:nvPr/>
          </p:nvSpPr>
          <p:spPr bwMode="auto">
            <a:xfrm>
              <a:off x="336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4</a:t>
              </a:r>
            </a:p>
          </p:txBody>
        </p:sp>
        <p:sp>
          <p:nvSpPr>
            <p:cNvPr id="21" name="Rectangle 16"/>
            <p:cNvSpPr>
              <a:spLocks noChangeArrowheads="1"/>
            </p:cNvSpPr>
            <p:nvPr/>
          </p:nvSpPr>
          <p:spPr bwMode="auto">
            <a:xfrm>
              <a:off x="288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3</a:t>
              </a:r>
            </a:p>
          </p:txBody>
        </p:sp>
        <p:sp>
          <p:nvSpPr>
            <p:cNvPr id="22" name="Rectangle 17"/>
            <p:cNvSpPr>
              <a:spLocks noChangeArrowheads="1"/>
            </p:cNvSpPr>
            <p:nvPr/>
          </p:nvSpPr>
          <p:spPr bwMode="auto">
            <a:xfrm>
              <a:off x="240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2</a:t>
              </a:r>
            </a:p>
          </p:txBody>
        </p:sp>
        <p:sp>
          <p:nvSpPr>
            <p:cNvPr id="23" name="Rectangle 18"/>
            <p:cNvSpPr>
              <a:spLocks noChangeArrowheads="1"/>
            </p:cNvSpPr>
            <p:nvPr/>
          </p:nvSpPr>
          <p:spPr bwMode="auto">
            <a:xfrm>
              <a:off x="19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1</a:t>
              </a:r>
            </a:p>
          </p:txBody>
        </p:sp>
        <p:sp>
          <p:nvSpPr>
            <p:cNvPr id="24" name="Rectangle 19"/>
            <p:cNvSpPr>
              <a:spLocks noChangeArrowheads="1"/>
            </p:cNvSpPr>
            <p:nvPr/>
          </p:nvSpPr>
          <p:spPr bwMode="auto">
            <a:xfrm>
              <a:off x="14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0</a:t>
              </a:r>
            </a:p>
          </p:txBody>
        </p:sp>
        <p:sp>
          <p:nvSpPr>
            <p:cNvPr id="25" name="Rectangle 20"/>
            <p:cNvSpPr>
              <a:spLocks noChangeArrowheads="1"/>
            </p:cNvSpPr>
            <p:nvPr/>
          </p:nvSpPr>
          <p:spPr bwMode="auto">
            <a:xfrm>
              <a:off x="960" y="1104"/>
              <a:ext cx="480" cy="336"/>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l</a:t>
              </a:r>
            </a:p>
          </p:txBody>
        </p:sp>
        <p:sp>
          <p:nvSpPr>
            <p:cNvPr id="26" name="Line 21"/>
            <p:cNvSpPr>
              <a:spLocks noChangeShapeType="1"/>
            </p:cNvSpPr>
            <p:nvPr/>
          </p:nvSpPr>
          <p:spPr bwMode="auto">
            <a:xfrm>
              <a:off x="960" y="1104"/>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7" name="Line 22"/>
            <p:cNvSpPr>
              <a:spLocks noChangeShapeType="1"/>
            </p:cNvSpPr>
            <p:nvPr/>
          </p:nvSpPr>
          <p:spPr bwMode="auto">
            <a:xfrm>
              <a:off x="960" y="1440"/>
              <a:ext cx="38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8" name="Line 23"/>
            <p:cNvSpPr>
              <a:spLocks noChangeShapeType="1"/>
            </p:cNvSpPr>
            <p:nvPr/>
          </p:nvSpPr>
          <p:spPr bwMode="auto">
            <a:xfrm>
              <a:off x="960" y="1776"/>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29" name="Line 24"/>
            <p:cNvSpPr>
              <a:spLocks noChangeShapeType="1"/>
            </p:cNvSpPr>
            <p:nvPr/>
          </p:nvSpPr>
          <p:spPr bwMode="auto">
            <a:xfrm>
              <a:off x="96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0" name="Line 25"/>
            <p:cNvSpPr>
              <a:spLocks noChangeShapeType="1"/>
            </p:cNvSpPr>
            <p:nvPr/>
          </p:nvSpPr>
          <p:spPr bwMode="auto">
            <a:xfrm>
              <a:off x="14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1" name="Line 26"/>
            <p:cNvSpPr>
              <a:spLocks noChangeShapeType="1"/>
            </p:cNvSpPr>
            <p:nvPr/>
          </p:nvSpPr>
          <p:spPr bwMode="auto">
            <a:xfrm>
              <a:off x="19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2" name="Line 27"/>
            <p:cNvSpPr>
              <a:spLocks noChangeShapeType="1"/>
            </p:cNvSpPr>
            <p:nvPr/>
          </p:nvSpPr>
          <p:spPr bwMode="auto">
            <a:xfrm>
              <a:off x="240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3" name="Line 28"/>
            <p:cNvSpPr>
              <a:spLocks noChangeShapeType="1"/>
            </p:cNvSpPr>
            <p:nvPr/>
          </p:nvSpPr>
          <p:spPr bwMode="auto">
            <a:xfrm>
              <a:off x="288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4" name="Line 29"/>
            <p:cNvSpPr>
              <a:spLocks noChangeShapeType="1"/>
            </p:cNvSpPr>
            <p:nvPr/>
          </p:nvSpPr>
          <p:spPr bwMode="auto">
            <a:xfrm>
              <a:off x="336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5" name="Line 30"/>
            <p:cNvSpPr>
              <a:spLocks noChangeShapeType="1"/>
            </p:cNvSpPr>
            <p:nvPr/>
          </p:nvSpPr>
          <p:spPr bwMode="auto">
            <a:xfrm>
              <a:off x="38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6" name="Line 31"/>
            <p:cNvSpPr>
              <a:spLocks noChangeShapeType="1"/>
            </p:cNvSpPr>
            <p:nvPr/>
          </p:nvSpPr>
          <p:spPr bwMode="auto">
            <a:xfrm>
              <a:off x="43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7" name="Line 32"/>
            <p:cNvSpPr>
              <a:spLocks noChangeShapeType="1"/>
            </p:cNvSpPr>
            <p:nvPr/>
          </p:nvSpPr>
          <p:spPr bwMode="auto">
            <a:xfrm>
              <a:off x="480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grpSp>
    </p:spTree>
    <p:extLst>
      <p:ext uri="{BB962C8B-B14F-4D97-AF65-F5344CB8AC3E}">
        <p14:creationId xmlns:p14="http://schemas.microsoft.com/office/powerpoint/2010/main" val="135077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par>
                                <p:cTn id="21" presetID="21" presetClass="entr" presetSubtype="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4"/>
          <p:cNvGrpSpPr>
            <a:grpSpLocks/>
          </p:cNvGrpSpPr>
          <p:nvPr/>
        </p:nvGrpSpPr>
        <p:grpSpPr bwMode="auto">
          <a:xfrm>
            <a:off x="2438400" y="282933"/>
            <a:ext cx="6096000" cy="1066800"/>
            <a:chOff x="960" y="1104"/>
            <a:chExt cx="3840" cy="672"/>
          </a:xfrm>
        </p:grpSpPr>
        <p:sp>
          <p:nvSpPr>
            <p:cNvPr id="16" name="Rectangle 5"/>
            <p:cNvSpPr>
              <a:spLocks noChangeArrowheads="1"/>
            </p:cNvSpPr>
            <p:nvPr/>
          </p:nvSpPr>
          <p:spPr bwMode="auto">
            <a:xfrm>
              <a:off x="43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17" name="Rectangle 6"/>
            <p:cNvSpPr>
              <a:spLocks noChangeArrowheads="1"/>
            </p:cNvSpPr>
            <p:nvPr/>
          </p:nvSpPr>
          <p:spPr bwMode="auto">
            <a:xfrm>
              <a:off x="3840" y="1440"/>
              <a:ext cx="480" cy="336"/>
            </a:xfrm>
            <a:prstGeom prst="rect">
              <a:avLst/>
            </a:prstGeom>
            <a:solidFill>
              <a:srgbClr val="00FFFF"/>
            </a:solidFill>
            <a:ln w="9525">
              <a:solidFill>
                <a:srgbClr val="000000"/>
              </a:solidFill>
              <a:miter lim="800000"/>
              <a:headEnd/>
              <a:tailEnd/>
            </a:ln>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h</a:t>
              </a:r>
            </a:p>
          </p:txBody>
        </p:sp>
        <p:sp>
          <p:nvSpPr>
            <p:cNvPr id="18" name="Rectangle 7"/>
            <p:cNvSpPr>
              <a:spLocks noChangeArrowheads="1"/>
            </p:cNvSpPr>
            <p:nvPr/>
          </p:nvSpPr>
          <p:spPr bwMode="auto">
            <a:xfrm>
              <a:off x="336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g</a:t>
              </a:r>
            </a:p>
          </p:txBody>
        </p:sp>
        <p:sp>
          <p:nvSpPr>
            <p:cNvPr id="19" name="Rectangle 8"/>
            <p:cNvSpPr>
              <a:spLocks noChangeArrowheads="1"/>
            </p:cNvSpPr>
            <p:nvPr/>
          </p:nvSpPr>
          <p:spPr bwMode="auto">
            <a:xfrm>
              <a:off x="288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f</a:t>
              </a:r>
            </a:p>
          </p:txBody>
        </p:sp>
        <p:sp>
          <p:nvSpPr>
            <p:cNvPr id="20" name="Rectangle 9"/>
            <p:cNvSpPr>
              <a:spLocks noChangeArrowheads="1"/>
            </p:cNvSpPr>
            <p:nvPr/>
          </p:nvSpPr>
          <p:spPr bwMode="auto">
            <a:xfrm>
              <a:off x="240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d</a:t>
              </a:r>
            </a:p>
          </p:txBody>
        </p:sp>
        <p:sp>
          <p:nvSpPr>
            <p:cNvPr id="21" name="Rectangle 10"/>
            <p:cNvSpPr>
              <a:spLocks noChangeArrowheads="1"/>
            </p:cNvSpPr>
            <p:nvPr/>
          </p:nvSpPr>
          <p:spPr bwMode="auto">
            <a:xfrm>
              <a:off x="192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p</a:t>
              </a:r>
            </a:p>
          </p:txBody>
        </p:sp>
        <p:sp>
          <p:nvSpPr>
            <p:cNvPr id="22" name="Rectangle 11"/>
            <p:cNvSpPr>
              <a:spLocks noChangeArrowheads="1"/>
            </p:cNvSpPr>
            <p:nvPr/>
          </p:nvSpPr>
          <p:spPr bwMode="auto">
            <a:xfrm>
              <a:off x="1440" y="1440"/>
              <a:ext cx="480" cy="33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dirty="0">
                  <a:solidFill>
                    <a:srgbClr val="FF0000"/>
                  </a:solidFill>
                </a:rPr>
                <a:t>s</a:t>
              </a:r>
            </a:p>
          </p:txBody>
        </p:sp>
        <p:sp>
          <p:nvSpPr>
            <p:cNvPr id="23" name="Rectangle 12"/>
            <p:cNvSpPr>
              <a:spLocks noChangeArrowheads="1"/>
            </p:cNvSpPr>
            <p:nvPr/>
          </p:nvSpPr>
          <p:spPr bwMode="auto">
            <a:xfrm>
              <a:off x="960" y="1440"/>
              <a:ext cx="480" cy="336"/>
            </a:xfrm>
            <a:prstGeom prst="rect">
              <a:avLst/>
            </a:prstGeom>
            <a:solidFill>
              <a:srgbClr val="00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800" dirty="0">
                  <a:solidFill>
                    <a:srgbClr val="FF0000"/>
                  </a:solidFill>
                </a:rPr>
                <a:t>符号</a:t>
              </a:r>
            </a:p>
          </p:txBody>
        </p:sp>
        <p:sp>
          <p:nvSpPr>
            <p:cNvPr id="24" name="Rectangle 13"/>
            <p:cNvSpPr>
              <a:spLocks noChangeArrowheads="1"/>
            </p:cNvSpPr>
            <p:nvPr/>
          </p:nvSpPr>
          <p:spPr bwMode="auto">
            <a:xfrm>
              <a:off x="43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a:t>
              </a:r>
            </a:p>
          </p:txBody>
        </p:sp>
        <p:sp>
          <p:nvSpPr>
            <p:cNvPr id="25" name="Rectangle 14"/>
            <p:cNvSpPr>
              <a:spLocks noChangeArrowheads="1"/>
            </p:cNvSpPr>
            <p:nvPr/>
          </p:nvSpPr>
          <p:spPr bwMode="auto">
            <a:xfrm>
              <a:off x="38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5</a:t>
              </a:r>
            </a:p>
          </p:txBody>
        </p:sp>
        <p:sp>
          <p:nvSpPr>
            <p:cNvPr id="26" name="Rectangle 15"/>
            <p:cNvSpPr>
              <a:spLocks noChangeArrowheads="1"/>
            </p:cNvSpPr>
            <p:nvPr/>
          </p:nvSpPr>
          <p:spPr bwMode="auto">
            <a:xfrm>
              <a:off x="336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4</a:t>
              </a:r>
            </a:p>
          </p:txBody>
        </p:sp>
        <p:sp>
          <p:nvSpPr>
            <p:cNvPr id="27" name="Rectangle 16"/>
            <p:cNvSpPr>
              <a:spLocks noChangeArrowheads="1"/>
            </p:cNvSpPr>
            <p:nvPr/>
          </p:nvSpPr>
          <p:spPr bwMode="auto">
            <a:xfrm>
              <a:off x="288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FF0000"/>
                  </a:solidFill>
                </a:rPr>
                <a:t>3</a:t>
              </a:r>
            </a:p>
          </p:txBody>
        </p:sp>
        <p:sp>
          <p:nvSpPr>
            <p:cNvPr id="28" name="Rectangle 17"/>
            <p:cNvSpPr>
              <a:spLocks noChangeArrowheads="1"/>
            </p:cNvSpPr>
            <p:nvPr/>
          </p:nvSpPr>
          <p:spPr bwMode="auto">
            <a:xfrm>
              <a:off x="240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2</a:t>
              </a:r>
            </a:p>
          </p:txBody>
        </p:sp>
        <p:sp>
          <p:nvSpPr>
            <p:cNvPr id="29" name="Rectangle 18"/>
            <p:cNvSpPr>
              <a:spLocks noChangeArrowheads="1"/>
            </p:cNvSpPr>
            <p:nvPr/>
          </p:nvSpPr>
          <p:spPr bwMode="auto">
            <a:xfrm>
              <a:off x="192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1</a:t>
              </a:r>
            </a:p>
          </p:txBody>
        </p:sp>
        <p:sp>
          <p:nvSpPr>
            <p:cNvPr id="30" name="Rectangle 19"/>
            <p:cNvSpPr>
              <a:spLocks noChangeArrowheads="1"/>
            </p:cNvSpPr>
            <p:nvPr/>
          </p:nvSpPr>
          <p:spPr bwMode="auto">
            <a:xfrm>
              <a:off x="1440" y="1104"/>
              <a:ext cx="480" cy="33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dirty="0">
                  <a:solidFill>
                    <a:srgbClr val="FF0000"/>
                  </a:solidFill>
                </a:rPr>
                <a:t>0</a:t>
              </a:r>
            </a:p>
          </p:txBody>
        </p:sp>
        <p:sp>
          <p:nvSpPr>
            <p:cNvPr id="31" name="Rectangle 20"/>
            <p:cNvSpPr>
              <a:spLocks noChangeArrowheads="1"/>
            </p:cNvSpPr>
            <p:nvPr/>
          </p:nvSpPr>
          <p:spPr bwMode="auto">
            <a:xfrm>
              <a:off x="960" y="1104"/>
              <a:ext cx="480" cy="336"/>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i="1">
                  <a:solidFill>
                    <a:srgbClr val="FF0000"/>
                  </a:solidFill>
                </a:rPr>
                <a:t>l</a:t>
              </a:r>
            </a:p>
          </p:txBody>
        </p:sp>
        <p:sp>
          <p:nvSpPr>
            <p:cNvPr id="32" name="Line 21"/>
            <p:cNvSpPr>
              <a:spLocks noChangeShapeType="1"/>
            </p:cNvSpPr>
            <p:nvPr/>
          </p:nvSpPr>
          <p:spPr bwMode="auto">
            <a:xfrm>
              <a:off x="960" y="1104"/>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3" name="Line 22"/>
            <p:cNvSpPr>
              <a:spLocks noChangeShapeType="1"/>
            </p:cNvSpPr>
            <p:nvPr/>
          </p:nvSpPr>
          <p:spPr bwMode="auto">
            <a:xfrm>
              <a:off x="960" y="1440"/>
              <a:ext cx="38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4" name="Line 23"/>
            <p:cNvSpPr>
              <a:spLocks noChangeShapeType="1"/>
            </p:cNvSpPr>
            <p:nvPr/>
          </p:nvSpPr>
          <p:spPr bwMode="auto">
            <a:xfrm>
              <a:off x="960" y="1776"/>
              <a:ext cx="384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5" name="Line 24"/>
            <p:cNvSpPr>
              <a:spLocks noChangeShapeType="1"/>
            </p:cNvSpPr>
            <p:nvPr/>
          </p:nvSpPr>
          <p:spPr bwMode="auto">
            <a:xfrm>
              <a:off x="96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6" name="Line 25"/>
            <p:cNvSpPr>
              <a:spLocks noChangeShapeType="1"/>
            </p:cNvSpPr>
            <p:nvPr/>
          </p:nvSpPr>
          <p:spPr bwMode="auto">
            <a:xfrm>
              <a:off x="14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7" name="Line 26"/>
            <p:cNvSpPr>
              <a:spLocks noChangeShapeType="1"/>
            </p:cNvSpPr>
            <p:nvPr/>
          </p:nvSpPr>
          <p:spPr bwMode="auto">
            <a:xfrm>
              <a:off x="19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8" name="Line 27"/>
            <p:cNvSpPr>
              <a:spLocks noChangeShapeType="1"/>
            </p:cNvSpPr>
            <p:nvPr/>
          </p:nvSpPr>
          <p:spPr bwMode="auto">
            <a:xfrm>
              <a:off x="240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39" name="Line 28"/>
            <p:cNvSpPr>
              <a:spLocks noChangeShapeType="1"/>
            </p:cNvSpPr>
            <p:nvPr/>
          </p:nvSpPr>
          <p:spPr bwMode="auto">
            <a:xfrm>
              <a:off x="288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40" name="Line 29"/>
            <p:cNvSpPr>
              <a:spLocks noChangeShapeType="1"/>
            </p:cNvSpPr>
            <p:nvPr/>
          </p:nvSpPr>
          <p:spPr bwMode="auto">
            <a:xfrm>
              <a:off x="336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41" name="Line 30"/>
            <p:cNvSpPr>
              <a:spLocks noChangeShapeType="1"/>
            </p:cNvSpPr>
            <p:nvPr/>
          </p:nvSpPr>
          <p:spPr bwMode="auto">
            <a:xfrm>
              <a:off x="384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42" name="Line 31"/>
            <p:cNvSpPr>
              <a:spLocks noChangeShapeType="1"/>
            </p:cNvSpPr>
            <p:nvPr/>
          </p:nvSpPr>
          <p:spPr bwMode="auto">
            <a:xfrm>
              <a:off x="4320" y="1104"/>
              <a:ext cx="0" cy="6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sp>
          <p:nvSpPr>
            <p:cNvPr id="43" name="Line 32"/>
            <p:cNvSpPr>
              <a:spLocks noChangeShapeType="1"/>
            </p:cNvSpPr>
            <p:nvPr/>
          </p:nvSpPr>
          <p:spPr bwMode="auto">
            <a:xfrm>
              <a:off x="4800" y="1104"/>
              <a:ext cx="0" cy="6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a:solidFill>
                  <a:srgbClr val="FF0000"/>
                </a:solidFill>
              </a:endParaRPr>
            </a:p>
          </p:txBody>
        </p:sp>
      </p:grpSp>
      <p:sp>
        <p:nvSpPr>
          <p:cNvPr id="44" name="Text Box 10"/>
          <p:cNvSpPr txBox="1">
            <a:spLocks noChangeArrowheads="1"/>
          </p:cNvSpPr>
          <p:nvPr/>
        </p:nvSpPr>
        <p:spPr bwMode="auto">
          <a:xfrm>
            <a:off x="2438400" y="1883135"/>
            <a:ext cx="251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FF0000"/>
                </a:solidFill>
              </a:rPr>
              <a:t>nl</a:t>
            </a:r>
            <a:r>
              <a:rPr lang="zh-CN" altLang="en-US" sz="2800"/>
              <a:t>表示电子态</a:t>
            </a:r>
            <a:endParaRPr lang="zh-CN" altLang="en-US" sz="2800">
              <a:latin typeface="宋体" panose="02010600030101010101" pitchFamily="2" charset="-122"/>
            </a:endParaRPr>
          </a:p>
        </p:txBody>
      </p:sp>
      <p:sp>
        <p:nvSpPr>
          <p:cNvPr id="45" name="Text Box 18"/>
          <p:cNvSpPr txBox="1">
            <a:spLocks noChangeArrowheads="1"/>
          </p:cNvSpPr>
          <p:nvPr/>
        </p:nvSpPr>
        <p:spPr bwMode="auto">
          <a:xfrm>
            <a:off x="5105400" y="1883135"/>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t>如 </a:t>
            </a:r>
            <a:r>
              <a:rPr lang="zh-CN" altLang="en-US" sz="2800" i="1"/>
              <a:t> </a:t>
            </a:r>
            <a:r>
              <a:rPr lang="en-US" altLang="zh-CN" sz="2800" i="1"/>
              <a:t>1s   2p</a:t>
            </a:r>
            <a:endParaRPr lang="en-US" altLang="zh-CN" sz="2800">
              <a:latin typeface="宋体" panose="02010600030101010101" pitchFamily="2" charset="-122"/>
            </a:endParaRPr>
          </a:p>
        </p:txBody>
      </p:sp>
      <p:sp>
        <p:nvSpPr>
          <p:cNvPr id="46" name="Text Box 19"/>
          <p:cNvSpPr txBox="1">
            <a:spLocks noChangeArrowheads="1"/>
          </p:cNvSpPr>
          <p:nvPr/>
        </p:nvSpPr>
        <p:spPr bwMode="auto">
          <a:xfrm>
            <a:off x="1995488" y="2662596"/>
            <a:ext cx="8382000" cy="101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t>（</a:t>
            </a:r>
            <a:r>
              <a:rPr lang="en-US" altLang="zh-CN" sz="2800" dirty="0"/>
              <a:t>3</a:t>
            </a:r>
            <a:r>
              <a:rPr lang="zh-CN" altLang="en-US" sz="2800" dirty="0"/>
              <a:t>）</a:t>
            </a:r>
            <a:r>
              <a:rPr lang="zh-CN" altLang="en-US" sz="2800" dirty="0">
                <a:solidFill>
                  <a:srgbClr val="0000FF"/>
                </a:solidFill>
              </a:rPr>
              <a:t>磁量子数</a:t>
            </a:r>
            <a:r>
              <a:rPr lang="en-US" altLang="zh-CN" sz="2800" i="1" dirty="0">
                <a:solidFill>
                  <a:srgbClr val="FF0000"/>
                </a:solidFill>
              </a:rPr>
              <a:t>m</a:t>
            </a:r>
            <a:r>
              <a:rPr lang="en-US" altLang="zh-CN" sz="2800" i="1" baseline="-25000" dirty="0">
                <a:solidFill>
                  <a:srgbClr val="FF0000"/>
                </a:solidFill>
              </a:rPr>
              <a:t>l</a:t>
            </a:r>
            <a:r>
              <a:rPr lang="zh-CN" altLang="en-US" sz="2800" dirty="0">
                <a:solidFill>
                  <a:srgbClr val="0000FF"/>
                </a:solidFill>
              </a:rPr>
              <a:t>，可取</a:t>
            </a:r>
            <a:r>
              <a:rPr lang="en-US" altLang="zh-CN" sz="2800" i="1" dirty="0">
                <a:solidFill>
                  <a:srgbClr val="FF0000"/>
                </a:solidFill>
              </a:rPr>
              <a:t>m</a:t>
            </a:r>
            <a:r>
              <a:rPr lang="en-US" altLang="zh-CN" sz="2800" i="1" baseline="-25000" dirty="0">
                <a:solidFill>
                  <a:srgbClr val="FF0000"/>
                </a:solidFill>
              </a:rPr>
              <a:t>l </a:t>
            </a:r>
            <a:r>
              <a:rPr lang="en-US" altLang="zh-CN" sz="2800" i="1" dirty="0">
                <a:solidFill>
                  <a:srgbClr val="FF0000"/>
                </a:solidFill>
              </a:rPr>
              <a:t>=</a:t>
            </a:r>
            <a:r>
              <a:rPr lang="en-US" altLang="zh-CN" sz="2800" dirty="0">
                <a:solidFill>
                  <a:srgbClr val="FF0000"/>
                </a:solidFill>
              </a:rPr>
              <a:t>0,± 1</a:t>
            </a:r>
            <a:r>
              <a:rPr lang="en-US" altLang="zh-CN" sz="2800" i="1" dirty="0">
                <a:solidFill>
                  <a:srgbClr val="FF0000"/>
                </a:solidFill>
              </a:rPr>
              <a:t> ,</a:t>
            </a:r>
            <a:r>
              <a:rPr lang="en-US" altLang="zh-CN" sz="2800" dirty="0">
                <a:solidFill>
                  <a:srgbClr val="FF0000"/>
                </a:solidFill>
              </a:rPr>
              <a:t>±</a:t>
            </a:r>
            <a:r>
              <a:rPr lang="en-US" altLang="zh-CN" sz="2800" i="1" dirty="0">
                <a:solidFill>
                  <a:srgbClr val="FF0000"/>
                </a:solidFill>
              </a:rPr>
              <a:t> </a:t>
            </a:r>
            <a:r>
              <a:rPr lang="en-US" altLang="zh-CN" sz="2800" dirty="0">
                <a:solidFill>
                  <a:srgbClr val="FF0000"/>
                </a:solidFill>
              </a:rPr>
              <a:t>2,</a:t>
            </a:r>
            <a:r>
              <a:rPr lang="en-US" altLang="zh-CN" sz="2800" i="1" dirty="0">
                <a:solidFill>
                  <a:srgbClr val="FF0000"/>
                </a:solidFill>
                <a:cs typeface="Times New Roman" panose="02020603050405020304" pitchFamily="18" charset="0"/>
              </a:rPr>
              <a:t>…</a:t>
            </a:r>
            <a:r>
              <a:rPr lang="zh-CN" altLang="en-US" sz="2800" i="1" dirty="0">
                <a:solidFill>
                  <a:srgbClr val="FF0000"/>
                </a:solidFill>
                <a:cs typeface="Times New Roman" panose="02020603050405020304" pitchFamily="18" charset="0"/>
              </a:rPr>
              <a:t>，</a:t>
            </a:r>
            <a:r>
              <a:rPr lang="en-US" altLang="zh-CN" sz="2800" dirty="0">
                <a:solidFill>
                  <a:srgbClr val="FF0000"/>
                </a:solidFill>
              </a:rPr>
              <a:t>±</a:t>
            </a:r>
            <a:r>
              <a:rPr lang="en-US" altLang="zh-CN" sz="2800" i="1" dirty="0">
                <a:solidFill>
                  <a:srgbClr val="FF0000"/>
                </a:solidFill>
              </a:rPr>
              <a:t>l</a:t>
            </a:r>
            <a:endParaRPr lang="en-US" altLang="zh-CN" sz="2800" i="1" dirty="0">
              <a:solidFill>
                <a:srgbClr val="FF0000"/>
              </a:solidFill>
              <a:cs typeface="Times New Roman" panose="02020603050405020304" pitchFamily="18" charset="0"/>
            </a:endParaRPr>
          </a:p>
          <a:p>
            <a:pPr eaLnBrk="1" hangingPunct="1">
              <a:lnSpc>
                <a:spcPct val="60000"/>
              </a:lnSpc>
              <a:spcBef>
                <a:spcPct val="50000"/>
              </a:spcBef>
            </a:pPr>
            <a:r>
              <a:rPr lang="en-US" altLang="zh-CN" sz="2800" i="1" dirty="0">
                <a:cs typeface="Times New Roman" panose="02020603050405020304" pitchFamily="18" charset="0"/>
              </a:rPr>
              <a:t>          </a:t>
            </a:r>
            <a:r>
              <a:rPr lang="zh-CN" altLang="en-US" sz="2800" dirty="0">
                <a:solidFill>
                  <a:srgbClr val="008000"/>
                </a:solidFill>
                <a:latin typeface="宋体" panose="02010600030101010101" pitchFamily="2" charset="-122"/>
              </a:rPr>
              <a:t>决定电子轨道角动量在外磁场方向的分量。</a:t>
            </a:r>
          </a:p>
        </p:txBody>
      </p:sp>
      <p:sp>
        <p:nvSpPr>
          <p:cNvPr id="47" name="Text Box 21"/>
          <p:cNvSpPr txBox="1">
            <a:spLocks noChangeArrowheads="1"/>
          </p:cNvSpPr>
          <p:nvPr/>
        </p:nvSpPr>
        <p:spPr bwMode="auto">
          <a:xfrm>
            <a:off x="2932114" y="3815123"/>
            <a:ext cx="1728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990033"/>
                </a:solidFill>
              </a:rPr>
              <a:t>氢原子：</a:t>
            </a:r>
            <a:r>
              <a:rPr lang="zh-CN" altLang="en-US" sz="2800" dirty="0"/>
              <a:t> </a:t>
            </a:r>
          </a:p>
        </p:txBody>
      </p:sp>
      <p:sp>
        <p:nvSpPr>
          <p:cNvPr id="48" name="Text Box 22"/>
          <p:cNvSpPr txBox="1">
            <a:spLocks noChangeArrowheads="1"/>
          </p:cNvSpPr>
          <p:nvPr/>
        </p:nvSpPr>
        <p:spPr bwMode="auto">
          <a:xfrm>
            <a:off x="2068514" y="4972410"/>
            <a:ext cx="82073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009900"/>
                </a:solidFill>
              </a:rPr>
              <a:t>（</a:t>
            </a:r>
            <a:r>
              <a:rPr lang="en-US" altLang="zh-CN" sz="2800" dirty="0">
                <a:solidFill>
                  <a:srgbClr val="009900"/>
                </a:solidFill>
              </a:rPr>
              <a:t>4</a:t>
            </a:r>
            <a:r>
              <a:rPr lang="zh-CN" altLang="en-US" sz="2800" dirty="0">
                <a:solidFill>
                  <a:srgbClr val="009900"/>
                </a:solidFill>
              </a:rPr>
              <a:t>）自旋磁量子数</a:t>
            </a:r>
            <a:r>
              <a:rPr lang="en-US" altLang="zh-CN" sz="2800" i="1" dirty="0" err="1">
                <a:solidFill>
                  <a:srgbClr val="FF0000"/>
                </a:solidFill>
              </a:rPr>
              <a:t>m</a:t>
            </a:r>
            <a:r>
              <a:rPr lang="en-US" altLang="zh-CN" sz="2800" i="1" baseline="-25000" dirty="0" err="1">
                <a:solidFill>
                  <a:srgbClr val="FF0000"/>
                </a:solidFill>
              </a:rPr>
              <a:t>s</a:t>
            </a:r>
            <a:r>
              <a:rPr lang="zh-CN" altLang="en-US" sz="2800" dirty="0">
                <a:solidFill>
                  <a:srgbClr val="009900"/>
                </a:solidFill>
              </a:rPr>
              <a:t>，只取</a:t>
            </a:r>
            <a:r>
              <a:rPr lang="en-US" altLang="zh-CN" sz="2800" i="1" dirty="0" err="1">
                <a:solidFill>
                  <a:srgbClr val="FF0000"/>
                </a:solidFill>
              </a:rPr>
              <a:t>m</a:t>
            </a:r>
            <a:r>
              <a:rPr lang="en-US" altLang="zh-CN" sz="2800" i="1" baseline="-25000" dirty="0" err="1">
                <a:solidFill>
                  <a:srgbClr val="FF0000"/>
                </a:solidFill>
              </a:rPr>
              <a:t>s</a:t>
            </a:r>
            <a:r>
              <a:rPr lang="en-US" altLang="zh-CN" sz="2800" i="1" dirty="0">
                <a:solidFill>
                  <a:srgbClr val="FF0000"/>
                </a:solidFill>
              </a:rPr>
              <a:t>= </a:t>
            </a:r>
            <a:r>
              <a:rPr lang="en-US" altLang="zh-CN" sz="2800" dirty="0">
                <a:solidFill>
                  <a:srgbClr val="FF0000"/>
                </a:solidFill>
              </a:rPr>
              <a:t>±1/2</a:t>
            </a:r>
          </a:p>
          <a:p>
            <a:pPr eaLnBrk="1" hangingPunct="1">
              <a:lnSpc>
                <a:spcPct val="80000"/>
              </a:lnSpc>
              <a:spcBef>
                <a:spcPct val="50000"/>
              </a:spcBef>
            </a:pPr>
            <a:r>
              <a:rPr lang="en-US" altLang="zh-CN" sz="2800" dirty="0">
                <a:solidFill>
                  <a:srgbClr val="0070C0"/>
                </a:solidFill>
              </a:rPr>
              <a:t>           </a:t>
            </a:r>
            <a:r>
              <a:rPr lang="zh-CN" altLang="en-US" sz="2800" dirty="0">
                <a:solidFill>
                  <a:srgbClr val="0070C0"/>
                </a:solidFill>
                <a:latin typeface="宋体" panose="02010600030101010101" pitchFamily="2" charset="-122"/>
              </a:rPr>
              <a:t>确定电子自旋角动量在外磁场方向的分量。</a:t>
            </a:r>
          </a:p>
        </p:txBody>
      </p:sp>
      <p:graphicFrame>
        <p:nvGraphicFramePr>
          <p:cNvPr id="49" name="Object 3"/>
          <p:cNvGraphicFramePr>
            <a:graphicFrameLocks noChangeAspect="1"/>
          </p:cNvGraphicFramePr>
          <p:nvPr>
            <p:extLst>
              <p:ext uri="{D42A27DB-BD31-4B8C-83A1-F6EECF244321}">
                <p14:modId xmlns:p14="http://schemas.microsoft.com/office/powerpoint/2010/main" val="1956122251"/>
              </p:ext>
            </p:extLst>
          </p:nvPr>
        </p:nvGraphicFramePr>
        <p:xfrm>
          <a:off x="4243390" y="3740508"/>
          <a:ext cx="6072187" cy="679450"/>
        </p:xfrm>
        <a:graphic>
          <a:graphicData uri="http://schemas.openxmlformats.org/presentationml/2006/ole">
            <mc:AlternateContent xmlns:mc="http://schemas.openxmlformats.org/markup-compatibility/2006">
              <mc:Choice xmlns:v="urn:schemas-microsoft-com:vml" Requires="v">
                <p:oleObj spid="_x0000_s101792" name="Equation" r:id="rId3" imgW="2044700" imgH="228600" progId="Equation.3">
                  <p:embed/>
                </p:oleObj>
              </mc:Choice>
              <mc:Fallback>
                <p:oleObj name="Equation" r:id="rId3" imgW="2044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3390" y="3740508"/>
                        <a:ext cx="6072187"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0904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par>
                                <p:cTn id="29" presetID="22" presetClass="entr" presetSubtype="4"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heel(1)">
                                      <p:cBhvr>
                                        <p:cTn id="36"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utoUpdateAnimBg="0"/>
      <p:bldP spid="45" grpId="0" autoUpdateAnimBg="0"/>
      <p:bldP spid="46" grpId="0" autoUpdateAnimBg="0"/>
      <p:bldP spid="47" grpId="0"/>
      <p:bldP spid="48"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0349" y="768611"/>
            <a:ext cx="4848415" cy="584775"/>
          </a:xfrm>
          <a:prstGeom prst="rect">
            <a:avLst/>
          </a:prstGeom>
        </p:spPr>
        <p:txBody>
          <a:bodyPr wrap="square">
            <a:spAutoFit/>
          </a:bodyPr>
          <a:lstStyle/>
          <a:p>
            <a:r>
              <a:rPr lang="zh-CN" altLang="en-US" sz="3200" b="1" dirty="0">
                <a:solidFill>
                  <a:srgbClr val="0000FF"/>
                </a:solidFill>
                <a:ea typeface="楷体_GB2312" pitchFamily="49" charset="-122"/>
              </a:rPr>
              <a:t>填空：</a:t>
            </a:r>
            <a:r>
              <a:rPr lang="zh-CN" altLang="en-US" sz="3200" b="1" dirty="0">
                <a:solidFill>
                  <a:srgbClr val="008000"/>
                </a:solidFill>
                <a:ea typeface="楷体_GB2312" pitchFamily="49" charset="-122"/>
              </a:rPr>
              <a:t>原子电子运动状态</a:t>
            </a:r>
            <a:endParaRPr lang="zh-CN" altLang="en-US" sz="3200" b="1" dirty="0">
              <a:solidFill>
                <a:srgbClr val="008000"/>
              </a:solidFill>
            </a:endParaRPr>
          </a:p>
        </p:txBody>
      </p:sp>
      <p:sp>
        <p:nvSpPr>
          <p:cNvPr id="3" name="Text Box 8"/>
          <p:cNvSpPr txBox="1">
            <a:spLocks noChangeArrowheads="1"/>
          </p:cNvSpPr>
          <p:nvPr/>
        </p:nvSpPr>
        <p:spPr bwMode="auto">
          <a:xfrm>
            <a:off x="7507313" y="768611"/>
            <a:ext cx="30746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3200" dirty="0">
                <a:solidFill>
                  <a:srgbClr val="CC3300"/>
                </a:solidFill>
              </a:rPr>
              <a:t>（</a:t>
            </a:r>
            <a:r>
              <a:rPr kumimoji="1" lang="en-US" altLang="zh-CN" sz="3200" i="1" dirty="0">
                <a:solidFill>
                  <a:srgbClr val="CC3300"/>
                </a:solidFill>
              </a:rPr>
              <a:t>n, l, m</a:t>
            </a:r>
            <a:r>
              <a:rPr kumimoji="1" lang="en-US" altLang="zh-CN" sz="3200" i="1" baseline="-25000" dirty="0">
                <a:solidFill>
                  <a:srgbClr val="CC3300"/>
                </a:solidFill>
              </a:rPr>
              <a:t>l </a:t>
            </a:r>
            <a:r>
              <a:rPr kumimoji="1" lang="en-US" altLang="zh-CN" sz="3200" i="1" dirty="0">
                <a:solidFill>
                  <a:srgbClr val="CC3300"/>
                </a:solidFill>
              </a:rPr>
              <a:t>, </a:t>
            </a:r>
            <a:r>
              <a:rPr kumimoji="1" lang="en-US" altLang="zh-CN" sz="3200" i="1" dirty="0" err="1">
                <a:solidFill>
                  <a:srgbClr val="CC3300"/>
                </a:solidFill>
              </a:rPr>
              <a:t>m</a:t>
            </a:r>
            <a:r>
              <a:rPr kumimoji="1" lang="en-US" altLang="zh-CN" sz="3200" i="1" baseline="-25000" dirty="0" err="1">
                <a:solidFill>
                  <a:srgbClr val="CC3300"/>
                </a:solidFill>
              </a:rPr>
              <a:t>s</a:t>
            </a:r>
            <a:r>
              <a:rPr kumimoji="1" lang="zh-CN" altLang="en-US" sz="3200" dirty="0">
                <a:solidFill>
                  <a:srgbClr val="CC3300"/>
                </a:solidFill>
              </a:rPr>
              <a:t>）</a:t>
            </a:r>
          </a:p>
        </p:txBody>
      </p:sp>
      <p:sp>
        <p:nvSpPr>
          <p:cNvPr id="4" name="Text Box 8"/>
          <p:cNvSpPr txBox="1">
            <a:spLocks noChangeArrowheads="1"/>
          </p:cNvSpPr>
          <p:nvPr/>
        </p:nvSpPr>
        <p:spPr bwMode="auto">
          <a:xfrm>
            <a:off x="2380349" y="3542847"/>
            <a:ext cx="4340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3200" dirty="0">
                <a:solidFill>
                  <a:srgbClr val="0000FF"/>
                </a:solidFill>
              </a:rPr>
              <a:t>（</a:t>
            </a:r>
            <a:r>
              <a:rPr kumimoji="1" lang="en-US" altLang="zh-CN" sz="3200" dirty="0">
                <a:solidFill>
                  <a:srgbClr val="FF0000"/>
                </a:solidFill>
              </a:rPr>
              <a:t>2</a:t>
            </a:r>
            <a:r>
              <a:rPr kumimoji="1" lang="en-US" altLang="zh-CN" sz="3200" dirty="0">
                <a:solidFill>
                  <a:srgbClr val="0000FF"/>
                </a:solidFill>
              </a:rPr>
              <a:t>, ___, </a:t>
            </a:r>
            <a:r>
              <a:rPr kumimoji="1" lang="en-US" altLang="zh-CN" sz="3200" dirty="0">
                <a:solidFill>
                  <a:srgbClr val="009900"/>
                </a:solidFill>
              </a:rPr>
              <a:t>-1</a:t>
            </a:r>
            <a:r>
              <a:rPr kumimoji="1" lang="en-US" altLang="zh-CN" sz="3200" baseline="-25000" dirty="0">
                <a:solidFill>
                  <a:srgbClr val="0000FF"/>
                </a:solidFill>
              </a:rPr>
              <a:t> </a:t>
            </a:r>
            <a:r>
              <a:rPr kumimoji="1" lang="en-US" altLang="zh-CN" sz="3200" dirty="0">
                <a:solidFill>
                  <a:srgbClr val="0000FF"/>
                </a:solidFill>
              </a:rPr>
              <a:t>,</a:t>
            </a:r>
            <a:r>
              <a:rPr kumimoji="1" lang="en-US" altLang="zh-CN" sz="3200" dirty="0">
                <a:solidFill>
                  <a:srgbClr val="0000FF"/>
                </a:solidFill>
                <a:sym typeface="Symbol" panose="05050102010706020507" pitchFamily="18" charset="2"/>
              </a:rPr>
              <a:t> </a:t>
            </a:r>
            <a:r>
              <a:rPr kumimoji="1" lang="en-US" altLang="zh-CN" sz="3200" dirty="0">
                <a:solidFill>
                  <a:srgbClr val="FF00FF"/>
                </a:solidFill>
                <a:sym typeface="Symbol" panose="05050102010706020507" pitchFamily="18" charset="2"/>
              </a:rPr>
              <a:t>-</a:t>
            </a:r>
            <a:r>
              <a:rPr kumimoji="1" lang="en-US" altLang="zh-CN" sz="3200" dirty="0">
                <a:solidFill>
                  <a:srgbClr val="FF00FF"/>
                </a:solidFill>
              </a:rPr>
              <a:t>1/2 </a:t>
            </a:r>
            <a:r>
              <a:rPr kumimoji="1" lang="zh-CN" altLang="en-US" sz="3200" dirty="0">
                <a:solidFill>
                  <a:srgbClr val="0000FF"/>
                </a:solidFill>
              </a:rPr>
              <a:t>）</a:t>
            </a:r>
          </a:p>
        </p:txBody>
      </p:sp>
      <p:sp>
        <p:nvSpPr>
          <p:cNvPr id="5" name="Text Box 8"/>
          <p:cNvSpPr txBox="1">
            <a:spLocks noChangeArrowheads="1"/>
          </p:cNvSpPr>
          <p:nvPr/>
        </p:nvSpPr>
        <p:spPr bwMode="auto">
          <a:xfrm>
            <a:off x="2365164" y="4406004"/>
            <a:ext cx="4340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3200" dirty="0">
                <a:solidFill>
                  <a:srgbClr val="0000FF"/>
                </a:solidFill>
              </a:rPr>
              <a:t>（</a:t>
            </a:r>
            <a:r>
              <a:rPr kumimoji="1" lang="en-US" altLang="zh-CN" sz="3200" dirty="0">
                <a:solidFill>
                  <a:srgbClr val="FF0000"/>
                </a:solidFill>
              </a:rPr>
              <a:t>2</a:t>
            </a:r>
            <a:r>
              <a:rPr kumimoji="1" lang="en-US" altLang="zh-CN" sz="3200" dirty="0">
                <a:solidFill>
                  <a:srgbClr val="0000FF"/>
                </a:solidFill>
              </a:rPr>
              <a:t>, 0, </a:t>
            </a:r>
            <a:r>
              <a:rPr kumimoji="1" lang="en-US" altLang="zh-CN" sz="3200" dirty="0">
                <a:solidFill>
                  <a:srgbClr val="FF0000"/>
                </a:solidFill>
              </a:rPr>
              <a:t>___</a:t>
            </a:r>
            <a:r>
              <a:rPr kumimoji="1" lang="en-US" altLang="zh-CN" sz="3200" baseline="-25000" dirty="0">
                <a:solidFill>
                  <a:srgbClr val="0000FF"/>
                </a:solidFill>
              </a:rPr>
              <a:t> </a:t>
            </a:r>
            <a:r>
              <a:rPr kumimoji="1" lang="en-US" altLang="zh-CN" sz="3200" dirty="0">
                <a:solidFill>
                  <a:srgbClr val="0000FF"/>
                </a:solidFill>
              </a:rPr>
              <a:t>,</a:t>
            </a:r>
            <a:r>
              <a:rPr kumimoji="1" lang="en-US" altLang="zh-CN" sz="3200" dirty="0">
                <a:solidFill>
                  <a:srgbClr val="0000FF"/>
                </a:solidFill>
                <a:sym typeface="Symbol" panose="05050102010706020507" pitchFamily="18" charset="2"/>
              </a:rPr>
              <a:t> </a:t>
            </a:r>
            <a:r>
              <a:rPr kumimoji="1" lang="en-US" altLang="zh-CN" sz="3200" dirty="0">
                <a:solidFill>
                  <a:srgbClr val="009900"/>
                </a:solidFill>
              </a:rPr>
              <a:t>1/2</a:t>
            </a:r>
            <a:r>
              <a:rPr kumimoji="1" lang="en-US" altLang="zh-CN" sz="3200" dirty="0">
                <a:solidFill>
                  <a:srgbClr val="FF0000"/>
                </a:solidFill>
              </a:rPr>
              <a:t> </a:t>
            </a:r>
            <a:r>
              <a:rPr kumimoji="1" lang="zh-CN" altLang="en-US" sz="3200" dirty="0">
                <a:solidFill>
                  <a:srgbClr val="0000FF"/>
                </a:solidFill>
              </a:rPr>
              <a:t>）</a:t>
            </a:r>
          </a:p>
        </p:txBody>
      </p:sp>
      <p:sp>
        <p:nvSpPr>
          <p:cNvPr id="6" name="Text Box 8"/>
          <p:cNvSpPr txBox="1">
            <a:spLocks noChangeArrowheads="1"/>
          </p:cNvSpPr>
          <p:nvPr/>
        </p:nvSpPr>
        <p:spPr bwMode="auto">
          <a:xfrm>
            <a:off x="2307209" y="5269161"/>
            <a:ext cx="4340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3200" dirty="0">
                <a:solidFill>
                  <a:srgbClr val="0000FF"/>
                </a:solidFill>
              </a:rPr>
              <a:t>（</a:t>
            </a:r>
            <a:r>
              <a:rPr kumimoji="1" lang="en-US" altLang="zh-CN" sz="3200" dirty="0">
                <a:solidFill>
                  <a:srgbClr val="FF0000"/>
                </a:solidFill>
              </a:rPr>
              <a:t>2</a:t>
            </a:r>
            <a:r>
              <a:rPr kumimoji="1" lang="en-US" altLang="zh-CN" sz="3200" dirty="0">
                <a:solidFill>
                  <a:srgbClr val="0000FF"/>
                </a:solidFill>
              </a:rPr>
              <a:t>, </a:t>
            </a:r>
            <a:r>
              <a:rPr kumimoji="1" lang="en-US" altLang="zh-CN" sz="3200" dirty="0">
                <a:solidFill>
                  <a:srgbClr val="009900"/>
                </a:solidFill>
              </a:rPr>
              <a:t>1</a:t>
            </a:r>
            <a:r>
              <a:rPr kumimoji="1" lang="en-US" altLang="zh-CN" sz="3200" dirty="0">
                <a:solidFill>
                  <a:srgbClr val="0000FF"/>
                </a:solidFill>
              </a:rPr>
              <a:t>, </a:t>
            </a:r>
            <a:r>
              <a:rPr kumimoji="1" lang="en-US" altLang="zh-CN" sz="3200" dirty="0">
                <a:solidFill>
                  <a:srgbClr val="FF0000"/>
                </a:solidFill>
              </a:rPr>
              <a:t>0</a:t>
            </a:r>
            <a:r>
              <a:rPr kumimoji="1" lang="en-US" altLang="zh-CN" sz="3200" dirty="0">
                <a:solidFill>
                  <a:srgbClr val="0000FF"/>
                </a:solidFill>
              </a:rPr>
              <a:t>,</a:t>
            </a:r>
            <a:r>
              <a:rPr kumimoji="1" lang="en-US" altLang="zh-CN" sz="3200" dirty="0">
                <a:solidFill>
                  <a:srgbClr val="0000FF"/>
                </a:solidFill>
                <a:sym typeface="Symbol" panose="05050102010706020507" pitchFamily="18" charset="2"/>
              </a:rPr>
              <a:t> </a:t>
            </a:r>
            <a:r>
              <a:rPr kumimoji="1" lang="en-US" altLang="zh-CN" sz="3200" dirty="0">
                <a:solidFill>
                  <a:srgbClr val="FF0000"/>
                </a:solidFill>
                <a:sym typeface="Symbol" panose="05050102010706020507" pitchFamily="18" charset="2"/>
              </a:rPr>
              <a:t>____</a:t>
            </a:r>
            <a:r>
              <a:rPr kumimoji="1" lang="zh-CN" altLang="en-US" sz="3200" dirty="0">
                <a:solidFill>
                  <a:srgbClr val="0000FF"/>
                </a:solidFill>
              </a:rPr>
              <a:t>）</a:t>
            </a:r>
          </a:p>
        </p:txBody>
      </p:sp>
      <p:sp>
        <p:nvSpPr>
          <p:cNvPr id="7" name="Text Box 8"/>
          <p:cNvSpPr txBox="1">
            <a:spLocks noChangeArrowheads="1"/>
          </p:cNvSpPr>
          <p:nvPr/>
        </p:nvSpPr>
        <p:spPr bwMode="auto">
          <a:xfrm>
            <a:off x="2466048" y="2684911"/>
            <a:ext cx="4340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3200" dirty="0">
                <a:solidFill>
                  <a:srgbClr val="0000FF"/>
                </a:solidFill>
              </a:rPr>
              <a:t>（</a:t>
            </a:r>
            <a:r>
              <a:rPr kumimoji="1" lang="en-US" altLang="zh-CN" sz="3200" dirty="0">
                <a:solidFill>
                  <a:srgbClr val="FF0000"/>
                </a:solidFill>
              </a:rPr>
              <a:t>1</a:t>
            </a:r>
            <a:r>
              <a:rPr kumimoji="1" lang="en-US" altLang="zh-CN" sz="3200" dirty="0">
                <a:solidFill>
                  <a:srgbClr val="0000FF"/>
                </a:solidFill>
              </a:rPr>
              <a:t>, </a:t>
            </a:r>
            <a:r>
              <a:rPr kumimoji="1" lang="en-US" altLang="zh-CN" sz="3200" dirty="0">
                <a:solidFill>
                  <a:srgbClr val="009900"/>
                </a:solidFill>
              </a:rPr>
              <a:t>___</a:t>
            </a:r>
            <a:r>
              <a:rPr kumimoji="1" lang="en-US" altLang="zh-CN" sz="3200" dirty="0">
                <a:solidFill>
                  <a:srgbClr val="0000FF"/>
                </a:solidFill>
              </a:rPr>
              <a:t>, </a:t>
            </a:r>
            <a:r>
              <a:rPr kumimoji="1" lang="en-US" altLang="zh-CN" sz="3200" dirty="0">
                <a:solidFill>
                  <a:srgbClr val="FF0000"/>
                </a:solidFill>
              </a:rPr>
              <a:t>____</a:t>
            </a:r>
            <a:r>
              <a:rPr kumimoji="1" lang="en-US" altLang="zh-CN" sz="3200" dirty="0">
                <a:solidFill>
                  <a:srgbClr val="0000FF"/>
                </a:solidFill>
              </a:rPr>
              <a:t>,</a:t>
            </a:r>
            <a:r>
              <a:rPr kumimoji="1" lang="en-US" altLang="zh-CN" sz="3200" dirty="0">
                <a:solidFill>
                  <a:srgbClr val="0000FF"/>
                </a:solidFill>
                <a:sym typeface="Symbol" panose="05050102010706020507" pitchFamily="18" charset="2"/>
              </a:rPr>
              <a:t> </a:t>
            </a:r>
            <a:r>
              <a:rPr kumimoji="1" lang="en-US" altLang="zh-CN" sz="3200" dirty="0">
                <a:solidFill>
                  <a:srgbClr val="FF0000"/>
                </a:solidFill>
                <a:sym typeface="Symbol" panose="05050102010706020507" pitchFamily="18" charset="2"/>
              </a:rPr>
              <a:t>1/2</a:t>
            </a:r>
            <a:r>
              <a:rPr kumimoji="1" lang="zh-CN" altLang="en-US" sz="3200" dirty="0">
                <a:solidFill>
                  <a:srgbClr val="0000FF"/>
                </a:solidFill>
              </a:rPr>
              <a:t>）</a:t>
            </a:r>
          </a:p>
        </p:txBody>
      </p:sp>
      <p:sp>
        <p:nvSpPr>
          <p:cNvPr id="8" name="矩形 7"/>
          <p:cNvSpPr/>
          <p:nvPr/>
        </p:nvSpPr>
        <p:spPr>
          <a:xfrm>
            <a:off x="2400718" y="1407892"/>
            <a:ext cx="2897033" cy="584775"/>
          </a:xfrm>
          <a:prstGeom prst="rect">
            <a:avLst/>
          </a:prstGeom>
        </p:spPr>
        <p:txBody>
          <a:bodyPr wrap="square">
            <a:spAutoFit/>
          </a:bodyPr>
          <a:lstStyle/>
          <a:p>
            <a:r>
              <a:rPr lang="en-US" altLang="zh-CN" sz="3200" b="1" i="1" dirty="0"/>
              <a:t>n=</a:t>
            </a:r>
            <a:r>
              <a:rPr lang="en-US" altLang="zh-CN" sz="3200" b="1" dirty="0"/>
              <a:t>1,2,3,4,</a:t>
            </a:r>
            <a:r>
              <a:rPr lang="en-US" altLang="zh-CN" sz="3200" b="1" i="1" dirty="0">
                <a:cs typeface="Times New Roman" panose="02020603050405020304" pitchFamily="18" charset="0"/>
              </a:rPr>
              <a:t>…</a:t>
            </a:r>
            <a:endParaRPr lang="zh-CN" altLang="en-US" sz="3200" b="1" dirty="0"/>
          </a:p>
        </p:txBody>
      </p:sp>
      <p:sp>
        <p:nvSpPr>
          <p:cNvPr id="9" name="矩形 8"/>
          <p:cNvSpPr/>
          <p:nvPr/>
        </p:nvSpPr>
        <p:spPr>
          <a:xfrm>
            <a:off x="5206392" y="1387183"/>
            <a:ext cx="2999818" cy="584775"/>
          </a:xfrm>
          <a:prstGeom prst="rect">
            <a:avLst/>
          </a:prstGeom>
        </p:spPr>
        <p:txBody>
          <a:bodyPr wrap="square">
            <a:spAutoFit/>
          </a:bodyPr>
          <a:lstStyle/>
          <a:p>
            <a:pPr>
              <a:spcBef>
                <a:spcPct val="50000"/>
              </a:spcBef>
            </a:pPr>
            <a:r>
              <a:rPr kumimoji="1" lang="en-US" altLang="zh-CN" sz="3200" b="1" i="1" dirty="0">
                <a:solidFill>
                  <a:srgbClr val="FF00FF"/>
                </a:solidFill>
                <a:latin typeface="Times New Roman" panose="02020603050405020304" pitchFamily="18" charset="0"/>
                <a:cs typeface="Times New Roman" panose="02020603050405020304" pitchFamily="18" charset="0"/>
              </a:rPr>
              <a:t>l</a:t>
            </a:r>
            <a:r>
              <a:rPr kumimoji="1" lang="en-US" altLang="zh-CN" sz="3200" b="1" i="1" dirty="0">
                <a:solidFill>
                  <a:srgbClr val="FF00FF"/>
                </a:solidFill>
              </a:rPr>
              <a:t> = </a:t>
            </a:r>
            <a:r>
              <a:rPr kumimoji="1" lang="en-US" altLang="zh-CN" sz="3200" b="1" dirty="0">
                <a:solidFill>
                  <a:srgbClr val="FF00FF"/>
                </a:solidFill>
              </a:rPr>
              <a:t>0, 1, 2,…, (</a:t>
            </a:r>
            <a:r>
              <a:rPr kumimoji="1" lang="en-US" altLang="zh-CN" sz="3200" b="1" i="1" dirty="0">
                <a:solidFill>
                  <a:srgbClr val="FF00FF"/>
                </a:solidFill>
              </a:rPr>
              <a:t>n-</a:t>
            </a:r>
            <a:r>
              <a:rPr kumimoji="1" lang="en-US" altLang="zh-CN" sz="3200" b="1" dirty="0">
                <a:solidFill>
                  <a:srgbClr val="FF00FF"/>
                </a:solidFill>
              </a:rPr>
              <a:t>1)</a:t>
            </a:r>
            <a:endParaRPr kumimoji="1" lang="en-US" altLang="zh-CN" sz="3200" b="1" dirty="0">
              <a:solidFill>
                <a:srgbClr val="FF00FF"/>
              </a:solidFill>
              <a:latin typeface="宋体" panose="02010600030101010101" pitchFamily="2" charset="-122"/>
            </a:endParaRPr>
          </a:p>
        </p:txBody>
      </p:sp>
      <p:sp>
        <p:nvSpPr>
          <p:cNvPr id="10" name="矩形 9"/>
          <p:cNvSpPr/>
          <p:nvPr/>
        </p:nvSpPr>
        <p:spPr>
          <a:xfrm>
            <a:off x="2400717" y="2100136"/>
            <a:ext cx="4246672" cy="584775"/>
          </a:xfrm>
          <a:prstGeom prst="rect">
            <a:avLst/>
          </a:prstGeom>
        </p:spPr>
        <p:txBody>
          <a:bodyPr wrap="square">
            <a:spAutoFit/>
          </a:bodyPr>
          <a:lstStyle/>
          <a:p>
            <a:pPr>
              <a:spcBef>
                <a:spcPct val="50000"/>
              </a:spcBef>
            </a:pPr>
            <a:r>
              <a:rPr kumimoji="1" lang="en-US" altLang="zh-CN" sz="3200" b="1" i="1" dirty="0">
                <a:solidFill>
                  <a:srgbClr val="0000FF"/>
                </a:solidFill>
              </a:rPr>
              <a:t>m</a:t>
            </a:r>
            <a:r>
              <a:rPr kumimoji="1" lang="en-US" altLang="zh-CN" sz="3200" b="1" i="1" baseline="-25000" dirty="0">
                <a:solidFill>
                  <a:srgbClr val="0000FF"/>
                </a:solidFill>
                <a:latin typeface="Times New Roman" panose="02020603050405020304" pitchFamily="18" charset="0"/>
                <a:cs typeface="Times New Roman" panose="02020603050405020304" pitchFamily="18" charset="0"/>
              </a:rPr>
              <a:t>l</a:t>
            </a:r>
            <a:r>
              <a:rPr kumimoji="1" lang="en-US" altLang="zh-CN" sz="3200" b="1" dirty="0">
                <a:solidFill>
                  <a:srgbClr val="0000FF"/>
                </a:solidFill>
              </a:rPr>
              <a:t>=0, </a:t>
            </a:r>
            <a:r>
              <a:rPr kumimoji="1" lang="en-US" altLang="zh-CN" sz="3200" b="1" dirty="0">
                <a:solidFill>
                  <a:srgbClr val="0000FF"/>
                </a:solidFill>
                <a:sym typeface="Symbol" panose="05050102010706020507" pitchFamily="18" charset="2"/>
              </a:rPr>
              <a:t></a:t>
            </a:r>
            <a:r>
              <a:rPr kumimoji="1" lang="en-US" altLang="zh-CN" sz="3200" b="1" dirty="0">
                <a:solidFill>
                  <a:srgbClr val="0000FF"/>
                </a:solidFill>
              </a:rPr>
              <a:t>1,  </a:t>
            </a:r>
            <a:r>
              <a:rPr kumimoji="1" lang="en-US" altLang="zh-CN" sz="3200" b="1" dirty="0">
                <a:solidFill>
                  <a:srgbClr val="0000FF"/>
                </a:solidFill>
                <a:sym typeface="Symbol" panose="05050102010706020507" pitchFamily="18" charset="2"/>
              </a:rPr>
              <a:t></a:t>
            </a:r>
            <a:r>
              <a:rPr kumimoji="1" lang="en-US" altLang="zh-CN" sz="3200" b="1" dirty="0">
                <a:solidFill>
                  <a:srgbClr val="0000FF"/>
                </a:solidFill>
              </a:rPr>
              <a:t>2, …,  </a:t>
            </a:r>
            <a:r>
              <a:rPr kumimoji="1" lang="en-US" altLang="zh-CN" sz="3200" b="1" dirty="0">
                <a:solidFill>
                  <a:srgbClr val="0000FF"/>
                </a:solidFill>
                <a:sym typeface="Symbol" panose="05050102010706020507" pitchFamily="18" charset="2"/>
              </a:rPr>
              <a:t></a:t>
            </a:r>
            <a:r>
              <a:rPr kumimoji="1" lang="en-US" altLang="zh-CN" sz="3200" b="1" i="1" dirty="0">
                <a:solidFill>
                  <a:srgbClr val="0000FF"/>
                </a:solidFill>
              </a:rPr>
              <a:t> </a:t>
            </a:r>
            <a:r>
              <a:rPr kumimoji="1" lang="en-US" altLang="zh-CN" sz="3200" b="1" i="1" dirty="0">
                <a:solidFill>
                  <a:srgbClr val="0000FF"/>
                </a:solidFill>
                <a:latin typeface="Times New Roman" panose="02020603050405020304" pitchFamily="18" charset="0"/>
                <a:cs typeface="Times New Roman" panose="02020603050405020304" pitchFamily="18" charset="0"/>
              </a:rPr>
              <a:t>l</a:t>
            </a:r>
            <a:r>
              <a:rPr kumimoji="1" lang="en-US" altLang="zh-CN" sz="3200" b="1" i="1" dirty="0">
                <a:solidFill>
                  <a:srgbClr val="0000FF"/>
                </a:solidFill>
              </a:rPr>
              <a:t> </a:t>
            </a:r>
          </a:p>
        </p:txBody>
      </p:sp>
      <p:sp>
        <p:nvSpPr>
          <p:cNvPr id="11" name="矩形 10"/>
          <p:cNvSpPr/>
          <p:nvPr/>
        </p:nvSpPr>
        <p:spPr>
          <a:xfrm>
            <a:off x="6911771" y="2100135"/>
            <a:ext cx="1995668" cy="584775"/>
          </a:xfrm>
          <a:prstGeom prst="rect">
            <a:avLst/>
          </a:prstGeom>
        </p:spPr>
        <p:txBody>
          <a:bodyPr wrap="square">
            <a:spAutoFit/>
          </a:bodyPr>
          <a:lstStyle/>
          <a:p>
            <a:r>
              <a:rPr kumimoji="1" lang="en-US" altLang="zh-CN" sz="3200" b="1" i="1" dirty="0" err="1">
                <a:solidFill>
                  <a:srgbClr val="009900"/>
                </a:solidFill>
              </a:rPr>
              <a:t>m</a:t>
            </a:r>
            <a:r>
              <a:rPr kumimoji="1" lang="en-US" altLang="zh-CN" sz="3200" b="1" i="1" baseline="-25000" dirty="0" err="1">
                <a:solidFill>
                  <a:srgbClr val="009900"/>
                </a:solidFill>
              </a:rPr>
              <a:t>s</a:t>
            </a:r>
            <a:r>
              <a:rPr kumimoji="1" lang="en-US" altLang="zh-CN" sz="3200" b="1" dirty="0">
                <a:solidFill>
                  <a:srgbClr val="009900"/>
                </a:solidFill>
              </a:rPr>
              <a:t>=</a:t>
            </a:r>
            <a:r>
              <a:rPr kumimoji="1" lang="en-US" altLang="zh-CN" sz="3200" b="1" dirty="0">
                <a:solidFill>
                  <a:srgbClr val="009900"/>
                </a:solidFill>
                <a:sym typeface="Symbol" panose="05050102010706020507" pitchFamily="18" charset="2"/>
              </a:rPr>
              <a:t></a:t>
            </a:r>
            <a:r>
              <a:rPr kumimoji="1" lang="en-US" altLang="zh-CN" sz="3200" b="1" dirty="0">
                <a:solidFill>
                  <a:srgbClr val="009900"/>
                </a:solidFill>
              </a:rPr>
              <a:t>1/2</a:t>
            </a:r>
            <a:endParaRPr lang="zh-CN" altLang="en-US" sz="3200" b="1" dirty="0">
              <a:solidFill>
                <a:srgbClr val="009900"/>
              </a:solidFill>
            </a:endParaRPr>
          </a:p>
        </p:txBody>
      </p:sp>
      <p:sp>
        <p:nvSpPr>
          <p:cNvPr id="12" name="Text Box 8"/>
          <p:cNvSpPr txBox="1">
            <a:spLocks noChangeArrowheads="1"/>
          </p:cNvSpPr>
          <p:nvPr/>
        </p:nvSpPr>
        <p:spPr bwMode="auto">
          <a:xfrm>
            <a:off x="2466048" y="6132318"/>
            <a:ext cx="46642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3200" dirty="0">
                <a:solidFill>
                  <a:srgbClr val="0000FF"/>
                </a:solidFill>
              </a:rPr>
              <a:t>（</a:t>
            </a:r>
            <a:r>
              <a:rPr kumimoji="1" lang="en-US" altLang="zh-CN" sz="3200" dirty="0">
                <a:solidFill>
                  <a:srgbClr val="FF0000"/>
                </a:solidFill>
              </a:rPr>
              <a:t>4</a:t>
            </a:r>
            <a:r>
              <a:rPr kumimoji="1" lang="en-US" altLang="zh-CN" sz="3200" dirty="0">
                <a:solidFill>
                  <a:srgbClr val="0000FF"/>
                </a:solidFill>
              </a:rPr>
              <a:t>, 1,</a:t>
            </a:r>
            <a:r>
              <a:rPr kumimoji="1" lang="en-US" altLang="zh-CN" sz="3200" dirty="0">
                <a:solidFill>
                  <a:srgbClr val="009900"/>
                </a:solidFill>
                <a:sym typeface="Symbol" panose="05050102010706020507" pitchFamily="18" charset="2"/>
              </a:rPr>
              <a:t> _____</a:t>
            </a:r>
            <a:r>
              <a:rPr kumimoji="1" lang="en-US" altLang="zh-CN" sz="3200" dirty="0">
                <a:solidFill>
                  <a:srgbClr val="0000FF"/>
                </a:solidFill>
              </a:rPr>
              <a:t> ,</a:t>
            </a:r>
            <a:r>
              <a:rPr kumimoji="1" lang="en-US" altLang="zh-CN" sz="3200" dirty="0">
                <a:solidFill>
                  <a:srgbClr val="0000FF"/>
                </a:solidFill>
                <a:sym typeface="Symbol" panose="05050102010706020507" pitchFamily="18" charset="2"/>
              </a:rPr>
              <a:t> </a:t>
            </a:r>
            <a:r>
              <a:rPr kumimoji="1" lang="en-US" altLang="zh-CN" sz="3200" dirty="0">
                <a:solidFill>
                  <a:srgbClr val="009900"/>
                </a:solidFill>
                <a:sym typeface="Symbol" panose="05050102010706020507" pitchFamily="18" charset="2"/>
              </a:rPr>
              <a:t>_____</a:t>
            </a:r>
            <a:r>
              <a:rPr kumimoji="1" lang="en-US" altLang="zh-CN" sz="3200" dirty="0">
                <a:solidFill>
                  <a:srgbClr val="FF0000"/>
                </a:solidFill>
              </a:rPr>
              <a:t> </a:t>
            </a:r>
            <a:r>
              <a:rPr kumimoji="1" lang="zh-CN" altLang="en-US" sz="3200" dirty="0">
                <a:solidFill>
                  <a:srgbClr val="0000FF"/>
                </a:solidFill>
              </a:rPr>
              <a:t>）</a:t>
            </a:r>
          </a:p>
        </p:txBody>
      </p:sp>
      <p:sp>
        <p:nvSpPr>
          <p:cNvPr id="13" name="矩形 2"/>
          <p:cNvSpPr>
            <a:spLocks noChangeArrowheads="1"/>
          </p:cNvSpPr>
          <p:nvPr/>
        </p:nvSpPr>
        <p:spPr bwMode="auto">
          <a:xfrm>
            <a:off x="5297751" y="105311"/>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dirty="0">
                <a:solidFill>
                  <a:srgbClr val="FF0000"/>
                </a:solidFill>
                <a:latin typeface="宋体" panose="02010600030101010101" pitchFamily="2" charset="-122"/>
              </a:rPr>
              <a:t>课堂练习</a:t>
            </a:r>
            <a:endParaRPr lang="zh-CN" altLang="en-US" b="1" dirty="0"/>
          </a:p>
        </p:txBody>
      </p:sp>
      <p:pic>
        <p:nvPicPr>
          <p:cNvPr id="14" name="Picture 24" descr="4C70BBA977B88F3DF7393CB7443DAF2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31841" y="1283776"/>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3698390" y="2762829"/>
            <a:ext cx="367408" cy="523220"/>
          </a:xfrm>
          <a:prstGeom prst="rect">
            <a:avLst/>
          </a:prstGeom>
        </p:spPr>
        <p:txBody>
          <a:bodyPr wrap="none">
            <a:spAutoFit/>
          </a:bodyPr>
          <a:lstStyle/>
          <a:p>
            <a:r>
              <a:rPr kumimoji="1" lang="en-US" altLang="zh-CN" sz="2800" b="1" dirty="0">
                <a:solidFill>
                  <a:srgbClr val="FF00FF"/>
                </a:solidFill>
              </a:rPr>
              <a:t>0</a:t>
            </a:r>
            <a:endParaRPr lang="zh-CN" altLang="en-US" sz="2800" b="1" dirty="0"/>
          </a:p>
        </p:txBody>
      </p:sp>
      <p:sp>
        <p:nvSpPr>
          <p:cNvPr id="16" name="矩形 15"/>
          <p:cNvSpPr/>
          <p:nvPr/>
        </p:nvSpPr>
        <p:spPr>
          <a:xfrm>
            <a:off x="4620851" y="2726104"/>
            <a:ext cx="367408" cy="523220"/>
          </a:xfrm>
          <a:prstGeom prst="rect">
            <a:avLst/>
          </a:prstGeom>
        </p:spPr>
        <p:txBody>
          <a:bodyPr wrap="none">
            <a:spAutoFit/>
          </a:bodyPr>
          <a:lstStyle/>
          <a:p>
            <a:r>
              <a:rPr kumimoji="1" lang="en-US" altLang="zh-CN" sz="2800" b="1" dirty="0">
                <a:solidFill>
                  <a:srgbClr val="FF00FF"/>
                </a:solidFill>
              </a:rPr>
              <a:t>0</a:t>
            </a:r>
            <a:endParaRPr lang="zh-CN" altLang="en-US" sz="2800" b="1" dirty="0"/>
          </a:p>
        </p:txBody>
      </p:sp>
      <p:sp>
        <p:nvSpPr>
          <p:cNvPr id="17" name="矩形 16"/>
          <p:cNvSpPr/>
          <p:nvPr/>
        </p:nvSpPr>
        <p:spPr>
          <a:xfrm>
            <a:off x="3698390" y="3564839"/>
            <a:ext cx="367408" cy="523220"/>
          </a:xfrm>
          <a:prstGeom prst="rect">
            <a:avLst/>
          </a:prstGeom>
        </p:spPr>
        <p:txBody>
          <a:bodyPr wrap="none">
            <a:spAutoFit/>
          </a:bodyPr>
          <a:lstStyle/>
          <a:p>
            <a:r>
              <a:rPr kumimoji="1" lang="en-US" altLang="zh-CN" sz="2800" b="1" dirty="0">
                <a:solidFill>
                  <a:srgbClr val="C00000"/>
                </a:solidFill>
              </a:rPr>
              <a:t>1</a:t>
            </a:r>
            <a:endParaRPr lang="zh-CN" altLang="en-US" sz="2800" b="1" dirty="0">
              <a:solidFill>
                <a:srgbClr val="C00000"/>
              </a:solidFill>
            </a:endParaRPr>
          </a:p>
        </p:txBody>
      </p:sp>
      <p:sp>
        <p:nvSpPr>
          <p:cNvPr id="18" name="矩形 17"/>
          <p:cNvSpPr/>
          <p:nvPr/>
        </p:nvSpPr>
        <p:spPr>
          <a:xfrm>
            <a:off x="4340349" y="4436780"/>
            <a:ext cx="367408" cy="523220"/>
          </a:xfrm>
          <a:prstGeom prst="rect">
            <a:avLst/>
          </a:prstGeom>
        </p:spPr>
        <p:txBody>
          <a:bodyPr wrap="none">
            <a:spAutoFit/>
          </a:bodyPr>
          <a:lstStyle/>
          <a:p>
            <a:r>
              <a:rPr kumimoji="1" lang="en-US" altLang="zh-CN" sz="2800" b="1" dirty="0">
                <a:solidFill>
                  <a:srgbClr val="FF00FF"/>
                </a:solidFill>
              </a:rPr>
              <a:t>0</a:t>
            </a:r>
            <a:endParaRPr lang="zh-CN" altLang="en-US" sz="2800" b="1" dirty="0"/>
          </a:p>
        </p:txBody>
      </p:sp>
      <p:sp>
        <p:nvSpPr>
          <p:cNvPr id="19" name="矩形 18"/>
          <p:cNvSpPr/>
          <p:nvPr/>
        </p:nvSpPr>
        <p:spPr>
          <a:xfrm>
            <a:off x="4550439" y="5238383"/>
            <a:ext cx="997834" cy="584775"/>
          </a:xfrm>
          <a:prstGeom prst="rect">
            <a:avLst/>
          </a:prstGeom>
        </p:spPr>
        <p:txBody>
          <a:bodyPr wrap="square">
            <a:spAutoFit/>
          </a:bodyPr>
          <a:lstStyle/>
          <a:p>
            <a:r>
              <a:rPr kumimoji="1" lang="en-US" altLang="zh-CN" sz="3200" b="1" dirty="0">
                <a:solidFill>
                  <a:srgbClr val="FF00FF"/>
                </a:solidFill>
                <a:sym typeface="Symbol" panose="05050102010706020507" pitchFamily="18" charset="2"/>
              </a:rPr>
              <a:t></a:t>
            </a:r>
            <a:r>
              <a:rPr kumimoji="1" lang="en-US" altLang="zh-CN" sz="3200" b="1" dirty="0">
                <a:solidFill>
                  <a:srgbClr val="FF00FF"/>
                </a:solidFill>
              </a:rPr>
              <a:t>1/2</a:t>
            </a:r>
            <a:endParaRPr lang="zh-CN" altLang="en-US" sz="3200" b="1" dirty="0">
              <a:solidFill>
                <a:srgbClr val="FF00FF"/>
              </a:solidFill>
            </a:endParaRPr>
          </a:p>
        </p:txBody>
      </p:sp>
      <p:sp>
        <p:nvSpPr>
          <p:cNvPr id="20" name="矩形 19"/>
          <p:cNvSpPr/>
          <p:nvPr/>
        </p:nvSpPr>
        <p:spPr>
          <a:xfrm>
            <a:off x="4008815" y="6093288"/>
            <a:ext cx="922047" cy="523220"/>
          </a:xfrm>
          <a:prstGeom prst="rect">
            <a:avLst/>
          </a:prstGeom>
        </p:spPr>
        <p:txBody>
          <a:bodyPr wrap="none">
            <a:spAutoFit/>
          </a:bodyPr>
          <a:lstStyle/>
          <a:p>
            <a:r>
              <a:rPr kumimoji="1" lang="en-US" altLang="zh-CN" sz="2800" b="1" dirty="0">
                <a:solidFill>
                  <a:srgbClr val="FF00FF"/>
                </a:solidFill>
              </a:rPr>
              <a:t>0, </a:t>
            </a:r>
            <a:r>
              <a:rPr kumimoji="1" lang="en-US" altLang="zh-CN" sz="2800" b="1" dirty="0">
                <a:solidFill>
                  <a:srgbClr val="FF00FF"/>
                </a:solidFill>
                <a:sym typeface="Symbol" panose="05050102010706020507" pitchFamily="18" charset="2"/>
              </a:rPr>
              <a:t></a:t>
            </a:r>
            <a:r>
              <a:rPr kumimoji="1" lang="en-US" altLang="zh-CN" sz="2800" b="1" dirty="0">
                <a:solidFill>
                  <a:srgbClr val="FF00FF"/>
                </a:solidFill>
              </a:rPr>
              <a:t>1</a:t>
            </a:r>
            <a:endParaRPr lang="zh-CN" altLang="en-US" sz="2800" dirty="0">
              <a:solidFill>
                <a:srgbClr val="FF00FF"/>
              </a:solidFill>
            </a:endParaRPr>
          </a:p>
        </p:txBody>
      </p:sp>
      <p:sp>
        <p:nvSpPr>
          <p:cNvPr id="21" name="矩形 20"/>
          <p:cNvSpPr/>
          <p:nvPr/>
        </p:nvSpPr>
        <p:spPr>
          <a:xfrm>
            <a:off x="5216192" y="6062511"/>
            <a:ext cx="997834" cy="584775"/>
          </a:xfrm>
          <a:prstGeom prst="rect">
            <a:avLst/>
          </a:prstGeom>
        </p:spPr>
        <p:txBody>
          <a:bodyPr wrap="square">
            <a:spAutoFit/>
          </a:bodyPr>
          <a:lstStyle/>
          <a:p>
            <a:r>
              <a:rPr kumimoji="1" lang="en-US" altLang="zh-CN" sz="3200" b="1" dirty="0">
                <a:solidFill>
                  <a:srgbClr val="C00000"/>
                </a:solidFill>
                <a:sym typeface="Symbol" panose="05050102010706020507" pitchFamily="18" charset="2"/>
              </a:rPr>
              <a:t></a:t>
            </a:r>
            <a:r>
              <a:rPr kumimoji="1" lang="en-US" altLang="zh-CN" sz="3200" b="1" dirty="0">
                <a:solidFill>
                  <a:srgbClr val="C00000"/>
                </a:solidFill>
              </a:rPr>
              <a:t>1/2</a:t>
            </a:r>
            <a:endParaRPr lang="zh-CN" altLang="en-US" sz="3200" b="1" dirty="0">
              <a:solidFill>
                <a:srgbClr val="C00000"/>
              </a:solidFill>
            </a:endParaRPr>
          </a:p>
        </p:txBody>
      </p:sp>
    </p:spTree>
    <p:extLst>
      <p:ext uri="{BB962C8B-B14F-4D97-AF65-F5344CB8AC3E}">
        <p14:creationId xmlns:p14="http://schemas.microsoft.com/office/powerpoint/2010/main" val="378426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circle(in)">
                                      <p:cBhvr>
                                        <p:cTn id="63" dur="20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15" grpId="0"/>
      <p:bldP spid="16" grpId="0"/>
      <p:bldP spid="17" grpId="0"/>
      <p:bldP spid="18" grpId="0"/>
      <p:bldP spid="19" grpId="0"/>
      <p:bldP spid="20" grpId="0"/>
      <p:bldP spid="21"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69460" y="467542"/>
            <a:ext cx="7247964" cy="3046988"/>
          </a:xfrm>
          <a:prstGeom prst="rect">
            <a:avLst/>
          </a:prstGeom>
        </p:spPr>
        <p:txBody>
          <a:bodyPr wrap="square">
            <a:spAutoFit/>
          </a:bodyPr>
          <a:lstStyle/>
          <a:p>
            <a:r>
              <a:rPr lang="zh-CN" altLang="en-US" sz="3200" b="1" dirty="0">
                <a:solidFill>
                  <a:srgbClr val="0000FF"/>
                </a:solidFill>
              </a:rPr>
              <a:t>下列各组量子数中，哪一组可以描述原子中电子的状态？</a:t>
            </a:r>
          </a:p>
          <a:p>
            <a:pPr marL="514350" indent="-514350">
              <a:buAutoNum type="alphaUcParenBoth"/>
            </a:pPr>
            <a:r>
              <a:rPr lang="en-US" altLang="zh-CN" sz="3200" b="1" dirty="0"/>
              <a:t>n = 2</a:t>
            </a:r>
            <a:r>
              <a:rPr lang="zh-CN" altLang="en-US" sz="3200" b="1" dirty="0"/>
              <a:t>，</a:t>
            </a:r>
            <a:r>
              <a:rPr lang="en-US" altLang="zh-CN" sz="3200" b="1" dirty="0"/>
              <a:t>l = 2</a:t>
            </a:r>
            <a:r>
              <a:rPr lang="zh-CN" altLang="en-US" sz="3200" b="1" dirty="0"/>
              <a:t>，</a:t>
            </a:r>
            <a:r>
              <a:rPr kumimoji="1" lang="en-US" altLang="zh-CN" sz="3200" i="1" dirty="0">
                <a:solidFill>
                  <a:srgbClr val="CC3300"/>
                </a:solidFill>
              </a:rPr>
              <a:t> </a:t>
            </a:r>
            <a:r>
              <a:rPr kumimoji="1" lang="en-US" altLang="zh-CN" sz="3200" b="1" i="1" dirty="0">
                <a:solidFill>
                  <a:srgbClr val="FF0000"/>
                </a:solidFill>
                <a:latin typeface="Times New Roman" panose="02020603050405020304" pitchFamily="18" charset="0"/>
                <a:cs typeface="Times New Roman" panose="02020603050405020304" pitchFamily="18" charset="0"/>
              </a:rPr>
              <a:t>m</a:t>
            </a:r>
            <a:r>
              <a:rPr kumimoji="1" lang="en-US" altLang="zh-CN" sz="3200" b="1" i="1" baseline="-25000" dirty="0">
                <a:solidFill>
                  <a:srgbClr val="FF0000"/>
                </a:solidFill>
                <a:latin typeface="Times New Roman" panose="02020603050405020304" pitchFamily="18" charset="0"/>
                <a:cs typeface="Times New Roman" panose="02020603050405020304" pitchFamily="18" charset="0"/>
              </a:rPr>
              <a:t>l</a:t>
            </a:r>
            <a:r>
              <a:rPr kumimoji="1" lang="en-US" altLang="zh-CN" sz="3200" i="1" baseline="-25000" dirty="0">
                <a:solidFill>
                  <a:srgbClr val="CC3300"/>
                </a:solidFill>
              </a:rPr>
              <a:t> </a:t>
            </a:r>
            <a:r>
              <a:rPr lang="en-US" altLang="zh-CN" sz="3200" b="1" dirty="0"/>
              <a:t>= 0</a:t>
            </a:r>
            <a:r>
              <a:rPr lang="zh-CN" altLang="en-US" sz="3200" b="1" dirty="0"/>
              <a:t>，   </a:t>
            </a:r>
            <a:endParaRPr lang="en-US" altLang="zh-CN" sz="3200" b="1" dirty="0"/>
          </a:p>
          <a:p>
            <a:r>
              <a:rPr lang="zh-CN" altLang="en-US" sz="3200" b="1" dirty="0">
                <a:solidFill>
                  <a:srgbClr val="FF0066"/>
                </a:solidFill>
              </a:rPr>
              <a:t> </a:t>
            </a:r>
            <a:r>
              <a:rPr lang="en-US" altLang="zh-CN" sz="3200" b="1" dirty="0">
                <a:solidFill>
                  <a:srgbClr val="FF0066"/>
                </a:solidFill>
              </a:rPr>
              <a:t>(B)  n = 3</a:t>
            </a:r>
            <a:r>
              <a:rPr lang="zh-CN" altLang="en-US" sz="3200" b="1" dirty="0">
                <a:solidFill>
                  <a:srgbClr val="FF0066"/>
                </a:solidFill>
              </a:rPr>
              <a:t>，</a:t>
            </a:r>
            <a:r>
              <a:rPr lang="en-US" altLang="zh-CN" sz="3200" b="1" dirty="0">
                <a:solidFill>
                  <a:srgbClr val="FF0066"/>
                </a:solidFill>
              </a:rPr>
              <a:t>l = 1</a:t>
            </a:r>
            <a:r>
              <a:rPr lang="zh-CN" altLang="en-US" sz="3200" b="1" dirty="0">
                <a:solidFill>
                  <a:srgbClr val="FF0066"/>
                </a:solidFill>
              </a:rPr>
              <a:t>，</a:t>
            </a:r>
            <a:r>
              <a:rPr kumimoji="1" lang="en-US" altLang="zh-CN" sz="3200" b="1" i="1" dirty="0">
                <a:solidFill>
                  <a:srgbClr val="FF0000"/>
                </a:solidFill>
                <a:latin typeface="Times New Roman" panose="02020603050405020304" pitchFamily="18" charset="0"/>
                <a:cs typeface="Times New Roman" panose="02020603050405020304" pitchFamily="18" charset="0"/>
              </a:rPr>
              <a:t> m</a:t>
            </a:r>
            <a:r>
              <a:rPr kumimoji="1" lang="en-US" altLang="zh-CN" sz="3200" b="1" i="1" baseline="-25000" dirty="0">
                <a:solidFill>
                  <a:srgbClr val="FF0000"/>
                </a:solidFill>
                <a:latin typeface="Times New Roman" panose="02020603050405020304" pitchFamily="18" charset="0"/>
                <a:cs typeface="Times New Roman" panose="02020603050405020304" pitchFamily="18" charset="0"/>
              </a:rPr>
              <a:t>l</a:t>
            </a:r>
            <a:r>
              <a:rPr kumimoji="1" lang="en-US" altLang="zh-CN" sz="3200" i="1" baseline="-25000" dirty="0">
                <a:solidFill>
                  <a:srgbClr val="CC3300"/>
                </a:solidFill>
              </a:rPr>
              <a:t> </a:t>
            </a:r>
            <a:r>
              <a:rPr lang="en-US" altLang="zh-CN" sz="3200" b="1" dirty="0">
                <a:solidFill>
                  <a:srgbClr val="FF0066"/>
                </a:solidFill>
              </a:rPr>
              <a:t>=-1</a:t>
            </a:r>
            <a:r>
              <a:rPr lang="zh-CN" altLang="en-US" sz="3200" b="1" dirty="0">
                <a:solidFill>
                  <a:srgbClr val="FF0066"/>
                </a:solidFill>
              </a:rPr>
              <a:t>， </a:t>
            </a:r>
          </a:p>
          <a:p>
            <a:pPr marL="514350" indent="-514350">
              <a:buAutoNum type="alphaUcParenBoth" startAt="3"/>
            </a:pPr>
            <a:r>
              <a:rPr lang="en-US" altLang="zh-CN" sz="3200" b="1" dirty="0">
                <a:solidFill>
                  <a:srgbClr val="008000"/>
                </a:solidFill>
              </a:rPr>
              <a:t>n = 1</a:t>
            </a:r>
            <a:r>
              <a:rPr lang="zh-CN" altLang="en-US" sz="3200" b="1" dirty="0">
                <a:solidFill>
                  <a:srgbClr val="008000"/>
                </a:solidFill>
              </a:rPr>
              <a:t>，</a:t>
            </a:r>
            <a:r>
              <a:rPr lang="en-US" altLang="zh-CN" sz="3200" b="1" dirty="0">
                <a:solidFill>
                  <a:srgbClr val="008000"/>
                </a:solidFill>
              </a:rPr>
              <a:t>l = 2</a:t>
            </a:r>
            <a:r>
              <a:rPr lang="zh-CN" altLang="en-US" sz="3200" b="1" dirty="0">
                <a:solidFill>
                  <a:srgbClr val="008000"/>
                </a:solidFill>
              </a:rPr>
              <a:t>，</a:t>
            </a:r>
            <a:r>
              <a:rPr kumimoji="1" lang="en-US" altLang="zh-CN" sz="3200" b="1" i="1" dirty="0">
                <a:solidFill>
                  <a:srgbClr val="FF0000"/>
                </a:solidFill>
                <a:latin typeface="Times New Roman" panose="02020603050405020304" pitchFamily="18" charset="0"/>
                <a:cs typeface="Times New Roman" panose="02020603050405020304" pitchFamily="18" charset="0"/>
              </a:rPr>
              <a:t> m</a:t>
            </a:r>
            <a:r>
              <a:rPr kumimoji="1" lang="en-US" altLang="zh-CN" sz="3200" b="1" i="1" baseline="-25000" dirty="0">
                <a:solidFill>
                  <a:srgbClr val="FF0000"/>
                </a:solidFill>
                <a:latin typeface="Times New Roman" panose="02020603050405020304" pitchFamily="18" charset="0"/>
                <a:cs typeface="Times New Roman" panose="02020603050405020304" pitchFamily="18" charset="0"/>
              </a:rPr>
              <a:t>l</a:t>
            </a:r>
            <a:r>
              <a:rPr lang="en-US" altLang="zh-CN" sz="3200" b="1" dirty="0">
                <a:solidFill>
                  <a:srgbClr val="008000"/>
                </a:solidFill>
              </a:rPr>
              <a:t> = 1</a:t>
            </a:r>
            <a:r>
              <a:rPr lang="zh-CN" altLang="en-US" sz="3200" b="1" dirty="0">
                <a:solidFill>
                  <a:srgbClr val="008000"/>
                </a:solidFill>
              </a:rPr>
              <a:t>，   </a:t>
            </a:r>
            <a:endParaRPr lang="en-US" altLang="zh-CN" sz="3200" b="1" dirty="0">
              <a:solidFill>
                <a:srgbClr val="008000"/>
              </a:solidFill>
            </a:endParaRPr>
          </a:p>
          <a:p>
            <a:r>
              <a:rPr lang="zh-CN" altLang="en-US" sz="3200" b="1" dirty="0"/>
              <a:t> </a:t>
            </a:r>
            <a:r>
              <a:rPr lang="en-US" altLang="zh-CN" sz="3200" b="1" dirty="0"/>
              <a:t>(D)  n = 1</a:t>
            </a:r>
            <a:r>
              <a:rPr lang="zh-CN" altLang="en-US" sz="3200" b="1" dirty="0"/>
              <a:t>，</a:t>
            </a:r>
            <a:r>
              <a:rPr lang="en-US" altLang="zh-CN" sz="3200" b="1" dirty="0"/>
              <a:t>l = 0</a:t>
            </a:r>
            <a:r>
              <a:rPr lang="zh-CN" altLang="en-US" sz="3200" b="1" dirty="0"/>
              <a:t>，</a:t>
            </a:r>
            <a:r>
              <a:rPr kumimoji="1" lang="en-US" altLang="zh-CN" sz="3200" b="1" i="1" dirty="0">
                <a:solidFill>
                  <a:srgbClr val="FF0000"/>
                </a:solidFill>
                <a:latin typeface="Times New Roman" panose="02020603050405020304" pitchFamily="18" charset="0"/>
                <a:cs typeface="Times New Roman" panose="02020603050405020304" pitchFamily="18" charset="0"/>
              </a:rPr>
              <a:t> m</a:t>
            </a:r>
            <a:r>
              <a:rPr kumimoji="1" lang="en-US" altLang="zh-CN" sz="3200" b="1" i="1" baseline="-25000" dirty="0">
                <a:solidFill>
                  <a:srgbClr val="FF0000"/>
                </a:solidFill>
                <a:latin typeface="Times New Roman" panose="02020603050405020304" pitchFamily="18" charset="0"/>
                <a:cs typeface="Times New Roman" panose="02020603050405020304" pitchFamily="18" charset="0"/>
              </a:rPr>
              <a:t>l</a:t>
            </a:r>
            <a:r>
              <a:rPr lang="en-US" altLang="zh-CN" sz="3200" b="1" dirty="0"/>
              <a:t> = 1</a:t>
            </a:r>
            <a:r>
              <a:rPr lang="zh-CN" altLang="en-US" sz="3200" b="1" dirty="0"/>
              <a:t>，   </a:t>
            </a:r>
          </a:p>
        </p:txBody>
      </p:sp>
    </p:spTree>
    <p:extLst>
      <p:ext uri="{BB962C8B-B14F-4D97-AF65-F5344CB8AC3E}">
        <p14:creationId xmlns:p14="http://schemas.microsoft.com/office/powerpoint/2010/main" val="2297844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3505885" y="410951"/>
            <a:ext cx="53887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sz="2800" dirty="0">
                <a:solidFill>
                  <a:srgbClr val="009900"/>
                </a:solidFill>
              </a:rPr>
              <a:t>两端固定的张紧弦中产生的驻波</a:t>
            </a:r>
          </a:p>
        </p:txBody>
      </p:sp>
      <p:pic>
        <p:nvPicPr>
          <p:cNvPr id="3" name="Picture 2" descr="E:\Pictures\Standing_wav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80453" y="1128414"/>
            <a:ext cx="5820453" cy="151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9" descr="深色下对角线"/>
          <p:cNvSpPr>
            <a:spLocks noChangeArrowheads="1"/>
          </p:cNvSpPr>
          <p:nvPr/>
        </p:nvSpPr>
        <p:spPr bwMode="auto">
          <a:xfrm>
            <a:off x="2746931" y="1128415"/>
            <a:ext cx="241276" cy="1342457"/>
          </a:xfrm>
          <a:prstGeom prst="rect">
            <a:avLst/>
          </a:prstGeom>
          <a:pattFill prst="dkDnDiag">
            <a:fgClr>
              <a:srgbClr val="0000FF"/>
            </a:fgClr>
            <a:bgClr>
              <a:schemeClr val="bg1"/>
            </a:bgClr>
          </a:pattFill>
          <a:ln w="9525">
            <a:solidFill>
              <a:srgbClr val="009900"/>
            </a:solidFill>
            <a:miter lim="800000"/>
            <a:headEnd/>
            <a:tailEnd/>
          </a:ln>
        </p:spPr>
        <p:txBody>
          <a:bodyPr wrap="none" anchor="ctr"/>
          <a:lstStyle/>
          <a:p>
            <a:endParaRPr lang="zh-CN" altLang="en-US" b="1"/>
          </a:p>
        </p:txBody>
      </p:sp>
      <p:sp>
        <p:nvSpPr>
          <p:cNvPr id="5" name="Rectangle 9" descr="深色下对角线"/>
          <p:cNvSpPr>
            <a:spLocks noChangeArrowheads="1"/>
          </p:cNvSpPr>
          <p:nvPr/>
        </p:nvSpPr>
        <p:spPr bwMode="auto">
          <a:xfrm>
            <a:off x="8398902" y="1212921"/>
            <a:ext cx="241276" cy="1342457"/>
          </a:xfrm>
          <a:prstGeom prst="rect">
            <a:avLst/>
          </a:prstGeom>
          <a:pattFill prst="dkDnDiag">
            <a:fgClr>
              <a:srgbClr val="0000FF"/>
            </a:fgClr>
            <a:bgClr>
              <a:schemeClr val="bg1"/>
            </a:bgClr>
          </a:pattFill>
          <a:ln w="9525">
            <a:solidFill>
              <a:srgbClr val="009900"/>
            </a:solidFill>
            <a:miter lim="800000"/>
            <a:headEnd/>
            <a:tailEnd/>
          </a:ln>
        </p:spPr>
        <p:txBody>
          <a:bodyPr wrap="none" anchor="ctr"/>
          <a:lstStyle/>
          <a:p>
            <a:endParaRPr lang="zh-CN" altLang="en-US" b="1"/>
          </a:p>
        </p:txBody>
      </p:sp>
      <p:grpSp>
        <p:nvGrpSpPr>
          <p:cNvPr id="6" name="Group 32"/>
          <p:cNvGrpSpPr>
            <a:grpSpLocks/>
          </p:cNvGrpSpPr>
          <p:nvPr/>
        </p:nvGrpSpPr>
        <p:grpSpPr bwMode="auto">
          <a:xfrm>
            <a:off x="2670425" y="879799"/>
            <a:ext cx="6721476" cy="1365250"/>
            <a:chOff x="3334" y="3223"/>
            <a:chExt cx="4234" cy="860"/>
          </a:xfrm>
        </p:grpSpPr>
        <p:grpSp>
          <p:nvGrpSpPr>
            <p:cNvPr id="7" name="Group 30"/>
            <p:cNvGrpSpPr>
              <a:grpSpLocks/>
            </p:cNvGrpSpPr>
            <p:nvPr/>
          </p:nvGrpSpPr>
          <p:grpSpPr bwMode="auto">
            <a:xfrm>
              <a:off x="3430" y="3264"/>
              <a:ext cx="3891" cy="819"/>
              <a:chOff x="3430" y="3264"/>
              <a:chExt cx="3891" cy="819"/>
            </a:xfrm>
          </p:grpSpPr>
          <p:sp>
            <p:nvSpPr>
              <p:cNvPr id="12" name="Text Box 3"/>
              <p:cNvSpPr txBox="1">
                <a:spLocks noChangeArrowheads="1"/>
              </p:cNvSpPr>
              <p:nvPr/>
            </p:nvSpPr>
            <p:spPr bwMode="auto">
              <a:xfrm>
                <a:off x="3504" y="3264"/>
                <a:ext cx="11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endParaRPr lang="zh-CN" altLang="en-US"/>
              </a:p>
            </p:txBody>
          </p:sp>
          <p:sp>
            <p:nvSpPr>
              <p:cNvPr id="13" name="Line 8"/>
              <p:cNvSpPr>
                <a:spLocks noChangeShapeType="1"/>
              </p:cNvSpPr>
              <p:nvPr/>
            </p:nvSpPr>
            <p:spPr bwMode="auto">
              <a:xfrm>
                <a:off x="3430" y="3856"/>
                <a:ext cx="3891" cy="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9"/>
              <p:cNvSpPr>
                <a:spLocks noChangeShapeType="1"/>
              </p:cNvSpPr>
              <p:nvPr/>
            </p:nvSpPr>
            <p:spPr bwMode="auto">
              <a:xfrm flipH="1" flipV="1">
                <a:off x="3534" y="3264"/>
                <a:ext cx="0" cy="81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31"/>
            <p:cNvGrpSpPr>
              <a:grpSpLocks/>
            </p:cNvGrpSpPr>
            <p:nvPr/>
          </p:nvGrpSpPr>
          <p:grpSpPr bwMode="auto">
            <a:xfrm>
              <a:off x="3334" y="3223"/>
              <a:ext cx="4234" cy="860"/>
              <a:chOff x="3334" y="3223"/>
              <a:chExt cx="4234" cy="860"/>
            </a:xfrm>
          </p:grpSpPr>
          <p:sp>
            <p:nvSpPr>
              <p:cNvPr id="9" name="Text Box 10"/>
              <p:cNvSpPr txBox="1">
                <a:spLocks noChangeArrowheads="1"/>
              </p:cNvSpPr>
              <p:nvPr/>
            </p:nvSpPr>
            <p:spPr bwMode="auto">
              <a:xfrm>
                <a:off x="7348" y="3702"/>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i="1" dirty="0"/>
                  <a:t>x</a:t>
                </a:r>
              </a:p>
            </p:txBody>
          </p:sp>
          <p:sp>
            <p:nvSpPr>
              <p:cNvPr id="10" name="Text Box 11"/>
              <p:cNvSpPr txBox="1">
                <a:spLocks noChangeArrowheads="1"/>
              </p:cNvSpPr>
              <p:nvPr/>
            </p:nvSpPr>
            <p:spPr bwMode="auto">
              <a:xfrm>
                <a:off x="3719" y="3223"/>
                <a:ext cx="2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i="1" dirty="0"/>
                  <a:t>y</a:t>
                </a:r>
              </a:p>
            </p:txBody>
          </p:sp>
          <p:sp>
            <p:nvSpPr>
              <p:cNvPr id="11" name="Text Box 18"/>
              <p:cNvSpPr txBox="1">
                <a:spLocks noChangeArrowheads="1"/>
              </p:cNvSpPr>
              <p:nvPr/>
            </p:nvSpPr>
            <p:spPr bwMode="auto">
              <a:xfrm>
                <a:off x="3334" y="3775"/>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i="1"/>
                  <a:t>o</a:t>
                </a:r>
              </a:p>
            </p:txBody>
          </p:sp>
        </p:grpSp>
      </p:grpSp>
      <p:graphicFrame>
        <p:nvGraphicFramePr>
          <p:cNvPr id="15" name="Object 10"/>
          <p:cNvGraphicFramePr>
            <a:graphicFrameLocks noChangeAspect="1"/>
          </p:cNvGraphicFramePr>
          <p:nvPr>
            <p:extLst>
              <p:ext uri="{D42A27DB-BD31-4B8C-83A1-F6EECF244321}">
                <p14:modId xmlns:p14="http://schemas.microsoft.com/office/powerpoint/2010/main" val="1035289143"/>
              </p:ext>
            </p:extLst>
          </p:nvPr>
        </p:nvGraphicFramePr>
        <p:xfrm>
          <a:off x="2898768" y="3254270"/>
          <a:ext cx="2921585" cy="667872"/>
        </p:xfrm>
        <a:graphic>
          <a:graphicData uri="http://schemas.openxmlformats.org/presentationml/2006/ole">
            <mc:AlternateContent xmlns:mc="http://schemas.openxmlformats.org/markup-compatibility/2006">
              <mc:Choice xmlns:v="urn:schemas-microsoft-com:vml" Requires="v">
                <p:oleObj spid="_x0000_s287541" name="Equation" r:id="rId4" imgW="866780" imgH="104734" progId="Equation.3">
                  <p:embed/>
                </p:oleObj>
              </mc:Choice>
              <mc:Fallback>
                <p:oleObj name="Equation" r:id="rId4" imgW="866780" imgH="10473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8768" y="3254270"/>
                        <a:ext cx="2921585" cy="667872"/>
                      </a:xfrm>
                      <a:prstGeom prst="rect">
                        <a:avLst/>
                      </a:prstGeom>
                      <a:noFill/>
                      <a:ln>
                        <a:noFill/>
                      </a:ln>
                      <a:effectLs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3332666232"/>
              </p:ext>
            </p:extLst>
          </p:nvPr>
        </p:nvGraphicFramePr>
        <p:xfrm>
          <a:off x="3051857" y="4142472"/>
          <a:ext cx="1831611" cy="518862"/>
        </p:xfrm>
        <a:graphic>
          <a:graphicData uri="http://schemas.openxmlformats.org/presentationml/2006/ole">
            <mc:AlternateContent xmlns:mc="http://schemas.openxmlformats.org/markup-compatibility/2006">
              <mc:Choice xmlns:v="urn:schemas-microsoft-com:vml" Requires="v">
                <p:oleObj spid="_x0000_s287542" name="Equation" r:id="rId6" imgW="495341" imgH="57226" progId="Equation.3">
                  <p:embed/>
                </p:oleObj>
              </mc:Choice>
              <mc:Fallback>
                <p:oleObj name="Equation" r:id="rId6" imgW="495341" imgH="5722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1857" y="4142472"/>
                        <a:ext cx="1831611" cy="518862"/>
                      </a:xfrm>
                      <a:prstGeom prst="rect">
                        <a:avLst/>
                      </a:prstGeom>
                      <a:noFill/>
                      <a:ln>
                        <a:noFill/>
                      </a:ln>
                      <a:effectLst/>
                      <a:extLst/>
                    </p:spPr>
                  </p:pic>
                </p:oleObj>
              </mc:Fallback>
            </mc:AlternateContent>
          </a:graphicData>
        </a:graphic>
      </p:graphicFrame>
      <p:sp>
        <p:nvSpPr>
          <p:cNvPr id="17" name="AutoShape 6"/>
          <p:cNvSpPr>
            <a:spLocks noChangeArrowheads="1"/>
          </p:cNvSpPr>
          <p:nvPr/>
        </p:nvSpPr>
        <p:spPr bwMode="auto">
          <a:xfrm>
            <a:off x="1950611" y="4344847"/>
            <a:ext cx="685800" cy="285750"/>
          </a:xfrm>
          <a:prstGeom prst="rightArrow">
            <a:avLst>
              <a:gd name="adj1" fmla="val 50000"/>
              <a:gd name="adj2" fmla="val 79689"/>
            </a:avLst>
          </a:prstGeom>
          <a:solidFill>
            <a:srgbClr val="FFC000"/>
          </a:solidFill>
          <a:ln w="12699">
            <a:solidFill>
              <a:srgbClr val="FF0066"/>
            </a:solidFill>
            <a:miter lim="800000"/>
            <a:headEnd type="none" w="sm" len="sm"/>
            <a:tailEnd type="none" w="sm" len="sm"/>
          </a:ln>
        </p:spPr>
        <p:txBody>
          <a:bodyPr wrap="none" anchor="ctr"/>
          <a:lstStyle/>
          <a:p>
            <a:pPr defTabSz="762000"/>
            <a:endParaRPr lang="zh-CN" altLang="zh-CN" sz="2800"/>
          </a:p>
        </p:txBody>
      </p:sp>
      <p:graphicFrame>
        <p:nvGraphicFramePr>
          <p:cNvPr id="18" name="对象 17"/>
          <p:cNvGraphicFramePr>
            <a:graphicFrameLocks noChangeAspect="1"/>
          </p:cNvGraphicFramePr>
          <p:nvPr>
            <p:extLst>
              <p:ext uri="{D42A27DB-BD31-4B8C-83A1-F6EECF244321}">
                <p14:modId xmlns:p14="http://schemas.microsoft.com/office/powerpoint/2010/main" val="3067101392"/>
              </p:ext>
            </p:extLst>
          </p:nvPr>
        </p:nvGraphicFramePr>
        <p:xfrm>
          <a:off x="3051858" y="2494863"/>
          <a:ext cx="5482121" cy="659989"/>
        </p:xfrm>
        <a:graphic>
          <a:graphicData uri="http://schemas.openxmlformats.org/presentationml/2006/ole">
            <mc:AlternateContent xmlns:mc="http://schemas.openxmlformats.org/markup-compatibility/2006">
              <mc:Choice xmlns:v="urn:schemas-microsoft-com:vml" Requires="v">
                <p:oleObj spid="_x0000_s287543" name="Equation" r:id="rId8" imgW="1647719" imgH="85839" progId="Equation.3">
                  <p:embed/>
                </p:oleObj>
              </mc:Choice>
              <mc:Fallback>
                <p:oleObj name="Equation" r:id="rId8" imgW="1647719" imgH="858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1858" y="2494863"/>
                        <a:ext cx="5482121" cy="659989"/>
                      </a:xfrm>
                      <a:prstGeom prst="rect">
                        <a:avLst/>
                      </a:prstGeom>
                      <a:noFill/>
                      <a:ln>
                        <a:noFill/>
                      </a:ln>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160735904"/>
              </p:ext>
            </p:extLst>
          </p:nvPr>
        </p:nvGraphicFramePr>
        <p:xfrm>
          <a:off x="3264467" y="5014673"/>
          <a:ext cx="1179513" cy="977900"/>
        </p:xfrm>
        <a:graphic>
          <a:graphicData uri="http://schemas.openxmlformats.org/presentationml/2006/ole">
            <mc:AlternateContent xmlns:mc="http://schemas.openxmlformats.org/markup-compatibility/2006">
              <mc:Choice xmlns:v="urn:schemas-microsoft-com:vml" Requires="v">
                <p:oleObj spid="_x0000_s287544" name="公式" r:id="rId10" imgW="400052" imgH="295307" progId="Equation.3">
                  <p:embed/>
                </p:oleObj>
              </mc:Choice>
              <mc:Fallback>
                <p:oleObj name="公式" r:id="rId10" imgW="400052" imgH="295307" progId="Equation.3">
                  <p:embed/>
                  <p:pic>
                    <p:nvPicPr>
                      <p:cNvPr id="0" name=""/>
                      <p:cNvPicPr>
                        <a:picLocks noChangeAspect="1" noChangeArrowheads="1"/>
                      </p:cNvPicPr>
                      <p:nvPr/>
                    </p:nvPicPr>
                    <p:blipFill>
                      <a:blip r:embed="rId11">
                        <a:lum bright="-30000"/>
                        <a:extLst>
                          <a:ext uri="{28A0092B-C50C-407E-A947-70E740481C1C}">
                            <a14:useLocalDpi xmlns:a14="http://schemas.microsoft.com/office/drawing/2010/main" val="0"/>
                          </a:ext>
                        </a:extLst>
                      </a:blip>
                      <a:srcRect/>
                      <a:stretch>
                        <a:fillRect/>
                      </a:stretch>
                    </p:blipFill>
                    <p:spPr bwMode="auto">
                      <a:xfrm>
                        <a:off x="3264467" y="5014673"/>
                        <a:ext cx="11795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1202860531"/>
              </p:ext>
            </p:extLst>
          </p:nvPr>
        </p:nvGraphicFramePr>
        <p:xfrm>
          <a:off x="6148806" y="4874105"/>
          <a:ext cx="4102100" cy="982662"/>
        </p:xfrm>
        <a:graphic>
          <a:graphicData uri="http://schemas.openxmlformats.org/presentationml/2006/ole">
            <mc:AlternateContent xmlns:mc="http://schemas.openxmlformats.org/markup-compatibility/2006">
              <mc:Choice xmlns:v="urn:schemas-microsoft-com:vml" Requires="v">
                <p:oleObj spid="_x0000_s287545" name="公式" r:id="rId12" imgW="1514368" imgH="266694" progId="Equation.3">
                  <p:embed/>
                </p:oleObj>
              </mc:Choice>
              <mc:Fallback>
                <p:oleObj name="公式" r:id="rId12" imgW="1514368" imgH="266694"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48806" y="4874105"/>
                        <a:ext cx="4102100"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6"/>
          <p:cNvSpPr txBox="1">
            <a:spLocks noChangeArrowheads="1"/>
          </p:cNvSpPr>
          <p:nvPr/>
        </p:nvSpPr>
        <p:spPr bwMode="auto">
          <a:xfrm>
            <a:off x="8289245" y="5649345"/>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algn="ctr" eaLnBrk="1" hangingPunct="1"/>
            <a:r>
              <a:rPr lang="zh-CN" altLang="en-US" sz="2800" dirty="0">
                <a:solidFill>
                  <a:srgbClr val="FF0066"/>
                </a:solidFill>
              </a:rPr>
              <a:t>简正频率</a:t>
            </a:r>
          </a:p>
        </p:txBody>
      </p:sp>
      <p:sp>
        <p:nvSpPr>
          <p:cNvPr id="22" name="Text Box 7"/>
          <p:cNvSpPr txBox="1">
            <a:spLocks noChangeArrowheads="1"/>
          </p:cNvSpPr>
          <p:nvPr/>
        </p:nvSpPr>
        <p:spPr bwMode="auto">
          <a:xfrm>
            <a:off x="2244725" y="6113116"/>
            <a:ext cx="7626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zh-CN" altLang="en-US" sz="2800" dirty="0">
                <a:solidFill>
                  <a:srgbClr val="6600CC"/>
                </a:solidFill>
              </a:rPr>
              <a:t>对应的驻波称为弦的</a:t>
            </a:r>
            <a:r>
              <a:rPr lang="zh-CN" altLang="en-US" sz="2800" dirty="0">
                <a:solidFill>
                  <a:srgbClr val="FF00FF"/>
                </a:solidFill>
              </a:rPr>
              <a:t>简正模</a:t>
            </a:r>
            <a:r>
              <a:rPr lang="zh-CN" altLang="en-US" sz="2800" dirty="0">
                <a:solidFill>
                  <a:srgbClr val="6600CC"/>
                </a:solidFill>
              </a:rPr>
              <a:t>或</a:t>
            </a:r>
            <a:r>
              <a:rPr lang="zh-CN" altLang="en-US" sz="2800" dirty="0">
                <a:solidFill>
                  <a:srgbClr val="FF00FF"/>
                </a:solidFill>
              </a:rPr>
              <a:t>固有振动</a:t>
            </a:r>
            <a:endParaRPr lang="en-US" altLang="zh-CN" sz="2800" dirty="0">
              <a:solidFill>
                <a:srgbClr val="FF00FF"/>
              </a:solidFill>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3026504218"/>
              </p:ext>
            </p:extLst>
          </p:nvPr>
        </p:nvGraphicFramePr>
        <p:xfrm>
          <a:off x="6288802" y="4052069"/>
          <a:ext cx="1597828" cy="584638"/>
        </p:xfrm>
        <a:graphic>
          <a:graphicData uri="http://schemas.openxmlformats.org/presentationml/2006/ole">
            <mc:AlternateContent xmlns:mc="http://schemas.openxmlformats.org/markup-compatibility/2006">
              <mc:Choice xmlns:v="urn:schemas-microsoft-com:vml" Requires="v">
                <p:oleObj spid="_x0000_s287546" name="公式" r:id="rId14" imgW="438114" imgH="85839" progId="Equation.3">
                  <p:embed/>
                </p:oleObj>
              </mc:Choice>
              <mc:Fallback>
                <p:oleObj name="公式" r:id="rId14" imgW="438114" imgH="8583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88802" y="4052069"/>
                        <a:ext cx="1597828" cy="584638"/>
                      </a:xfrm>
                      <a:prstGeom prst="rect">
                        <a:avLst/>
                      </a:prstGeom>
                      <a:noFill/>
                      <a:ln>
                        <a:noFill/>
                      </a:ln>
                      <a:effectLst/>
                      <a:extLst/>
                    </p:spPr>
                  </p:pic>
                </p:oleObj>
              </mc:Fallback>
            </mc:AlternateContent>
          </a:graphicData>
        </a:graphic>
      </p:graphicFrame>
      <p:sp>
        <p:nvSpPr>
          <p:cNvPr id="24" name="AutoShape 6"/>
          <p:cNvSpPr>
            <a:spLocks noChangeArrowheads="1"/>
          </p:cNvSpPr>
          <p:nvPr/>
        </p:nvSpPr>
        <p:spPr bwMode="auto">
          <a:xfrm>
            <a:off x="5156716" y="4344847"/>
            <a:ext cx="685800" cy="285750"/>
          </a:xfrm>
          <a:prstGeom prst="rightArrow">
            <a:avLst>
              <a:gd name="adj1" fmla="val 50000"/>
              <a:gd name="adj2" fmla="val 79689"/>
            </a:avLst>
          </a:prstGeom>
          <a:solidFill>
            <a:srgbClr val="00FFFF"/>
          </a:solidFill>
          <a:ln w="12699">
            <a:solidFill>
              <a:srgbClr val="FF0066"/>
            </a:solidFill>
            <a:miter lim="800000"/>
            <a:headEnd type="none" w="sm" len="sm"/>
            <a:tailEnd type="none" w="sm" len="sm"/>
          </a:ln>
        </p:spPr>
        <p:txBody>
          <a:bodyPr wrap="none" anchor="ctr"/>
          <a:lstStyle/>
          <a:p>
            <a:pPr defTabSz="762000"/>
            <a:endParaRPr lang="zh-CN" altLang="zh-CN" sz="2800"/>
          </a:p>
        </p:txBody>
      </p:sp>
      <p:graphicFrame>
        <p:nvGraphicFramePr>
          <p:cNvPr id="25" name="对象 24"/>
          <p:cNvGraphicFramePr>
            <a:graphicFrameLocks noChangeAspect="1"/>
          </p:cNvGraphicFramePr>
          <p:nvPr>
            <p:extLst>
              <p:ext uri="{D42A27DB-BD31-4B8C-83A1-F6EECF244321}">
                <p14:modId xmlns:p14="http://schemas.microsoft.com/office/powerpoint/2010/main" val="2840113618"/>
              </p:ext>
            </p:extLst>
          </p:nvPr>
        </p:nvGraphicFramePr>
        <p:xfrm>
          <a:off x="8207998" y="4068411"/>
          <a:ext cx="2209800" cy="579437"/>
        </p:xfrm>
        <a:graphic>
          <a:graphicData uri="http://schemas.openxmlformats.org/presentationml/2006/ole">
            <mc:AlternateContent xmlns:mc="http://schemas.openxmlformats.org/markup-compatibility/2006">
              <mc:Choice xmlns:v="urn:schemas-microsoft-com:vml" Requires="v">
                <p:oleObj spid="_x0000_s287547" name="公式" r:id="rId16" imgW="774364" imgH="203112" progId="Equation.3">
                  <p:embed/>
                </p:oleObj>
              </mc:Choice>
              <mc:Fallback>
                <p:oleObj name="公式" r:id="rId16" imgW="774364" imgH="20311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07998" y="4068411"/>
                        <a:ext cx="2209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AutoShape 6"/>
          <p:cNvSpPr>
            <a:spLocks noChangeArrowheads="1"/>
          </p:cNvSpPr>
          <p:nvPr/>
        </p:nvSpPr>
        <p:spPr bwMode="auto">
          <a:xfrm>
            <a:off x="2347335" y="5360748"/>
            <a:ext cx="685800" cy="285750"/>
          </a:xfrm>
          <a:prstGeom prst="rightArrow">
            <a:avLst>
              <a:gd name="adj1" fmla="val 50000"/>
              <a:gd name="adj2" fmla="val 79689"/>
            </a:avLst>
          </a:prstGeom>
          <a:solidFill>
            <a:srgbClr val="FFFF00"/>
          </a:solidFill>
          <a:ln w="12699">
            <a:solidFill>
              <a:srgbClr val="FF0000"/>
            </a:solidFill>
            <a:miter lim="800000"/>
            <a:headEnd type="none" w="sm" len="sm"/>
            <a:tailEnd type="none" w="sm" len="sm"/>
          </a:ln>
        </p:spPr>
        <p:txBody>
          <a:bodyPr wrap="none" anchor="ctr"/>
          <a:lstStyle/>
          <a:p>
            <a:pPr defTabSz="762000"/>
            <a:endParaRPr lang="zh-CN" altLang="zh-CN" sz="2800"/>
          </a:p>
        </p:txBody>
      </p:sp>
      <p:sp>
        <p:nvSpPr>
          <p:cNvPr id="27" name="AutoShape 6"/>
          <p:cNvSpPr>
            <a:spLocks noChangeArrowheads="1"/>
          </p:cNvSpPr>
          <p:nvPr/>
        </p:nvSpPr>
        <p:spPr bwMode="auto">
          <a:xfrm>
            <a:off x="4976403" y="5360748"/>
            <a:ext cx="685800" cy="285750"/>
          </a:xfrm>
          <a:prstGeom prst="rightArrow">
            <a:avLst>
              <a:gd name="adj1" fmla="val 50000"/>
              <a:gd name="adj2" fmla="val 79689"/>
            </a:avLst>
          </a:prstGeom>
          <a:solidFill>
            <a:srgbClr val="9DF907"/>
          </a:solidFill>
          <a:ln w="12699">
            <a:solidFill>
              <a:srgbClr val="FF0066"/>
            </a:solidFill>
            <a:miter lim="800000"/>
            <a:headEnd type="none" w="sm" len="sm"/>
            <a:tailEnd type="none" w="sm" len="sm"/>
          </a:ln>
        </p:spPr>
        <p:txBody>
          <a:bodyPr wrap="none" anchor="ctr"/>
          <a:lstStyle/>
          <a:p>
            <a:pPr defTabSz="762000"/>
            <a:endParaRPr lang="zh-CN" altLang="zh-CN" sz="2800"/>
          </a:p>
        </p:txBody>
      </p:sp>
    </p:spTree>
    <p:extLst>
      <p:ext uri="{BB962C8B-B14F-4D97-AF65-F5344CB8AC3E}">
        <p14:creationId xmlns:p14="http://schemas.microsoft.com/office/powerpoint/2010/main" val="7442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1000" fill="hold"/>
                                        <p:tgtEl>
                                          <p:spTgt spid="16"/>
                                        </p:tgtEl>
                                        <p:attrNameLst>
                                          <p:attrName>ppt_w</p:attrName>
                                        </p:attrNameLst>
                                      </p:cBhvr>
                                      <p:tavLst>
                                        <p:tav tm="0">
                                          <p:val>
                                            <p:fltVal val="0"/>
                                          </p:val>
                                        </p:tav>
                                        <p:tav tm="100000">
                                          <p:val>
                                            <p:strVal val="#ppt_w"/>
                                          </p:val>
                                        </p:tav>
                                      </p:tavLst>
                                    </p:anim>
                                    <p:anim calcmode="lin" valueType="num">
                                      <p:cBhvr>
                                        <p:cTn id="52" dur="1000" fill="hold"/>
                                        <p:tgtEl>
                                          <p:spTgt spid="16"/>
                                        </p:tgtEl>
                                        <p:attrNameLst>
                                          <p:attrName>ppt_h</p:attrName>
                                        </p:attrNameLst>
                                      </p:cBhvr>
                                      <p:tavLst>
                                        <p:tav tm="0">
                                          <p:val>
                                            <p:fltVal val="0"/>
                                          </p:val>
                                        </p:tav>
                                        <p:tav tm="100000">
                                          <p:val>
                                            <p:strVal val="#ppt_h"/>
                                          </p:val>
                                        </p:tav>
                                      </p:tavLst>
                                    </p:anim>
                                    <p:anim calcmode="lin" valueType="num">
                                      <p:cBhvr>
                                        <p:cTn id="53" dur="1000" fill="hold"/>
                                        <p:tgtEl>
                                          <p:spTgt spid="16"/>
                                        </p:tgtEl>
                                        <p:attrNameLst>
                                          <p:attrName>style.rotation</p:attrName>
                                        </p:attrNameLst>
                                      </p:cBhvr>
                                      <p:tavLst>
                                        <p:tav tm="0">
                                          <p:val>
                                            <p:fltVal val="90"/>
                                          </p:val>
                                        </p:tav>
                                        <p:tav tm="100000">
                                          <p:val>
                                            <p:fltVal val="0"/>
                                          </p:val>
                                        </p:tav>
                                      </p:tavLst>
                                    </p:anim>
                                    <p:animEffect transition="in" filter="fade">
                                      <p:cBhvr>
                                        <p:cTn id="54" dur="10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barn(inVertical)">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p:cTn id="64" dur="500" fill="hold"/>
                                        <p:tgtEl>
                                          <p:spTgt spid="23"/>
                                        </p:tgtEl>
                                        <p:attrNameLst>
                                          <p:attrName>ppt_w</p:attrName>
                                        </p:attrNameLst>
                                      </p:cBhvr>
                                      <p:tavLst>
                                        <p:tav tm="0">
                                          <p:val>
                                            <p:fltVal val="0"/>
                                          </p:val>
                                        </p:tav>
                                        <p:tav tm="100000">
                                          <p:val>
                                            <p:strVal val="#ppt_w"/>
                                          </p:val>
                                        </p:tav>
                                      </p:tavLst>
                                    </p:anim>
                                    <p:anim calcmode="lin" valueType="num">
                                      <p:cBhvr>
                                        <p:cTn id="65" dur="500" fill="hold"/>
                                        <p:tgtEl>
                                          <p:spTgt spid="23"/>
                                        </p:tgtEl>
                                        <p:attrNameLst>
                                          <p:attrName>ppt_h</p:attrName>
                                        </p:attrNameLst>
                                      </p:cBhvr>
                                      <p:tavLst>
                                        <p:tav tm="0">
                                          <p:val>
                                            <p:fltVal val="0"/>
                                          </p:val>
                                        </p:tav>
                                        <p:tav tm="100000">
                                          <p:val>
                                            <p:strVal val="#ppt_h"/>
                                          </p:val>
                                        </p:tav>
                                      </p:tavLst>
                                    </p:anim>
                                    <p:animEffect transition="in" filter="fade">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000"/>
                                        <p:tgtEl>
                                          <p:spTgt spid="25"/>
                                        </p:tgtEl>
                                      </p:cBhvr>
                                    </p:animEffect>
                                    <p:anim calcmode="lin" valueType="num">
                                      <p:cBhvr>
                                        <p:cTn id="72" dur="1000" fill="hold"/>
                                        <p:tgtEl>
                                          <p:spTgt spid="25"/>
                                        </p:tgtEl>
                                        <p:attrNameLst>
                                          <p:attrName>ppt_x</p:attrName>
                                        </p:attrNameLst>
                                      </p:cBhvr>
                                      <p:tavLst>
                                        <p:tav tm="0">
                                          <p:val>
                                            <p:strVal val="#ppt_x"/>
                                          </p:val>
                                        </p:tav>
                                        <p:tav tm="100000">
                                          <p:val>
                                            <p:strVal val="#ppt_x"/>
                                          </p:val>
                                        </p:tav>
                                      </p:tavLst>
                                    </p:anim>
                                    <p:anim calcmode="lin" valueType="num">
                                      <p:cBhvr>
                                        <p:cTn id="7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down)">
                                      <p:cBhvr>
                                        <p:cTn id="78" dur="500"/>
                                        <p:tgtEl>
                                          <p:spTgt spid="26"/>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down)">
                                      <p:cBhvr>
                                        <p:cTn id="83" dur="580">
                                          <p:stCondLst>
                                            <p:cond delay="0"/>
                                          </p:stCondLst>
                                        </p:cTn>
                                        <p:tgtEl>
                                          <p:spTgt spid="19"/>
                                        </p:tgtEl>
                                      </p:cBhvr>
                                    </p:animEffect>
                                    <p:anim calcmode="lin" valueType="num">
                                      <p:cBhvr>
                                        <p:cTn id="8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89" dur="26">
                                          <p:stCondLst>
                                            <p:cond delay="650"/>
                                          </p:stCondLst>
                                        </p:cTn>
                                        <p:tgtEl>
                                          <p:spTgt spid="19"/>
                                        </p:tgtEl>
                                      </p:cBhvr>
                                      <p:to x="100000" y="60000"/>
                                    </p:animScale>
                                    <p:animScale>
                                      <p:cBhvr>
                                        <p:cTn id="90" dur="166" decel="50000">
                                          <p:stCondLst>
                                            <p:cond delay="676"/>
                                          </p:stCondLst>
                                        </p:cTn>
                                        <p:tgtEl>
                                          <p:spTgt spid="19"/>
                                        </p:tgtEl>
                                      </p:cBhvr>
                                      <p:to x="100000" y="100000"/>
                                    </p:animScale>
                                    <p:animScale>
                                      <p:cBhvr>
                                        <p:cTn id="91" dur="26">
                                          <p:stCondLst>
                                            <p:cond delay="1312"/>
                                          </p:stCondLst>
                                        </p:cTn>
                                        <p:tgtEl>
                                          <p:spTgt spid="19"/>
                                        </p:tgtEl>
                                      </p:cBhvr>
                                      <p:to x="100000" y="80000"/>
                                    </p:animScale>
                                    <p:animScale>
                                      <p:cBhvr>
                                        <p:cTn id="92" dur="166" decel="50000">
                                          <p:stCondLst>
                                            <p:cond delay="1338"/>
                                          </p:stCondLst>
                                        </p:cTn>
                                        <p:tgtEl>
                                          <p:spTgt spid="19"/>
                                        </p:tgtEl>
                                      </p:cBhvr>
                                      <p:to x="100000" y="100000"/>
                                    </p:animScale>
                                    <p:animScale>
                                      <p:cBhvr>
                                        <p:cTn id="93" dur="26">
                                          <p:stCondLst>
                                            <p:cond delay="1642"/>
                                          </p:stCondLst>
                                        </p:cTn>
                                        <p:tgtEl>
                                          <p:spTgt spid="19"/>
                                        </p:tgtEl>
                                      </p:cBhvr>
                                      <p:to x="100000" y="90000"/>
                                    </p:animScale>
                                    <p:animScale>
                                      <p:cBhvr>
                                        <p:cTn id="94" dur="166" decel="50000">
                                          <p:stCondLst>
                                            <p:cond delay="1668"/>
                                          </p:stCondLst>
                                        </p:cTn>
                                        <p:tgtEl>
                                          <p:spTgt spid="19"/>
                                        </p:tgtEl>
                                      </p:cBhvr>
                                      <p:to x="100000" y="100000"/>
                                    </p:animScale>
                                    <p:animScale>
                                      <p:cBhvr>
                                        <p:cTn id="95" dur="26">
                                          <p:stCondLst>
                                            <p:cond delay="1808"/>
                                          </p:stCondLst>
                                        </p:cTn>
                                        <p:tgtEl>
                                          <p:spTgt spid="19"/>
                                        </p:tgtEl>
                                      </p:cBhvr>
                                      <p:to x="100000" y="95000"/>
                                    </p:animScale>
                                    <p:animScale>
                                      <p:cBhvr>
                                        <p:cTn id="96" dur="166" decel="50000">
                                          <p:stCondLst>
                                            <p:cond delay="1834"/>
                                          </p:stCondLst>
                                        </p:cTn>
                                        <p:tgtEl>
                                          <p:spTgt spid="19"/>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20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20"/>
                                        </p:tgtEl>
                                        <p:attrNameLst>
                                          <p:attrName>style.visibility</p:attrName>
                                        </p:attrNameLst>
                                      </p:cBhvr>
                                      <p:to>
                                        <p:strVal val="visible"/>
                                      </p:to>
                                    </p:set>
                                    <p:anim calcmode="lin" valueType="num">
                                      <p:cBhvr additive="base">
                                        <p:cTn id="106" dur="500" fill="hold"/>
                                        <p:tgtEl>
                                          <p:spTgt spid="20"/>
                                        </p:tgtEl>
                                        <p:attrNameLst>
                                          <p:attrName>ppt_x</p:attrName>
                                        </p:attrNameLst>
                                      </p:cBhvr>
                                      <p:tavLst>
                                        <p:tav tm="0">
                                          <p:val>
                                            <p:strVal val="#ppt_x"/>
                                          </p:val>
                                        </p:tav>
                                        <p:tav tm="100000">
                                          <p:val>
                                            <p:strVal val="#ppt_x"/>
                                          </p:val>
                                        </p:tav>
                                      </p:tavLst>
                                    </p:anim>
                                    <p:anim calcmode="lin" valueType="num">
                                      <p:cBhvr additive="base">
                                        <p:cTn id="10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500" fill="hold"/>
                                        <p:tgtEl>
                                          <p:spTgt spid="21"/>
                                        </p:tgtEl>
                                        <p:attrNameLst>
                                          <p:attrName>ppt_w</p:attrName>
                                        </p:attrNameLst>
                                      </p:cBhvr>
                                      <p:tavLst>
                                        <p:tav tm="0">
                                          <p:val>
                                            <p:fltVal val="0"/>
                                          </p:val>
                                        </p:tav>
                                        <p:tav tm="100000">
                                          <p:val>
                                            <p:strVal val="#ppt_w"/>
                                          </p:val>
                                        </p:tav>
                                      </p:tavLst>
                                    </p:anim>
                                    <p:anim calcmode="lin" valueType="num">
                                      <p:cBhvr>
                                        <p:cTn id="113" dur="500" fill="hold"/>
                                        <p:tgtEl>
                                          <p:spTgt spid="21"/>
                                        </p:tgtEl>
                                        <p:attrNameLst>
                                          <p:attrName>ppt_h</p:attrName>
                                        </p:attrNameLst>
                                      </p:cBhvr>
                                      <p:tavLst>
                                        <p:tav tm="0">
                                          <p:val>
                                            <p:fltVal val="0"/>
                                          </p:val>
                                        </p:tav>
                                        <p:tav tm="100000">
                                          <p:val>
                                            <p:strVal val="#ppt_h"/>
                                          </p:val>
                                        </p:tav>
                                      </p:tavLst>
                                    </p:anim>
                                    <p:animEffect transition="in" filter="fade">
                                      <p:cBhvr>
                                        <p:cTn id="114" dur="500"/>
                                        <p:tgtEl>
                                          <p:spTgt spid="21"/>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grpId="0" nodeType="clickEffect">
                                  <p:stCondLst>
                                    <p:cond delay="0"/>
                                  </p:stCondLst>
                                  <p:childTnLst>
                                    <p:set>
                                      <p:cBhvr>
                                        <p:cTn id="118" dur="1" fill="hold">
                                          <p:stCondLst>
                                            <p:cond delay="0"/>
                                          </p:stCondLst>
                                        </p:cTn>
                                        <p:tgtEl>
                                          <p:spTgt spid="22"/>
                                        </p:tgtEl>
                                        <p:attrNameLst>
                                          <p:attrName>style.visibility</p:attrName>
                                        </p:attrNameLst>
                                      </p:cBhvr>
                                      <p:to>
                                        <p:strVal val="visible"/>
                                      </p:to>
                                    </p:set>
                                    <p:anim calcmode="lin" valueType="num">
                                      <p:cBhvr>
                                        <p:cTn id="119" dur="1000" fill="hold"/>
                                        <p:tgtEl>
                                          <p:spTgt spid="22"/>
                                        </p:tgtEl>
                                        <p:attrNameLst>
                                          <p:attrName>ppt_w</p:attrName>
                                        </p:attrNameLst>
                                      </p:cBhvr>
                                      <p:tavLst>
                                        <p:tav tm="0">
                                          <p:val>
                                            <p:fltVal val="0"/>
                                          </p:val>
                                        </p:tav>
                                        <p:tav tm="100000">
                                          <p:val>
                                            <p:strVal val="#ppt_w"/>
                                          </p:val>
                                        </p:tav>
                                      </p:tavLst>
                                    </p:anim>
                                    <p:anim calcmode="lin" valueType="num">
                                      <p:cBhvr>
                                        <p:cTn id="120" dur="1000" fill="hold"/>
                                        <p:tgtEl>
                                          <p:spTgt spid="22"/>
                                        </p:tgtEl>
                                        <p:attrNameLst>
                                          <p:attrName>ppt_h</p:attrName>
                                        </p:attrNameLst>
                                      </p:cBhvr>
                                      <p:tavLst>
                                        <p:tav tm="0">
                                          <p:val>
                                            <p:fltVal val="0"/>
                                          </p:val>
                                        </p:tav>
                                        <p:tav tm="100000">
                                          <p:val>
                                            <p:strVal val="#ppt_h"/>
                                          </p:val>
                                        </p:tav>
                                      </p:tavLst>
                                    </p:anim>
                                    <p:anim calcmode="lin" valueType="num">
                                      <p:cBhvr>
                                        <p:cTn id="121" dur="1000" fill="hold"/>
                                        <p:tgtEl>
                                          <p:spTgt spid="22"/>
                                        </p:tgtEl>
                                        <p:attrNameLst>
                                          <p:attrName>style.rotation</p:attrName>
                                        </p:attrNameLst>
                                      </p:cBhvr>
                                      <p:tavLst>
                                        <p:tav tm="0">
                                          <p:val>
                                            <p:fltVal val="90"/>
                                          </p:val>
                                        </p:tav>
                                        <p:tav tm="100000">
                                          <p:val>
                                            <p:fltVal val="0"/>
                                          </p:val>
                                        </p:tav>
                                      </p:tavLst>
                                    </p:anim>
                                    <p:animEffect transition="in" filter="fade">
                                      <p:cBhvr>
                                        <p:cTn id="1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17" grpId="0" animBg="1"/>
      <p:bldP spid="21" grpId="0"/>
      <p:bldP spid="22" grpId="0"/>
      <p:bldP spid="24" grpId="0" animBg="1"/>
      <p:bldP spid="26" grpId="0" animBg="1"/>
      <p:bldP spid="27"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1200" y="749932"/>
            <a:ext cx="8041341" cy="3046988"/>
          </a:xfrm>
          <a:prstGeom prst="rect">
            <a:avLst/>
          </a:prstGeom>
        </p:spPr>
        <p:txBody>
          <a:bodyPr wrap="square">
            <a:spAutoFit/>
          </a:bodyPr>
          <a:lstStyle/>
          <a:p>
            <a:r>
              <a:rPr lang="zh-CN" altLang="en-US" sz="3200" b="1" dirty="0"/>
              <a:t>锂</a:t>
            </a:r>
            <a:r>
              <a:rPr lang="en-US" altLang="zh-CN" sz="3200" b="1" dirty="0"/>
              <a:t>(Z=3)</a:t>
            </a:r>
            <a:r>
              <a:rPr lang="zh-CN" altLang="en-US" sz="3200" b="1" dirty="0"/>
              <a:t>原子中含有</a:t>
            </a:r>
            <a:r>
              <a:rPr lang="en-US" altLang="zh-CN" sz="3200" b="1" dirty="0"/>
              <a:t>3</a:t>
            </a:r>
            <a:r>
              <a:rPr lang="zh-CN" altLang="en-US" sz="3200" b="1" dirty="0"/>
              <a:t>个电子，电子的量子态可用</a:t>
            </a:r>
            <a:r>
              <a:rPr lang="en-US" altLang="zh-CN" sz="3200" b="1" dirty="0"/>
              <a:t>(n</a:t>
            </a:r>
            <a:r>
              <a:rPr lang="zh-CN" altLang="en-US" sz="3200" b="1" dirty="0"/>
              <a:t>，</a:t>
            </a:r>
            <a:r>
              <a:rPr lang="en-US" altLang="zh-CN" sz="3200" b="1" dirty="0"/>
              <a:t>l</a:t>
            </a:r>
            <a:r>
              <a:rPr lang="zh-CN" altLang="en-US" sz="3200" b="1" dirty="0"/>
              <a:t>，</a:t>
            </a:r>
            <a:r>
              <a:rPr lang="en-US" altLang="zh-CN" sz="3200" b="1" dirty="0"/>
              <a:t>ml</a:t>
            </a:r>
            <a:r>
              <a:rPr lang="zh-CN" altLang="en-US" sz="3200" b="1" dirty="0"/>
              <a:t>，</a:t>
            </a:r>
            <a:r>
              <a:rPr lang="en-US" altLang="zh-CN" sz="3200" b="1" dirty="0" err="1"/>
              <a:t>ms</a:t>
            </a:r>
            <a:r>
              <a:rPr lang="en-US" altLang="zh-CN" sz="3200" b="1" dirty="0"/>
              <a:t>)</a:t>
            </a:r>
            <a:r>
              <a:rPr lang="zh-CN" altLang="en-US" sz="3200" b="1" dirty="0"/>
              <a:t>四个量子数来描述，若已知基态锂原子中一个电子的量子态为</a:t>
            </a:r>
            <a:r>
              <a:rPr lang="en-US" altLang="zh-CN" sz="3200" b="1" dirty="0"/>
              <a:t>(1</a:t>
            </a:r>
            <a:r>
              <a:rPr lang="zh-CN" altLang="en-US" sz="3200" b="1" dirty="0"/>
              <a:t>，</a:t>
            </a:r>
            <a:r>
              <a:rPr lang="en-US" altLang="zh-CN" sz="3200" b="1" dirty="0"/>
              <a:t>0</a:t>
            </a:r>
            <a:r>
              <a:rPr lang="zh-CN" altLang="en-US" sz="3200" b="1" dirty="0"/>
              <a:t>，</a:t>
            </a:r>
            <a:r>
              <a:rPr lang="en-US" altLang="zh-CN" sz="3200" b="1" dirty="0"/>
              <a:t>0</a:t>
            </a:r>
            <a:r>
              <a:rPr lang="zh-CN" altLang="en-US" sz="3200" b="1" dirty="0"/>
              <a:t>，</a:t>
            </a:r>
            <a:r>
              <a:rPr lang="en-US" altLang="zh-CN" sz="3200" b="1" dirty="0"/>
              <a:t>1/2</a:t>
            </a:r>
            <a:r>
              <a:rPr lang="zh-CN" altLang="en-US" sz="3200" b="1" dirty="0"/>
              <a:t> </a:t>
            </a:r>
            <a:r>
              <a:rPr lang="en-US" altLang="zh-CN" sz="3200" b="1" dirty="0"/>
              <a:t>)</a:t>
            </a:r>
            <a:r>
              <a:rPr lang="zh-CN" altLang="en-US" sz="3200" b="1" dirty="0"/>
              <a:t>，则其余两个电子的量子态分别为</a:t>
            </a:r>
            <a:r>
              <a:rPr lang="en-US" altLang="zh-CN" sz="3200" b="1" dirty="0"/>
              <a:t>(_____________________)</a:t>
            </a:r>
            <a:r>
              <a:rPr lang="zh-CN" altLang="en-US" sz="3200" b="1" dirty="0"/>
              <a:t>和</a:t>
            </a:r>
            <a:r>
              <a:rPr lang="en-US" altLang="zh-CN" sz="3200" b="1" dirty="0"/>
              <a:t>(________________________)</a:t>
            </a:r>
            <a:r>
              <a:rPr lang="zh-CN" altLang="en-US" sz="3200" b="1" dirty="0"/>
              <a:t>。</a:t>
            </a:r>
          </a:p>
        </p:txBody>
      </p:sp>
    </p:spTree>
    <p:extLst>
      <p:ext uri="{BB962C8B-B14F-4D97-AF65-F5344CB8AC3E}">
        <p14:creationId xmlns:p14="http://schemas.microsoft.com/office/powerpoint/2010/main" val="38590645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p:cNvSpPr txBox="1">
            <a:spLocks noChangeArrowheads="1"/>
          </p:cNvSpPr>
          <p:nvPr/>
        </p:nvSpPr>
        <p:spPr bwMode="auto">
          <a:xfrm>
            <a:off x="2574031" y="239713"/>
            <a:ext cx="4464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800">
                <a:solidFill>
                  <a:srgbClr val="C00000"/>
                </a:solidFill>
                <a:ea typeface="楷体_GB2312" pitchFamily="49" charset="-122"/>
              </a:rPr>
              <a:t>4. </a:t>
            </a:r>
            <a:r>
              <a:rPr lang="zh-CN" altLang="en-US" sz="2800">
                <a:solidFill>
                  <a:srgbClr val="C00000"/>
                </a:solidFill>
                <a:ea typeface="楷体_GB2312" pitchFamily="49" charset="-122"/>
              </a:rPr>
              <a:t>原子的电子壳层结构</a:t>
            </a:r>
            <a:endParaRPr lang="zh-CN" altLang="en-US" sz="2800">
              <a:solidFill>
                <a:srgbClr val="C00000"/>
              </a:solidFill>
            </a:endParaRPr>
          </a:p>
        </p:txBody>
      </p:sp>
      <p:sp>
        <p:nvSpPr>
          <p:cNvPr id="3" name="Text Box 25"/>
          <p:cNvSpPr txBox="1">
            <a:spLocks noChangeArrowheads="1"/>
          </p:cNvSpPr>
          <p:nvPr/>
        </p:nvSpPr>
        <p:spPr bwMode="auto">
          <a:xfrm>
            <a:off x="2129532" y="795711"/>
            <a:ext cx="5719763" cy="52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sz="2800" dirty="0">
                <a:solidFill>
                  <a:srgbClr val="0000FF"/>
                </a:solidFill>
              </a:rPr>
              <a:t>       </a:t>
            </a:r>
            <a:r>
              <a:rPr lang="zh-CN" altLang="en-US" sz="2800" dirty="0">
                <a:solidFill>
                  <a:srgbClr val="0000FF"/>
                </a:solidFill>
              </a:rPr>
              <a:t>原子内电子按一定壳层排列。</a:t>
            </a:r>
          </a:p>
        </p:txBody>
      </p:sp>
      <p:sp>
        <p:nvSpPr>
          <p:cNvPr id="8" name="矩形 7"/>
          <p:cNvSpPr/>
          <p:nvPr/>
        </p:nvSpPr>
        <p:spPr>
          <a:xfrm>
            <a:off x="2370193" y="2542201"/>
            <a:ext cx="6585045" cy="1040285"/>
          </a:xfrm>
          <a:prstGeom prst="rect">
            <a:avLst/>
          </a:prstGeom>
        </p:spPr>
        <p:txBody>
          <a:bodyPr wrap="square">
            <a:spAutoFit/>
          </a:bodyPr>
          <a:lstStyle/>
          <a:p>
            <a:pPr>
              <a:lnSpc>
                <a:spcPct val="110000"/>
              </a:lnSpc>
              <a:spcBef>
                <a:spcPct val="50000"/>
              </a:spcBef>
            </a:pPr>
            <a:r>
              <a:rPr lang="zh-CN" altLang="en-US" sz="2800" b="1" dirty="0">
                <a:solidFill>
                  <a:srgbClr val="0000FF"/>
                </a:solidFill>
              </a:rPr>
              <a:t>每一壳层上，对应</a:t>
            </a:r>
            <a:r>
              <a:rPr lang="en-US" altLang="zh-CN" sz="2800" b="1" i="1" dirty="0">
                <a:solidFill>
                  <a:srgbClr val="FF0000"/>
                </a:solidFill>
                <a:latin typeface="Times New Roman" panose="02020603050405020304" pitchFamily="18" charset="0"/>
                <a:cs typeface="Times New Roman" panose="02020603050405020304" pitchFamily="18" charset="0"/>
              </a:rPr>
              <a:t>l </a:t>
            </a:r>
            <a:r>
              <a:rPr lang="en-US" altLang="zh-CN" sz="2800" b="1" i="1" dirty="0">
                <a:solidFill>
                  <a:srgbClr val="FF0000"/>
                </a:solidFill>
              </a:rPr>
              <a:t>= </a:t>
            </a:r>
            <a:r>
              <a:rPr lang="en-US" altLang="zh-CN" sz="2800" b="1" dirty="0">
                <a:solidFill>
                  <a:srgbClr val="FF0000"/>
                </a:solidFill>
              </a:rPr>
              <a:t>0</a:t>
            </a:r>
            <a:r>
              <a:rPr lang="en-US" altLang="zh-CN" sz="2800" b="1" i="1" dirty="0">
                <a:solidFill>
                  <a:srgbClr val="FF0000"/>
                </a:solidFill>
              </a:rPr>
              <a:t>,</a:t>
            </a:r>
            <a:r>
              <a:rPr lang="en-US" altLang="zh-CN" sz="2800" b="1" dirty="0">
                <a:solidFill>
                  <a:srgbClr val="FF0000"/>
                </a:solidFill>
              </a:rPr>
              <a:t>1,2,3,</a:t>
            </a:r>
            <a:r>
              <a:rPr lang="en-US" altLang="zh-CN" sz="2800" b="1" i="1" dirty="0">
                <a:solidFill>
                  <a:srgbClr val="FF0000"/>
                </a:solidFill>
                <a:cs typeface="Times New Roman" panose="02020603050405020304" pitchFamily="18" charset="0"/>
              </a:rPr>
              <a:t>…</a:t>
            </a:r>
            <a:r>
              <a:rPr lang="en-US" altLang="zh-CN" sz="2800" b="1" dirty="0">
                <a:solidFill>
                  <a:srgbClr val="FF0000"/>
                </a:solidFill>
                <a:cs typeface="Times New Roman" panose="02020603050405020304" pitchFamily="18" charset="0"/>
              </a:rPr>
              <a:t> n-1</a:t>
            </a:r>
            <a:r>
              <a:rPr lang="zh-CN" altLang="en-US" sz="2800" b="1" dirty="0">
                <a:solidFill>
                  <a:srgbClr val="0000FF"/>
                </a:solidFill>
              </a:rPr>
              <a:t>可分成</a:t>
            </a:r>
            <a:r>
              <a:rPr lang="en-US" altLang="zh-CN" sz="2800" b="1" i="1" dirty="0" err="1">
                <a:solidFill>
                  <a:srgbClr val="0000FF"/>
                </a:solidFill>
              </a:rPr>
              <a:t>s,p,d,f</a:t>
            </a:r>
            <a:r>
              <a:rPr lang="en-US" altLang="zh-CN" sz="2800" b="1" dirty="0">
                <a:solidFill>
                  <a:srgbClr val="0000FF"/>
                </a:solidFill>
                <a:cs typeface="Times New Roman" panose="02020603050405020304" pitchFamily="18" charset="0"/>
              </a:rPr>
              <a:t>…</a:t>
            </a:r>
            <a:r>
              <a:rPr lang="zh-CN" altLang="en-US" sz="2800" b="1" dirty="0">
                <a:solidFill>
                  <a:srgbClr val="0000FF"/>
                </a:solidFill>
              </a:rPr>
              <a:t>分（支）壳层。</a:t>
            </a:r>
          </a:p>
        </p:txBody>
      </p:sp>
      <p:sp>
        <p:nvSpPr>
          <p:cNvPr id="9" name="矩形 8"/>
          <p:cNvSpPr/>
          <p:nvPr/>
        </p:nvSpPr>
        <p:spPr>
          <a:xfrm>
            <a:off x="2370193" y="1913546"/>
            <a:ext cx="6863033" cy="523220"/>
          </a:xfrm>
          <a:prstGeom prst="rect">
            <a:avLst/>
          </a:prstGeom>
        </p:spPr>
        <p:txBody>
          <a:bodyPr wrap="none">
            <a:spAutoFit/>
          </a:bodyPr>
          <a:lstStyle/>
          <a:p>
            <a:r>
              <a:rPr lang="en-US" altLang="zh-CN" sz="2800" b="1" i="1" dirty="0">
                <a:solidFill>
                  <a:srgbClr val="FF0000"/>
                </a:solidFill>
              </a:rPr>
              <a:t>n=</a:t>
            </a:r>
            <a:r>
              <a:rPr lang="en-US" altLang="zh-CN" sz="2800" b="1" dirty="0">
                <a:solidFill>
                  <a:srgbClr val="FF0000"/>
                </a:solidFill>
              </a:rPr>
              <a:t>1,2,3,4,</a:t>
            </a:r>
            <a:r>
              <a:rPr lang="en-US" altLang="zh-CN" sz="2800" b="1" i="1" dirty="0">
                <a:solidFill>
                  <a:srgbClr val="FF0000"/>
                </a:solidFill>
                <a:cs typeface="Times New Roman" panose="02020603050405020304" pitchFamily="18" charset="0"/>
              </a:rPr>
              <a:t>…</a:t>
            </a:r>
            <a:r>
              <a:rPr lang="en-US" altLang="zh-CN" sz="2800" b="1" dirty="0">
                <a:solidFill>
                  <a:srgbClr val="FF0000"/>
                </a:solidFill>
                <a:cs typeface="Times New Roman" panose="02020603050405020304" pitchFamily="18" charset="0"/>
              </a:rPr>
              <a:t> </a:t>
            </a:r>
            <a:r>
              <a:rPr lang="zh-CN" altLang="en-US" sz="2800" b="1" dirty="0">
                <a:solidFill>
                  <a:srgbClr val="009900"/>
                </a:solidFill>
              </a:rPr>
              <a:t>的壳层依次叫</a:t>
            </a:r>
            <a:r>
              <a:rPr lang="en-US" altLang="zh-CN" sz="2800" b="1" i="1" dirty="0">
                <a:solidFill>
                  <a:srgbClr val="009900"/>
                </a:solidFill>
              </a:rPr>
              <a:t>K,L,M,N,</a:t>
            </a:r>
            <a:r>
              <a:rPr lang="en-US" altLang="zh-CN" sz="2800" b="1" i="1" dirty="0">
                <a:solidFill>
                  <a:srgbClr val="009900"/>
                </a:solidFill>
                <a:cs typeface="Times New Roman" panose="02020603050405020304" pitchFamily="18" charset="0"/>
              </a:rPr>
              <a:t>…</a:t>
            </a:r>
            <a:r>
              <a:rPr lang="zh-CN" altLang="en-US" sz="2800" b="1" dirty="0">
                <a:solidFill>
                  <a:srgbClr val="009900"/>
                </a:solidFill>
              </a:rPr>
              <a:t>壳层。</a:t>
            </a:r>
          </a:p>
        </p:txBody>
      </p:sp>
      <p:sp>
        <p:nvSpPr>
          <p:cNvPr id="10" name="矩形 9"/>
          <p:cNvSpPr/>
          <p:nvPr/>
        </p:nvSpPr>
        <p:spPr>
          <a:xfrm>
            <a:off x="2574032" y="1315518"/>
            <a:ext cx="6144631" cy="523220"/>
          </a:xfrm>
          <a:prstGeom prst="rect">
            <a:avLst/>
          </a:prstGeom>
        </p:spPr>
        <p:txBody>
          <a:bodyPr wrap="none">
            <a:spAutoFit/>
          </a:bodyPr>
          <a:lstStyle/>
          <a:p>
            <a:r>
              <a:rPr lang="zh-CN" altLang="en-US" sz="2800" b="1" dirty="0">
                <a:solidFill>
                  <a:srgbClr val="FF00FF"/>
                </a:solidFill>
              </a:rPr>
              <a:t>主量子数</a:t>
            </a:r>
            <a:r>
              <a:rPr lang="en-US" altLang="zh-CN" sz="2800" b="1" i="1" dirty="0">
                <a:solidFill>
                  <a:srgbClr val="FF00FF"/>
                </a:solidFill>
              </a:rPr>
              <a:t>n</a:t>
            </a:r>
            <a:r>
              <a:rPr lang="zh-CN" altLang="en-US" sz="2800" b="1" dirty="0">
                <a:solidFill>
                  <a:srgbClr val="FF00FF"/>
                </a:solidFill>
              </a:rPr>
              <a:t>相同的电子组成一个壳层</a:t>
            </a:r>
            <a:r>
              <a:rPr lang="zh-CN" altLang="en-US" sz="2800" b="1" dirty="0">
                <a:solidFill>
                  <a:srgbClr val="0000CC"/>
                </a:solidFill>
              </a:rPr>
              <a:t>。</a:t>
            </a:r>
            <a:endParaRPr lang="zh-CN" altLang="en-US" sz="2800" b="1" dirty="0"/>
          </a:p>
        </p:txBody>
      </p:sp>
      <p:sp>
        <p:nvSpPr>
          <p:cNvPr id="11" name="Text Box 26"/>
          <p:cNvSpPr txBox="1">
            <a:spLocks noChangeArrowheads="1"/>
          </p:cNvSpPr>
          <p:nvPr/>
        </p:nvSpPr>
        <p:spPr bwMode="auto">
          <a:xfrm>
            <a:off x="2129531" y="3881095"/>
            <a:ext cx="51101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ea typeface="华文楷体" panose="02010600040101010101" pitchFamily="2" charset="-122"/>
              </a:rPr>
              <a:t>多电子原子核处电子的分层排布遵循两条基本原理</a:t>
            </a:r>
            <a:r>
              <a:rPr lang="zh-CN" altLang="en-US" sz="2800" dirty="0">
                <a:solidFill>
                  <a:srgbClr val="FFFFFF"/>
                </a:solidFill>
                <a:ea typeface="华文楷体" panose="02010600040101010101" pitchFamily="2" charset="-122"/>
              </a:rPr>
              <a:t>：</a:t>
            </a:r>
            <a:r>
              <a:rPr lang="zh-CN" altLang="en-US" sz="2800" dirty="0">
                <a:solidFill>
                  <a:srgbClr val="FFFFFF"/>
                </a:solidFill>
              </a:rPr>
              <a:t> </a:t>
            </a:r>
          </a:p>
        </p:txBody>
      </p:sp>
      <p:sp>
        <p:nvSpPr>
          <p:cNvPr id="12" name="Text Box 27"/>
          <p:cNvSpPr txBox="1">
            <a:spLocks noChangeArrowheads="1"/>
          </p:cNvSpPr>
          <p:nvPr/>
        </p:nvSpPr>
        <p:spPr bwMode="auto">
          <a:xfrm>
            <a:off x="2129531" y="4975226"/>
            <a:ext cx="4103688"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zh-CN" altLang="en-US" sz="2800" b="0">
                <a:ea typeface="华文楷体" panose="02010600040101010101" pitchFamily="2" charset="-122"/>
              </a:rPr>
              <a:t>（</a:t>
            </a:r>
            <a:r>
              <a:rPr lang="en-US" altLang="zh-CN" sz="2800">
                <a:ea typeface="华文楷体" panose="02010600040101010101" pitchFamily="2" charset="-122"/>
              </a:rPr>
              <a:t>1</a:t>
            </a:r>
            <a:r>
              <a:rPr lang="zh-CN" altLang="en-US" sz="2800">
                <a:ea typeface="华文楷体" panose="02010600040101010101" pitchFamily="2" charset="-122"/>
              </a:rPr>
              <a:t>）</a:t>
            </a:r>
            <a:r>
              <a:rPr lang="zh-CN" altLang="en-US" sz="2800">
                <a:solidFill>
                  <a:srgbClr val="FF0000"/>
                </a:solidFill>
                <a:ea typeface="华文楷体" panose="02010600040101010101" pitchFamily="2" charset="-122"/>
              </a:rPr>
              <a:t>泡利不相容原理</a:t>
            </a:r>
            <a:r>
              <a:rPr lang="zh-CN" altLang="en-US" sz="2800" b="0">
                <a:solidFill>
                  <a:srgbClr val="FF0000"/>
                </a:solidFill>
                <a:ea typeface="华文楷体" panose="02010600040101010101" pitchFamily="2" charset="-122"/>
              </a:rPr>
              <a:t> </a:t>
            </a:r>
            <a:r>
              <a:rPr lang="zh-CN" altLang="en-US" sz="2800" b="0">
                <a:ea typeface="华文楷体" panose="02010600040101010101" pitchFamily="2" charset="-122"/>
              </a:rPr>
              <a:t>       </a:t>
            </a:r>
            <a:endParaRPr lang="zh-CN" altLang="en-US" sz="2800" b="0"/>
          </a:p>
        </p:txBody>
      </p:sp>
      <p:pic>
        <p:nvPicPr>
          <p:cNvPr id="13" name="Picture 4" descr="45pau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9294" y="3660776"/>
            <a:ext cx="22606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3672581" y="5810251"/>
            <a:ext cx="3816350" cy="954087"/>
          </a:xfrm>
          <a:prstGeom prst="rect">
            <a:avLst/>
          </a:prstGeom>
        </p:spPr>
        <p:txBody>
          <a:bodyPr>
            <a:spAutoFit/>
          </a:bodyPr>
          <a:lstStyle/>
          <a:p>
            <a:pPr>
              <a:defRPr/>
            </a:pPr>
            <a:r>
              <a:rPr kumimoji="1" lang="en-US" altLang="zh-CN" sz="2800" b="1" dirty="0">
                <a:solidFill>
                  <a:srgbClr val="009900"/>
                </a:solidFill>
                <a:effectLst>
                  <a:outerShdw blurRad="38100" dist="38100" dir="2700000" algn="tl">
                    <a:srgbClr val="C0C0C0"/>
                  </a:outerShdw>
                </a:effectLst>
              </a:rPr>
              <a:t>1945</a:t>
            </a:r>
            <a:r>
              <a:rPr kumimoji="1" lang="zh-CN" altLang="en-US" sz="2800" b="1" dirty="0">
                <a:solidFill>
                  <a:srgbClr val="009900"/>
                </a:solidFill>
                <a:effectLst>
                  <a:outerShdw blurRad="38100" dist="38100" dir="2700000" algn="tl">
                    <a:srgbClr val="C0C0C0"/>
                  </a:outerShdw>
                </a:effectLst>
              </a:rPr>
              <a:t>诺贝尔物理学奖得主</a:t>
            </a:r>
            <a:r>
              <a:rPr kumimoji="1" lang="en-US" altLang="zh-CN" sz="2800" b="1" dirty="0">
                <a:solidFill>
                  <a:srgbClr val="CC3300"/>
                </a:solidFill>
              </a:rPr>
              <a:t>W. Pauli</a:t>
            </a:r>
          </a:p>
        </p:txBody>
      </p:sp>
    </p:spTree>
    <p:extLst>
      <p:ext uri="{BB962C8B-B14F-4D97-AF65-F5344CB8AC3E}">
        <p14:creationId xmlns:p14="http://schemas.microsoft.com/office/powerpoint/2010/main" val="328550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heel(1)">
                                      <p:cBhvr>
                                        <p:cTn id="30" dur="2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vertical)">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horizontal)">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8" grpId="0"/>
      <p:bldP spid="9" grpId="0"/>
      <p:bldP spid="10" grpId="0"/>
      <p:bldP spid="11" grpId="0"/>
      <p:bldP spid="12" grpId="0"/>
      <p:bldP spid="14"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0"/>
          <p:cNvSpPr txBox="1">
            <a:spLocks noChangeArrowheads="1"/>
          </p:cNvSpPr>
          <p:nvPr/>
        </p:nvSpPr>
        <p:spPr bwMode="auto">
          <a:xfrm>
            <a:off x="2497317" y="4842861"/>
            <a:ext cx="7777162"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en-US" altLang="zh-CN" dirty="0">
                <a:solidFill>
                  <a:srgbClr val="0000FF"/>
                </a:solidFill>
              </a:rPr>
              <a:t> </a:t>
            </a:r>
            <a:r>
              <a:rPr lang="zh-CN" altLang="en-US" sz="2800" dirty="0">
                <a:solidFill>
                  <a:srgbClr val="0000FF"/>
                </a:solidFill>
              </a:rPr>
              <a:t>在不违背泡利不相容原理的前提下，每个电子都趋于占据可能的最低能级，使原子系统的总能量尽可能的低。</a:t>
            </a:r>
          </a:p>
        </p:txBody>
      </p:sp>
      <p:sp>
        <p:nvSpPr>
          <p:cNvPr id="3" name="矩形 14"/>
          <p:cNvSpPr>
            <a:spLocks noChangeArrowheads="1"/>
          </p:cNvSpPr>
          <p:nvPr/>
        </p:nvSpPr>
        <p:spPr bwMode="auto">
          <a:xfrm>
            <a:off x="2494143" y="3906236"/>
            <a:ext cx="3087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ea typeface="华文楷体" panose="02010600040101010101" pitchFamily="2" charset="-122"/>
              </a:rPr>
              <a:t>(2</a:t>
            </a:r>
            <a:r>
              <a:rPr lang="zh-CN" altLang="en-US" sz="2800">
                <a:ea typeface="华文楷体" panose="02010600040101010101" pitchFamily="2" charset="-122"/>
              </a:rPr>
              <a:t>）</a:t>
            </a:r>
            <a:r>
              <a:rPr lang="zh-CN" altLang="en-US" sz="2800">
                <a:solidFill>
                  <a:srgbClr val="FF0000"/>
                </a:solidFill>
                <a:ea typeface="华文楷体" panose="02010600040101010101" pitchFamily="2" charset="-122"/>
              </a:rPr>
              <a:t>能量最低原理</a:t>
            </a:r>
            <a:r>
              <a:rPr lang="zh-CN" altLang="en-US" sz="2800" b="0">
                <a:solidFill>
                  <a:srgbClr val="FF0000"/>
                </a:solidFill>
                <a:ea typeface="华文楷体" panose="02010600040101010101" pitchFamily="2" charset="-122"/>
              </a:rPr>
              <a:t> </a:t>
            </a:r>
            <a:endParaRPr lang="zh-CN" altLang="en-US" sz="2800"/>
          </a:p>
        </p:txBody>
      </p:sp>
      <p:sp>
        <p:nvSpPr>
          <p:cNvPr id="4" name="矩形 8"/>
          <p:cNvSpPr>
            <a:spLocks noChangeArrowheads="1"/>
          </p:cNvSpPr>
          <p:nvPr/>
        </p:nvSpPr>
        <p:spPr bwMode="auto">
          <a:xfrm>
            <a:off x="2543354" y="1518636"/>
            <a:ext cx="74104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800">
                <a:solidFill>
                  <a:srgbClr val="FF00FF"/>
                </a:solidFill>
              </a:rPr>
              <a:t>在同一原子中，不可能有两个或两个以上的电子具有完全相同的四个量子数（即处于完全相同的状态）。</a:t>
            </a:r>
          </a:p>
        </p:txBody>
      </p:sp>
      <p:sp>
        <p:nvSpPr>
          <p:cNvPr id="5" name="Text Box 27"/>
          <p:cNvSpPr txBox="1">
            <a:spLocks noChangeArrowheads="1"/>
          </p:cNvSpPr>
          <p:nvPr/>
        </p:nvSpPr>
        <p:spPr bwMode="auto">
          <a:xfrm>
            <a:off x="2463979" y="321659"/>
            <a:ext cx="410368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zh-CN" altLang="en-US" sz="2800" b="0" dirty="0">
                <a:ea typeface="华文楷体" panose="02010600040101010101" pitchFamily="2" charset="-122"/>
              </a:rPr>
              <a:t>（</a:t>
            </a:r>
            <a:r>
              <a:rPr lang="en-US" altLang="zh-CN" sz="2800" dirty="0">
                <a:ea typeface="华文楷体" panose="02010600040101010101" pitchFamily="2" charset="-122"/>
              </a:rPr>
              <a:t>1</a:t>
            </a:r>
            <a:r>
              <a:rPr lang="zh-CN" altLang="en-US" sz="2800" dirty="0">
                <a:ea typeface="华文楷体" panose="02010600040101010101" pitchFamily="2" charset="-122"/>
              </a:rPr>
              <a:t>）</a:t>
            </a:r>
            <a:r>
              <a:rPr lang="zh-CN" altLang="en-US" sz="2800" dirty="0">
                <a:solidFill>
                  <a:srgbClr val="FF0000"/>
                </a:solidFill>
                <a:ea typeface="华文楷体" panose="02010600040101010101" pitchFamily="2" charset="-122"/>
              </a:rPr>
              <a:t>泡利不相容原理</a:t>
            </a:r>
            <a:r>
              <a:rPr lang="zh-CN" altLang="en-US" sz="2800" b="0" dirty="0">
                <a:solidFill>
                  <a:srgbClr val="FF0000"/>
                </a:solidFill>
                <a:ea typeface="华文楷体" panose="02010600040101010101" pitchFamily="2" charset="-122"/>
              </a:rPr>
              <a:t> </a:t>
            </a:r>
            <a:r>
              <a:rPr lang="zh-CN" altLang="en-US" sz="2800" b="0" dirty="0">
                <a:ea typeface="华文楷体" panose="02010600040101010101" pitchFamily="2" charset="-122"/>
              </a:rPr>
              <a:t>       </a:t>
            </a:r>
            <a:endParaRPr lang="zh-CN" altLang="en-US" sz="2800" b="0" dirty="0"/>
          </a:p>
        </p:txBody>
      </p:sp>
    </p:spTree>
    <p:extLst>
      <p:ext uri="{BB962C8B-B14F-4D97-AF65-F5344CB8AC3E}">
        <p14:creationId xmlns:p14="http://schemas.microsoft.com/office/powerpoint/2010/main" val="10935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in)">
                                      <p:cBhvr>
                                        <p:cTn id="20" dur="2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353246" y="313409"/>
            <a:ext cx="3858419" cy="60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FF0000"/>
                </a:solidFill>
              </a:rPr>
              <a:t>原子的壳层结构</a:t>
            </a:r>
          </a:p>
        </p:txBody>
      </p:sp>
      <p:sp>
        <p:nvSpPr>
          <p:cNvPr id="3" name="Text Box 3"/>
          <p:cNvSpPr txBox="1">
            <a:spLocks noChangeArrowheads="1"/>
          </p:cNvSpPr>
          <p:nvPr/>
        </p:nvSpPr>
        <p:spPr bwMode="auto">
          <a:xfrm>
            <a:off x="2025426" y="1235748"/>
            <a:ext cx="7037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CC"/>
                </a:solidFill>
              </a:rPr>
              <a:t>两个基本原则确定多电子原子的电子结构：</a:t>
            </a:r>
          </a:p>
        </p:txBody>
      </p:sp>
      <p:sp>
        <p:nvSpPr>
          <p:cNvPr id="4" name="Text Box 4"/>
          <p:cNvSpPr txBox="1">
            <a:spLocks noChangeArrowheads="1"/>
          </p:cNvSpPr>
          <p:nvPr/>
        </p:nvSpPr>
        <p:spPr bwMode="auto">
          <a:xfrm>
            <a:off x="2138140" y="1842172"/>
            <a:ext cx="86526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009900"/>
                </a:solidFill>
              </a:rPr>
              <a:t>1</a:t>
            </a:r>
            <a:r>
              <a:rPr kumimoji="1" lang="zh-CN" altLang="en-US" sz="2800" dirty="0">
                <a:solidFill>
                  <a:srgbClr val="009900"/>
                </a:solidFill>
              </a:rPr>
              <a:t>、当粒子系统的总能量为最小时，粒子系统是稳定的</a:t>
            </a:r>
          </a:p>
        </p:txBody>
      </p:sp>
      <p:sp>
        <p:nvSpPr>
          <p:cNvPr id="5" name="Text Box 5"/>
          <p:cNvSpPr txBox="1">
            <a:spLocks noChangeArrowheads="1"/>
          </p:cNvSpPr>
          <p:nvPr/>
        </p:nvSpPr>
        <p:spPr bwMode="auto">
          <a:xfrm>
            <a:off x="2173065" y="2366046"/>
            <a:ext cx="7902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CC3300"/>
                </a:solidFill>
              </a:rPr>
              <a:t>2</a:t>
            </a:r>
            <a:r>
              <a:rPr kumimoji="1" lang="zh-CN" altLang="en-US" sz="2800" dirty="0">
                <a:solidFill>
                  <a:srgbClr val="CC3300"/>
                </a:solidFill>
              </a:rPr>
              <a:t>、在一个原子中，只有一个电子可以存在于某一特定的量子态中 </a:t>
            </a:r>
          </a:p>
        </p:txBody>
      </p:sp>
      <p:grpSp>
        <p:nvGrpSpPr>
          <p:cNvPr id="6" name="Group 6"/>
          <p:cNvGrpSpPr>
            <a:grpSpLocks/>
          </p:cNvGrpSpPr>
          <p:nvPr/>
        </p:nvGrpSpPr>
        <p:grpSpPr bwMode="auto">
          <a:xfrm>
            <a:off x="2346102" y="3629698"/>
            <a:ext cx="3865563" cy="523875"/>
            <a:chOff x="470" y="2352"/>
            <a:chExt cx="2435" cy="330"/>
          </a:xfrm>
        </p:grpSpPr>
        <p:sp>
          <p:nvSpPr>
            <p:cNvPr id="7" name="Text Box 7"/>
            <p:cNvSpPr txBox="1">
              <a:spLocks noChangeArrowheads="1"/>
            </p:cNvSpPr>
            <p:nvPr/>
          </p:nvSpPr>
          <p:spPr bwMode="auto">
            <a:xfrm>
              <a:off x="470" y="2352"/>
              <a:ext cx="12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t>n </a:t>
              </a:r>
              <a:r>
                <a:rPr kumimoji="1" lang="en-US" altLang="zh-CN" sz="2800"/>
                <a:t>= 1</a:t>
              </a:r>
              <a:r>
                <a:rPr kumimoji="1" lang="zh-CN" altLang="en-US" sz="2800"/>
                <a:t>，</a:t>
              </a:r>
              <a:r>
                <a:rPr kumimoji="1" lang="en-US" altLang="zh-CN" sz="2800"/>
                <a:t>2</a:t>
              </a:r>
              <a:r>
                <a:rPr kumimoji="1" lang="zh-CN" altLang="en-US" sz="2800"/>
                <a:t>，</a:t>
              </a:r>
              <a:r>
                <a:rPr kumimoji="1" lang="en-US" altLang="zh-CN" sz="2800"/>
                <a:t>3</a:t>
              </a:r>
              <a:endParaRPr kumimoji="1" lang="en-US" altLang="zh-CN" sz="2800" i="1"/>
            </a:p>
          </p:txBody>
        </p:sp>
        <p:graphicFrame>
          <p:nvGraphicFramePr>
            <p:cNvPr id="8" name="Object 8"/>
            <p:cNvGraphicFramePr>
              <a:graphicFrameLocks noChangeAspect="1"/>
            </p:cNvGraphicFramePr>
            <p:nvPr/>
          </p:nvGraphicFramePr>
          <p:xfrm>
            <a:off x="1749" y="2389"/>
            <a:ext cx="1156" cy="273"/>
          </p:xfrm>
          <a:graphic>
            <a:graphicData uri="http://schemas.openxmlformats.org/presentationml/2006/ole">
              <mc:AlternateContent xmlns:mc="http://schemas.openxmlformats.org/markup-compatibility/2006">
                <mc:Choice xmlns:v="urn:schemas-microsoft-com:vml" Requires="v">
                  <p:oleObj spid="_x0000_s103226" name="Equation" r:id="rId3" imgW="317087" imgH="76101" progId="Equation.2">
                    <p:embed/>
                  </p:oleObj>
                </mc:Choice>
                <mc:Fallback>
                  <p:oleObj name="Equation" r:id="rId3" imgW="317087" imgH="76101" progId="Equation.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 y="2389"/>
                          <a:ext cx="1156"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 name="Text Box 9"/>
          <p:cNvSpPr txBox="1">
            <a:spLocks noChangeArrowheads="1"/>
          </p:cNvSpPr>
          <p:nvPr/>
        </p:nvSpPr>
        <p:spPr bwMode="auto">
          <a:xfrm>
            <a:off x="2109565" y="3267746"/>
            <a:ext cx="12668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8000"/>
                </a:solidFill>
              </a:rPr>
              <a:t>能量：</a:t>
            </a:r>
          </a:p>
        </p:txBody>
      </p:sp>
      <p:sp>
        <p:nvSpPr>
          <p:cNvPr id="10" name="Text Box 10"/>
          <p:cNvSpPr txBox="1">
            <a:spLocks noChangeArrowheads="1"/>
          </p:cNvSpPr>
          <p:nvPr/>
        </p:nvSpPr>
        <p:spPr bwMode="auto">
          <a:xfrm>
            <a:off x="6803803" y="3629698"/>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70C0"/>
                </a:solidFill>
              </a:rPr>
              <a:t>壳层</a:t>
            </a:r>
          </a:p>
        </p:txBody>
      </p:sp>
      <p:grpSp>
        <p:nvGrpSpPr>
          <p:cNvPr id="11" name="Group 11"/>
          <p:cNvGrpSpPr>
            <a:grpSpLocks/>
          </p:cNvGrpSpPr>
          <p:nvPr/>
        </p:nvGrpSpPr>
        <p:grpSpPr bwMode="auto">
          <a:xfrm>
            <a:off x="2422302" y="4239296"/>
            <a:ext cx="4587875" cy="954088"/>
            <a:chOff x="528" y="2784"/>
            <a:chExt cx="2890" cy="601"/>
          </a:xfrm>
        </p:grpSpPr>
        <p:sp>
          <p:nvSpPr>
            <p:cNvPr id="12" name="Text Box 12"/>
            <p:cNvSpPr txBox="1">
              <a:spLocks noChangeArrowheads="1"/>
            </p:cNvSpPr>
            <p:nvPr/>
          </p:nvSpPr>
          <p:spPr bwMode="auto">
            <a:xfrm>
              <a:off x="528" y="2784"/>
              <a:ext cx="289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t>l </a:t>
              </a:r>
              <a:r>
                <a:rPr kumimoji="1" lang="en-US" altLang="zh-CN" sz="2800"/>
                <a:t>= 0</a:t>
              </a:r>
              <a:r>
                <a:rPr kumimoji="1" lang="zh-CN" altLang="en-US" sz="2800"/>
                <a:t>，</a:t>
              </a:r>
              <a:r>
                <a:rPr kumimoji="1" lang="en-US" altLang="zh-CN" sz="2800"/>
                <a:t>1</a:t>
              </a:r>
              <a:r>
                <a:rPr kumimoji="1" lang="zh-CN" altLang="en-US" sz="2800"/>
                <a:t>，</a:t>
              </a:r>
              <a:r>
                <a:rPr kumimoji="1" lang="en-US" altLang="zh-CN" sz="2800"/>
                <a:t>2</a:t>
              </a:r>
              <a:r>
                <a:rPr kumimoji="1" lang="zh-CN" altLang="en-US" sz="2800"/>
                <a:t>，</a:t>
              </a:r>
              <a:r>
                <a:rPr kumimoji="1" lang="en-US" altLang="zh-CN" sz="2800"/>
                <a:t>3</a:t>
              </a:r>
              <a:r>
                <a:rPr kumimoji="1" lang="zh-CN" altLang="en-US" sz="2800"/>
                <a:t>，        ，</a:t>
              </a:r>
              <a:r>
                <a:rPr kumimoji="1" lang="en-US" altLang="zh-CN" sz="2800" i="1"/>
                <a:t>n </a:t>
              </a:r>
              <a:r>
                <a:rPr kumimoji="1" lang="en-US" altLang="zh-CN" sz="2800"/>
                <a:t>- 1</a:t>
              </a:r>
            </a:p>
            <a:p>
              <a:pPr eaLnBrk="1" hangingPunct="1"/>
              <a:r>
                <a:rPr kumimoji="1" lang="en-US" altLang="zh-CN" sz="2800"/>
                <a:t>      </a:t>
              </a:r>
              <a:r>
                <a:rPr kumimoji="1" lang="en-US" altLang="zh-CN" sz="2800">
                  <a:solidFill>
                    <a:srgbClr val="FF0000"/>
                  </a:solidFill>
                </a:rPr>
                <a:t>s </a:t>
              </a:r>
              <a:r>
                <a:rPr kumimoji="1" lang="en-US" altLang="zh-CN" sz="2800"/>
                <a:t>   </a:t>
              </a:r>
              <a:r>
                <a:rPr kumimoji="1" lang="en-US" altLang="zh-CN" sz="2800">
                  <a:solidFill>
                    <a:srgbClr val="FF0000"/>
                  </a:solidFill>
                </a:rPr>
                <a:t>p </a:t>
              </a:r>
              <a:r>
                <a:rPr kumimoji="1" lang="en-US" altLang="zh-CN" sz="2800"/>
                <a:t>  </a:t>
              </a:r>
              <a:r>
                <a:rPr kumimoji="1" lang="en-US" altLang="zh-CN" sz="2800">
                  <a:solidFill>
                    <a:srgbClr val="FF0000"/>
                  </a:solidFill>
                </a:rPr>
                <a:t>d</a:t>
              </a:r>
              <a:r>
                <a:rPr kumimoji="1" lang="en-US" altLang="zh-CN" sz="2800"/>
                <a:t>     </a:t>
              </a:r>
              <a:r>
                <a:rPr kumimoji="1" lang="en-US" altLang="zh-CN" sz="2800">
                  <a:solidFill>
                    <a:srgbClr val="FF0000"/>
                  </a:solidFill>
                </a:rPr>
                <a:t>f</a:t>
              </a:r>
              <a:endParaRPr kumimoji="1" lang="en-US" altLang="zh-CN" sz="2800" i="1">
                <a:solidFill>
                  <a:srgbClr val="FF0000"/>
                </a:solidFill>
              </a:endParaRPr>
            </a:p>
          </p:txBody>
        </p:sp>
        <p:graphicFrame>
          <p:nvGraphicFramePr>
            <p:cNvPr id="13" name="Object 13"/>
            <p:cNvGraphicFramePr>
              <a:graphicFrameLocks noChangeAspect="1"/>
            </p:cNvGraphicFramePr>
            <p:nvPr/>
          </p:nvGraphicFramePr>
          <p:xfrm>
            <a:off x="2109" y="2836"/>
            <a:ext cx="645" cy="273"/>
          </p:xfrm>
          <a:graphic>
            <a:graphicData uri="http://schemas.openxmlformats.org/presentationml/2006/ole">
              <mc:AlternateContent xmlns:mc="http://schemas.openxmlformats.org/markup-compatibility/2006">
                <mc:Choice xmlns:v="urn:schemas-microsoft-com:vml" Requires="v">
                  <p:oleObj spid="_x0000_s103227" name="Equation" r:id="rId5" imgW="177415" imgH="76035" progId="Equation.2">
                    <p:embed/>
                  </p:oleObj>
                </mc:Choice>
                <mc:Fallback>
                  <p:oleObj name="Equation" r:id="rId5" imgW="177415" imgH="76035" progId="Equation.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 y="2836"/>
                          <a:ext cx="645"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 Box 14"/>
          <p:cNvSpPr txBox="1">
            <a:spLocks noChangeArrowheads="1"/>
          </p:cNvSpPr>
          <p:nvPr/>
        </p:nvSpPr>
        <p:spPr bwMode="auto">
          <a:xfrm>
            <a:off x="6803803" y="4239298"/>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66"/>
                </a:solidFill>
              </a:rPr>
              <a:t>支壳层</a:t>
            </a:r>
          </a:p>
        </p:txBody>
      </p:sp>
      <p:sp>
        <p:nvSpPr>
          <p:cNvPr id="15" name="Text Box 15"/>
          <p:cNvSpPr txBox="1">
            <a:spLocks noChangeArrowheads="1"/>
          </p:cNvSpPr>
          <p:nvPr/>
        </p:nvSpPr>
        <p:spPr bwMode="auto">
          <a:xfrm>
            <a:off x="2317526" y="5409286"/>
            <a:ext cx="72771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87119F"/>
                </a:solidFill>
              </a:rPr>
              <a:t>一个支壳层中的电子能量几乎完全相等</a:t>
            </a:r>
            <a:r>
              <a:rPr kumimoji="1" lang="en-US" altLang="zh-CN" sz="2800" dirty="0">
                <a:solidFill>
                  <a:srgbClr val="87119F"/>
                </a:solidFill>
              </a:rPr>
              <a:t>,</a:t>
            </a:r>
            <a:r>
              <a:rPr kumimoji="1" lang="zh-CN" altLang="en-US" sz="2800" dirty="0">
                <a:solidFill>
                  <a:srgbClr val="87119F"/>
                </a:solidFill>
              </a:rPr>
              <a:t>因为电子能量对</a:t>
            </a:r>
            <a:r>
              <a:rPr kumimoji="1" lang="en-US" altLang="zh-CN" sz="2800" i="1" dirty="0">
                <a:solidFill>
                  <a:srgbClr val="FF0000"/>
                </a:solidFill>
              </a:rPr>
              <a:t>m</a:t>
            </a:r>
            <a:r>
              <a:rPr kumimoji="1" lang="en-US" altLang="zh-CN" sz="2800" i="1" baseline="-25000" dirty="0">
                <a:solidFill>
                  <a:srgbClr val="FF0000"/>
                </a:solidFill>
              </a:rPr>
              <a:t>l</a:t>
            </a:r>
            <a:r>
              <a:rPr kumimoji="1" lang="zh-CN" altLang="en-US" sz="2800" dirty="0">
                <a:solidFill>
                  <a:srgbClr val="87119F"/>
                </a:solidFill>
              </a:rPr>
              <a:t>， </a:t>
            </a:r>
            <a:r>
              <a:rPr kumimoji="1" lang="en-US" altLang="zh-CN" sz="2800" i="1" dirty="0" err="1">
                <a:solidFill>
                  <a:srgbClr val="FF0000"/>
                </a:solidFill>
              </a:rPr>
              <a:t>m</a:t>
            </a:r>
            <a:r>
              <a:rPr kumimoji="1" lang="en-US" altLang="zh-CN" sz="2800" i="1" baseline="-25000" dirty="0" err="1">
                <a:solidFill>
                  <a:srgbClr val="FF0000"/>
                </a:solidFill>
              </a:rPr>
              <a:t>s</a:t>
            </a:r>
            <a:r>
              <a:rPr kumimoji="1" lang="zh-CN" altLang="en-US" sz="2800" dirty="0">
                <a:solidFill>
                  <a:srgbClr val="87119F"/>
                </a:solidFill>
              </a:rPr>
              <a:t>依赖很小。</a:t>
            </a:r>
          </a:p>
        </p:txBody>
      </p:sp>
    </p:spTree>
    <p:extLst>
      <p:ext uri="{BB962C8B-B14F-4D97-AF65-F5344CB8AC3E}">
        <p14:creationId xmlns:p14="http://schemas.microsoft.com/office/powerpoint/2010/main" val="73437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anim to="" calcmode="lin" valueType="num">
                                      <p:cBhvr>
                                        <p:cTn id="19" dur="1" fill="hold"/>
                                        <p:tgtEl>
                                          <p:spTgt spid="5"/>
                                        </p:tgtEl>
                                        <p:attrNameLst>
                                          <p:attrName/>
                                        </p:attrNameLst>
                                      </p:cBhvr>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grpId="0" nodeType="clickEffect">
                                  <p:stCondLst>
                                    <p:cond delay="0"/>
                                  </p:stCondLst>
                                  <p:childTnLst>
                                    <p:set>
                                      <p:cBhvr>
                                        <p:cTn id="23" dur="1" fill="hold">
                                          <p:stCondLst>
                                            <p:cond delay="499"/>
                                          </p:stCondLst>
                                        </p:cTn>
                                        <p:tgtEl>
                                          <p:spTgt spid="9"/>
                                        </p:tgtEl>
                                        <p:attrNameLst>
                                          <p:attrName>style.visibility</p:attrName>
                                        </p:attrNameLst>
                                      </p:cBhvr>
                                      <p:to>
                                        <p:strVal val="visible"/>
                                      </p:to>
                                    </p:set>
                                    <p:anim to="" calcmode="lin" valueType="num">
                                      <p:cBhvr>
                                        <p:cTn id="24" dur="1" fill="hold"/>
                                        <p:tgtEl>
                                          <p:spTgt spid="9"/>
                                        </p:tgtEl>
                                        <p:attrNameLst>
                                          <p:attrName/>
                                        </p:attrNameLst>
                                      </p:cBhvr>
                                    </p:anim>
                                  </p:childTnLst>
                                </p:cTn>
                              </p:par>
                            </p:childTnLst>
                          </p:cTn>
                        </p:par>
                      </p:childTnLst>
                    </p:cTn>
                  </p:par>
                  <p:par>
                    <p:cTn id="25" fill="hold">
                      <p:stCondLst>
                        <p:cond delay="indefinite"/>
                      </p:stCondLst>
                      <p:childTnLst>
                        <p:par>
                          <p:cTn id="26" fill="hold">
                            <p:stCondLst>
                              <p:cond delay="0"/>
                            </p:stCondLst>
                            <p:childTnLst>
                              <p:par>
                                <p:cTn id="27" presetID="24" presetClass="entr" presetSubtype="0" fill="hold" nodeType="clickEffect">
                                  <p:stCondLst>
                                    <p:cond delay="0"/>
                                  </p:stCondLst>
                                  <p:childTnLst>
                                    <p:set>
                                      <p:cBhvr>
                                        <p:cTn id="28" dur="1" fill="hold">
                                          <p:stCondLst>
                                            <p:cond delay="499"/>
                                          </p:stCondLst>
                                        </p:cTn>
                                        <p:tgtEl>
                                          <p:spTgt spid="6"/>
                                        </p:tgtEl>
                                        <p:attrNameLst>
                                          <p:attrName>style.visibility</p:attrName>
                                        </p:attrNameLst>
                                      </p:cBhvr>
                                      <p:to>
                                        <p:strVal val="visible"/>
                                      </p:to>
                                    </p:set>
                                    <p:anim to="" calcmode="lin" valueType="num">
                                      <p:cBhvr>
                                        <p:cTn id="29" dur="1" fill="hold"/>
                                        <p:tgtEl>
                                          <p:spTgt spid="6"/>
                                        </p:tgtEl>
                                        <p:attrNameLst>
                                          <p:attrName/>
                                        </p:attrNameLst>
                                      </p:cBhvr>
                                    </p:anim>
                                  </p:childTnLst>
                                </p:cTn>
                              </p:par>
                            </p:childTnLst>
                          </p:cTn>
                        </p:par>
                      </p:childTnLst>
                    </p:cTn>
                  </p:par>
                  <p:par>
                    <p:cTn id="30" fill="hold">
                      <p:stCondLst>
                        <p:cond delay="indefinite"/>
                      </p:stCondLst>
                      <p:childTnLst>
                        <p:par>
                          <p:cTn id="31" fill="hold">
                            <p:stCondLst>
                              <p:cond delay="0"/>
                            </p:stCondLst>
                            <p:childTnLst>
                              <p:par>
                                <p:cTn id="32" presetID="24" presetClass="entr" presetSubtype="0" fill="hold" grpId="0" nodeType="clickEffect">
                                  <p:stCondLst>
                                    <p:cond delay="0"/>
                                  </p:stCondLst>
                                  <p:childTnLst>
                                    <p:set>
                                      <p:cBhvr>
                                        <p:cTn id="33" dur="1" fill="hold">
                                          <p:stCondLst>
                                            <p:cond delay="499"/>
                                          </p:stCondLst>
                                        </p:cTn>
                                        <p:tgtEl>
                                          <p:spTgt spid="10"/>
                                        </p:tgtEl>
                                        <p:attrNameLst>
                                          <p:attrName>style.visibility</p:attrName>
                                        </p:attrNameLst>
                                      </p:cBhvr>
                                      <p:to>
                                        <p:strVal val="visible"/>
                                      </p:to>
                                    </p:set>
                                    <p:anim to="" calcmode="lin" valueType="num">
                                      <p:cBhvr>
                                        <p:cTn id="34" dur="1" fill="hold"/>
                                        <p:tgtEl>
                                          <p:spTgt spid="10"/>
                                        </p:tgtEl>
                                        <p:attrNameLst>
                                          <p:attrName/>
                                        </p:attrNameLst>
                                      </p:cBhvr>
                                    </p:anim>
                                  </p:childTnLst>
                                </p:cTn>
                              </p:par>
                            </p:childTnLst>
                          </p:cTn>
                        </p:par>
                      </p:childTnLst>
                    </p:cTn>
                  </p:par>
                  <p:par>
                    <p:cTn id="35" fill="hold">
                      <p:stCondLst>
                        <p:cond delay="indefinite"/>
                      </p:stCondLst>
                      <p:childTnLst>
                        <p:par>
                          <p:cTn id="36" fill="hold">
                            <p:stCondLst>
                              <p:cond delay="0"/>
                            </p:stCondLst>
                            <p:childTnLst>
                              <p:par>
                                <p:cTn id="37" presetID="24" presetClass="entr" presetSubtype="0" fill="hold" nodeType="clickEffect">
                                  <p:stCondLst>
                                    <p:cond delay="0"/>
                                  </p:stCondLst>
                                  <p:childTnLst>
                                    <p:set>
                                      <p:cBhvr>
                                        <p:cTn id="38" dur="1" fill="hold">
                                          <p:stCondLst>
                                            <p:cond delay="499"/>
                                          </p:stCondLst>
                                        </p:cTn>
                                        <p:tgtEl>
                                          <p:spTgt spid="11"/>
                                        </p:tgtEl>
                                        <p:attrNameLst>
                                          <p:attrName>style.visibility</p:attrName>
                                        </p:attrNameLst>
                                      </p:cBhvr>
                                      <p:to>
                                        <p:strVal val="visible"/>
                                      </p:to>
                                    </p:set>
                                    <p:anim to="" calcmode="lin" valueType="num">
                                      <p:cBhvr>
                                        <p:cTn id="39" dur="1" fill="hold"/>
                                        <p:tgtEl>
                                          <p:spTgt spid="11"/>
                                        </p:tgtEl>
                                        <p:attrNameLst>
                                          <p:attrName/>
                                        </p:attrNameLst>
                                      </p:cBhvr>
                                    </p:anim>
                                  </p:childTnLst>
                                </p:cTn>
                              </p:par>
                            </p:childTnLst>
                          </p:cTn>
                        </p:par>
                      </p:childTnLst>
                    </p:cTn>
                  </p:par>
                  <p:par>
                    <p:cTn id="40" fill="hold">
                      <p:stCondLst>
                        <p:cond delay="indefinite"/>
                      </p:stCondLst>
                      <p:childTnLst>
                        <p:par>
                          <p:cTn id="41" fill="hold">
                            <p:stCondLst>
                              <p:cond delay="0"/>
                            </p:stCondLst>
                            <p:childTnLst>
                              <p:par>
                                <p:cTn id="42" presetID="24" presetClass="entr" presetSubtype="0" fill="hold" grpId="0" nodeType="clickEffect">
                                  <p:stCondLst>
                                    <p:cond delay="0"/>
                                  </p:stCondLst>
                                  <p:childTnLst>
                                    <p:set>
                                      <p:cBhvr>
                                        <p:cTn id="43" dur="1" fill="hold">
                                          <p:stCondLst>
                                            <p:cond delay="499"/>
                                          </p:stCondLst>
                                        </p:cTn>
                                        <p:tgtEl>
                                          <p:spTgt spid="14"/>
                                        </p:tgtEl>
                                        <p:attrNameLst>
                                          <p:attrName>style.visibility</p:attrName>
                                        </p:attrNameLst>
                                      </p:cBhvr>
                                      <p:to>
                                        <p:strVal val="visible"/>
                                      </p:to>
                                    </p:set>
                                    <p:anim to="" calcmode="lin" valueType="num">
                                      <p:cBhvr>
                                        <p:cTn id="44" dur="1" fill="hold"/>
                                        <p:tgtEl>
                                          <p:spTgt spid="14"/>
                                        </p:tgtEl>
                                        <p:attrNameLst>
                                          <p:attrName/>
                                        </p:attrNameLst>
                                      </p:cBhvr>
                                    </p:anim>
                                  </p:childTnLst>
                                </p:cTn>
                              </p:par>
                            </p:childTnLst>
                          </p:cTn>
                        </p:par>
                      </p:childTnLst>
                    </p:cTn>
                  </p:par>
                  <p:par>
                    <p:cTn id="45" fill="hold">
                      <p:stCondLst>
                        <p:cond delay="indefinite"/>
                      </p:stCondLst>
                      <p:childTnLst>
                        <p:par>
                          <p:cTn id="46" fill="hold">
                            <p:stCondLst>
                              <p:cond delay="0"/>
                            </p:stCondLst>
                            <p:childTnLst>
                              <p:par>
                                <p:cTn id="47" presetID="24" presetClass="entr" presetSubtype="0" fill="hold" grpId="0" nodeType="clickEffect">
                                  <p:stCondLst>
                                    <p:cond delay="0"/>
                                  </p:stCondLst>
                                  <p:childTnLst>
                                    <p:set>
                                      <p:cBhvr>
                                        <p:cTn id="48" dur="1" fill="hold">
                                          <p:stCondLst>
                                            <p:cond delay="499"/>
                                          </p:stCondLst>
                                        </p:cTn>
                                        <p:tgtEl>
                                          <p:spTgt spid="15"/>
                                        </p:tgtEl>
                                        <p:attrNameLst>
                                          <p:attrName>style.visibility</p:attrName>
                                        </p:attrNameLst>
                                      </p:cBhvr>
                                      <p:to>
                                        <p:strVal val="visible"/>
                                      </p:to>
                                    </p:set>
                                    <p:anim to="" calcmode="lin" valueType="num">
                                      <p:cBhvr>
                                        <p:cTn id="49" dur="1" fill="hold"/>
                                        <p:tgtEl>
                                          <p:spTgt spid="1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9" grpId="0" autoUpdateAnimBg="0"/>
      <p:bldP spid="10" grpId="0" autoUpdateAnimBg="0"/>
      <p:bldP spid="14" grpId="0" autoUpdateAnimBg="0"/>
      <p:bldP spid="15"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341741" y="571499"/>
            <a:ext cx="7772400" cy="533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a:solidFill>
                  <a:srgbClr val="FF00FF"/>
                </a:solidFill>
              </a:rPr>
              <a:t>每一壳层最多壳容纳的电子数</a:t>
            </a:r>
            <a:r>
              <a:rPr lang="en-US" altLang="zh-CN" sz="2800" b="1">
                <a:solidFill>
                  <a:srgbClr val="FF00FF"/>
                </a:solidFill>
              </a:rPr>
              <a:t>:</a:t>
            </a:r>
          </a:p>
        </p:txBody>
      </p:sp>
      <p:graphicFrame>
        <p:nvGraphicFramePr>
          <p:cNvPr id="3" name="Object 3"/>
          <p:cNvGraphicFramePr>
            <a:graphicFrameLocks noChangeAspect="1"/>
          </p:cNvGraphicFramePr>
          <p:nvPr>
            <p:extLst>
              <p:ext uri="{D42A27DB-BD31-4B8C-83A1-F6EECF244321}">
                <p14:modId xmlns:p14="http://schemas.microsoft.com/office/powerpoint/2010/main" val="253773364"/>
              </p:ext>
            </p:extLst>
          </p:nvPr>
        </p:nvGraphicFramePr>
        <p:xfrm>
          <a:off x="2698928" y="1214439"/>
          <a:ext cx="6324600" cy="2293937"/>
        </p:xfrm>
        <a:graphic>
          <a:graphicData uri="http://schemas.openxmlformats.org/presentationml/2006/ole">
            <mc:AlternateContent xmlns:mc="http://schemas.openxmlformats.org/markup-compatibility/2006">
              <mc:Choice xmlns:v="urn:schemas-microsoft-com:vml" Requires="v">
                <p:oleObj spid="_x0000_s103838" name="Equation" r:id="rId3" imgW="2451100" imgH="889000" progId="Equation.2">
                  <p:embed/>
                </p:oleObj>
              </mc:Choice>
              <mc:Fallback>
                <p:oleObj name="Equation" r:id="rId3" imgW="2451100" imgH="889000" progId="Equation.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928" y="1214439"/>
                        <a:ext cx="6324600" cy="229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4"/>
          <p:cNvSpPr txBox="1">
            <a:spLocks noChangeArrowheads="1"/>
          </p:cNvSpPr>
          <p:nvPr/>
        </p:nvSpPr>
        <p:spPr bwMode="auto">
          <a:xfrm>
            <a:off x="2198866" y="1"/>
            <a:ext cx="6678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9900"/>
                </a:solidFill>
              </a:rPr>
              <a:t>每一支壳层最多能容纳的电子数：</a:t>
            </a:r>
            <a:r>
              <a:rPr kumimoji="1" lang="en-US" altLang="zh-CN" sz="2800">
                <a:solidFill>
                  <a:srgbClr val="FF0000"/>
                </a:solidFill>
              </a:rPr>
              <a:t>2(2</a:t>
            </a:r>
            <a:r>
              <a:rPr kumimoji="1" lang="en-US" altLang="zh-CN" sz="2800" i="1">
                <a:solidFill>
                  <a:srgbClr val="FF0000"/>
                </a:solidFill>
              </a:rPr>
              <a:t>l</a:t>
            </a:r>
            <a:r>
              <a:rPr kumimoji="1" lang="en-US" altLang="zh-CN" sz="2800">
                <a:solidFill>
                  <a:srgbClr val="FF0000"/>
                </a:solidFill>
              </a:rPr>
              <a:t>+1)</a:t>
            </a:r>
          </a:p>
        </p:txBody>
      </p:sp>
      <p:graphicFrame>
        <p:nvGraphicFramePr>
          <p:cNvPr id="5" name="Group 2"/>
          <p:cNvGraphicFramePr>
            <a:graphicFrameLocks noGrp="1"/>
          </p:cNvGraphicFramePr>
          <p:nvPr>
            <p:extLst>
              <p:ext uri="{D42A27DB-BD31-4B8C-83A1-F6EECF244321}">
                <p14:modId xmlns:p14="http://schemas.microsoft.com/office/powerpoint/2010/main" val="953305269"/>
              </p:ext>
            </p:extLst>
          </p:nvPr>
        </p:nvGraphicFramePr>
        <p:xfrm>
          <a:off x="2127428" y="3500439"/>
          <a:ext cx="8369302" cy="3000375"/>
        </p:xfrm>
        <a:graphic>
          <a:graphicData uri="http://schemas.openxmlformats.org/drawingml/2006/table">
            <a:tbl>
              <a:tblPr/>
              <a:tblGrid>
                <a:gridCol w="630214">
                  <a:extLst>
                    <a:ext uri="{9D8B030D-6E8A-4147-A177-3AD203B41FA5}">
                      <a16:colId xmlns:a16="http://schemas.microsoft.com/office/drawing/2014/main" val="20000"/>
                    </a:ext>
                  </a:extLst>
                </a:gridCol>
                <a:gridCol w="265102">
                  <a:extLst>
                    <a:ext uri="{9D8B030D-6E8A-4147-A177-3AD203B41FA5}">
                      <a16:colId xmlns:a16="http://schemas.microsoft.com/office/drawing/2014/main" val="20001"/>
                    </a:ext>
                  </a:extLst>
                </a:gridCol>
                <a:gridCol w="290502">
                  <a:extLst>
                    <a:ext uri="{9D8B030D-6E8A-4147-A177-3AD203B41FA5}">
                      <a16:colId xmlns:a16="http://schemas.microsoft.com/office/drawing/2014/main" val="20002"/>
                    </a:ext>
                  </a:extLst>
                </a:gridCol>
                <a:gridCol w="261927">
                  <a:extLst>
                    <a:ext uri="{9D8B030D-6E8A-4147-A177-3AD203B41FA5}">
                      <a16:colId xmlns:a16="http://schemas.microsoft.com/office/drawing/2014/main" val="20003"/>
                    </a:ext>
                  </a:extLst>
                </a:gridCol>
                <a:gridCol w="285739">
                  <a:extLst>
                    <a:ext uri="{9D8B030D-6E8A-4147-A177-3AD203B41FA5}">
                      <a16:colId xmlns:a16="http://schemas.microsoft.com/office/drawing/2014/main" val="20004"/>
                    </a:ext>
                  </a:extLst>
                </a:gridCol>
                <a:gridCol w="268278">
                  <a:extLst>
                    <a:ext uri="{9D8B030D-6E8A-4147-A177-3AD203B41FA5}">
                      <a16:colId xmlns:a16="http://schemas.microsoft.com/office/drawing/2014/main" val="20005"/>
                    </a:ext>
                  </a:extLst>
                </a:gridCol>
                <a:gridCol w="287326">
                  <a:extLst>
                    <a:ext uri="{9D8B030D-6E8A-4147-A177-3AD203B41FA5}">
                      <a16:colId xmlns:a16="http://schemas.microsoft.com/office/drawing/2014/main" val="20006"/>
                    </a:ext>
                  </a:extLst>
                </a:gridCol>
                <a:gridCol w="263515">
                  <a:extLst>
                    <a:ext uri="{9D8B030D-6E8A-4147-A177-3AD203B41FA5}">
                      <a16:colId xmlns:a16="http://schemas.microsoft.com/office/drawing/2014/main" val="20007"/>
                    </a:ext>
                  </a:extLst>
                </a:gridCol>
                <a:gridCol w="287327">
                  <a:extLst>
                    <a:ext uri="{9D8B030D-6E8A-4147-A177-3AD203B41FA5}">
                      <a16:colId xmlns:a16="http://schemas.microsoft.com/office/drawing/2014/main" val="20008"/>
                    </a:ext>
                  </a:extLst>
                </a:gridCol>
                <a:gridCol w="265102">
                  <a:extLst>
                    <a:ext uri="{9D8B030D-6E8A-4147-A177-3AD203B41FA5}">
                      <a16:colId xmlns:a16="http://schemas.microsoft.com/office/drawing/2014/main" val="20009"/>
                    </a:ext>
                  </a:extLst>
                </a:gridCol>
                <a:gridCol w="303201">
                  <a:extLst>
                    <a:ext uri="{9D8B030D-6E8A-4147-A177-3AD203B41FA5}">
                      <a16:colId xmlns:a16="http://schemas.microsoft.com/office/drawing/2014/main" val="20010"/>
                    </a:ext>
                  </a:extLst>
                </a:gridCol>
                <a:gridCol w="249228">
                  <a:extLst>
                    <a:ext uri="{9D8B030D-6E8A-4147-A177-3AD203B41FA5}">
                      <a16:colId xmlns:a16="http://schemas.microsoft.com/office/drawing/2014/main" val="20011"/>
                    </a:ext>
                  </a:extLst>
                </a:gridCol>
                <a:gridCol w="288914">
                  <a:extLst>
                    <a:ext uri="{9D8B030D-6E8A-4147-A177-3AD203B41FA5}">
                      <a16:colId xmlns:a16="http://schemas.microsoft.com/office/drawing/2014/main" val="20012"/>
                    </a:ext>
                  </a:extLst>
                </a:gridCol>
                <a:gridCol w="261928">
                  <a:extLst>
                    <a:ext uri="{9D8B030D-6E8A-4147-A177-3AD203B41FA5}">
                      <a16:colId xmlns:a16="http://schemas.microsoft.com/office/drawing/2014/main" val="20013"/>
                    </a:ext>
                  </a:extLst>
                </a:gridCol>
                <a:gridCol w="352412">
                  <a:extLst>
                    <a:ext uri="{9D8B030D-6E8A-4147-A177-3AD203B41FA5}">
                      <a16:colId xmlns:a16="http://schemas.microsoft.com/office/drawing/2014/main" val="20014"/>
                    </a:ext>
                  </a:extLst>
                </a:gridCol>
                <a:gridCol w="208274">
                  <a:extLst>
                    <a:ext uri="{9D8B030D-6E8A-4147-A177-3AD203B41FA5}">
                      <a16:colId xmlns:a16="http://schemas.microsoft.com/office/drawing/2014/main" val="20015"/>
                    </a:ext>
                  </a:extLst>
                </a:gridCol>
                <a:gridCol w="288914">
                  <a:extLst>
                    <a:ext uri="{9D8B030D-6E8A-4147-A177-3AD203B41FA5}">
                      <a16:colId xmlns:a16="http://schemas.microsoft.com/office/drawing/2014/main" val="20016"/>
                    </a:ext>
                  </a:extLst>
                </a:gridCol>
                <a:gridCol w="242879">
                  <a:extLst>
                    <a:ext uri="{9D8B030D-6E8A-4147-A177-3AD203B41FA5}">
                      <a16:colId xmlns:a16="http://schemas.microsoft.com/office/drawing/2014/main" val="20017"/>
                    </a:ext>
                  </a:extLst>
                </a:gridCol>
                <a:gridCol w="309550">
                  <a:extLst>
                    <a:ext uri="{9D8B030D-6E8A-4147-A177-3AD203B41FA5}">
                      <a16:colId xmlns:a16="http://schemas.microsoft.com/office/drawing/2014/main" val="20018"/>
                    </a:ext>
                  </a:extLst>
                </a:gridCol>
                <a:gridCol w="242879">
                  <a:extLst>
                    <a:ext uri="{9D8B030D-6E8A-4147-A177-3AD203B41FA5}">
                      <a16:colId xmlns:a16="http://schemas.microsoft.com/office/drawing/2014/main" val="20019"/>
                    </a:ext>
                  </a:extLst>
                </a:gridCol>
                <a:gridCol w="307963">
                  <a:extLst>
                    <a:ext uri="{9D8B030D-6E8A-4147-A177-3AD203B41FA5}">
                      <a16:colId xmlns:a16="http://schemas.microsoft.com/office/drawing/2014/main" val="20020"/>
                    </a:ext>
                  </a:extLst>
                </a:gridCol>
                <a:gridCol w="242878">
                  <a:extLst>
                    <a:ext uri="{9D8B030D-6E8A-4147-A177-3AD203B41FA5}">
                      <a16:colId xmlns:a16="http://schemas.microsoft.com/office/drawing/2014/main" val="20021"/>
                    </a:ext>
                  </a:extLst>
                </a:gridCol>
                <a:gridCol w="309551">
                  <a:extLst>
                    <a:ext uri="{9D8B030D-6E8A-4147-A177-3AD203B41FA5}">
                      <a16:colId xmlns:a16="http://schemas.microsoft.com/office/drawing/2014/main" val="20022"/>
                    </a:ext>
                  </a:extLst>
                </a:gridCol>
                <a:gridCol w="244466">
                  <a:extLst>
                    <a:ext uri="{9D8B030D-6E8A-4147-A177-3AD203B41FA5}">
                      <a16:colId xmlns:a16="http://schemas.microsoft.com/office/drawing/2014/main" val="20023"/>
                    </a:ext>
                  </a:extLst>
                </a:gridCol>
                <a:gridCol w="306375">
                  <a:extLst>
                    <a:ext uri="{9D8B030D-6E8A-4147-A177-3AD203B41FA5}">
                      <a16:colId xmlns:a16="http://schemas.microsoft.com/office/drawing/2014/main" val="20024"/>
                    </a:ext>
                  </a:extLst>
                </a:gridCol>
                <a:gridCol w="244466">
                  <a:extLst>
                    <a:ext uri="{9D8B030D-6E8A-4147-A177-3AD203B41FA5}">
                      <a16:colId xmlns:a16="http://schemas.microsoft.com/office/drawing/2014/main" val="20025"/>
                    </a:ext>
                  </a:extLst>
                </a:gridCol>
                <a:gridCol w="307963">
                  <a:extLst>
                    <a:ext uri="{9D8B030D-6E8A-4147-A177-3AD203B41FA5}">
                      <a16:colId xmlns:a16="http://schemas.microsoft.com/office/drawing/2014/main" val="20026"/>
                    </a:ext>
                  </a:extLst>
                </a:gridCol>
                <a:gridCol w="242879">
                  <a:extLst>
                    <a:ext uri="{9D8B030D-6E8A-4147-A177-3AD203B41FA5}">
                      <a16:colId xmlns:a16="http://schemas.microsoft.com/office/drawing/2014/main" val="20027"/>
                    </a:ext>
                  </a:extLst>
                </a:gridCol>
                <a:gridCol w="309550">
                  <a:extLst>
                    <a:ext uri="{9D8B030D-6E8A-4147-A177-3AD203B41FA5}">
                      <a16:colId xmlns:a16="http://schemas.microsoft.com/office/drawing/2014/main" val="20028"/>
                    </a:ext>
                  </a:extLst>
                </a:gridCol>
              </a:tblGrid>
              <a:tr h="5810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1" u="none" strike="noStrike" cap="none" normalizeH="0" baseline="0" dirty="0">
                          <a:ln>
                            <a:noFill/>
                          </a:ln>
                          <a:solidFill>
                            <a:schemeClr val="bg1"/>
                          </a:solidFill>
                          <a:effectLst/>
                          <a:latin typeface="Times New Roman" pitchFamily="18" charset="0"/>
                          <a:ea typeface="宋体" pitchFamily="2" charset="-122"/>
                        </a:rPr>
                        <a:t>n</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bg1"/>
                          </a:solidFill>
                          <a:effectLst/>
                          <a:latin typeface="Times New Roman" pitchFamily="18" charset="0"/>
                          <a:ea typeface="宋体" pitchFamily="2" charset="-122"/>
                        </a:rPr>
                        <a:t>1</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hMerge="1">
                  <a:txBody>
                    <a:bodyPr/>
                    <a:lstStyle/>
                    <a:p>
                      <a:endParaRPr lang="zh-CN" altLang="en-US"/>
                    </a:p>
                  </a:txBody>
                  <a:tcPr/>
                </a:tc>
                <a:tc grid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bg1"/>
                          </a:solidFill>
                          <a:effectLst/>
                          <a:latin typeface="Times New Roman" pitchFamily="18" charset="0"/>
                          <a:ea typeface="宋体" pitchFamily="2" charset="-122"/>
                        </a:rPr>
                        <a:t>2</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Times New Roman" pitchFamily="18" charset="0"/>
                          <a:ea typeface="宋体" pitchFamily="2" charset="-122"/>
                        </a:rPr>
                        <a:t>3</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182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1" u="none" strike="noStrike" cap="none" normalizeH="0" baseline="0">
                          <a:ln>
                            <a:noFill/>
                          </a:ln>
                          <a:solidFill>
                            <a:schemeClr val="bg1"/>
                          </a:solidFill>
                          <a:effectLst/>
                          <a:latin typeface="Times New Roman" pitchFamily="18" charset="0"/>
                          <a:ea typeface="宋体" pitchFamily="2" charset="-122"/>
                        </a:rPr>
                        <a:t>l</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0</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0</a:t>
                      </a:r>
                    </a:p>
                  </a:txBody>
                  <a:tcPr marL="91437" marR="91437" marT="45725" marB="45725" anchor="ct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1</a:t>
                      </a:r>
                    </a:p>
                  </a:txBody>
                  <a:tcPr marL="91437" marR="91437" marT="45725" marB="45725" anchor="ctr"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0</a:t>
                      </a:r>
                    </a:p>
                  </a:txBody>
                  <a:tcPr marL="91437" marR="91437" marT="45725" marB="45725" anchor="ct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1</a:t>
                      </a:r>
                    </a:p>
                  </a:txBody>
                  <a:tcPr marL="91437" marR="91437" marT="45725" marB="4572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0">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2</a:t>
                      </a:r>
                    </a:p>
                  </a:txBody>
                  <a:tcPr marL="91437" marR="91437" marT="45725" marB="45725" anchor="ctr"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57632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1" u="none" strike="noStrike" cap="none" normalizeH="0" baseline="0">
                          <a:ln>
                            <a:noFill/>
                          </a:ln>
                          <a:solidFill>
                            <a:schemeClr val="bg1"/>
                          </a:solidFill>
                          <a:effectLst/>
                          <a:latin typeface="Times New Roman" pitchFamily="18" charset="0"/>
                          <a:ea typeface="宋体" pitchFamily="2" charset="-122"/>
                        </a:rPr>
                        <a:t>m</a:t>
                      </a:r>
                      <a:r>
                        <a:rPr kumimoji="0" lang="en-US" altLang="zh-CN" sz="2800" b="1" i="1" u="none" strike="noStrike" cap="none" normalizeH="0" baseline="-20000">
                          <a:ln>
                            <a:noFill/>
                          </a:ln>
                          <a:solidFill>
                            <a:schemeClr val="bg1"/>
                          </a:solidFill>
                          <a:effectLst/>
                          <a:latin typeface="Times New Roman" pitchFamily="18" charset="0"/>
                          <a:ea typeface="宋体" pitchFamily="2" charset="-122"/>
                        </a:rPr>
                        <a:t>l</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0</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0</a:t>
                      </a:r>
                    </a:p>
                  </a:txBody>
                  <a:tcPr marL="91437" marR="91437" marT="45725" marB="45725" anchor="ct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L="91437" marR="91437" marT="45725" marB="45725" anchor="ctr" horzOverflow="overflow">
                    <a:lnL w="190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0</a:t>
                      </a:r>
                    </a:p>
                  </a:txBody>
                  <a:tcPr marL="91437" marR="91437" marT="45725" marB="45725"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L="91437" marR="91437" marT="45725" marB="45725"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0</a:t>
                      </a:r>
                    </a:p>
                  </a:txBody>
                  <a:tcPr marL="91437" marR="91437" marT="45725" marB="45725" anchor="ct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L="91437" marR="91437" marT="45725" marB="45725"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0</a:t>
                      </a:r>
                    </a:p>
                  </a:txBody>
                  <a:tcPr marL="91437" marR="91437" marT="45725" marB="45725" anchor="ctr" horzOverflow="overflow">
                    <a:lnL w="952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L="91437" marR="91437" marT="45725" marB="45725" anchor="ctr" horzOverflow="overflow">
                    <a:lnL w="31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-2</a:t>
                      </a:r>
                    </a:p>
                  </a:txBody>
                  <a:tcPr marL="91437" marR="91437" marT="45725" marB="45725" anchor="ctr" horzOverflow="overflow">
                    <a:lnL w="190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L="91437" marR="91437" marT="45725" marB="45725"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0</a:t>
                      </a:r>
                    </a:p>
                  </a:txBody>
                  <a:tcPr marL="91437" marR="91437" marT="45725" marB="45725"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L="91437" marR="91437" marT="45725" marB="45725"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2</a:t>
                      </a:r>
                    </a:p>
                  </a:txBody>
                  <a:tcPr marL="91437" marR="91437" marT="45725" marB="45725"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002"/>
                  </a:ext>
                </a:extLst>
              </a:tr>
              <a:tr h="5182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1" u="none" strike="noStrike" cap="none" normalizeH="0" baseline="0" dirty="0" err="1">
                          <a:ln>
                            <a:noFill/>
                          </a:ln>
                          <a:solidFill>
                            <a:schemeClr val="bg1"/>
                          </a:solidFill>
                          <a:effectLst/>
                          <a:latin typeface="Times New Roman" pitchFamily="18" charset="0"/>
                          <a:ea typeface="宋体" pitchFamily="2" charset="-122"/>
                        </a:rPr>
                        <a:t>m</a:t>
                      </a:r>
                      <a:r>
                        <a:rPr kumimoji="0" lang="en-US" altLang="zh-CN" sz="2800" b="1" i="1" u="none" strike="noStrike" cap="none" normalizeH="0" baseline="-20000" dirty="0" err="1">
                          <a:ln>
                            <a:noFill/>
                          </a:ln>
                          <a:solidFill>
                            <a:schemeClr val="bg1"/>
                          </a:solidFill>
                          <a:effectLst/>
                          <a:latin typeface="Times New Roman" pitchFamily="18" charset="0"/>
                          <a:ea typeface="宋体" pitchFamily="2" charset="-122"/>
                        </a:rPr>
                        <a:t>s</a:t>
                      </a:r>
                      <a:endParaRPr kumimoji="0" lang="en-US" altLang="zh-CN" sz="2800" b="1" i="1" u="none" strike="noStrike" cap="none" normalizeH="0" baseline="-20000" dirty="0">
                        <a:ln>
                          <a:noFill/>
                        </a:ln>
                        <a:solidFill>
                          <a:schemeClr val="bg1"/>
                        </a:solidFill>
                        <a:effectLst/>
                        <a:latin typeface="Times New Roman" pitchFamily="18" charset="0"/>
                        <a:ea typeface="宋体" pitchFamily="2" charset="-122"/>
                      </a:endParaRP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Times New Roman" pitchFamily="18" charset="0"/>
                        <a:ea typeface="宋体" pitchFamily="2" charset="-122"/>
                      </a:endParaRPr>
                    </a:p>
                  </a:txBody>
                  <a:tcPr marL="91437" marR="91437"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Times New Roman" pitchFamily="18" charset="0"/>
                        <a:ea typeface="宋体" pitchFamily="2" charset="-122"/>
                      </a:endParaRPr>
                    </a:p>
                  </a:txBody>
                  <a:tcPr marL="91437" marR="91437" marT="45725" marB="45725" anchor="ctr"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CC"/>
                    </a:solidFill>
                  </a:tcPr>
                </a:tc>
                <a:extLst>
                  <a:ext uri="{0D108BD9-81ED-4DB2-BD59-A6C34878D82A}">
                    <a16:rowId xmlns:a16="http://schemas.microsoft.com/office/drawing/2014/main" val="10003"/>
                  </a:ext>
                </a:extLst>
              </a:tr>
              <a:tr h="8065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1" u="none" strike="noStrike" cap="none" normalizeH="0" baseline="0">
                          <a:ln>
                            <a:noFill/>
                          </a:ln>
                          <a:solidFill>
                            <a:schemeClr val="bg1"/>
                          </a:solidFill>
                          <a:effectLst/>
                          <a:latin typeface="Times New Roman" pitchFamily="18" charset="0"/>
                          <a:ea typeface="宋体" pitchFamily="2" charset="-122"/>
                        </a:rPr>
                        <a:t>Z</a:t>
                      </a:r>
                      <a:endParaRPr kumimoji="0" lang="en-US" altLang="zh-CN" sz="2800" b="1" i="1" u="none" strike="noStrike" cap="none" normalizeH="0" baseline="-20000">
                        <a:ln>
                          <a:noFill/>
                        </a:ln>
                        <a:solidFill>
                          <a:schemeClr val="bg1"/>
                        </a:solidFill>
                        <a:effectLst/>
                        <a:latin typeface="Times New Roman" pitchFamily="18" charset="0"/>
                        <a:ea typeface="宋体" pitchFamily="2" charset="-122"/>
                      </a:endParaRP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FF0066"/>
                          </a:solidFill>
                          <a:effectLst/>
                          <a:latin typeface="Times New Roman" pitchFamily="18" charset="0"/>
                          <a:ea typeface="宋体" pitchFamily="2" charset="-122"/>
                        </a:rPr>
                        <a:t>2</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FF0066"/>
                          </a:solidFill>
                          <a:effectLst/>
                          <a:latin typeface="Times New Roman" pitchFamily="18" charset="0"/>
                          <a:ea typeface="宋体" pitchFamily="2" charset="-122"/>
                        </a:rPr>
                        <a:t>8</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FF0066"/>
                          </a:solidFill>
                          <a:effectLst/>
                          <a:latin typeface="Times New Roman" pitchFamily="18" charset="0"/>
                          <a:ea typeface="宋体" pitchFamily="2" charset="-122"/>
                        </a:rPr>
                        <a:t>18</a:t>
                      </a:r>
                    </a:p>
                  </a:txBody>
                  <a:tcPr marL="91437" marR="91437"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187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578474" y="1643065"/>
            <a:ext cx="3430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FF00FF"/>
                </a:solidFill>
              </a:rPr>
              <a:t>支壳层的填充顺序：</a:t>
            </a:r>
          </a:p>
        </p:txBody>
      </p:sp>
      <p:grpSp>
        <p:nvGrpSpPr>
          <p:cNvPr id="3" name="Group 3"/>
          <p:cNvGrpSpPr>
            <a:grpSpLocks/>
          </p:cNvGrpSpPr>
          <p:nvPr/>
        </p:nvGrpSpPr>
        <p:grpSpPr bwMode="auto">
          <a:xfrm>
            <a:off x="4784726" y="1325563"/>
            <a:ext cx="5883275" cy="5257800"/>
            <a:chOff x="144" y="720"/>
            <a:chExt cx="3706" cy="3312"/>
          </a:xfrm>
        </p:grpSpPr>
        <p:grpSp>
          <p:nvGrpSpPr>
            <p:cNvPr id="4" name="Group 4"/>
            <p:cNvGrpSpPr>
              <a:grpSpLocks/>
            </p:cNvGrpSpPr>
            <p:nvPr/>
          </p:nvGrpSpPr>
          <p:grpSpPr bwMode="auto">
            <a:xfrm>
              <a:off x="576" y="3360"/>
              <a:ext cx="384" cy="327"/>
              <a:chOff x="1632" y="3225"/>
              <a:chExt cx="384" cy="327"/>
            </a:xfrm>
          </p:grpSpPr>
          <p:sp>
            <p:nvSpPr>
              <p:cNvPr id="82" name="Line 5"/>
              <p:cNvSpPr>
                <a:spLocks noChangeShapeType="1"/>
              </p:cNvSpPr>
              <p:nvPr/>
            </p:nvSpPr>
            <p:spPr bwMode="auto">
              <a:xfrm>
                <a:off x="1632" y="3504"/>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3" name="Text Box 6"/>
              <p:cNvSpPr txBox="1">
                <a:spLocks noChangeArrowheads="1"/>
              </p:cNvSpPr>
              <p:nvPr/>
            </p:nvSpPr>
            <p:spPr bwMode="auto">
              <a:xfrm>
                <a:off x="1718" y="3225"/>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s</a:t>
                </a:r>
              </a:p>
            </p:txBody>
          </p:sp>
        </p:grpSp>
        <p:grpSp>
          <p:nvGrpSpPr>
            <p:cNvPr id="5" name="Group 7"/>
            <p:cNvGrpSpPr>
              <a:grpSpLocks/>
            </p:cNvGrpSpPr>
            <p:nvPr/>
          </p:nvGrpSpPr>
          <p:grpSpPr bwMode="auto">
            <a:xfrm>
              <a:off x="1036" y="2976"/>
              <a:ext cx="384" cy="519"/>
              <a:chOff x="2352" y="2496"/>
              <a:chExt cx="384" cy="519"/>
            </a:xfrm>
          </p:grpSpPr>
          <p:grpSp>
            <p:nvGrpSpPr>
              <p:cNvPr id="76" name="Group 8"/>
              <p:cNvGrpSpPr>
                <a:grpSpLocks/>
              </p:cNvGrpSpPr>
              <p:nvPr/>
            </p:nvGrpSpPr>
            <p:grpSpPr bwMode="auto">
              <a:xfrm>
                <a:off x="2352" y="2496"/>
                <a:ext cx="384" cy="288"/>
                <a:chOff x="2352" y="2496"/>
                <a:chExt cx="384" cy="288"/>
              </a:xfrm>
            </p:grpSpPr>
            <p:sp>
              <p:nvSpPr>
                <p:cNvPr id="80" name="Line 9"/>
                <p:cNvSpPr>
                  <a:spLocks noChangeShapeType="1"/>
                </p:cNvSpPr>
                <p:nvPr/>
              </p:nvSpPr>
              <p:spPr bwMode="auto">
                <a:xfrm>
                  <a:off x="2352" y="2775"/>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1" name="Text Box 10"/>
                <p:cNvSpPr txBox="1">
                  <a:spLocks noChangeArrowheads="1"/>
                </p:cNvSpPr>
                <p:nvPr/>
              </p:nvSpPr>
              <p:spPr bwMode="auto">
                <a:xfrm>
                  <a:off x="2448"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p</a:t>
                  </a:r>
                </a:p>
              </p:txBody>
            </p:sp>
          </p:grpSp>
          <p:grpSp>
            <p:nvGrpSpPr>
              <p:cNvPr id="77" name="Group 11"/>
              <p:cNvGrpSpPr>
                <a:grpSpLocks/>
              </p:cNvGrpSpPr>
              <p:nvPr/>
            </p:nvGrpSpPr>
            <p:grpSpPr bwMode="auto">
              <a:xfrm>
                <a:off x="2352" y="2688"/>
                <a:ext cx="384" cy="327"/>
                <a:chOff x="1632" y="3225"/>
                <a:chExt cx="384" cy="327"/>
              </a:xfrm>
            </p:grpSpPr>
            <p:sp>
              <p:nvSpPr>
                <p:cNvPr id="78" name="Line 12"/>
                <p:cNvSpPr>
                  <a:spLocks noChangeShapeType="1"/>
                </p:cNvSpPr>
                <p:nvPr/>
              </p:nvSpPr>
              <p:spPr bwMode="auto">
                <a:xfrm>
                  <a:off x="1632" y="3504"/>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9" name="Text Box 13"/>
                <p:cNvSpPr txBox="1">
                  <a:spLocks noChangeArrowheads="1"/>
                </p:cNvSpPr>
                <p:nvPr/>
              </p:nvSpPr>
              <p:spPr bwMode="auto">
                <a:xfrm>
                  <a:off x="1718" y="3225"/>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s</a:t>
                  </a:r>
                </a:p>
              </p:txBody>
            </p:sp>
          </p:grpSp>
        </p:grpSp>
        <p:grpSp>
          <p:nvGrpSpPr>
            <p:cNvPr id="6" name="Group 14"/>
            <p:cNvGrpSpPr>
              <a:grpSpLocks/>
            </p:cNvGrpSpPr>
            <p:nvPr/>
          </p:nvGrpSpPr>
          <p:grpSpPr bwMode="auto">
            <a:xfrm>
              <a:off x="1498" y="2400"/>
              <a:ext cx="394" cy="755"/>
              <a:chOff x="2976" y="2496"/>
              <a:chExt cx="394" cy="755"/>
            </a:xfrm>
          </p:grpSpPr>
          <p:grpSp>
            <p:nvGrpSpPr>
              <p:cNvPr id="66" name="Group 15"/>
              <p:cNvGrpSpPr>
                <a:grpSpLocks/>
              </p:cNvGrpSpPr>
              <p:nvPr/>
            </p:nvGrpSpPr>
            <p:grpSpPr bwMode="auto">
              <a:xfrm>
                <a:off x="2976" y="2496"/>
                <a:ext cx="384" cy="288"/>
                <a:chOff x="2976" y="2496"/>
                <a:chExt cx="384" cy="288"/>
              </a:xfrm>
            </p:grpSpPr>
            <p:sp>
              <p:nvSpPr>
                <p:cNvPr id="74" name="Line 16"/>
                <p:cNvSpPr>
                  <a:spLocks noChangeShapeType="1"/>
                </p:cNvSpPr>
                <p:nvPr/>
              </p:nvSpPr>
              <p:spPr bwMode="auto">
                <a:xfrm>
                  <a:off x="2976" y="2727"/>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5" name="Text Box 17"/>
                <p:cNvSpPr txBox="1">
                  <a:spLocks noChangeArrowheads="1"/>
                </p:cNvSpPr>
                <p:nvPr/>
              </p:nvSpPr>
              <p:spPr bwMode="auto">
                <a:xfrm>
                  <a:off x="3072"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d</a:t>
                  </a:r>
                </a:p>
              </p:txBody>
            </p:sp>
          </p:grpSp>
          <p:grpSp>
            <p:nvGrpSpPr>
              <p:cNvPr id="67" name="Group 18"/>
              <p:cNvGrpSpPr>
                <a:grpSpLocks/>
              </p:cNvGrpSpPr>
              <p:nvPr/>
            </p:nvGrpSpPr>
            <p:grpSpPr bwMode="auto">
              <a:xfrm>
                <a:off x="2986" y="2732"/>
                <a:ext cx="384" cy="519"/>
                <a:chOff x="2352" y="2496"/>
                <a:chExt cx="384" cy="519"/>
              </a:xfrm>
            </p:grpSpPr>
            <p:grpSp>
              <p:nvGrpSpPr>
                <p:cNvPr id="68" name="Group 19"/>
                <p:cNvGrpSpPr>
                  <a:grpSpLocks/>
                </p:cNvGrpSpPr>
                <p:nvPr/>
              </p:nvGrpSpPr>
              <p:grpSpPr bwMode="auto">
                <a:xfrm>
                  <a:off x="2352" y="2496"/>
                  <a:ext cx="384" cy="288"/>
                  <a:chOff x="2352" y="2496"/>
                  <a:chExt cx="384" cy="288"/>
                </a:xfrm>
              </p:grpSpPr>
              <p:sp>
                <p:nvSpPr>
                  <p:cNvPr id="72" name="Line 20"/>
                  <p:cNvSpPr>
                    <a:spLocks noChangeShapeType="1"/>
                  </p:cNvSpPr>
                  <p:nvPr/>
                </p:nvSpPr>
                <p:spPr bwMode="auto">
                  <a:xfrm>
                    <a:off x="2352" y="2775"/>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 name="Text Box 21"/>
                  <p:cNvSpPr txBox="1">
                    <a:spLocks noChangeArrowheads="1"/>
                  </p:cNvSpPr>
                  <p:nvPr/>
                </p:nvSpPr>
                <p:spPr bwMode="auto">
                  <a:xfrm>
                    <a:off x="2448"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p</a:t>
                    </a:r>
                  </a:p>
                </p:txBody>
              </p:sp>
            </p:grpSp>
            <p:grpSp>
              <p:nvGrpSpPr>
                <p:cNvPr id="69" name="Group 22"/>
                <p:cNvGrpSpPr>
                  <a:grpSpLocks/>
                </p:cNvGrpSpPr>
                <p:nvPr/>
              </p:nvGrpSpPr>
              <p:grpSpPr bwMode="auto">
                <a:xfrm>
                  <a:off x="2352" y="2688"/>
                  <a:ext cx="384" cy="327"/>
                  <a:chOff x="1632" y="3225"/>
                  <a:chExt cx="384" cy="327"/>
                </a:xfrm>
              </p:grpSpPr>
              <p:sp>
                <p:nvSpPr>
                  <p:cNvPr id="70" name="Line 23"/>
                  <p:cNvSpPr>
                    <a:spLocks noChangeShapeType="1"/>
                  </p:cNvSpPr>
                  <p:nvPr/>
                </p:nvSpPr>
                <p:spPr bwMode="auto">
                  <a:xfrm>
                    <a:off x="1632" y="3504"/>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1" name="Text Box 24"/>
                  <p:cNvSpPr txBox="1">
                    <a:spLocks noChangeArrowheads="1"/>
                  </p:cNvSpPr>
                  <p:nvPr/>
                </p:nvSpPr>
                <p:spPr bwMode="auto">
                  <a:xfrm>
                    <a:off x="1718" y="3225"/>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s</a:t>
                    </a:r>
                  </a:p>
                </p:txBody>
              </p:sp>
            </p:grpSp>
          </p:grpSp>
        </p:grpSp>
        <p:grpSp>
          <p:nvGrpSpPr>
            <p:cNvPr id="7" name="Group 25"/>
            <p:cNvGrpSpPr>
              <a:grpSpLocks/>
            </p:cNvGrpSpPr>
            <p:nvPr/>
          </p:nvGrpSpPr>
          <p:grpSpPr bwMode="auto">
            <a:xfrm>
              <a:off x="3456" y="743"/>
              <a:ext cx="394" cy="755"/>
              <a:chOff x="2976" y="2496"/>
              <a:chExt cx="394" cy="755"/>
            </a:xfrm>
          </p:grpSpPr>
          <p:grpSp>
            <p:nvGrpSpPr>
              <p:cNvPr id="56" name="Group 26"/>
              <p:cNvGrpSpPr>
                <a:grpSpLocks/>
              </p:cNvGrpSpPr>
              <p:nvPr/>
            </p:nvGrpSpPr>
            <p:grpSpPr bwMode="auto">
              <a:xfrm>
                <a:off x="2976" y="2496"/>
                <a:ext cx="384" cy="288"/>
                <a:chOff x="2976" y="2496"/>
                <a:chExt cx="384" cy="288"/>
              </a:xfrm>
            </p:grpSpPr>
            <p:sp>
              <p:nvSpPr>
                <p:cNvPr id="64" name="Line 27"/>
                <p:cNvSpPr>
                  <a:spLocks noChangeShapeType="1"/>
                </p:cNvSpPr>
                <p:nvPr/>
              </p:nvSpPr>
              <p:spPr bwMode="auto">
                <a:xfrm>
                  <a:off x="2976" y="2727"/>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5" name="Text Box 28"/>
                <p:cNvSpPr txBox="1">
                  <a:spLocks noChangeArrowheads="1"/>
                </p:cNvSpPr>
                <p:nvPr/>
              </p:nvSpPr>
              <p:spPr bwMode="auto">
                <a:xfrm>
                  <a:off x="3072"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d</a:t>
                  </a:r>
                </a:p>
              </p:txBody>
            </p:sp>
          </p:grpSp>
          <p:grpSp>
            <p:nvGrpSpPr>
              <p:cNvPr id="57" name="Group 29"/>
              <p:cNvGrpSpPr>
                <a:grpSpLocks/>
              </p:cNvGrpSpPr>
              <p:nvPr/>
            </p:nvGrpSpPr>
            <p:grpSpPr bwMode="auto">
              <a:xfrm>
                <a:off x="2986" y="2732"/>
                <a:ext cx="384" cy="519"/>
                <a:chOff x="2352" y="2496"/>
                <a:chExt cx="384" cy="519"/>
              </a:xfrm>
            </p:grpSpPr>
            <p:grpSp>
              <p:nvGrpSpPr>
                <p:cNvPr id="58" name="Group 30"/>
                <p:cNvGrpSpPr>
                  <a:grpSpLocks/>
                </p:cNvGrpSpPr>
                <p:nvPr/>
              </p:nvGrpSpPr>
              <p:grpSpPr bwMode="auto">
                <a:xfrm>
                  <a:off x="2352" y="2496"/>
                  <a:ext cx="384" cy="288"/>
                  <a:chOff x="2352" y="2496"/>
                  <a:chExt cx="384" cy="288"/>
                </a:xfrm>
              </p:grpSpPr>
              <p:sp>
                <p:nvSpPr>
                  <p:cNvPr id="62" name="Line 31"/>
                  <p:cNvSpPr>
                    <a:spLocks noChangeShapeType="1"/>
                  </p:cNvSpPr>
                  <p:nvPr/>
                </p:nvSpPr>
                <p:spPr bwMode="auto">
                  <a:xfrm>
                    <a:off x="2352" y="2775"/>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3" name="Text Box 32"/>
                  <p:cNvSpPr txBox="1">
                    <a:spLocks noChangeArrowheads="1"/>
                  </p:cNvSpPr>
                  <p:nvPr/>
                </p:nvSpPr>
                <p:spPr bwMode="auto">
                  <a:xfrm>
                    <a:off x="2448"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p</a:t>
                    </a:r>
                  </a:p>
                </p:txBody>
              </p:sp>
            </p:grpSp>
            <p:grpSp>
              <p:nvGrpSpPr>
                <p:cNvPr id="59" name="Group 33"/>
                <p:cNvGrpSpPr>
                  <a:grpSpLocks/>
                </p:cNvGrpSpPr>
                <p:nvPr/>
              </p:nvGrpSpPr>
              <p:grpSpPr bwMode="auto">
                <a:xfrm>
                  <a:off x="2352" y="2688"/>
                  <a:ext cx="384" cy="327"/>
                  <a:chOff x="1632" y="3225"/>
                  <a:chExt cx="384" cy="327"/>
                </a:xfrm>
              </p:grpSpPr>
              <p:sp>
                <p:nvSpPr>
                  <p:cNvPr id="60" name="Line 34"/>
                  <p:cNvSpPr>
                    <a:spLocks noChangeShapeType="1"/>
                  </p:cNvSpPr>
                  <p:nvPr/>
                </p:nvSpPr>
                <p:spPr bwMode="auto">
                  <a:xfrm>
                    <a:off x="1632" y="3504"/>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1" name="Text Box 35"/>
                  <p:cNvSpPr txBox="1">
                    <a:spLocks noChangeArrowheads="1"/>
                  </p:cNvSpPr>
                  <p:nvPr/>
                </p:nvSpPr>
                <p:spPr bwMode="auto">
                  <a:xfrm>
                    <a:off x="1718" y="3225"/>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s</a:t>
                    </a:r>
                  </a:p>
                </p:txBody>
              </p:sp>
            </p:grpSp>
          </p:grpSp>
        </p:grpSp>
        <p:grpSp>
          <p:nvGrpSpPr>
            <p:cNvPr id="8" name="Group 36"/>
            <p:cNvGrpSpPr>
              <a:grpSpLocks/>
            </p:cNvGrpSpPr>
            <p:nvPr/>
          </p:nvGrpSpPr>
          <p:grpSpPr bwMode="auto">
            <a:xfrm>
              <a:off x="1988" y="1632"/>
              <a:ext cx="394" cy="1104"/>
              <a:chOff x="2678" y="720"/>
              <a:chExt cx="394" cy="1104"/>
            </a:xfrm>
          </p:grpSpPr>
          <p:grpSp>
            <p:nvGrpSpPr>
              <p:cNvPr id="42" name="Group 37"/>
              <p:cNvGrpSpPr>
                <a:grpSpLocks/>
              </p:cNvGrpSpPr>
              <p:nvPr/>
            </p:nvGrpSpPr>
            <p:grpSpPr bwMode="auto">
              <a:xfrm>
                <a:off x="2688" y="720"/>
                <a:ext cx="384" cy="288"/>
                <a:chOff x="2688" y="1920"/>
                <a:chExt cx="384" cy="288"/>
              </a:xfrm>
            </p:grpSpPr>
            <p:sp>
              <p:nvSpPr>
                <p:cNvPr id="54" name="Line 38"/>
                <p:cNvSpPr>
                  <a:spLocks noChangeShapeType="1"/>
                </p:cNvSpPr>
                <p:nvPr/>
              </p:nvSpPr>
              <p:spPr bwMode="auto">
                <a:xfrm>
                  <a:off x="2688" y="2151"/>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5" name="Text Box 39"/>
                <p:cNvSpPr txBox="1">
                  <a:spLocks noChangeArrowheads="1"/>
                </p:cNvSpPr>
                <p:nvPr/>
              </p:nvSpPr>
              <p:spPr bwMode="auto">
                <a:xfrm>
                  <a:off x="2784" y="1920"/>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f</a:t>
                  </a:r>
                </a:p>
              </p:txBody>
            </p:sp>
          </p:grpSp>
          <p:grpSp>
            <p:nvGrpSpPr>
              <p:cNvPr id="43" name="Group 40"/>
              <p:cNvGrpSpPr>
                <a:grpSpLocks/>
              </p:cNvGrpSpPr>
              <p:nvPr/>
            </p:nvGrpSpPr>
            <p:grpSpPr bwMode="auto">
              <a:xfrm>
                <a:off x="2678" y="1069"/>
                <a:ext cx="394" cy="755"/>
                <a:chOff x="2976" y="2496"/>
                <a:chExt cx="394" cy="755"/>
              </a:xfrm>
            </p:grpSpPr>
            <p:grpSp>
              <p:nvGrpSpPr>
                <p:cNvPr id="44" name="Group 41"/>
                <p:cNvGrpSpPr>
                  <a:grpSpLocks/>
                </p:cNvGrpSpPr>
                <p:nvPr/>
              </p:nvGrpSpPr>
              <p:grpSpPr bwMode="auto">
                <a:xfrm>
                  <a:off x="2976" y="2496"/>
                  <a:ext cx="384" cy="288"/>
                  <a:chOff x="2976" y="2496"/>
                  <a:chExt cx="384" cy="288"/>
                </a:xfrm>
              </p:grpSpPr>
              <p:sp>
                <p:nvSpPr>
                  <p:cNvPr id="52" name="Line 42"/>
                  <p:cNvSpPr>
                    <a:spLocks noChangeShapeType="1"/>
                  </p:cNvSpPr>
                  <p:nvPr/>
                </p:nvSpPr>
                <p:spPr bwMode="auto">
                  <a:xfrm>
                    <a:off x="2976" y="2727"/>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3" name="Text Box 43"/>
                  <p:cNvSpPr txBox="1">
                    <a:spLocks noChangeArrowheads="1"/>
                  </p:cNvSpPr>
                  <p:nvPr/>
                </p:nvSpPr>
                <p:spPr bwMode="auto">
                  <a:xfrm>
                    <a:off x="3072"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d</a:t>
                    </a:r>
                  </a:p>
                </p:txBody>
              </p:sp>
            </p:grpSp>
            <p:grpSp>
              <p:nvGrpSpPr>
                <p:cNvPr id="45" name="Group 44"/>
                <p:cNvGrpSpPr>
                  <a:grpSpLocks/>
                </p:cNvGrpSpPr>
                <p:nvPr/>
              </p:nvGrpSpPr>
              <p:grpSpPr bwMode="auto">
                <a:xfrm>
                  <a:off x="2986" y="2732"/>
                  <a:ext cx="384" cy="519"/>
                  <a:chOff x="2352" y="2496"/>
                  <a:chExt cx="384" cy="519"/>
                </a:xfrm>
              </p:grpSpPr>
              <p:grpSp>
                <p:nvGrpSpPr>
                  <p:cNvPr id="46" name="Group 45"/>
                  <p:cNvGrpSpPr>
                    <a:grpSpLocks/>
                  </p:cNvGrpSpPr>
                  <p:nvPr/>
                </p:nvGrpSpPr>
                <p:grpSpPr bwMode="auto">
                  <a:xfrm>
                    <a:off x="2352" y="2496"/>
                    <a:ext cx="384" cy="288"/>
                    <a:chOff x="2352" y="2496"/>
                    <a:chExt cx="384" cy="288"/>
                  </a:xfrm>
                </p:grpSpPr>
                <p:sp>
                  <p:nvSpPr>
                    <p:cNvPr id="50" name="Line 46"/>
                    <p:cNvSpPr>
                      <a:spLocks noChangeShapeType="1"/>
                    </p:cNvSpPr>
                    <p:nvPr/>
                  </p:nvSpPr>
                  <p:spPr bwMode="auto">
                    <a:xfrm>
                      <a:off x="2352" y="2775"/>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1" name="Text Box 47"/>
                    <p:cNvSpPr txBox="1">
                      <a:spLocks noChangeArrowheads="1"/>
                    </p:cNvSpPr>
                    <p:nvPr/>
                  </p:nvSpPr>
                  <p:spPr bwMode="auto">
                    <a:xfrm>
                      <a:off x="2448"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p</a:t>
                      </a:r>
                    </a:p>
                  </p:txBody>
                </p:sp>
              </p:grpSp>
              <p:grpSp>
                <p:nvGrpSpPr>
                  <p:cNvPr id="47" name="Group 48"/>
                  <p:cNvGrpSpPr>
                    <a:grpSpLocks/>
                  </p:cNvGrpSpPr>
                  <p:nvPr/>
                </p:nvGrpSpPr>
                <p:grpSpPr bwMode="auto">
                  <a:xfrm>
                    <a:off x="2352" y="2688"/>
                    <a:ext cx="384" cy="327"/>
                    <a:chOff x="1632" y="3225"/>
                    <a:chExt cx="384" cy="327"/>
                  </a:xfrm>
                </p:grpSpPr>
                <p:sp>
                  <p:nvSpPr>
                    <p:cNvPr id="48" name="Line 49"/>
                    <p:cNvSpPr>
                      <a:spLocks noChangeShapeType="1"/>
                    </p:cNvSpPr>
                    <p:nvPr/>
                  </p:nvSpPr>
                  <p:spPr bwMode="auto">
                    <a:xfrm>
                      <a:off x="1632" y="3504"/>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9" name="Text Box 50"/>
                    <p:cNvSpPr txBox="1">
                      <a:spLocks noChangeArrowheads="1"/>
                    </p:cNvSpPr>
                    <p:nvPr/>
                  </p:nvSpPr>
                  <p:spPr bwMode="auto">
                    <a:xfrm>
                      <a:off x="1718" y="3225"/>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s</a:t>
                      </a:r>
                    </a:p>
                  </p:txBody>
                </p:sp>
              </p:grpSp>
            </p:grpSp>
          </p:grpSp>
        </p:grpSp>
        <p:grpSp>
          <p:nvGrpSpPr>
            <p:cNvPr id="9" name="Group 51"/>
            <p:cNvGrpSpPr>
              <a:grpSpLocks/>
            </p:cNvGrpSpPr>
            <p:nvPr/>
          </p:nvGrpSpPr>
          <p:grpSpPr bwMode="auto">
            <a:xfrm>
              <a:off x="2476" y="1200"/>
              <a:ext cx="394" cy="1104"/>
              <a:chOff x="2678" y="720"/>
              <a:chExt cx="394" cy="1104"/>
            </a:xfrm>
          </p:grpSpPr>
          <p:grpSp>
            <p:nvGrpSpPr>
              <p:cNvPr id="28" name="Group 52"/>
              <p:cNvGrpSpPr>
                <a:grpSpLocks/>
              </p:cNvGrpSpPr>
              <p:nvPr/>
            </p:nvGrpSpPr>
            <p:grpSpPr bwMode="auto">
              <a:xfrm>
                <a:off x="2688" y="720"/>
                <a:ext cx="384" cy="288"/>
                <a:chOff x="2688" y="1920"/>
                <a:chExt cx="384" cy="288"/>
              </a:xfrm>
            </p:grpSpPr>
            <p:sp>
              <p:nvSpPr>
                <p:cNvPr id="40" name="Line 53"/>
                <p:cNvSpPr>
                  <a:spLocks noChangeShapeType="1"/>
                </p:cNvSpPr>
                <p:nvPr/>
              </p:nvSpPr>
              <p:spPr bwMode="auto">
                <a:xfrm>
                  <a:off x="2688" y="2151"/>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1" name="Text Box 54"/>
                <p:cNvSpPr txBox="1">
                  <a:spLocks noChangeArrowheads="1"/>
                </p:cNvSpPr>
                <p:nvPr/>
              </p:nvSpPr>
              <p:spPr bwMode="auto">
                <a:xfrm>
                  <a:off x="2784" y="1920"/>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f</a:t>
                  </a:r>
                </a:p>
              </p:txBody>
            </p:sp>
          </p:grpSp>
          <p:grpSp>
            <p:nvGrpSpPr>
              <p:cNvPr id="29" name="Group 55"/>
              <p:cNvGrpSpPr>
                <a:grpSpLocks/>
              </p:cNvGrpSpPr>
              <p:nvPr/>
            </p:nvGrpSpPr>
            <p:grpSpPr bwMode="auto">
              <a:xfrm>
                <a:off x="2678" y="1069"/>
                <a:ext cx="394" cy="755"/>
                <a:chOff x="2976" y="2496"/>
                <a:chExt cx="394" cy="755"/>
              </a:xfrm>
            </p:grpSpPr>
            <p:grpSp>
              <p:nvGrpSpPr>
                <p:cNvPr id="30" name="Group 56"/>
                <p:cNvGrpSpPr>
                  <a:grpSpLocks/>
                </p:cNvGrpSpPr>
                <p:nvPr/>
              </p:nvGrpSpPr>
              <p:grpSpPr bwMode="auto">
                <a:xfrm>
                  <a:off x="2976" y="2496"/>
                  <a:ext cx="384" cy="288"/>
                  <a:chOff x="2976" y="2496"/>
                  <a:chExt cx="384" cy="288"/>
                </a:xfrm>
              </p:grpSpPr>
              <p:sp>
                <p:nvSpPr>
                  <p:cNvPr id="38" name="Line 57"/>
                  <p:cNvSpPr>
                    <a:spLocks noChangeShapeType="1"/>
                  </p:cNvSpPr>
                  <p:nvPr/>
                </p:nvSpPr>
                <p:spPr bwMode="auto">
                  <a:xfrm>
                    <a:off x="2976" y="2727"/>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9" name="Text Box 58"/>
                  <p:cNvSpPr txBox="1">
                    <a:spLocks noChangeArrowheads="1"/>
                  </p:cNvSpPr>
                  <p:nvPr/>
                </p:nvSpPr>
                <p:spPr bwMode="auto">
                  <a:xfrm>
                    <a:off x="3072"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d</a:t>
                    </a:r>
                  </a:p>
                </p:txBody>
              </p:sp>
            </p:grpSp>
            <p:grpSp>
              <p:nvGrpSpPr>
                <p:cNvPr id="31" name="Group 59"/>
                <p:cNvGrpSpPr>
                  <a:grpSpLocks/>
                </p:cNvGrpSpPr>
                <p:nvPr/>
              </p:nvGrpSpPr>
              <p:grpSpPr bwMode="auto">
                <a:xfrm>
                  <a:off x="2986" y="2732"/>
                  <a:ext cx="384" cy="519"/>
                  <a:chOff x="2352" y="2496"/>
                  <a:chExt cx="384" cy="519"/>
                </a:xfrm>
              </p:grpSpPr>
              <p:grpSp>
                <p:nvGrpSpPr>
                  <p:cNvPr id="32" name="Group 60"/>
                  <p:cNvGrpSpPr>
                    <a:grpSpLocks/>
                  </p:cNvGrpSpPr>
                  <p:nvPr/>
                </p:nvGrpSpPr>
                <p:grpSpPr bwMode="auto">
                  <a:xfrm>
                    <a:off x="2352" y="2496"/>
                    <a:ext cx="384" cy="288"/>
                    <a:chOff x="2352" y="2496"/>
                    <a:chExt cx="384" cy="288"/>
                  </a:xfrm>
                </p:grpSpPr>
                <p:sp>
                  <p:nvSpPr>
                    <p:cNvPr id="36" name="Line 61"/>
                    <p:cNvSpPr>
                      <a:spLocks noChangeShapeType="1"/>
                    </p:cNvSpPr>
                    <p:nvPr/>
                  </p:nvSpPr>
                  <p:spPr bwMode="auto">
                    <a:xfrm>
                      <a:off x="2352" y="2775"/>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 name="Text Box 62"/>
                    <p:cNvSpPr txBox="1">
                      <a:spLocks noChangeArrowheads="1"/>
                    </p:cNvSpPr>
                    <p:nvPr/>
                  </p:nvSpPr>
                  <p:spPr bwMode="auto">
                    <a:xfrm>
                      <a:off x="2448"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p</a:t>
                      </a:r>
                    </a:p>
                  </p:txBody>
                </p:sp>
              </p:grpSp>
              <p:grpSp>
                <p:nvGrpSpPr>
                  <p:cNvPr id="33" name="Group 63"/>
                  <p:cNvGrpSpPr>
                    <a:grpSpLocks/>
                  </p:cNvGrpSpPr>
                  <p:nvPr/>
                </p:nvGrpSpPr>
                <p:grpSpPr bwMode="auto">
                  <a:xfrm>
                    <a:off x="2352" y="2688"/>
                    <a:ext cx="384" cy="327"/>
                    <a:chOff x="1632" y="3225"/>
                    <a:chExt cx="384" cy="327"/>
                  </a:xfrm>
                </p:grpSpPr>
                <p:sp>
                  <p:nvSpPr>
                    <p:cNvPr id="34" name="Line 64"/>
                    <p:cNvSpPr>
                      <a:spLocks noChangeShapeType="1"/>
                    </p:cNvSpPr>
                    <p:nvPr/>
                  </p:nvSpPr>
                  <p:spPr bwMode="auto">
                    <a:xfrm>
                      <a:off x="1632" y="3504"/>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5" name="Text Box 65"/>
                    <p:cNvSpPr txBox="1">
                      <a:spLocks noChangeArrowheads="1"/>
                    </p:cNvSpPr>
                    <p:nvPr/>
                  </p:nvSpPr>
                  <p:spPr bwMode="auto">
                    <a:xfrm>
                      <a:off x="1718" y="3225"/>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s</a:t>
                      </a:r>
                    </a:p>
                  </p:txBody>
                </p:sp>
              </p:grpSp>
            </p:grpSp>
          </p:grpSp>
        </p:grpSp>
        <p:grpSp>
          <p:nvGrpSpPr>
            <p:cNvPr id="10" name="Group 66"/>
            <p:cNvGrpSpPr>
              <a:grpSpLocks/>
            </p:cNvGrpSpPr>
            <p:nvPr/>
          </p:nvGrpSpPr>
          <p:grpSpPr bwMode="auto">
            <a:xfrm>
              <a:off x="2956" y="824"/>
              <a:ext cx="394" cy="1104"/>
              <a:chOff x="2678" y="720"/>
              <a:chExt cx="394" cy="1104"/>
            </a:xfrm>
          </p:grpSpPr>
          <p:grpSp>
            <p:nvGrpSpPr>
              <p:cNvPr id="14" name="Group 67"/>
              <p:cNvGrpSpPr>
                <a:grpSpLocks/>
              </p:cNvGrpSpPr>
              <p:nvPr/>
            </p:nvGrpSpPr>
            <p:grpSpPr bwMode="auto">
              <a:xfrm>
                <a:off x="2688" y="720"/>
                <a:ext cx="384" cy="288"/>
                <a:chOff x="2688" y="1920"/>
                <a:chExt cx="384" cy="288"/>
              </a:xfrm>
            </p:grpSpPr>
            <p:sp>
              <p:nvSpPr>
                <p:cNvPr id="26" name="Line 68"/>
                <p:cNvSpPr>
                  <a:spLocks noChangeShapeType="1"/>
                </p:cNvSpPr>
                <p:nvPr/>
              </p:nvSpPr>
              <p:spPr bwMode="auto">
                <a:xfrm>
                  <a:off x="2688" y="2151"/>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7" name="Text Box 69"/>
                <p:cNvSpPr txBox="1">
                  <a:spLocks noChangeArrowheads="1"/>
                </p:cNvSpPr>
                <p:nvPr/>
              </p:nvSpPr>
              <p:spPr bwMode="auto">
                <a:xfrm>
                  <a:off x="2784" y="1920"/>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f</a:t>
                  </a:r>
                </a:p>
              </p:txBody>
            </p:sp>
          </p:grpSp>
          <p:grpSp>
            <p:nvGrpSpPr>
              <p:cNvPr id="15" name="Group 70"/>
              <p:cNvGrpSpPr>
                <a:grpSpLocks/>
              </p:cNvGrpSpPr>
              <p:nvPr/>
            </p:nvGrpSpPr>
            <p:grpSpPr bwMode="auto">
              <a:xfrm>
                <a:off x="2678" y="1069"/>
                <a:ext cx="394" cy="755"/>
                <a:chOff x="2976" y="2496"/>
                <a:chExt cx="394" cy="755"/>
              </a:xfrm>
            </p:grpSpPr>
            <p:grpSp>
              <p:nvGrpSpPr>
                <p:cNvPr id="16" name="Group 71"/>
                <p:cNvGrpSpPr>
                  <a:grpSpLocks/>
                </p:cNvGrpSpPr>
                <p:nvPr/>
              </p:nvGrpSpPr>
              <p:grpSpPr bwMode="auto">
                <a:xfrm>
                  <a:off x="2976" y="2496"/>
                  <a:ext cx="384" cy="288"/>
                  <a:chOff x="2976" y="2496"/>
                  <a:chExt cx="384" cy="288"/>
                </a:xfrm>
              </p:grpSpPr>
              <p:sp>
                <p:nvSpPr>
                  <p:cNvPr id="24" name="Line 72"/>
                  <p:cNvSpPr>
                    <a:spLocks noChangeShapeType="1"/>
                  </p:cNvSpPr>
                  <p:nvPr/>
                </p:nvSpPr>
                <p:spPr bwMode="auto">
                  <a:xfrm>
                    <a:off x="2976" y="2727"/>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5" name="Text Box 73"/>
                  <p:cNvSpPr txBox="1">
                    <a:spLocks noChangeArrowheads="1"/>
                  </p:cNvSpPr>
                  <p:nvPr/>
                </p:nvSpPr>
                <p:spPr bwMode="auto">
                  <a:xfrm>
                    <a:off x="3072"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d</a:t>
                    </a:r>
                  </a:p>
                </p:txBody>
              </p:sp>
            </p:grpSp>
            <p:grpSp>
              <p:nvGrpSpPr>
                <p:cNvPr id="17" name="Group 74"/>
                <p:cNvGrpSpPr>
                  <a:grpSpLocks/>
                </p:cNvGrpSpPr>
                <p:nvPr/>
              </p:nvGrpSpPr>
              <p:grpSpPr bwMode="auto">
                <a:xfrm>
                  <a:off x="2986" y="2732"/>
                  <a:ext cx="384" cy="519"/>
                  <a:chOff x="2352" y="2496"/>
                  <a:chExt cx="384" cy="519"/>
                </a:xfrm>
              </p:grpSpPr>
              <p:grpSp>
                <p:nvGrpSpPr>
                  <p:cNvPr id="18" name="Group 75"/>
                  <p:cNvGrpSpPr>
                    <a:grpSpLocks/>
                  </p:cNvGrpSpPr>
                  <p:nvPr/>
                </p:nvGrpSpPr>
                <p:grpSpPr bwMode="auto">
                  <a:xfrm>
                    <a:off x="2352" y="2496"/>
                    <a:ext cx="384" cy="288"/>
                    <a:chOff x="2352" y="2496"/>
                    <a:chExt cx="384" cy="288"/>
                  </a:xfrm>
                </p:grpSpPr>
                <p:sp>
                  <p:nvSpPr>
                    <p:cNvPr id="22" name="Line 76"/>
                    <p:cNvSpPr>
                      <a:spLocks noChangeShapeType="1"/>
                    </p:cNvSpPr>
                    <p:nvPr/>
                  </p:nvSpPr>
                  <p:spPr bwMode="auto">
                    <a:xfrm>
                      <a:off x="2352" y="2775"/>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3" name="Text Box 77"/>
                    <p:cNvSpPr txBox="1">
                      <a:spLocks noChangeArrowheads="1"/>
                    </p:cNvSpPr>
                    <p:nvPr/>
                  </p:nvSpPr>
                  <p:spPr bwMode="auto">
                    <a:xfrm>
                      <a:off x="2448" y="24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p</a:t>
                      </a:r>
                    </a:p>
                  </p:txBody>
                </p:sp>
              </p:grpSp>
              <p:grpSp>
                <p:nvGrpSpPr>
                  <p:cNvPr id="19" name="Group 78"/>
                  <p:cNvGrpSpPr>
                    <a:grpSpLocks/>
                  </p:cNvGrpSpPr>
                  <p:nvPr/>
                </p:nvGrpSpPr>
                <p:grpSpPr bwMode="auto">
                  <a:xfrm>
                    <a:off x="2352" y="2688"/>
                    <a:ext cx="384" cy="327"/>
                    <a:chOff x="1632" y="3225"/>
                    <a:chExt cx="384" cy="327"/>
                  </a:xfrm>
                </p:grpSpPr>
                <p:sp>
                  <p:nvSpPr>
                    <p:cNvPr id="20" name="Line 79"/>
                    <p:cNvSpPr>
                      <a:spLocks noChangeShapeType="1"/>
                    </p:cNvSpPr>
                    <p:nvPr/>
                  </p:nvSpPr>
                  <p:spPr bwMode="auto">
                    <a:xfrm>
                      <a:off x="1632" y="3504"/>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1" name="Text Box 80"/>
                    <p:cNvSpPr txBox="1">
                      <a:spLocks noChangeArrowheads="1"/>
                    </p:cNvSpPr>
                    <p:nvPr/>
                  </p:nvSpPr>
                  <p:spPr bwMode="auto">
                    <a:xfrm>
                      <a:off x="1718" y="3225"/>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s</a:t>
                      </a:r>
                    </a:p>
                  </p:txBody>
                </p:sp>
              </p:grpSp>
            </p:grpSp>
          </p:grpSp>
        </p:grpSp>
        <p:sp>
          <p:nvSpPr>
            <p:cNvPr id="11" name="Text Box 81"/>
            <p:cNvSpPr txBox="1">
              <a:spLocks noChangeArrowheads="1"/>
            </p:cNvSpPr>
            <p:nvPr/>
          </p:nvSpPr>
          <p:spPr bwMode="auto">
            <a:xfrm>
              <a:off x="336" y="3744"/>
              <a:ext cx="3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t>n = </a:t>
              </a:r>
              <a:r>
                <a:rPr kumimoji="1" lang="en-US" altLang="zh-CN"/>
                <a:t>1        2        3        4        5        6        7</a:t>
              </a:r>
              <a:endParaRPr kumimoji="1" lang="en-US" altLang="zh-CN" i="1"/>
            </a:p>
          </p:txBody>
        </p:sp>
        <p:sp>
          <p:nvSpPr>
            <p:cNvPr id="12" name="Line 82"/>
            <p:cNvSpPr>
              <a:spLocks noChangeShapeType="1"/>
            </p:cNvSpPr>
            <p:nvPr/>
          </p:nvSpPr>
          <p:spPr bwMode="auto">
            <a:xfrm flipV="1">
              <a:off x="144" y="720"/>
              <a:ext cx="0" cy="321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Text Box 83"/>
            <p:cNvSpPr txBox="1">
              <a:spLocks noChangeArrowheads="1"/>
            </p:cNvSpPr>
            <p:nvPr/>
          </p:nvSpPr>
          <p:spPr bwMode="auto">
            <a:xfrm>
              <a:off x="214" y="105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t>E</a:t>
              </a:r>
            </a:p>
          </p:txBody>
        </p:sp>
      </p:grpSp>
      <p:grpSp>
        <p:nvGrpSpPr>
          <p:cNvPr id="84" name="Group 15"/>
          <p:cNvGrpSpPr>
            <a:grpSpLocks/>
          </p:cNvGrpSpPr>
          <p:nvPr/>
        </p:nvGrpSpPr>
        <p:grpSpPr bwMode="auto">
          <a:xfrm>
            <a:off x="1944688" y="0"/>
            <a:ext cx="5780087" cy="1965326"/>
            <a:chOff x="448" y="1295"/>
            <a:chExt cx="4147" cy="1040"/>
          </a:xfrm>
        </p:grpSpPr>
        <p:graphicFrame>
          <p:nvGraphicFramePr>
            <p:cNvPr id="85" name="Object 16"/>
            <p:cNvGraphicFramePr>
              <a:graphicFrameLocks noChangeAspect="1"/>
            </p:cNvGraphicFramePr>
            <p:nvPr/>
          </p:nvGraphicFramePr>
          <p:xfrm>
            <a:off x="448" y="1295"/>
            <a:ext cx="4147" cy="350"/>
          </p:xfrm>
          <a:graphic>
            <a:graphicData uri="http://schemas.openxmlformats.org/presentationml/2006/ole">
              <mc:AlternateContent xmlns:mc="http://schemas.openxmlformats.org/markup-compatibility/2006">
                <mc:Choice xmlns:v="urn:schemas-microsoft-com:vml" Requires="v">
                  <p:oleObj spid="_x0000_s342230" name="公式" r:id="rId3" imgW="2790919" imgH="133347" progId="Equation.3">
                    <p:embed/>
                  </p:oleObj>
                </mc:Choice>
                <mc:Fallback>
                  <p:oleObj name="公式" r:id="rId3" imgW="2790919" imgH="13334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 y="1295"/>
                          <a:ext cx="4147"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17"/>
            <p:cNvGraphicFramePr>
              <a:graphicFrameLocks noChangeAspect="1"/>
            </p:cNvGraphicFramePr>
            <p:nvPr/>
          </p:nvGraphicFramePr>
          <p:xfrm>
            <a:off x="458" y="1691"/>
            <a:ext cx="3966" cy="337"/>
          </p:xfrm>
          <a:graphic>
            <a:graphicData uri="http://schemas.openxmlformats.org/presentationml/2006/ole">
              <mc:AlternateContent xmlns:mc="http://schemas.openxmlformats.org/markup-compatibility/2006">
                <mc:Choice xmlns:v="urn:schemas-microsoft-com:vml" Requires="v">
                  <p:oleObj spid="_x0000_s342231" name="公式" r:id="rId5" imgW="2647850" imgH="133347" progId="Equation.3">
                    <p:embed/>
                  </p:oleObj>
                </mc:Choice>
                <mc:Fallback>
                  <p:oleObj name="公式" r:id="rId5" imgW="2647850"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 y="1691"/>
                          <a:ext cx="3966"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18"/>
            <p:cNvGraphicFramePr>
              <a:graphicFrameLocks noChangeAspect="1"/>
            </p:cNvGraphicFramePr>
            <p:nvPr/>
          </p:nvGraphicFramePr>
          <p:xfrm>
            <a:off x="513" y="2016"/>
            <a:ext cx="1632" cy="319"/>
          </p:xfrm>
          <a:graphic>
            <a:graphicData uri="http://schemas.openxmlformats.org/presentationml/2006/ole">
              <mc:AlternateContent xmlns:mc="http://schemas.openxmlformats.org/markup-compatibility/2006">
                <mc:Choice xmlns:v="urn:schemas-microsoft-com:vml" Requires="v">
                  <p:oleObj spid="_x0000_s342232" name="公式" r:id="rId7" imgW="1114316" imgH="133347" progId="Equation.3">
                    <p:embed/>
                  </p:oleObj>
                </mc:Choice>
                <mc:Fallback>
                  <p:oleObj name="公式" r:id="rId7" imgW="1114316"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 y="2016"/>
                          <a:ext cx="1632"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83794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noGrp="1"/>
          </p:cNvGraphicFramePr>
          <p:nvPr>
            <p:extLst>
              <p:ext uri="{D42A27DB-BD31-4B8C-83A1-F6EECF244321}">
                <p14:modId xmlns:p14="http://schemas.microsoft.com/office/powerpoint/2010/main" val="3587563171"/>
              </p:ext>
            </p:extLst>
          </p:nvPr>
        </p:nvGraphicFramePr>
        <p:xfrm>
          <a:off x="2384225" y="295812"/>
          <a:ext cx="7158037" cy="5029200"/>
        </p:xfrm>
        <a:graphic>
          <a:graphicData uri="http://schemas.openxmlformats.org/drawingml/2006/table">
            <a:tbl>
              <a:tblPr/>
              <a:tblGrid>
                <a:gridCol w="1190625">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747712">
                  <a:extLst>
                    <a:ext uri="{9D8B030D-6E8A-4147-A177-3AD203B41FA5}">
                      <a16:colId xmlns:a16="http://schemas.microsoft.com/office/drawing/2014/main" val="20005"/>
                    </a:ext>
                  </a:extLst>
                </a:gridCol>
                <a:gridCol w="747713">
                  <a:extLst>
                    <a:ext uri="{9D8B030D-6E8A-4147-A177-3AD203B41FA5}">
                      <a16:colId xmlns:a16="http://schemas.microsoft.com/office/drawing/2014/main" val="20006"/>
                    </a:ext>
                  </a:extLst>
                </a:gridCol>
                <a:gridCol w="742950">
                  <a:extLst>
                    <a:ext uri="{9D8B030D-6E8A-4147-A177-3AD203B41FA5}">
                      <a16:colId xmlns:a16="http://schemas.microsoft.com/office/drawing/2014/main" val="20007"/>
                    </a:ext>
                  </a:extLst>
                </a:gridCol>
                <a:gridCol w="747712">
                  <a:extLst>
                    <a:ext uri="{9D8B030D-6E8A-4147-A177-3AD203B41FA5}">
                      <a16:colId xmlns:a16="http://schemas.microsoft.com/office/drawing/2014/main" val="20008"/>
                    </a:ext>
                  </a:extLst>
                </a:gridCol>
              </a:tblGrid>
              <a:tr h="481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bg1"/>
                          </a:solidFill>
                          <a:effectLst/>
                          <a:latin typeface="Times New Roman" pitchFamily="18" charset="0"/>
                          <a:ea typeface="宋体" pitchFamily="2" charset="-122"/>
                        </a:rPr>
                        <a:t>1</a:t>
                      </a:r>
                      <a:r>
                        <a:rPr kumimoji="0" lang="en-US" altLang="zh-CN" sz="2400" b="0" i="1" u="none" strike="noStrike" cap="none" normalizeH="0" baseline="0">
                          <a:ln>
                            <a:noFill/>
                          </a:ln>
                          <a:solidFill>
                            <a:schemeClr val="bg1"/>
                          </a:solidFill>
                          <a:effectLst/>
                          <a:latin typeface="Times New Roman" pitchFamily="18" charset="0"/>
                          <a:ea typeface="宋体" pitchFamily="2" charset="-122"/>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bg1"/>
                          </a:solidFill>
                          <a:effectLst/>
                          <a:latin typeface="Times New Roman" pitchFamily="18" charset="0"/>
                          <a:ea typeface="宋体" pitchFamily="2" charset="-122"/>
                        </a:rPr>
                        <a:t>2</a:t>
                      </a:r>
                      <a:r>
                        <a:rPr kumimoji="0" lang="en-US" altLang="zh-CN" sz="2400" b="0" i="1" u="none" strike="noStrike" cap="none" normalizeH="0" baseline="0">
                          <a:ln>
                            <a:noFill/>
                          </a:ln>
                          <a:solidFill>
                            <a:schemeClr val="bg1"/>
                          </a:solidFill>
                          <a:effectLst/>
                          <a:latin typeface="Times New Roman" pitchFamily="18" charset="0"/>
                          <a:ea typeface="宋体" pitchFamily="2" charset="-122"/>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bg1"/>
                          </a:solidFill>
                          <a:effectLst/>
                          <a:latin typeface="Times New Roman" pitchFamily="18" charset="0"/>
                          <a:ea typeface="宋体" pitchFamily="2" charset="-122"/>
                        </a:rPr>
                        <a:t>2</a:t>
                      </a:r>
                      <a:r>
                        <a:rPr kumimoji="0" lang="en-US" altLang="zh-CN" sz="2400" b="0" i="1" u="none" strike="noStrike" cap="none" normalizeH="0" baseline="0">
                          <a:ln>
                            <a:noFill/>
                          </a:ln>
                          <a:solidFill>
                            <a:schemeClr val="bg1"/>
                          </a:solidFill>
                          <a:effectLst/>
                          <a:latin typeface="Times New Roman" pitchFamily="18" charset="0"/>
                          <a:ea typeface="宋体" pitchFamily="2" charset="-122"/>
                        </a:rPr>
                        <a:t>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bg1"/>
                          </a:solidFill>
                          <a:effectLst/>
                          <a:latin typeface="Times New Roman" pitchFamily="18" charset="0"/>
                          <a:ea typeface="宋体" pitchFamily="2" charset="-122"/>
                        </a:rPr>
                        <a:t>3</a:t>
                      </a:r>
                      <a:r>
                        <a:rPr kumimoji="0" lang="en-US" altLang="zh-CN" sz="2400" b="0" i="1" u="none" strike="noStrike" cap="none" normalizeH="0" baseline="0">
                          <a:ln>
                            <a:noFill/>
                          </a:ln>
                          <a:solidFill>
                            <a:schemeClr val="bg1"/>
                          </a:solidFill>
                          <a:effectLst/>
                          <a:latin typeface="Times New Roman" pitchFamily="18" charset="0"/>
                          <a:ea typeface="宋体" pitchFamily="2" charset="-122"/>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bg1"/>
                          </a:solidFill>
                          <a:effectLst/>
                          <a:latin typeface="Times New Roman" pitchFamily="18" charset="0"/>
                          <a:ea typeface="宋体" pitchFamily="2" charset="-122"/>
                        </a:rPr>
                        <a:t>3</a:t>
                      </a:r>
                      <a:r>
                        <a:rPr kumimoji="0" lang="en-US" altLang="zh-CN" sz="2400" b="0" i="1" u="none" strike="noStrike" cap="none" normalizeH="0" baseline="0">
                          <a:ln>
                            <a:noFill/>
                          </a:ln>
                          <a:solidFill>
                            <a:schemeClr val="bg1"/>
                          </a:solidFill>
                          <a:effectLst/>
                          <a:latin typeface="Times New Roman" pitchFamily="18" charset="0"/>
                          <a:ea typeface="宋体" pitchFamily="2" charset="-122"/>
                        </a:rPr>
                        <a:t>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bg1"/>
                          </a:solidFill>
                          <a:effectLst/>
                          <a:latin typeface="Times New Roman" pitchFamily="18" charset="0"/>
                          <a:ea typeface="宋体" pitchFamily="2" charset="-122"/>
                        </a:rPr>
                        <a:t>3</a:t>
                      </a:r>
                      <a:r>
                        <a:rPr kumimoji="0" lang="en-US" altLang="zh-CN" sz="2400" b="0" i="1" u="none" strike="noStrike" cap="none" normalizeH="0" baseline="0">
                          <a:ln>
                            <a:noFill/>
                          </a:ln>
                          <a:solidFill>
                            <a:schemeClr val="bg1"/>
                          </a:solidFill>
                          <a:effectLst/>
                          <a:latin typeface="Times New Roman" pitchFamily="18" charset="0"/>
                          <a:ea typeface="宋体" pitchFamily="2" charset="-122"/>
                        </a:rPr>
                        <a:t>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bg1"/>
                          </a:solidFill>
                          <a:effectLst/>
                          <a:latin typeface="Times New Roman" pitchFamily="18" charset="0"/>
                          <a:ea typeface="宋体" pitchFamily="2" charset="-122"/>
                        </a:rPr>
                        <a:t>4</a:t>
                      </a:r>
                      <a:r>
                        <a:rPr kumimoji="0" lang="en-US" altLang="zh-CN" sz="2400" b="0" i="1" u="none" strike="noStrike" cap="none" normalizeH="0" baseline="0">
                          <a:ln>
                            <a:noFill/>
                          </a:ln>
                          <a:solidFill>
                            <a:schemeClr val="bg1"/>
                          </a:solidFill>
                          <a:effectLst/>
                          <a:latin typeface="Times New Roman" pitchFamily="18" charset="0"/>
                          <a:ea typeface="宋体" pitchFamily="2" charset="-122"/>
                        </a:rPr>
                        <a:t>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10000"/>
                  </a:ext>
                </a:extLst>
              </a:tr>
              <a:tr h="688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氢</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2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氦</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H</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He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extLst>
                  <a:ext uri="{0D108BD9-81ED-4DB2-BD59-A6C34878D82A}">
                    <a16:rowId xmlns:a16="http://schemas.microsoft.com/office/drawing/2014/main" val="10001"/>
                  </a:ext>
                </a:extLst>
              </a:tr>
              <a:tr h="692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3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锂</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4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铍</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Li</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Be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extLst>
                  <a:ext uri="{0D108BD9-81ED-4DB2-BD59-A6C34878D82A}">
                    <a16:rowId xmlns:a16="http://schemas.microsoft.com/office/drawing/2014/main" val="10002"/>
                  </a:ext>
                </a:extLst>
              </a:tr>
              <a:tr h="692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5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硼</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碳</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10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氖</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B</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C</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extLst>
                  <a:ext uri="{0D108BD9-81ED-4DB2-BD59-A6C34878D82A}">
                    <a16:rowId xmlns:a16="http://schemas.microsoft.com/office/drawing/2014/main" val="10003"/>
                  </a:ext>
                </a:extLst>
              </a:tr>
              <a:tr h="692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13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铝</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14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硅</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18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氩</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Al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Si</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Ar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extLst>
                  <a:ext uri="{0D108BD9-81ED-4DB2-BD59-A6C34878D82A}">
                    <a16:rowId xmlns:a16="http://schemas.microsoft.com/office/drawing/2014/main" val="10004"/>
                  </a:ext>
                </a:extLst>
              </a:tr>
              <a:tr h="688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19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钾</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20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钙</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K</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Ca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extLst>
                  <a:ext uri="{0D108BD9-81ED-4DB2-BD59-A6C34878D82A}">
                    <a16:rowId xmlns:a16="http://schemas.microsoft.com/office/drawing/2014/main" val="10005"/>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21   </a:t>
                      </a:r>
                      <a:r>
                        <a:rPr kumimoji="0" lang="zh-CN" altLang="en-US" sz="2000" b="0" i="0" u="none" strike="noStrike" cap="none" normalizeH="0" baseline="0">
                          <a:ln>
                            <a:noFill/>
                          </a:ln>
                          <a:solidFill>
                            <a:schemeClr val="bg1"/>
                          </a:solidFill>
                          <a:effectLst/>
                          <a:latin typeface="Times New Roman" pitchFamily="18" charset="0"/>
                          <a:ea typeface="宋体" pitchFamily="2" charset="-122"/>
                        </a:rPr>
                        <a:t>钪</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Sc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002F2F"/>
                        </a:gs>
                        <a:gs pos="100000">
                          <a:srgbClr val="006666"/>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576869"/>
                        </a:gs>
                      </a:gsLst>
                      <a:lin ang="2700000" scaled="1"/>
                    </a:gradFill>
                  </a:tcPr>
                </a:tc>
                <a:extLst>
                  <a:ext uri="{0D108BD9-81ED-4DB2-BD59-A6C34878D82A}">
                    <a16:rowId xmlns:a16="http://schemas.microsoft.com/office/drawing/2014/main" val="10006"/>
                  </a:ext>
                </a:extLst>
              </a:tr>
            </a:tbl>
          </a:graphicData>
        </a:graphic>
      </p:graphicFrame>
      <p:sp>
        <p:nvSpPr>
          <p:cNvPr id="3" name="矩形 2"/>
          <p:cNvSpPr>
            <a:spLocks noChangeArrowheads="1"/>
          </p:cNvSpPr>
          <p:nvPr/>
        </p:nvSpPr>
        <p:spPr bwMode="auto">
          <a:xfrm>
            <a:off x="2271511" y="5474239"/>
            <a:ext cx="85725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dirty="0">
                <a:solidFill>
                  <a:srgbClr val="FF0000"/>
                </a:solidFill>
              </a:rPr>
              <a:t>电子组态：利用各壳层电子数目表示原子的状态，如正常状态时的氖（</a:t>
            </a:r>
            <a:r>
              <a:rPr kumimoji="1" lang="en-US" altLang="zh-CN" dirty="0">
                <a:solidFill>
                  <a:srgbClr val="FF0000"/>
                </a:solidFill>
              </a:rPr>
              <a:t>1s</a:t>
            </a:r>
            <a:r>
              <a:rPr kumimoji="1" lang="en-US" altLang="zh-CN" baseline="30000" dirty="0">
                <a:solidFill>
                  <a:srgbClr val="FF0000"/>
                </a:solidFill>
              </a:rPr>
              <a:t>2</a:t>
            </a:r>
            <a:r>
              <a:rPr kumimoji="1" lang="en-US" altLang="zh-CN" dirty="0">
                <a:solidFill>
                  <a:srgbClr val="FF0000"/>
                </a:solidFill>
              </a:rPr>
              <a:t>2s</a:t>
            </a:r>
            <a:r>
              <a:rPr kumimoji="1" lang="en-US" altLang="zh-CN" baseline="30000" dirty="0">
                <a:solidFill>
                  <a:srgbClr val="FF0000"/>
                </a:solidFill>
              </a:rPr>
              <a:t>2</a:t>
            </a:r>
            <a:r>
              <a:rPr kumimoji="1" lang="en-US" altLang="zh-CN" dirty="0">
                <a:solidFill>
                  <a:srgbClr val="FF0000"/>
                </a:solidFill>
              </a:rPr>
              <a:t>2p</a:t>
            </a:r>
            <a:r>
              <a:rPr kumimoji="1" lang="en-US" altLang="zh-CN" baseline="30000" dirty="0">
                <a:solidFill>
                  <a:srgbClr val="FF0000"/>
                </a:solidFill>
              </a:rPr>
              <a:t>6</a:t>
            </a:r>
            <a:r>
              <a:rPr kumimoji="1" lang="zh-CN" altLang="en-US" dirty="0">
                <a:solidFill>
                  <a:srgbClr val="FF0000"/>
                </a:solidFill>
              </a:rPr>
              <a:t>）。指数上的数字之和为该原子的电子数</a:t>
            </a:r>
          </a:p>
        </p:txBody>
      </p:sp>
      <p:sp>
        <p:nvSpPr>
          <p:cNvPr id="4" name="矩形 3"/>
          <p:cNvSpPr>
            <a:spLocks noChangeArrowheads="1"/>
          </p:cNvSpPr>
          <p:nvPr/>
        </p:nvSpPr>
        <p:spPr bwMode="auto">
          <a:xfrm>
            <a:off x="7057826" y="2038887"/>
            <a:ext cx="23574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a:solidFill>
                  <a:srgbClr val="FFFF00"/>
                </a:solidFill>
              </a:rPr>
              <a:t>4</a:t>
            </a:r>
            <a:r>
              <a:rPr kumimoji="1" lang="en-US" altLang="zh-CN" i="1">
                <a:solidFill>
                  <a:srgbClr val="FFFF00"/>
                </a:solidFill>
              </a:rPr>
              <a:t>s </a:t>
            </a:r>
            <a:r>
              <a:rPr kumimoji="1" lang="zh-CN" altLang="en-US">
                <a:solidFill>
                  <a:srgbClr val="FFFF00"/>
                </a:solidFill>
                <a:ea typeface="楷体_GB2312" pitchFamily="49" charset="-122"/>
              </a:rPr>
              <a:t>能级</a:t>
            </a:r>
          </a:p>
          <a:p>
            <a:pPr algn="ctr" eaLnBrk="1" hangingPunct="1"/>
            <a:r>
              <a:rPr kumimoji="1" lang="zh-CN" altLang="en-US">
                <a:solidFill>
                  <a:srgbClr val="FFFF00"/>
                </a:solidFill>
                <a:ea typeface="楷体_GB2312" pitchFamily="49" charset="-122"/>
              </a:rPr>
              <a:t>低于</a:t>
            </a:r>
          </a:p>
          <a:p>
            <a:pPr algn="ctr" eaLnBrk="1" hangingPunct="1"/>
            <a:r>
              <a:rPr kumimoji="1" lang="en-US" altLang="zh-CN">
                <a:solidFill>
                  <a:srgbClr val="FFFF00"/>
                </a:solidFill>
              </a:rPr>
              <a:t>3</a:t>
            </a:r>
            <a:r>
              <a:rPr kumimoji="1" lang="en-US" altLang="zh-CN" i="1">
                <a:solidFill>
                  <a:srgbClr val="FFFF00"/>
                </a:solidFill>
              </a:rPr>
              <a:t>d </a:t>
            </a:r>
            <a:r>
              <a:rPr kumimoji="1" lang="zh-CN" altLang="en-US">
                <a:solidFill>
                  <a:srgbClr val="FFFF00"/>
                </a:solidFill>
                <a:ea typeface="楷体_GB2312" pitchFamily="49" charset="-122"/>
              </a:rPr>
              <a:t>能级</a:t>
            </a:r>
          </a:p>
        </p:txBody>
      </p:sp>
    </p:spTree>
    <p:extLst>
      <p:ext uri="{BB962C8B-B14F-4D97-AF65-F5344CB8AC3E}">
        <p14:creationId xmlns:p14="http://schemas.microsoft.com/office/powerpoint/2010/main" val="21674334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676400" y="304800"/>
            <a:ext cx="868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zh-CN" altLang="en-US" sz="3200">
                <a:solidFill>
                  <a:srgbClr val="FF0066"/>
                </a:solidFill>
                <a:latin typeface="宋体" panose="02010600030101010101" pitchFamily="2" charset="-122"/>
              </a:rPr>
              <a:t>写出以下各电子态的角动量的大小：</a:t>
            </a:r>
            <a:r>
              <a:rPr lang="zh-CN" altLang="en-US" sz="3200">
                <a:solidFill>
                  <a:srgbClr val="FF0066"/>
                </a:solidFill>
                <a:latin typeface="Times New Roman" panose="02020603050405020304" pitchFamily="18" charset="0"/>
              </a:rPr>
              <a:t> </a:t>
            </a:r>
          </a:p>
        </p:txBody>
      </p:sp>
      <p:graphicFrame>
        <p:nvGraphicFramePr>
          <p:cNvPr id="3" name="Object 3"/>
          <p:cNvGraphicFramePr>
            <a:graphicFrameLocks noChangeAspect="1"/>
          </p:cNvGraphicFramePr>
          <p:nvPr/>
        </p:nvGraphicFramePr>
        <p:xfrm>
          <a:off x="3390900" y="990600"/>
          <a:ext cx="4152900" cy="565150"/>
        </p:xfrm>
        <a:graphic>
          <a:graphicData uri="http://schemas.openxmlformats.org/presentationml/2006/ole">
            <mc:AlternateContent xmlns:mc="http://schemas.openxmlformats.org/markup-compatibility/2006">
              <mc:Choice xmlns:v="urn:schemas-microsoft-com:vml" Requires="v">
                <p:oleObj spid="_x0000_s302562" name="Equation" r:id="rId3" imgW="1650960" imgH="215640" progId="Equation.3">
                  <p:embed/>
                </p:oleObj>
              </mc:Choice>
              <mc:Fallback>
                <p:oleObj name="Equation" r:id="rId3" imgW="16509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900" y="990600"/>
                        <a:ext cx="4152900"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 Box 4"/>
          <p:cNvSpPr txBox="1">
            <a:spLocks noChangeArrowheads="1"/>
          </p:cNvSpPr>
          <p:nvPr/>
        </p:nvSpPr>
        <p:spPr bwMode="auto">
          <a:xfrm>
            <a:off x="1905000" y="1828800"/>
            <a:ext cx="74247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zh-CN" altLang="en-US" sz="3200" dirty="0">
                <a:solidFill>
                  <a:schemeClr val="accent2"/>
                </a:solidFill>
                <a:latin typeface="Times New Roman" panose="02020603050405020304" pitchFamily="18" charset="0"/>
              </a:rPr>
              <a:t>解：   </a:t>
            </a:r>
            <a:r>
              <a:rPr lang="zh-CN" altLang="en-US" sz="3200" dirty="0">
                <a:latin typeface="宋体" panose="02010600030101010101" pitchFamily="2" charset="-122"/>
              </a:rPr>
              <a:t>角动量的大小仅有角量子数决定。</a:t>
            </a:r>
          </a:p>
        </p:txBody>
      </p:sp>
      <p:graphicFrame>
        <p:nvGraphicFramePr>
          <p:cNvPr id="5" name="Object 5"/>
          <p:cNvGraphicFramePr>
            <a:graphicFrameLocks noChangeAspect="1"/>
          </p:cNvGraphicFramePr>
          <p:nvPr/>
        </p:nvGraphicFramePr>
        <p:xfrm>
          <a:off x="2963864" y="2670176"/>
          <a:ext cx="4503737" cy="606425"/>
        </p:xfrm>
        <a:graphic>
          <a:graphicData uri="http://schemas.openxmlformats.org/presentationml/2006/ole">
            <mc:AlternateContent xmlns:mc="http://schemas.openxmlformats.org/markup-compatibility/2006">
              <mc:Choice xmlns:v="urn:schemas-microsoft-com:vml" Requires="v">
                <p:oleObj spid="_x0000_s302563" name="Equation" r:id="rId5" imgW="1511280" imgH="203040" progId="Equation.3">
                  <p:embed/>
                </p:oleObj>
              </mc:Choice>
              <mc:Fallback>
                <p:oleObj name="Equation" r:id="rId5" imgW="15112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3864" y="2670176"/>
                        <a:ext cx="4503737"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p:cNvGraphicFramePr>
            <a:graphicFrameLocks noChangeAspect="1"/>
          </p:cNvGraphicFramePr>
          <p:nvPr/>
        </p:nvGraphicFramePr>
        <p:xfrm>
          <a:off x="2819401" y="3509964"/>
          <a:ext cx="7077075" cy="757237"/>
        </p:xfrm>
        <a:graphic>
          <a:graphicData uri="http://schemas.openxmlformats.org/presentationml/2006/ole">
            <mc:AlternateContent xmlns:mc="http://schemas.openxmlformats.org/markup-compatibility/2006">
              <mc:Choice xmlns:v="urn:schemas-microsoft-com:vml" Requires="v">
                <p:oleObj spid="_x0000_s302564" name="Equation" r:id="rId7" imgW="2374560" imgH="253800" progId="Equation.3">
                  <p:embed/>
                </p:oleObj>
              </mc:Choice>
              <mc:Fallback>
                <p:oleObj name="Equation" r:id="rId7" imgW="237456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1" y="3509964"/>
                        <a:ext cx="7077075" cy="75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nvGraphicFramePr>
        <p:xfrm>
          <a:off x="2743201" y="4424364"/>
          <a:ext cx="7377113" cy="757237"/>
        </p:xfrm>
        <a:graphic>
          <a:graphicData uri="http://schemas.openxmlformats.org/presentationml/2006/ole">
            <mc:AlternateContent xmlns:mc="http://schemas.openxmlformats.org/markup-compatibility/2006">
              <mc:Choice xmlns:v="urn:schemas-microsoft-com:vml" Requires="v">
                <p:oleObj spid="_x0000_s302565" name="Equation" r:id="rId9" imgW="2476440" imgH="253800" progId="Equation.3">
                  <p:embed/>
                </p:oleObj>
              </mc:Choice>
              <mc:Fallback>
                <p:oleObj name="Equation" r:id="rId9" imgW="247644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1" y="4424364"/>
                        <a:ext cx="7377113" cy="75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0"/>
          <p:cNvSpPr txBox="1">
            <a:spLocks noChangeArrowheads="1"/>
          </p:cNvSpPr>
          <p:nvPr/>
        </p:nvSpPr>
        <p:spPr bwMode="auto">
          <a:xfrm>
            <a:off x="2438400" y="599757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endParaRPr lang="zh-CN" altLang="zh-CN" sz="3200" b="0">
              <a:solidFill>
                <a:schemeClr val="tx1"/>
              </a:solidFill>
              <a:latin typeface="Times New Roman" panose="02020603050405020304" pitchFamily="18" charset="0"/>
            </a:endParaRPr>
          </a:p>
        </p:txBody>
      </p:sp>
      <p:graphicFrame>
        <p:nvGraphicFramePr>
          <p:cNvPr id="11" name="Object 11"/>
          <p:cNvGraphicFramePr>
            <a:graphicFrameLocks noChangeAspect="1"/>
          </p:cNvGraphicFramePr>
          <p:nvPr/>
        </p:nvGraphicFramePr>
        <p:xfrm>
          <a:off x="2941638" y="5491164"/>
          <a:ext cx="7192962" cy="757237"/>
        </p:xfrm>
        <a:graphic>
          <a:graphicData uri="http://schemas.openxmlformats.org/presentationml/2006/ole">
            <mc:AlternateContent xmlns:mc="http://schemas.openxmlformats.org/markup-compatibility/2006">
              <mc:Choice xmlns:v="urn:schemas-microsoft-com:vml" Requires="v">
                <p:oleObj spid="_x0000_s302566" name="Equation" r:id="rId11" imgW="2412720" imgH="253800" progId="Equation.3">
                  <p:embed/>
                </p:oleObj>
              </mc:Choice>
              <mc:Fallback>
                <p:oleObj name="Equation" r:id="rId11" imgW="241272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1638" y="5491164"/>
                        <a:ext cx="7192962" cy="75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58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8"/>
          <p:cNvSpPr>
            <a:spLocks noChangeArrowheads="1"/>
          </p:cNvSpPr>
          <p:nvPr/>
        </p:nvSpPr>
        <p:spPr bwMode="auto">
          <a:xfrm>
            <a:off x="4872038" y="3429000"/>
            <a:ext cx="336550"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8</a:t>
            </a:r>
          </a:p>
        </p:txBody>
      </p:sp>
      <p:sp>
        <p:nvSpPr>
          <p:cNvPr id="3" name="Rectangle 117"/>
          <p:cNvSpPr>
            <a:spLocks noChangeArrowheads="1"/>
          </p:cNvSpPr>
          <p:nvPr/>
        </p:nvSpPr>
        <p:spPr bwMode="auto">
          <a:xfrm>
            <a:off x="1847851" y="2924175"/>
            <a:ext cx="842486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8000"/>
                </a:solidFill>
              </a:rPr>
              <a:t>6.</a:t>
            </a:r>
            <a:r>
              <a:rPr lang="zh-CN" altLang="en-US" b="1" dirty="0">
                <a:solidFill>
                  <a:srgbClr val="008000"/>
                </a:solidFill>
              </a:rPr>
              <a:t>在氢原子处于主量子数</a:t>
            </a:r>
            <a:r>
              <a:rPr lang="en-US" altLang="zh-CN" b="1" i="1" dirty="0">
                <a:solidFill>
                  <a:srgbClr val="008000"/>
                </a:solidFill>
              </a:rPr>
              <a:t>n</a:t>
            </a:r>
            <a:r>
              <a:rPr lang="en-US" altLang="zh-CN" b="1" dirty="0">
                <a:solidFill>
                  <a:srgbClr val="008000"/>
                </a:solidFill>
              </a:rPr>
              <a:t> = 2</a:t>
            </a:r>
            <a:r>
              <a:rPr lang="zh-CN" altLang="en-US" b="1" dirty="0">
                <a:solidFill>
                  <a:srgbClr val="008000"/>
                </a:solidFill>
              </a:rPr>
              <a:t>的壳层中，电子可能具有的量子态（</a:t>
            </a:r>
            <a:r>
              <a:rPr lang="en-US" altLang="zh-CN" b="1" i="1" dirty="0" err="1">
                <a:solidFill>
                  <a:srgbClr val="008000"/>
                </a:solidFill>
              </a:rPr>
              <a:t>n,l,m</a:t>
            </a:r>
            <a:r>
              <a:rPr lang="en-US" altLang="zh-CN" b="1" i="1" baseline="-25000" dirty="0" err="1">
                <a:solidFill>
                  <a:srgbClr val="008000"/>
                </a:solidFill>
              </a:rPr>
              <a:t>l</a:t>
            </a:r>
            <a:r>
              <a:rPr lang="en-US" altLang="zh-CN" b="1" i="1" dirty="0" err="1">
                <a:solidFill>
                  <a:srgbClr val="008000"/>
                </a:solidFill>
              </a:rPr>
              <a:t>,m</a:t>
            </a:r>
            <a:r>
              <a:rPr lang="en-US" altLang="zh-CN" b="1" i="1" baseline="-25000" dirty="0" err="1">
                <a:solidFill>
                  <a:srgbClr val="008000"/>
                </a:solidFill>
              </a:rPr>
              <a:t>s</a:t>
            </a:r>
            <a:r>
              <a:rPr lang="zh-CN" altLang="en-US" b="1" dirty="0">
                <a:solidFill>
                  <a:srgbClr val="008000"/>
                </a:solidFill>
              </a:rPr>
              <a:t>）最多有</a:t>
            </a:r>
            <a:r>
              <a:rPr lang="en-US" altLang="zh-CN" b="1" baseline="-25000" dirty="0">
                <a:solidFill>
                  <a:srgbClr val="008000"/>
                </a:solidFill>
              </a:rPr>
              <a:t>——</a:t>
            </a:r>
            <a:r>
              <a:rPr lang="zh-CN" altLang="en-US" b="1" dirty="0">
                <a:solidFill>
                  <a:srgbClr val="008000"/>
                </a:solidFill>
              </a:rPr>
              <a:t>种，分别为：</a:t>
            </a:r>
          </a:p>
          <a:p>
            <a:pPr eaLnBrk="1" hangingPunct="1"/>
            <a:endParaRPr lang="zh-CN" altLang="en-US" b="1" dirty="0">
              <a:solidFill>
                <a:srgbClr val="008000"/>
              </a:solidFill>
            </a:endParaRPr>
          </a:p>
          <a:p>
            <a:pPr eaLnBrk="1" hangingPunct="1"/>
            <a:endParaRPr lang="zh-CN" altLang="en-US" b="1" dirty="0">
              <a:solidFill>
                <a:srgbClr val="008000"/>
              </a:solidFill>
            </a:endParaRPr>
          </a:p>
          <a:p>
            <a:pPr eaLnBrk="1" hangingPunct="1"/>
            <a:endParaRPr lang="zh-CN" altLang="en-US" b="1" dirty="0">
              <a:solidFill>
                <a:srgbClr val="008000"/>
              </a:solidFill>
            </a:endParaRPr>
          </a:p>
          <a:p>
            <a:pPr eaLnBrk="1" hangingPunct="1"/>
            <a:r>
              <a:rPr lang="en-US" altLang="zh-CN" b="1" dirty="0">
                <a:solidFill>
                  <a:srgbClr val="008000"/>
                </a:solidFill>
              </a:rPr>
              <a:t>_____________________________________________________</a:t>
            </a:r>
          </a:p>
          <a:p>
            <a:pPr eaLnBrk="1" hangingPunct="1"/>
            <a:endParaRPr lang="en-US" altLang="zh-CN" b="1" dirty="0">
              <a:solidFill>
                <a:srgbClr val="008000"/>
              </a:solidFill>
            </a:endParaRPr>
          </a:p>
          <a:p>
            <a:pPr eaLnBrk="1" hangingPunct="1"/>
            <a:endParaRPr lang="en-US" altLang="zh-CN" b="1" dirty="0">
              <a:solidFill>
                <a:srgbClr val="008000"/>
              </a:solidFill>
            </a:endParaRPr>
          </a:p>
          <a:p>
            <a:pPr eaLnBrk="1" hangingPunct="1"/>
            <a:endParaRPr lang="en-US" altLang="zh-CN" b="1" dirty="0">
              <a:solidFill>
                <a:srgbClr val="008000"/>
              </a:solidFill>
            </a:endParaRPr>
          </a:p>
          <a:p>
            <a:pPr eaLnBrk="1" hangingPunct="1"/>
            <a:r>
              <a:rPr lang="en-US" altLang="zh-CN" b="1" dirty="0">
                <a:solidFill>
                  <a:srgbClr val="008000"/>
                </a:solidFill>
              </a:rPr>
              <a:t>——————————————————————————</a:t>
            </a:r>
          </a:p>
        </p:txBody>
      </p:sp>
      <p:graphicFrame>
        <p:nvGraphicFramePr>
          <p:cNvPr id="4" name="Object 119"/>
          <p:cNvGraphicFramePr>
            <a:graphicFrameLocks noChangeAspect="1"/>
          </p:cNvGraphicFramePr>
          <p:nvPr/>
        </p:nvGraphicFramePr>
        <p:xfrm>
          <a:off x="1957389" y="4075114"/>
          <a:ext cx="1584325" cy="892175"/>
        </p:xfrm>
        <a:graphic>
          <a:graphicData uri="http://schemas.openxmlformats.org/presentationml/2006/ole">
            <mc:AlternateContent xmlns:mc="http://schemas.openxmlformats.org/markup-compatibility/2006">
              <mc:Choice xmlns:v="urn:schemas-microsoft-com:vml" Requires="v">
                <p:oleObj spid="_x0000_s314034" name="公式" r:id="rId3" imgW="698197" imgH="393529" progId="Equation.3">
                  <p:embed/>
                </p:oleObj>
              </mc:Choice>
              <mc:Fallback>
                <p:oleObj name="公式" r:id="rId3" imgW="698197"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389" y="4075114"/>
                        <a:ext cx="1584325"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20"/>
          <p:cNvGraphicFramePr>
            <a:graphicFrameLocks noChangeAspect="1"/>
          </p:cNvGraphicFramePr>
          <p:nvPr/>
        </p:nvGraphicFramePr>
        <p:xfrm>
          <a:off x="4117976" y="4148139"/>
          <a:ext cx="1584325" cy="892175"/>
        </p:xfrm>
        <a:graphic>
          <a:graphicData uri="http://schemas.openxmlformats.org/presentationml/2006/ole">
            <mc:AlternateContent xmlns:mc="http://schemas.openxmlformats.org/markup-compatibility/2006">
              <mc:Choice xmlns:v="urn:schemas-microsoft-com:vml" Requires="v">
                <p:oleObj spid="_x0000_s314035" name="公式" r:id="rId5" imgW="698197" imgH="393529" progId="Equation.3">
                  <p:embed/>
                </p:oleObj>
              </mc:Choice>
              <mc:Fallback>
                <p:oleObj name="公式" r:id="rId5" imgW="69819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7976" y="4148139"/>
                        <a:ext cx="1584325"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21"/>
          <p:cNvGraphicFramePr>
            <a:graphicFrameLocks noChangeAspect="1"/>
          </p:cNvGraphicFramePr>
          <p:nvPr/>
        </p:nvGraphicFramePr>
        <p:xfrm>
          <a:off x="8582026" y="4075114"/>
          <a:ext cx="1527175" cy="892175"/>
        </p:xfrm>
        <a:graphic>
          <a:graphicData uri="http://schemas.openxmlformats.org/presentationml/2006/ole">
            <mc:AlternateContent xmlns:mc="http://schemas.openxmlformats.org/markup-compatibility/2006">
              <mc:Choice xmlns:v="urn:schemas-microsoft-com:vml" Requires="v">
                <p:oleObj spid="_x0000_s314036" name="公式" r:id="rId7" imgW="672808" imgH="393529" progId="Equation.3">
                  <p:embed/>
                </p:oleObj>
              </mc:Choice>
              <mc:Fallback>
                <p:oleObj name="公式" r:id="rId7" imgW="672808"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2026" y="4075114"/>
                        <a:ext cx="1527175"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2"/>
          <p:cNvGraphicFramePr>
            <a:graphicFrameLocks noChangeAspect="1"/>
          </p:cNvGraphicFramePr>
          <p:nvPr/>
        </p:nvGraphicFramePr>
        <p:xfrm>
          <a:off x="6276976" y="3932239"/>
          <a:ext cx="1527175" cy="892175"/>
        </p:xfrm>
        <a:graphic>
          <a:graphicData uri="http://schemas.openxmlformats.org/presentationml/2006/ole">
            <mc:AlternateContent xmlns:mc="http://schemas.openxmlformats.org/markup-compatibility/2006">
              <mc:Choice xmlns:v="urn:schemas-microsoft-com:vml" Requires="v">
                <p:oleObj spid="_x0000_s314037" name="公式" r:id="rId9" imgW="672808" imgH="393529" progId="Equation.3">
                  <p:embed/>
                </p:oleObj>
              </mc:Choice>
              <mc:Fallback>
                <p:oleObj name="公式" r:id="rId9" imgW="672808"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6976" y="3932239"/>
                        <a:ext cx="1527175"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3"/>
          <p:cNvGraphicFramePr>
            <a:graphicFrameLocks noChangeAspect="1"/>
          </p:cNvGraphicFramePr>
          <p:nvPr/>
        </p:nvGraphicFramePr>
        <p:xfrm>
          <a:off x="4152901" y="5516564"/>
          <a:ext cx="1700213" cy="892175"/>
        </p:xfrm>
        <a:graphic>
          <a:graphicData uri="http://schemas.openxmlformats.org/presentationml/2006/ole">
            <mc:AlternateContent xmlns:mc="http://schemas.openxmlformats.org/markup-compatibility/2006">
              <mc:Choice xmlns:v="urn:schemas-microsoft-com:vml" Requires="v">
                <p:oleObj spid="_x0000_s314038" name="公式" r:id="rId11" imgW="748975" imgH="393529" progId="Equation.3">
                  <p:embed/>
                </p:oleObj>
              </mc:Choice>
              <mc:Fallback>
                <p:oleObj name="公式" r:id="rId11" imgW="748975"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2901" y="5516564"/>
                        <a:ext cx="1700213"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24"/>
          <p:cNvGraphicFramePr>
            <a:graphicFrameLocks noChangeAspect="1"/>
          </p:cNvGraphicFramePr>
          <p:nvPr/>
        </p:nvGraphicFramePr>
        <p:xfrm>
          <a:off x="1920876" y="5516564"/>
          <a:ext cx="1700213" cy="892175"/>
        </p:xfrm>
        <a:graphic>
          <a:graphicData uri="http://schemas.openxmlformats.org/presentationml/2006/ole">
            <mc:AlternateContent xmlns:mc="http://schemas.openxmlformats.org/markup-compatibility/2006">
              <mc:Choice xmlns:v="urn:schemas-microsoft-com:vml" Requires="v">
                <p:oleObj spid="_x0000_s314039" name="公式" r:id="rId13" imgW="748975" imgH="393529" progId="Equation.3">
                  <p:embed/>
                </p:oleObj>
              </mc:Choice>
              <mc:Fallback>
                <p:oleObj name="公式" r:id="rId13" imgW="748975"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0876" y="5516564"/>
                        <a:ext cx="1700213"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25"/>
          <p:cNvGraphicFramePr>
            <a:graphicFrameLocks noChangeAspect="1"/>
          </p:cNvGraphicFramePr>
          <p:nvPr/>
        </p:nvGraphicFramePr>
        <p:xfrm>
          <a:off x="8545513" y="5516564"/>
          <a:ext cx="1700212" cy="892175"/>
        </p:xfrm>
        <a:graphic>
          <a:graphicData uri="http://schemas.openxmlformats.org/presentationml/2006/ole">
            <mc:AlternateContent xmlns:mc="http://schemas.openxmlformats.org/markup-compatibility/2006">
              <mc:Choice xmlns:v="urn:schemas-microsoft-com:vml" Requires="v">
                <p:oleObj spid="_x0000_s314040" name="公式" r:id="rId15" imgW="748975" imgH="393529" progId="Equation.3">
                  <p:embed/>
                </p:oleObj>
              </mc:Choice>
              <mc:Fallback>
                <p:oleObj name="公式" r:id="rId15" imgW="748975"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45513" y="5516564"/>
                        <a:ext cx="1700212"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26"/>
          <p:cNvGraphicFramePr>
            <a:graphicFrameLocks noChangeAspect="1"/>
          </p:cNvGraphicFramePr>
          <p:nvPr/>
        </p:nvGraphicFramePr>
        <p:xfrm>
          <a:off x="6313488" y="5443539"/>
          <a:ext cx="1700212" cy="892175"/>
        </p:xfrm>
        <a:graphic>
          <a:graphicData uri="http://schemas.openxmlformats.org/presentationml/2006/ole">
            <mc:AlternateContent xmlns:mc="http://schemas.openxmlformats.org/markup-compatibility/2006">
              <mc:Choice xmlns:v="urn:schemas-microsoft-com:vml" Requires="v">
                <p:oleObj spid="_x0000_s314041" name="公式" r:id="rId17" imgW="748975" imgH="393529" progId="Equation.3">
                  <p:embed/>
                </p:oleObj>
              </mc:Choice>
              <mc:Fallback>
                <p:oleObj name="公式" r:id="rId17" imgW="748975"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13488" y="5443539"/>
                        <a:ext cx="1700212"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7773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524000" y="331144"/>
            <a:ext cx="47820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9900CC"/>
                </a:solidFill>
              </a:rPr>
              <a:t>8. </a:t>
            </a:r>
            <a:r>
              <a:rPr lang="zh-CN" altLang="en-US" b="1">
                <a:solidFill>
                  <a:srgbClr val="9900CC"/>
                </a:solidFill>
              </a:rPr>
              <a:t>在主量子数</a:t>
            </a:r>
            <a:r>
              <a:rPr lang="en-US" altLang="zh-CN" b="1" i="1">
                <a:solidFill>
                  <a:srgbClr val="9900CC"/>
                </a:solidFill>
              </a:rPr>
              <a:t>n</a:t>
            </a:r>
            <a:r>
              <a:rPr lang="en-US" altLang="zh-CN" b="1">
                <a:solidFill>
                  <a:srgbClr val="9900CC"/>
                </a:solidFill>
              </a:rPr>
              <a:t> =2</a:t>
            </a:r>
            <a:r>
              <a:rPr lang="zh-CN" altLang="en-US" b="1">
                <a:solidFill>
                  <a:srgbClr val="9900CC"/>
                </a:solidFill>
              </a:rPr>
              <a:t>，自旋磁量子数</a:t>
            </a:r>
          </a:p>
        </p:txBody>
      </p:sp>
      <p:grpSp>
        <p:nvGrpSpPr>
          <p:cNvPr id="3" name="Group 6"/>
          <p:cNvGrpSpPr>
            <a:grpSpLocks/>
          </p:cNvGrpSpPr>
          <p:nvPr/>
        </p:nvGrpSpPr>
        <p:grpSpPr bwMode="auto">
          <a:xfrm>
            <a:off x="1847850" y="188914"/>
            <a:ext cx="8369300" cy="1252537"/>
            <a:chOff x="204" y="119"/>
            <a:chExt cx="5272" cy="789"/>
          </a:xfrm>
        </p:grpSpPr>
        <p:graphicFrame>
          <p:nvGraphicFramePr>
            <p:cNvPr id="4" name="Object 2"/>
            <p:cNvGraphicFramePr>
              <a:graphicFrameLocks noChangeAspect="1"/>
            </p:cNvGraphicFramePr>
            <p:nvPr/>
          </p:nvGraphicFramePr>
          <p:xfrm>
            <a:off x="3061" y="119"/>
            <a:ext cx="635" cy="510"/>
          </p:xfrm>
          <a:graphic>
            <a:graphicData uri="http://schemas.openxmlformats.org/presentationml/2006/ole">
              <mc:AlternateContent xmlns:mc="http://schemas.openxmlformats.org/markup-compatibility/2006">
                <mc:Choice xmlns:v="urn:schemas-microsoft-com:vml" Requires="v">
                  <p:oleObj spid="_x0000_s314886" name="公式" r:id="rId3" imgW="482391" imgH="393529" progId="Equation.3">
                    <p:embed/>
                  </p:oleObj>
                </mc:Choice>
                <mc:Fallback>
                  <p:oleObj name="公式" r:id="rId3"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 y="119"/>
                          <a:ext cx="635"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204" y="617"/>
              <a:ext cx="52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9900CC"/>
                  </a:solidFill>
                </a:rPr>
                <a:t>的量子态中，能够填充的最大电子数是</a:t>
              </a:r>
              <a:r>
                <a:rPr lang="en-US" altLang="zh-CN" b="1">
                  <a:solidFill>
                    <a:srgbClr val="9900CC"/>
                  </a:solidFill>
                </a:rPr>
                <a:t>_________________</a:t>
              </a:r>
              <a:r>
                <a:rPr lang="zh-CN" altLang="en-US" b="1">
                  <a:solidFill>
                    <a:srgbClr val="9900CC"/>
                  </a:solidFill>
                </a:rPr>
                <a:t>．</a:t>
              </a:r>
            </a:p>
          </p:txBody>
        </p:sp>
      </p:grpSp>
      <p:sp>
        <p:nvSpPr>
          <p:cNvPr id="6" name="Rectangle 5"/>
          <p:cNvSpPr>
            <a:spLocks noChangeArrowheads="1"/>
          </p:cNvSpPr>
          <p:nvPr/>
        </p:nvSpPr>
        <p:spPr bwMode="auto">
          <a:xfrm>
            <a:off x="8616950" y="6921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9900CC"/>
                </a:solidFill>
              </a:rPr>
              <a:t>4</a:t>
            </a:r>
          </a:p>
        </p:txBody>
      </p:sp>
      <p:graphicFrame>
        <p:nvGraphicFramePr>
          <p:cNvPr id="7" name="Object 8"/>
          <p:cNvGraphicFramePr>
            <a:graphicFrameLocks noChangeAspect="1"/>
          </p:cNvGraphicFramePr>
          <p:nvPr>
            <p:extLst>
              <p:ext uri="{D42A27DB-BD31-4B8C-83A1-F6EECF244321}">
                <p14:modId xmlns:p14="http://schemas.microsoft.com/office/powerpoint/2010/main" val="3169061316"/>
              </p:ext>
            </p:extLst>
          </p:nvPr>
        </p:nvGraphicFramePr>
        <p:xfrm>
          <a:off x="2135189" y="1412876"/>
          <a:ext cx="1584325" cy="892175"/>
        </p:xfrm>
        <a:graphic>
          <a:graphicData uri="http://schemas.openxmlformats.org/presentationml/2006/ole">
            <mc:AlternateContent xmlns:mc="http://schemas.openxmlformats.org/markup-compatibility/2006">
              <mc:Choice xmlns:v="urn:schemas-microsoft-com:vml" Requires="v">
                <p:oleObj spid="_x0000_s314887" name="公式" r:id="rId5" imgW="698197" imgH="393529" progId="Equation.3">
                  <p:embed/>
                </p:oleObj>
              </mc:Choice>
              <mc:Fallback>
                <p:oleObj name="公式" r:id="rId5" imgW="69819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189" y="1412876"/>
                        <a:ext cx="1584325"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2765678834"/>
              </p:ext>
            </p:extLst>
          </p:nvPr>
        </p:nvGraphicFramePr>
        <p:xfrm>
          <a:off x="6311901" y="1412876"/>
          <a:ext cx="1527175" cy="892175"/>
        </p:xfrm>
        <a:graphic>
          <a:graphicData uri="http://schemas.openxmlformats.org/presentationml/2006/ole">
            <mc:AlternateContent xmlns:mc="http://schemas.openxmlformats.org/markup-compatibility/2006">
              <mc:Choice xmlns:v="urn:schemas-microsoft-com:vml" Requires="v">
                <p:oleObj spid="_x0000_s314888" name="公式" r:id="rId7" imgW="672808" imgH="393529" progId="Equation.3">
                  <p:embed/>
                </p:oleObj>
              </mc:Choice>
              <mc:Fallback>
                <p:oleObj name="公式" r:id="rId7" imgW="672808"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1901" y="1412876"/>
                        <a:ext cx="1527175"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968083819"/>
              </p:ext>
            </p:extLst>
          </p:nvPr>
        </p:nvGraphicFramePr>
        <p:xfrm>
          <a:off x="4224338" y="1412876"/>
          <a:ext cx="1700212" cy="892175"/>
        </p:xfrm>
        <a:graphic>
          <a:graphicData uri="http://schemas.openxmlformats.org/presentationml/2006/ole">
            <mc:AlternateContent xmlns:mc="http://schemas.openxmlformats.org/markup-compatibility/2006">
              <mc:Choice xmlns:v="urn:schemas-microsoft-com:vml" Requires="v">
                <p:oleObj spid="_x0000_s314889" name="公式" r:id="rId9" imgW="748975" imgH="393529" progId="Equation.3">
                  <p:embed/>
                </p:oleObj>
              </mc:Choice>
              <mc:Fallback>
                <p:oleObj name="公式" r:id="rId9" imgW="748975"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4338" y="1412876"/>
                        <a:ext cx="1700212"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1512444208"/>
              </p:ext>
            </p:extLst>
          </p:nvPr>
        </p:nvGraphicFramePr>
        <p:xfrm>
          <a:off x="8183563" y="1412876"/>
          <a:ext cx="1700212" cy="892175"/>
        </p:xfrm>
        <a:graphic>
          <a:graphicData uri="http://schemas.openxmlformats.org/presentationml/2006/ole">
            <mc:AlternateContent xmlns:mc="http://schemas.openxmlformats.org/markup-compatibility/2006">
              <mc:Choice xmlns:v="urn:schemas-microsoft-com:vml" Requires="v">
                <p:oleObj spid="_x0000_s314890" name="公式" r:id="rId11" imgW="748975" imgH="393529" progId="Equation.3">
                  <p:embed/>
                </p:oleObj>
              </mc:Choice>
              <mc:Fallback>
                <p:oleObj name="公式" r:id="rId11" imgW="748975"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3563" y="1412876"/>
                        <a:ext cx="1700212" cy="8921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12"/>
          <p:cNvSpPr>
            <a:spLocks noChangeArrowheads="1"/>
          </p:cNvSpPr>
          <p:nvPr/>
        </p:nvSpPr>
        <p:spPr bwMode="auto">
          <a:xfrm>
            <a:off x="1703389" y="2416603"/>
            <a:ext cx="8137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9900CC"/>
                </a:solidFill>
              </a:rPr>
              <a:t>9. </a:t>
            </a:r>
            <a:r>
              <a:rPr lang="zh-CN" altLang="en-US" b="1">
                <a:solidFill>
                  <a:srgbClr val="9900CC"/>
                </a:solidFill>
              </a:rPr>
              <a:t>钴</a:t>
            </a:r>
            <a:r>
              <a:rPr lang="en-US" altLang="zh-CN" b="1">
                <a:solidFill>
                  <a:srgbClr val="9900CC"/>
                </a:solidFill>
              </a:rPr>
              <a:t>(</a:t>
            </a:r>
            <a:r>
              <a:rPr lang="en-US" altLang="zh-CN" b="1" i="1">
                <a:solidFill>
                  <a:srgbClr val="9900CC"/>
                </a:solidFill>
              </a:rPr>
              <a:t>Z</a:t>
            </a:r>
            <a:r>
              <a:rPr lang="en-US" altLang="zh-CN" b="1">
                <a:solidFill>
                  <a:srgbClr val="9900CC"/>
                </a:solidFill>
              </a:rPr>
              <a:t> = 27 )</a:t>
            </a:r>
            <a:r>
              <a:rPr lang="zh-CN" altLang="en-US" b="1">
                <a:solidFill>
                  <a:srgbClr val="9900CC"/>
                </a:solidFill>
              </a:rPr>
              <a:t>有两个电子在</a:t>
            </a:r>
            <a:r>
              <a:rPr lang="en-US" altLang="zh-CN" b="1">
                <a:solidFill>
                  <a:srgbClr val="9900CC"/>
                </a:solidFill>
              </a:rPr>
              <a:t>4s</a:t>
            </a:r>
            <a:r>
              <a:rPr lang="zh-CN" altLang="en-US" b="1">
                <a:solidFill>
                  <a:srgbClr val="9900CC"/>
                </a:solidFill>
              </a:rPr>
              <a:t>态，没有其它</a:t>
            </a:r>
            <a:r>
              <a:rPr lang="en-US" altLang="zh-CN" b="1" i="1">
                <a:solidFill>
                  <a:srgbClr val="9900CC"/>
                </a:solidFill>
              </a:rPr>
              <a:t>n</a:t>
            </a:r>
            <a:r>
              <a:rPr lang="en-US" altLang="zh-CN" b="1">
                <a:solidFill>
                  <a:srgbClr val="9900CC"/>
                </a:solidFill>
              </a:rPr>
              <a:t> ≥4</a:t>
            </a:r>
            <a:r>
              <a:rPr lang="zh-CN" altLang="en-US" b="1">
                <a:solidFill>
                  <a:srgbClr val="9900CC"/>
                </a:solidFill>
              </a:rPr>
              <a:t>的电子，则在</a:t>
            </a:r>
            <a:r>
              <a:rPr lang="en-US" altLang="zh-CN" b="1">
                <a:solidFill>
                  <a:srgbClr val="9900CC"/>
                </a:solidFill>
              </a:rPr>
              <a:t>3d</a:t>
            </a:r>
            <a:r>
              <a:rPr lang="zh-CN" altLang="en-US" b="1">
                <a:solidFill>
                  <a:srgbClr val="9900CC"/>
                </a:solidFill>
              </a:rPr>
              <a:t>态的电子可有</a:t>
            </a:r>
            <a:r>
              <a:rPr lang="en-US" altLang="zh-CN" b="1">
                <a:solidFill>
                  <a:srgbClr val="9900CC"/>
                </a:solidFill>
              </a:rPr>
              <a:t>____________</a:t>
            </a:r>
            <a:r>
              <a:rPr lang="zh-CN" altLang="en-US" b="1">
                <a:solidFill>
                  <a:srgbClr val="9900CC"/>
                </a:solidFill>
              </a:rPr>
              <a:t>个．</a:t>
            </a:r>
          </a:p>
        </p:txBody>
      </p:sp>
      <p:sp>
        <p:nvSpPr>
          <p:cNvPr id="12" name="Rectangle 13"/>
          <p:cNvSpPr>
            <a:spLocks noChangeArrowheads="1"/>
          </p:cNvSpPr>
          <p:nvPr/>
        </p:nvSpPr>
        <p:spPr bwMode="auto">
          <a:xfrm>
            <a:off x="5303838" y="2781300"/>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9900CC"/>
                </a:solidFill>
              </a:rPr>
              <a:t>7 </a:t>
            </a:r>
          </a:p>
        </p:txBody>
      </p:sp>
      <p:graphicFrame>
        <p:nvGraphicFramePr>
          <p:cNvPr id="13" name="Object 14"/>
          <p:cNvGraphicFramePr>
            <a:graphicFrameLocks noChangeAspect="1"/>
          </p:cNvGraphicFramePr>
          <p:nvPr>
            <p:extLst>
              <p:ext uri="{D42A27DB-BD31-4B8C-83A1-F6EECF244321}">
                <p14:modId xmlns:p14="http://schemas.microsoft.com/office/powerpoint/2010/main" val="2133690638"/>
              </p:ext>
            </p:extLst>
          </p:nvPr>
        </p:nvGraphicFramePr>
        <p:xfrm>
          <a:off x="4224339" y="3284539"/>
          <a:ext cx="3671887" cy="534987"/>
        </p:xfrm>
        <a:graphic>
          <a:graphicData uri="http://schemas.openxmlformats.org/presentationml/2006/ole">
            <mc:AlternateContent xmlns:mc="http://schemas.openxmlformats.org/markup-compatibility/2006">
              <mc:Choice xmlns:v="urn:schemas-microsoft-com:vml" Requires="v">
                <p:oleObj spid="_x0000_s314891" name="公式" r:id="rId13" imgW="1574800" imgH="228600" progId="Equation.3">
                  <p:embed/>
                </p:oleObj>
              </mc:Choice>
              <mc:Fallback>
                <p:oleObj name="公式" r:id="rId13" imgW="15748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4339" y="3284539"/>
                        <a:ext cx="3671887" cy="534987"/>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7520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Pictures\Standing_wav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8441" y="1333130"/>
            <a:ext cx="5820453" cy="151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descr="深色下对角线"/>
          <p:cNvSpPr>
            <a:spLocks noChangeArrowheads="1"/>
          </p:cNvSpPr>
          <p:nvPr/>
        </p:nvSpPr>
        <p:spPr bwMode="auto">
          <a:xfrm>
            <a:off x="2514919" y="1333131"/>
            <a:ext cx="241276" cy="1342457"/>
          </a:xfrm>
          <a:prstGeom prst="rect">
            <a:avLst/>
          </a:prstGeom>
          <a:pattFill prst="dkDnDiag">
            <a:fgClr>
              <a:srgbClr val="0000FF"/>
            </a:fgClr>
            <a:bgClr>
              <a:schemeClr val="bg1"/>
            </a:bgClr>
          </a:pattFill>
          <a:ln w="9525">
            <a:solidFill>
              <a:srgbClr val="009900"/>
            </a:solidFill>
            <a:miter lim="800000"/>
            <a:headEnd/>
            <a:tailEnd/>
          </a:ln>
        </p:spPr>
        <p:txBody>
          <a:bodyPr wrap="none" anchor="ctr"/>
          <a:lstStyle/>
          <a:p>
            <a:endParaRPr lang="zh-CN" altLang="en-US" b="1"/>
          </a:p>
        </p:txBody>
      </p:sp>
      <p:sp>
        <p:nvSpPr>
          <p:cNvPr id="4" name="Rectangle 9" descr="深色下对角线"/>
          <p:cNvSpPr>
            <a:spLocks noChangeArrowheads="1"/>
          </p:cNvSpPr>
          <p:nvPr/>
        </p:nvSpPr>
        <p:spPr bwMode="auto">
          <a:xfrm>
            <a:off x="8166890" y="1417637"/>
            <a:ext cx="241276" cy="1342457"/>
          </a:xfrm>
          <a:prstGeom prst="rect">
            <a:avLst/>
          </a:prstGeom>
          <a:pattFill prst="dkDnDiag">
            <a:fgClr>
              <a:srgbClr val="0000FF"/>
            </a:fgClr>
            <a:bgClr>
              <a:schemeClr val="bg1"/>
            </a:bgClr>
          </a:pattFill>
          <a:ln w="9525">
            <a:solidFill>
              <a:srgbClr val="009900"/>
            </a:solidFill>
            <a:miter lim="800000"/>
            <a:headEnd/>
            <a:tailEnd/>
          </a:ln>
        </p:spPr>
        <p:txBody>
          <a:bodyPr wrap="none" anchor="ctr"/>
          <a:lstStyle/>
          <a:p>
            <a:endParaRPr lang="zh-CN" altLang="en-US" b="1"/>
          </a:p>
        </p:txBody>
      </p:sp>
      <p:grpSp>
        <p:nvGrpSpPr>
          <p:cNvPr id="5" name="Group 32"/>
          <p:cNvGrpSpPr>
            <a:grpSpLocks/>
          </p:cNvGrpSpPr>
          <p:nvPr/>
        </p:nvGrpSpPr>
        <p:grpSpPr bwMode="auto">
          <a:xfrm>
            <a:off x="2438413" y="1084515"/>
            <a:ext cx="6721476" cy="1365250"/>
            <a:chOff x="3334" y="3223"/>
            <a:chExt cx="4234" cy="860"/>
          </a:xfrm>
        </p:grpSpPr>
        <p:grpSp>
          <p:nvGrpSpPr>
            <p:cNvPr id="6" name="Group 30"/>
            <p:cNvGrpSpPr>
              <a:grpSpLocks/>
            </p:cNvGrpSpPr>
            <p:nvPr/>
          </p:nvGrpSpPr>
          <p:grpSpPr bwMode="auto">
            <a:xfrm>
              <a:off x="3430" y="3264"/>
              <a:ext cx="3891" cy="819"/>
              <a:chOff x="3430" y="3264"/>
              <a:chExt cx="3891" cy="819"/>
            </a:xfrm>
          </p:grpSpPr>
          <p:sp>
            <p:nvSpPr>
              <p:cNvPr id="11" name="Text Box 3"/>
              <p:cNvSpPr txBox="1">
                <a:spLocks noChangeArrowheads="1"/>
              </p:cNvSpPr>
              <p:nvPr/>
            </p:nvSpPr>
            <p:spPr bwMode="auto">
              <a:xfrm>
                <a:off x="3504" y="3264"/>
                <a:ext cx="11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endParaRPr lang="zh-CN" altLang="en-US"/>
              </a:p>
            </p:txBody>
          </p:sp>
          <p:sp>
            <p:nvSpPr>
              <p:cNvPr id="12" name="Line 8"/>
              <p:cNvSpPr>
                <a:spLocks noChangeShapeType="1"/>
              </p:cNvSpPr>
              <p:nvPr/>
            </p:nvSpPr>
            <p:spPr bwMode="auto">
              <a:xfrm>
                <a:off x="3430" y="3856"/>
                <a:ext cx="3891" cy="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9"/>
              <p:cNvSpPr>
                <a:spLocks noChangeShapeType="1"/>
              </p:cNvSpPr>
              <p:nvPr/>
            </p:nvSpPr>
            <p:spPr bwMode="auto">
              <a:xfrm flipH="1" flipV="1">
                <a:off x="3534" y="3264"/>
                <a:ext cx="0" cy="81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31"/>
            <p:cNvGrpSpPr>
              <a:grpSpLocks/>
            </p:cNvGrpSpPr>
            <p:nvPr/>
          </p:nvGrpSpPr>
          <p:grpSpPr bwMode="auto">
            <a:xfrm>
              <a:off x="3334" y="3223"/>
              <a:ext cx="4234" cy="860"/>
              <a:chOff x="3334" y="3223"/>
              <a:chExt cx="4234" cy="860"/>
            </a:xfrm>
          </p:grpSpPr>
          <p:sp>
            <p:nvSpPr>
              <p:cNvPr id="8" name="Text Box 10"/>
              <p:cNvSpPr txBox="1">
                <a:spLocks noChangeArrowheads="1"/>
              </p:cNvSpPr>
              <p:nvPr/>
            </p:nvSpPr>
            <p:spPr bwMode="auto">
              <a:xfrm>
                <a:off x="7348" y="3702"/>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i="1" dirty="0"/>
                  <a:t>x</a:t>
                </a:r>
              </a:p>
            </p:txBody>
          </p:sp>
          <p:sp>
            <p:nvSpPr>
              <p:cNvPr id="9" name="Text Box 11"/>
              <p:cNvSpPr txBox="1">
                <a:spLocks noChangeArrowheads="1"/>
              </p:cNvSpPr>
              <p:nvPr/>
            </p:nvSpPr>
            <p:spPr bwMode="auto">
              <a:xfrm>
                <a:off x="3719" y="3223"/>
                <a:ext cx="2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i="1" dirty="0"/>
                  <a:t>y</a:t>
                </a:r>
              </a:p>
            </p:txBody>
          </p:sp>
          <p:sp>
            <p:nvSpPr>
              <p:cNvPr id="10" name="Text Box 18"/>
              <p:cNvSpPr txBox="1">
                <a:spLocks noChangeArrowheads="1"/>
              </p:cNvSpPr>
              <p:nvPr/>
            </p:nvSpPr>
            <p:spPr bwMode="auto">
              <a:xfrm>
                <a:off x="3334" y="3775"/>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itchFamily="18" charset="0"/>
                    <a:ea typeface="宋体" pitchFamily="2" charset="-122"/>
                  </a:defRPr>
                </a:lvl1pPr>
                <a:lvl2pPr marL="742950" indent="-285750" eaLnBrk="0" hangingPunct="0">
                  <a:defRPr kumimoji="1" sz="2600" b="1">
                    <a:solidFill>
                      <a:schemeClr val="tx1"/>
                    </a:solidFill>
                    <a:latin typeface="Times New Roman" pitchFamily="18" charset="0"/>
                    <a:ea typeface="宋体" pitchFamily="2" charset="-122"/>
                  </a:defRPr>
                </a:lvl2pPr>
                <a:lvl3pPr marL="1143000" indent="-228600" eaLnBrk="0" hangingPunct="0">
                  <a:defRPr kumimoji="1" sz="2600" b="1">
                    <a:solidFill>
                      <a:schemeClr val="tx1"/>
                    </a:solidFill>
                    <a:latin typeface="Times New Roman" pitchFamily="18" charset="0"/>
                    <a:ea typeface="宋体" pitchFamily="2" charset="-122"/>
                  </a:defRPr>
                </a:lvl3pPr>
                <a:lvl4pPr marL="1600200" indent="-228600" eaLnBrk="0" hangingPunct="0">
                  <a:defRPr kumimoji="1" sz="2600" b="1">
                    <a:solidFill>
                      <a:schemeClr val="tx1"/>
                    </a:solidFill>
                    <a:latin typeface="Times New Roman" pitchFamily="18" charset="0"/>
                    <a:ea typeface="宋体" pitchFamily="2" charset="-122"/>
                  </a:defRPr>
                </a:lvl4pPr>
                <a:lvl5pPr marL="2057400" indent="-228600" eaLnBrk="0" hangingPunct="0">
                  <a:defRPr kumimoji="1" sz="2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600" b="1">
                    <a:solidFill>
                      <a:schemeClr val="tx1"/>
                    </a:solidFill>
                    <a:latin typeface="Times New Roman" pitchFamily="18" charset="0"/>
                    <a:ea typeface="宋体" pitchFamily="2" charset="-122"/>
                  </a:defRPr>
                </a:lvl9pPr>
              </a:lstStyle>
              <a:p>
                <a:pPr eaLnBrk="1" hangingPunct="1"/>
                <a:r>
                  <a:rPr lang="en-US" altLang="zh-CN" i="1"/>
                  <a:t>o</a:t>
                </a:r>
              </a:p>
            </p:txBody>
          </p:sp>
        </p:grpSp>
      </p:grpSp>
      <p:graphicFrame>
        <p:nvGraphicFramePr>
          <p:cNvPr id="14" name="Object 4"/>
          <p:cNvGraphicFramePr>
            <a:graphicFrameLocks noChangeAspect="1"/>
          </p:cNvGraphicFramePr>
          <p:nvPr>
            <p:extLst>
              <p:ext uri="{D42A27DB-BD31-4B8C-83A1-F6EECF244321}">
                <p14:modId xmlns:p14="http://schemas.microsoft.com/office/powerpoint/2010/main" val="1143321828"/>
              </p:ext>
            </p:extLst>
          </p:nvPr>
        </p:nvGraphicFramePr>
        <p:xfrm>
          <a:off x="1941924" y="2709662"/>
          <a:ext cx="1179513" cy="977900"/>
        </p:xfrm>
        <a:graphic>
          <a:graphicData uri="http://schemas.openxmlformats.org/presentationml/2006/ole">
            <mc:AlternateContent xmlns:mc="http://schemas.openxmlformats.org/markup-compatibility/2006">
              <mc:Choice xmlns:v="urn:schemas-microsoft-com:vml" Requires="v">
                <p:oleObj spid="_x0000_s271130" name="公式" r:id="rId4" imgW="495000" imgH="393480" progId="Equation.3">
                  <p:embed/>
                </p:oleObj>
              </mc:Choice>
              <mc:Fallback>
                <p:oleObj name="公式" r:id="rId4" imgW="495000" imgH="393480" progId="Equation.3">
                  <p:embed/>
                  <p:pic>
                    <p:nvPicPr>
                      <p:cNvPr id="0" name=""/>
                      <p:cNvPicPr>
                        <a:picLocks noChangeAspect="1" noChangeArrowheads="1"/>
                      </p:cNvPicPr>
                      <p:nvPr/>
                    </p:nvPicPr>
                    <p:blipFill>
                      <a:blip r:embed="rId5">
                        <a:lum bright="-30000"/>
                        <a:extLst>
                          <a:ext uri="{28A0092B-C50C-407E-A947-70E740481C1C}">
                            <a14:useLocalDpi xmlns:a14="http://schemas.microsoft.com/office/drawing/2010/main" val="0"/>
                          </a:ext>
                        </a:extLst>
                      </a:blip>
                      <a:srcRect/>
                      <a:stretch>
                        <a:fillRect/>
                      </a:stretch>
                    </p:blipFill>
                    <p:spPr bwMode="auto">
                      <a:xfrm>
                        <a:off x="1941924" y="2709662"/>
                        <a:ext cx="11795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781465"/>
              </p:ext>
            </p:extLst>
          </p:nvPr>
        </p:nvGraphicFramePr>
        <p:xfrm>
          <a:off x="3191704" y="2855202"/>
          <a:ext cx="2209800" cy="579437"/>
        </p:xfrm>
        <a:graphic>
          <a:graphicData uri="http://schemas.openxmlformats.org/presentationml/2006/ole">
            <mc:AlternateContent xmlns:mc="http://schemas.openxmlformats.org/markup-compatibility/2006">
              <mc:Choice xmlns:v="urn:schemas-microsoft-com:vml" Requires="v">
                <p:oleObj spid="_x0000_s271131" name="公式" r:id="rId6" imgW="774360" imgH="203040" progId="Equation.3">
                  <p:embed/>
                </p:oleObj>
              </mc:Choice>
              <mc:Fallback>
                <p:oleObj name="公式" r:id="rId6" imgW="77436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1704" y="2855202"/>
                        <a:ext cx="2209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矩形 15"/>
          <p:cNvSpPr/>
          <p:nvPr/>
        </p:nvSpPr>
        <p:spPr>
          <a:xfrm>
            <a:off x="5830690" y="2965118"/>
            <a:ext cx="1988045" cy="523220"/>
          </a:xfrm>
          <a:prstGeom prst="rect">
            <a:avLst/>
          </a:prstGeom>
        </p:spPr>
        <p:txBody>
          <a:bodyPr wrap="none">
            <a:spAutoFit/>
          </a:bodyPr>
          <a:lstStyle/>
          <a:p>
            <a:r>
              <a:rPr lang="zh-CN" altLang="en-US" sz="2800" b="1" dirty="0">
                <a:solidFill>
                  <a:srgbClr val="009900"/>
                </a:solidFill>
                <a:latin typeface="Times New Roman" panose="02020603050405020304" pitchFamily="18" charset="0"/>
              </a:rPr>
              <a:t>德布罗意波</a:t>
            </a:r>
            <a:endParaRPr lang="zh-CN" altLang="en-US" sz="2800" dirty="0">
              <a:solidFill>
                <a:srgbClr val="009900"/>
              </a:solidFill>
            </a:endParaRPr>
          </a:p>
        </p:txBody>
      </p:sp>
      <p:graphicFrame>
        <p:nvGraphicFramePr>
          <p:cNvPr id="17" name="Object 1025"/>
          <p:cNvGraphicFramePr>
            <a:graphicFrameLocks noChangeAspect="1"/>
          </p:cNvGraphicFramePr>
          <p:nvPr>
            <p:extLst>
              <p:ext uri="{D42A27DB-BD31-4B8C-83A1-F6EECF244321}">
                <p14:modId xmlns:p14="http://schemas.microsoft.com/office/powerpoint/2010/main" val="501267017"/>
              </p:ext>
            </p:extLst>
          </p:nvPr>
        </p:nvGraphicFramePr>
        <p:xfrm>
          <a:off x="8475585" y="2614866"/>
          <a:ext cx="1214437" cy="1258888"/>
        </p:xfrm>
        <a:graphic>
          <a:graphicData uri="http://schemas.openxmlformats.org/presentationml/2006/ole">
            <mc:AlternateContent xmlns:mc="http://schemas.openxmlformats.org/markup-compatibility/2006">
              <mc:Choice xmlns:v="urn:schemas-microsoft-com:vml" Requires="v">
                <p:oleObj spid="_x0000_s271132" name="公式" r:id="rId8" imgW="400052" imgH="400042" progId="Equation.3">
                  <p:embed/>
                </p:oleObj>
              </mc:Choice>
              <mc:Fallback>
                <p:oleObj name="公式" r:id="rId8" imgW="400052" imgH="40004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75585" y="2614866"/>
                        <a:ext cx="1214437" cy="1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6"/>
          <p:cNvSpPr>
            <a:spLocks noChangeArrowheads="1"/>
          </p:cNvSpPr>
          <p:nvPr/>
        </p:nvSpPr>
        <p:spPr bwMode="auto">
          <a:xfrm>
            <a:off x="3114389" y="3943025"/>
            <a:ext cx="685800" cy="285750"/>
          </a:xfrm>
          <a:prstGeom prst="rightArrow">
            <a:avLst>
              <a:gd name="adj1" fmla="val 50000"/>
              <a:gd name="adj2" fmla="val 79689"/>
            </a:avLst>
          </a:prstGeom>
          <a:solidFill>
            <a:srgbClr val="FFC000"/>
          </a:solidFill>
          <a:ln w="12699">
            <a:solidFill>
              <a:srgbClr val="FF0066"/>
            </a:solidFill>
            <a:miter lim="800000"/>
            <a:headEnd type="none" w="sm" len="sm"/>
            <a:tailEnd type="none" w="sm" len="sm"/>
          </a:ln>
        </p:spPr>
        <p:txBody>
          <a:bodyPr wrap="none" anchor="ctr"/>
          <a:lstStyle>
            <a:lvl1pPr defTabSz="762000" eaLnBrk="0" hangingPunct="0">
              <a:defRPr kumimoji="1" sz="2600" b="1">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600" b="1">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600" b="1">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600" b="1">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6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800"/>
          </a:p>
        </p:txBody>
      </p:sp>
      <p:graphicFrame>
        <p:nvGraphicFramePr>
          <p:cNvPr id="19" name="Object 1025"/>
          <p:cNvGraphicFramePr>
            <a:graphicFrameLocks noChangeAspect="1"/>
          </p:cNvGraphicFramePr>
          <p:nvPr>
            <p:extLst>
              <p:ext uri="{D42A27DB-BD31-4B8C-83A1-F6EECF244321}">
                <p14:modId xmlns:p14="http://schemas.microsoft.com/office/powerpoint/2010/main" val="208684820"/>
              </p:ext>
            </p:extLst>
          </p:nvPr>
        </p:nvGraphicFramePr>
        <p:xfrm>
          <a:off x="4495837" y="3608856"/>
          <a:ext cx="1811337" cy="1239838"/>
        </p:xfrm>
        <a:graphic>
          <a:graphicData uri="http://schemas.openxmlformats.org/presentationml/2006/ole">
            <mc:AlternateContent xmlns:mc="http://schemas.openxmlformats.org/markup-compatibility/2006">
              <mc:Choice xmlns:v="urn:schemas-microsoft-com:vml" Requires="v">
                <p:oleObj spid="_x0000_s271133" name="公式" r:id="rId10" imgW="596880" imgH="393480" progId="Equation.3">
                  <p:embed/>
                </p:oleObj>
              </mc:Choice>
              <mc:Fallback>
                <p:oleObj name="公式" r:id="rId10" imgW="596880" imgH="393480" progId="Equation.3">
                  <p:embed/>
                  <p:pic>
                    <p:nvPicPr>
                      <p:cNvPr id="0" name=""/>
                      <p:cNvPicPr>
                        <a:picLocks noChangeAspect="1" noChangeArrowheads="1"/>
                      </p:cNvPicPr>
                      <p:nvPr/>
                    </p:nvPicPr>
                    <p:blipFill>
                      <a:blip r:embed="rId11"/>
                      <a:srcRect/>
                      <a:stretch>
                        <a:fillRect/>
                      </a:stretch>
                    </p:blipFill>
                    <p:spPr bwMode="auto">
                      <a:xfrm>
                        <a:off x="4495837" y="3608856"/>
                        <a:ext cx="1811337" cy="12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6"/>
          <p:cNvSpPr>
            <a:spLocks noChangeArrowheads="1"/>
          </p:cNvSpPr>
          <p:nvPr/>
        </p:nvSpPr>
        <p:spPr bwMode="auto">
          <a:xfrm>
            <a:off x="2890927" y="5500531"/>
            <a:ext cx="685800" cy="285750"/>
          </a:xfrm>
          <a:prstGeom prst="rightArrow">
            <a:avLst>
              <a:gd name="adj1" fmla="val 50000"/>
              <a:gd name="adj2" fmla="val 79689"/>
            </a:avLst>
          </a:prstGeom>
          <a:solidFill>
            <a:srgbClr val="00FFFF"/>
          </a:solidFill>
          <a:ln w="12699">
            <a:solidFill>
              <a:srgbClr val="FF0066"/>
            </a:solidFill>
            <a:miter lim="800000"/>
            <a:headEnd type="none" w="sm" len="sm"/>
            <a:tailEnd type="none" w="sm" len="sm"/>
          </a:ln>
        </p:spPr>
        <p:txBody>
          <a:bodyPr wrap="none" anchor="ctr"/>
          <a:lstStyle>
            <a:lvl1pPr defTabSz="762000" eaLnBrk="0" hangingPunct="0">
              <a:defRPr kumimoji="1" sz="2600" b="1">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600" b="1">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600" b="1">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600" b="1">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6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6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800"/>
          </a:p>
        </p:txBody>
      </p:sp>
      <p:graphicFrame>
        <p:nvGraphicFramePr>
          <p:cNvPr id="21" name="Object 1025"/>
          <p:cNvGraphicFramePr>
            <a:graphicFrameLocks noChangeAspect="1"/>
          </p:cNvGraphicFramePr>
          <p:nvPr>
            <p:extLst>
              <p:ext uri="{D42A27DB-BD31-4B8C-83A1-F6EECF244321}">
                <p14:modId xmlns:p14="http://schemas.microsoft.com/office/powerpoint/2010/main" val="3849821689"/>
              </p:ext>
            </p:extLst>
          </p:nvPr>
        </p:nvGraphicFramePr>
        <p:xfrm>
          <a:off x="3727916" y="4895952"/>
          <a:ext cx="1579563" cy="1319212"/>
        </p:xfrm>
        <a:graphic>
          <a:graphicData uri="http://schemas.openxmlformats.org/presentationml/2006/ole">
            <mc:AlternateContent xmlns:mc="http://schemas.openxmlformats.org/markup-compatibility/2006">
              <mc:Choice xmlns:v="urn:schemas-microsoft-com:vml" Requires="v">
                <p:oleObj spid="_x0000_s271134" name="公式" r:id="rId12" imgW="520560" imgH="419040" progId="Equation.3">
                  <p:embed/>
                </p:oleObj>
              </mc:Choice>
              <mc:Fallback>
                <p:oleObj name="公式" r:id="rId12" imgW="520560" imgH="419040" progId="Equation.3">
                  <p:embed/>
                  <p:pic>
                    <p:nvPicPr>
                      <p:cNvPr id="0" name=""/>
                      <p:cNvPicPr>
                        <a:picLocks noChangeAspect="1" noChangeArrowheads="1"/>
                      </p:cNvPicPr>
                      <p:nvPr/>
                    </p:nvPicPr>
                    <p:blipFill>
                      <a:blip r:embed="rId13"/>
                      <a:srcRect/>
                      <a:stretch>
                        <a:fillRect/>
                      </a:stretch>
                    </p:blipFill>
                    <p:spPr bwMode="auto">
                      <a:xfrm>
                        <a:off x="3727916" y="4895952"/>
                        <a:ext cx="1579563"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737317218"/>
              </p:ext>
            </p:extLst>
          </p:nvPr>
        </p:nvGraphicFramePr>
        <p:xfrm>
          <a:off x="5340765" y="4895953"/>
          <a:ext cx="1990196" cy="1263009"/>
        </p:xfrm>
        <a:graphic>
          <a:graphicData uri="http://schemas.openxmlformats.org/presentationml/2006/ole">
            <mc:AlternateContent xmlns:mc="http://schemas.openxmlformats.org/markup-compatibility/2006">
              <mc:Choice xmlns:v="urn:schemas-microsoft-com:vml" Requires="v">
                <p:oleObj spid="_x0000_s271135" name="公式" r:id="rId14" imgW="660240" imgH="419040" progId="Equation.3">
                  <p:embed/>
                </p:oleObj>
              </mc:Choice>
              <mc:Fallback>
                <p:oleObj name="公式" r:id="rId14" imgW="660240" imgH="419040" progId="Equation.3">
                  <p:embed/>
                  <p:pic>
                    <p:nvPicPr>
                      <p:cNvPr id="0" name=""/>
                      <p:cNvPicPr/>
                      <p:nvPr/>
                    </p:nvPicPr>
                    <p:blipFill>
                      <a:blip r:embed="rId15"/>
                      <a:stretch>
                        <a:fillRect/>
                      </a:stretch>
                    </p:blipFill>
                    <p:spPr>
                      <a:xfrm>
                        <a:off x="5340765" y="4895953"/>
                        <a:ext cx="1990196" cy="1263009"/>
                      </a:xfrm>
                      <a:prstGeom prst="rect">
                        <a:avLst/>
                      </a:prstGeom>
                    </p:spPr>
                  </p:pic>
                </p:oleObj>
              </mc:Fallback>
            </mc:AlternateContent>
          </a:graphicData>
        </a:graphic>
      </p:graphicFrame>
      <p:sp>
        <p:nvSpPr>
          <p:cNvPr id="23" name="Text Box 1088"/>
          <p:cNvSpPr txBox="1">
            <a:spLocks noChangeArrowheads="1"/>
          </p:cNvSpPr>
          <p:nvPr/>
        </p:nvSpPr>
        <p:spPr bwMode="auto">
          <a:xfrm>
            <a:off x="7916137" y="5302094"/>
            <a:ext cx="2437964"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3200" b="1" dirty="0">
                <a:solidFill>
                  <a:srgbClr val="FF00FF"/>
                </a:solidFill>
                <a:latin typeface="Times New Roman" panose="02020603050405020304" pitchFamily="18" charset="0"/>
              </a:rPr>
              <a:t>能量量子化</a:t>
            </a:r>
          </a:p>
        </p:txBody>
      </p:sp>
      <p:sp>
        <p:nvSpPr>
          <p:cNvPr id="24" name="Text Box 17"/>
          <p:cNvSpPr txBox="1">
            <a:spLocks noChangeArrowheads="1"/>
          </p:cNvSpPr>
          <p:nvPr/>
        </p:nvSpPr>
        <p:spPr bwMode="auto">
          <a:xfrm>
            <a:off x="3509857" y="346113"/>
            <a:ext cx="4053116" cy="5847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b="1" dirty="0">
                <a:solidFill>
                  <a:srgbClr val="FF0000"/>
                </a:solidFill>
                <a:latin typeface="Times New Roman" panose="02020603050405020304" pitchFamily="18" charset="0"/>
                <a:ea typeface="黑体" panose="02010609060101010101" pitchFamily="49" charset="-122"/>
              </a:rPr>
              <a:t>德布罗意驻波理论</a:t>
            </a:r>
          </a:p>
        </p:txBody>
      </p:sp>
    </p:spTree>
    <p:extLst>
      <p:ext uri="{BB962C8B-B14F-4D97-AF65-F5344CB8AC3E}">
        <p14:creationId xmlns:p14="http://schemas.microsoft.com/office/powerpoint/2010/main" val="33535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80">
                                          <p:stCondLst>
                                            <p:cond delay="0"/>
                                          </p:stCondLst>
                                        </p:cTn>
                                        <p:tgtEl>
                                          <p:spTgt spid="14"/>
                                        </p:tgtEl>
                                      </p:cBhvr>
                                    </p:animEffect>
                                    <p:anim calcmode="lin" valueType="num">
                                      <p:cBhvr>
                                        <p:cTn id="2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3" dur="26">
                                          <p:stCondLst>
                                            <p:cond delay="650"/>
                                          </p:stCondLst>
                                        </p:cTn>
                                        <p:tgtEl>
                                          <p:spTgt spid="14"/>
                                        </p:tgtEl>
                                      </p:cBhvr>
                                      <p:to x="100000" y="60000"/>
                                    </p:animScale>
                                    <p:animScale>
                                      <p:cBhvr>
                                        <p:cTn id="34" dur="166" decel="50000">
                                          <p:stCondLst>
                                            <p:cond delay="676"/>
                                          </p:stCondLst>
                                        </p:cTn>
                                        <p:tgtEl>
                                          <p:spTgt spid="14"/>
                                        </p:tgtEl>
                                      </p:cBhvr>
                                      <p:to x="100000" y="100000"/>
                                    </p:animScale>
                                    <p:animScale>
                                      <p:cBhvr>
                                        <p:cTn id="35" dur="26">
                                          <p:stCondLst>
                                            <p:cond delay="1312"/>
                                          </p:stCondLst>
                                        </p:cTn>
                                        <p:tgtEl>
                                          <p:spTgt spid="14"/>
                                        </p:tgtEl>
                                      </p:cBhvr>
                                      <p:to x="100000" y="80000"/>
                                    </p:animScale>
                                    <p:animScale>
                                      <p:cBhvr>
                                        <p:cTn id="36" dur="166" decel="50000">
                                          <p:stCondLst>
                                            <p:cond delay="1338"/>
                                          </p:stCondLst>
                                        </p:cTn>
                                        <p:tgtEl>
                                          <p:spTgt spid="14"/>
                                        </p:tgtEl>
                                      </p:cBhvr>
                                      <p:to x="100000" y="100000"/>
                                    </p:animScale>
                                    <p:animScale>
                                      <p:cBhvr>
                                        <p:cTn id="37" dur="26">
                                          <p:stCondLst>
                                            <p:cond delay="1642"/>
                                          </p:stCondLst>
                                        </p:cTn>
                                        <p:tgtEl>
                                          <p:spTgt spid="14"/>
                                        </p:tgtEl>
                                      </p:cBhvr>
                                      <p:to x="100000" y="90000"/>
                                    </p:animScale>
                                    <p:animScale>
                                      <p:cBhvr>
                                        <p:cTn id="38" dur="166" decel="50000">
                                          <p:stCondLst>
                                            <p:cond delay="1668"/>
                                          </p:stCondLst>
                                        </p:cTn>
                                        <p:tgtEl>
                                          <p:spTgt spid="14"/>
                                        </p:tgtEl>
                                      </p:cBhvr>
                                      <p:to x="100000" y="100000"/>
                                    </p:animScale>
                                    <p:animScale>
                                      <p:cBhvr>
                                        <p:cTn id="39" dur="26">
                                          <p:stCondLst>
                                            <p:cond delay="1808"/>
                                          </p:stCondLst>
                                        </p:cTn>
                                        <p:tgtEl>
                                          <p:spTgt spid="14"/>
                                        </p:tgtEl>
                                      </p:cBhvr>
                                      <p:to x="100000" y="95000"/>
                                    </p:animScale>
                                    <p:animScale>
                                      <p:cBhvr>
                                        <p:cTn id="40" dur="166" decel="50000">
                                          <p:stCondLst>
                                            <p:cond delay="1834"/>
                                          </p:stCondLst>
                                        </p:cTn>
                                        <p:tgtEl>
                                          <p:spTgt spid="14"/>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par>
                                <p:cTn id="48" presetID="16" presetClass="entr" presetSubtype="21"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down)">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circle(in)">
                                      <p:cBhvr>
                                        <p:cTn id="73" dur="20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fill="hold"/>
                                        <p:tgtEl>
                                          <p:spTgt spid="21"/>
                                        </p:tgtEl>
                                        <p:attrNameLst>
                                          <p:attrName>ppt_x</p:attrName>
                                        </p:attrNameLst>
                                      </p:cBhvr>
                                      <p:tavLst>
                                        <p:tav tm="0">
                                          <p:val>
                                            <p:strVal val="#ppt_x"/>
                                          </p:val>
                                        </p:tav>
                                        <p:tav tm="100000">
                                          <p:val>
                                            <p:strVal val="#ppt_x"/>
                                          </p:val>
                                        </p:tav>
                                      </p:tavLst>
                                    </p:anim>
                                    <p:anim calcmode="lin" valueType="num">
                                      <p:cBhvr additive="base">
                                        <p:cTn id="7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heel(1)">
                                      <p:cBhvr>
                                        <p:cTn id="91"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p:bldP spid="18" grpId="0" animBg="1"/>
      <p:bldP spid="20" grpId="0" animBg="1"/>
      <p:bldP spid="2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92313" y="188913"/>
            <a:ext cx="8382000" cy="5853112"/>
            <a:chOff x="240" y="192"/>
            <a:chExt cx="5280" cy="3687"/>
          </a:xfrm>
        </p:grpSpPr>
        <p:sp>
          <p:nvSpPr>
            <p:cNvPr id="3" name="Rectangle 3"/>
            <p:cNvSpPr>
              <a:spLocks noChangeArrowheads="1"/>
            </p:cNvSpPr>
            <p:nvPr/>
          </p:nvSpPr>
          <p:spPr bwMode="auto">
            <a:xfrm>
              <a:off x="240" y="192"/>
              <a:ext cx="5280" cy="1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2"/>
                  </a:solidFill>
                </a:rPr>
                <a:t>7.</a:t>
              </a:r>
              <a:r>
                <a:rPr lang="zh-CN" altLang="en-US" sz="2800" b="1" dirty="0">
                  <a:solidFill>
                    <a:schemeClr val="accent2"/>
                  </a:solidFill>
                </a:rPr>
                <a:t>氢原子中处于</a:t>
              </a:r>
              <a:r>
                <a:rPr lang="en-US" altLang="zh-CN" sz="2800" b="1" dirty="0">
                  <a:solidFill>
                    <a:schemeClr val="accent2"/>
                  </a:solidFill>
                </a:rPr>
                <a:t>2</a:t>
              </a:r>
              <a:r>
                <a:rPr lang="en-US" altLang="zh-CN" sz="2800" b="1" i="1" dirty="0">
                  <a:solidFill>
                    <a:schemeClr val="accent2"/>
                  </a:solidFill>
                </a:rPr>
                <a:t>P</a:t>
              </a:r>
              <a:r>
                <a:rPr lang="zh-CN" altLang="en-US" sz="2800" b="1" dirty="0">
                  <a:solidFill>
                    <a:schemeClr val="accent2"/>
                  </a:solidFill>
                </a:rPr>
                <a:t>态的电子，描述其量子态的四个量子数（</a:t>
              </a:r>
              <a:r>
                <a:rPr lang="en-US" altLang="zh-CN" sz="2800" b="1" i="1" dirty="0">
                  <a:solidFill>
                    <a:schemeClr val="accent2"/>
                  </a:solidFill>
                </a:rPr>
                <a:t>n</a:t>
              </a:r>
              <a:r>
                <a:rPr lang="zh-CN" altLang="en-US" sz="2800" b="1" i="1" dirty="0">
                  <a:solidFill>
                    <a:schemeClr val="accent2"/>
                  </a:solidFill>
                </a:rPr>
                <a:t>，</a:t>
              </a:r>
              <a:r>
                <a:rPr lang="zh-CN" altLang="en-US" sz="2800" b="1" i="1" dirty="0">
                  <a:solidFill>
                    <a:schemeClr val="accent2"/>
                  </a:solidFill>
                  <a:sym typeface="MT Extra" panose="05050102010205020202" pitchFamily="18" charset="2"/>
                </a:rPr>
                <a:t>，</a:t>
              </a:r>
              <a:r>
                <a:rPr lang="en-US" altLang="zh-CN" sz="2800" b="1" i="1" dirty="0">
                  <a:solidFill>
                    <a:schemeClr val="accent2"/>
                  </a:solidFill>
                  <a:sym typeface="MT Extra" panose="05050102010205020202" pitchFamily="18" charset="2"/>
                </a:rPr>
                <a:t>m</a:t>
              </a:r>
              <a:r>
                <a:rPr lang="en-US" altLang="zh-CN" sz="2800" b="1" i="1" baseline="-25000" dirty="0">
                  <a:solidFill>
                    <a:schemeClr val="accent2"/>
                  </a:solidFill>
                  <a:sym typeface="MT Extra" panose="05050102010205020202" pitchFamily="18" charset="2"/>
                </a:rPr>
                <a:t> </a:t>
              </a:r>
              <a:r>
                <a:rPr lang="zh-CN" altLang="en-US" sz="2800" b="1" i="1" dirty="0">
                  <a:solidFill>
                    <a:schemeClr val="accent2"/>
                  </a:solidFill>
                  <a:sym typeface="MT Extra" panose="05050102010205020202" pitchFamily="18" charset="2"/>
                </a:rPr>
                <a:t>，</a:t>
              </a:r>
              <a:r>
                <a:rPr lang="en-US" altLang="zh-CN" sz="2800" b="1" i="1" dirty="0" err="1">
                  <a:solidFill>
                    <a:schemeClr val="accent2"/>
                  </a:solidFill>
                  <a:sym typeface="MT Extra" panose="05050102010205020202" pitchFamily="18" charset="2"/>
                </a:rPr>
                <a:t>m</a:t>
              </a:r>
              <a:r>
                <a:rPr lang="en-US" altLang="zh-CN" sz="2800" b="1" i="1" baseline="-25000" dirty="0" err="1">
                  <a:solidFill>
                    <a:schemeClr val="accent2"/>
                  </a:solidFill>
                  <a:sym typeface="MT Extra" panose="05050102010205020202" pitchFamily="18" charset="2"/>
                </a:rPr>
                <a:t>s</a:t>
              </a:r>
              <a:r>
                <a:rPr lang="zh-CN" altLang="en-US" sz="2800" b="1" dirty="0">
                  <a:solidFill>
                    <a:schemeClr val="accent2"/>
                  </a:solidFill>
                  <a:sym typeface="MT Extra" panose="05050102010205020202" pitchFamily="18" charset="2"/>
                </a:rPr>
                <a:t>）可能取的值为：</a:t>
              </a:r>
            </a:p>
            <a:p>
              <a:pPr eaLnBrk="1" hangingPunct="1"/>
              <a:endParaRPr lang="zh-CN" altLang="en-US" sz="2800" b="1" dirty="0">
                <a:solidFill>
                  <a:schemeClr val="accent2"/>
                </a:solidFill>
                <a:sym typeface="MT Extra" panose="05050102010205020202" pitchFamily="18" charset="2"/>
              </a:endParaRPr>
            </a:p>
            <a:p>
              <a:pPr eaLnBrk="1" hangingPunct="1"/>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A</a:t>
              </a:r>
              <a:r>
                <a:rPr lang="zh-CN" altLang="en-US" sz="2800" b="1" dirty="0">
                  <a:solidFill>
                    <a:schemeClr val="accent2"/>
                  </a:solidFill>
                  <a:sym typeface="MT Extra" panose="05050102010205020202" pitchFamily="18" charset="2"/>
                </a:rPr>
                <a:t>） （</a:t>
              </a:r>
              <a:r>
                <a:rPr lang="en-US" altLang="zh-CN" sz="2800" b="1" dirty="0">
                  <a:solidFill>
                    <a:schemeClr val="accent2"/>
                  </a:solidFill>
                  <a:sym typeface="MT Extra" panose="05050102010205020202" pitchFamily="18" charset="2"/>
                </a:rPr>
                <a:t>3</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2</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1</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-1/2</a:t>
              </a:r>
              <a:r>
                <a:rPr lang="zh-CN" altLang="en-US" sz="2800" b="1" dirty="0">
                  <a:solidFill>
                    <a:schemeClr val="accent2"/>
                  </a:solidFill>
                  <a:sym typeface="MT Extra" panose="05050102010205020202" pitchFamily="18" charset="2"/>
                </a:rPr>
                <a:t>） （</a:t>
              </a:r>
              <a:r>
                <a:rPr lang="en-US" altLang="zh-CN" sz="2800" b="1" dirty="0">
                  <a:solidFill>
                    <a:schemeClr val="accent2"/>
                  </a:solidFill>
                  <a:sym typeface="MT Extra" panose="05050102010205020202" pitchFamily="18" charset="2"/>
                </a:rPr>
                <a:t>B</a:t>
              </a:r>
              <a:r>
                <a:rPr lang="zh-CN" altLang="en-US" sz="2800" b="1" dirty="0">
                  <a:solidFill>
                    <a:schemeClr val="accent2"/>
                  </a:solidFill>
                  <a:sym typeface="MT Extra" panose="05050102010205020202" pitchFamily="18" charset="2"/>
                </a:rPr>
                <a:t>） （</a:t>
              </a:r>
              <a:r>
                <a:rPr lang="en-US" altLang="zh-CN" sz="2800" b="1" dirty="0">
                  <a:solidFill>
                    <a:schemeClr val="accent2"/>
                  </a:solidFill>
                  <a:sym typeface="MT Extra" panose="05050102010205020202" pitchFamily="18" charset="2"/>
                </a:rPr>
                <a:t>2</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0</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0</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1/2</a:t>
              </a:r>
              <a:r>
                <a:rPr lang="zh-CN" altLang="en-US" sz="2800" b="1" dirty="0">
                  <a:solidFill>
                    <a:schemeClr val="accent2"/>
                  </a:solidFill>
                  <a:sym typeface="MT Extra" panose="05050102010205020202" pitchFamily="18" charset="2"/>
                </a:rPr>
                <a:t>） </a:t>
              </a:r>
            </a:p>
            <a:p>
              <a:pPr eaLnBrk="1" hangingPunct="1"/>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C</a:t>
              </a:r>
              <a:r>
                <a:rPr lang="zh-CN" altLang="en-US" sz="2800" b="1" dirty="0">
                  <a:solidFill>
                    <a:schemeClr val="accent2"/>
                  </a:solidFill>
                  <a:sym typeface="MT Extra" panose="05050102010205020202" pitchFamily="18" charset="2"/>
                </a:rPr>
                <a:t>） （</a:t>
              </a:r>
              <a:r>
                <a:rPr lang="en-US" altLang="zh-CN" sz="2800" b="1" dirty="0">
                  <a:solidFill>
                    <a:schemeClr val="accent2"/>
                  </a:solidFill>
                  <a:sym typeface="MT Extra" panose="05050102010205020202" pitchFamily="18" charset="2"/>
                </a:rPr>
                <a:t>2</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1</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-1</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-1/2</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D</a:t>
              </a:r>
              <a:r>
                <a:rPr lang="zh-CN" altLang="en-US" sz="2800" b="1" dirty="0">
                  <a:solidFill>
                    <a:schemeClr val="accent2"/>
                  </a:solidFill>
                  <a:sym typeface="MT Extra" panose="05050102010205020202" pitchFamily="18" charset="2"/>
                </a:rPr>
                <a:t>） （</a:t>
              </a:r>
              <a:r>
                <a:rPr lang="en-US" altLang="zh-CN" sz="2800" b="1" dirty="0">
                  <a:solidFill>
                    <a:schemeClr val="accent2"/>
                  </a:solidFill>
                  <a:sym typeface="MT Extra" panose="05050102010205020202" pitchFamily="18" charset="2"/>
                </a:rPr>
                <a:t>1</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0</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0</a:t>
              </a:r>
              <a:r>
                <a:rPr lang="zh-CN" altLang="en-US" sz="2800" b="1" dirty="0">
                  <a:solidFill>
                    <a:schemeClr val="accent2"/>
                  </a:solidFill>
                  <a:sym typeface="MT Extra" panose="05050102010205020202" pitchFamily="18" charset="2"/>
                </a:rPr>
                <a:t>，</a:t>
              </a:r>
              <a:r>
                <a:rPr lang="en-US" altLang="zh-CN" sz="2800" b="1" dirty="0">
                  <a:solidFill>
                    <a:schemeClr val="accent2"/>
                  </a:solidFill>
                  <a:sym typeface="MT Extra" panose="05050102010205020202" pitchFamily="18" charset="2"/>
                </a:rPr>
                <a:t>1/2</a:t>
              </a:r>
              <a:r>
                <a:rPr lang="zh-CN" altLang="en-US" sz="2800" b="1" dirty="0">
                  <a:solidFill>
                    <a:schemeClr val="accent2"/>
                  </a:solidFill>
                  <a:sym typeface="MT Extra" panose="05050102010205020202" pitchFamily="18" charset="2"/>
                </a:rPr>
                <a:t>）</a:t>
              </a:r>
            </a:p>
            <a:p>
              <a:pPr eaLnBrk="1" hangingPunct="1"/>
              <a:endParaRPr lang="en-US" altLang="zh-CN" sz="2800" b="1" dirty="0">
                <a:solidFill>
                  <a:schemeClr val="accent2"/>
                </a:solidFill>
              </a:endParaRPr>
            </a:p>
          </p:txBody>
        </p:sp>
        <p:sp>
          <p:nvSpPr>
            <p:cNvPr id="4" name="Text Box 4"/>
            <p:cNvSpPr txBox="1">
              <a:spLocks noChangeArrowheads="1"/>
            </p:cNvSpPr>
            <p:nvPr/>
          </p:nvSpPr>
          <p:spPr bwMode="auto">
            <a:xfrm>
              <a:off x="4320" y="3552"/>
              <a:ext cx="1152"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800" b="1"/>
            </a:p>
          </p:txBody>
        </p:sp>
      </p:grpSp>
      <p:sp>
        <p:nvSpPr>
          <p:cNvPr id="5" name="Text Box 5"/>
          <p:cNvSpPr txBox="1">
            <a:spLocks noChangeArrowheads="1"/>
          </p:cNvSpPr>
          <p:nvPr/>
        </p:nvSpPr>
        <p:spPr bwMode="auto">
          <a:xfrm>
            <a:off x="8294688" y="2722563"/>
            <a:ext cx="609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990000"/>
                </a:solidFill>
              </a:rPr>
              <a:t>C</a:t>
            </a:r>
          </a:p>
        </p:txBody>
      </p:sp>
      <p:graphicFrame>
        <p:nvGraphicFramePr>
          <p:cNvPr id="6" name="Object 6"/>
          <p:cNvGraphicFramePr>
            <a:graphicFrameLocks noChangeAspect="1"/>
          </p:cNvGraphicFramePr>
          <p:nvPr/>
        </p:nvGraphicFramePr>
        <p:xfrm>
          <a:off x="3733800" y="3416301"/>
          <a:ext cx="471488" cy="968375"/>
        </p:xfrm>
        <a:graphic>
          <a:graphicData uri="http://schemas.openxmlformats.org/presentationml/2006/ole">
            <mc:AlternateContent xmlns:mc="http://schemas.openxmlformats.org/markup-compatibility/2006">
              <mc:Choice xmlns:v="urn:schemas-microsoft-com:vml" Requires="v">
                <p:oleObj spid="_x0000_s315738" name="Equation" r:id="rId3" imgW="171339" imgH="361989" progId="Equation.3">
                  <p:embed/>
                </p:oleObj>
              </mc:Choice>
              <mc:Fallback>
                <p:oleObj name="Equation" r:id="rId3" imgW="171339" imgH="36198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416301"/>
                        <a:ext cx="471488"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p:cNvGraphicFramePr>
            <a:graphicFrameLocks noChangeAspect="1"/>
          </p:cNvGraphicFramePr>
          <p:nvPr/>
        </p:nvGraphicFramePr>
        <p:xfrm>
          <a:off x="3078164" y="3654425"/>
          <a:ext cx="2644775" cy="450850"/>
        </p:xfrm>
        <a:graphic>
          <a:graphicData uri="http://schemas.openxmlformats.org/presentationml/2006/ole">
            <mc:AlternateContent xmlns:mc="http://schemas.openxmlformats.org/markup-compatibility/2006">
              <mc:Choice xmlns:v="urn:schemas-microsoft-com:vml" Requires="v">
                <p:oleObj spid="_x0000_s315739" name="Equation" r:id="rId5" imgW="1638300" imgH="279400" progId="Equation.3">
                  <p:embed/>
                </p:oleObj>
              </mc:Choice>
              <mc:Fallback>
                <p:oleObj name="Equation" r:id="rId5" imgW="16383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8164" y="3654425"/>
                        <a:ext cx="264477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2782889" y="4437063"/>
          <a:ext cx="4148137" cy="608012"/>
        </p:xfrm>
        <a:graphic>
          <a:graphicData uri="http://schemas.openxmlformats.org/presentationml/2006/ole">
            <mc:AlternateContent xmlns:mc="http://schemas.openxmlformats.org/markup-compatibility/2006">
              <mc:Choice xmlns:v="urn:schemas-microsoft-com:vml" Requires="v">
                <p:oleObj spid="_x0000_s315740" name="公式" r:id="rId7" imgW="1384300" imgH="203200" progId="Equation.3">
                  <p:embed/>
                </p:oleObj>
              </mc:Choice>
              <mc:Fallback>
                <p:oleObj name="公式" r:id="rId7" imgW="13843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2889" y="4437063"/>
                        <a:ext cx="4148137" cy="60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9"/>
          <p:cNvGraphicFramePr>
            <a:graphicFrameLocks noChangeAspect="1"/>
          </p:cNvGraphicFramePr>
          <p:nvPr/>
        </p:nvGraphicFramePr>
        <p:xfrm>
          <a:off x="3214688" y="5589589"/>
          <a:ext cx="2870200" cy="541337"/>
        </p:xfrm>
        <a:graphic>
          <a:graphicData uri="http://schemas.openxmlformats.org/presentationml/2006/ole">
            <mc:AlternateContent xmlns:mc="http://schemas.openxmlformats.org/markup-compatibility/2006">
              <mc:Choice xmlns:v="urn:schemas-microsoft-com:vml" Requires="v">
                <p:oleObj spid="_x0000_s315741" name="公式" r:id="rId9" imgW="1206500" imgH="228600" progId="Equation.3">
                  <p:embed/>
                </p:oleObj>
              </mc:Choice>
              <mc:Fallback>
                <p:oleObj name="公式" r:id="rId9" imgW="12065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4688" y="5589589"/>
                        <a:ext cx="2870200"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10"/>
          <p:cNvSpPr>
            <a:spLocks noChangeArrowheads="1"/>
          </p:cNvSpPr>
          <p:nvPr/>
        </p:nvSpPr>
        <p:spPr bwMode="auto">
          <a:xfrm>
            <a:off x="7967663" y="2781300"/>
            <a:ext cx="114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          ]</a:t>
            </a:r>
          </a:p>
        </p:txBody>
      </p:sp>
    </p:spTree>
    <p:extLst>
      <p:ext uri="{BB962C8B-B14F-4D97-AF65-F5344CB8AC3E}">
        <p14:creationId xmlns:p14="http://schemas.microsoft.com/office/powerpoint/2010/main" val="36189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wd">
                                    <p:tmAbs val="300"/>
                                  </p:iterate>
                                  <p:childTnLst>
                                    <p:set>
                                      <p:cBhvr>
                                        <p:cTn id="28" dur="1" fill="hold">
                                          <p:stCondLst>
                                            <p:cond delay="2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p:cNvGraphicFramePr>
          <p:nvPr>
            <p:extLst>
              <p:ext uri="{D42A27DB-BD31-4B8C-83A1-F6EECF244321}">
                <p14:modId xmlns:p14="http://schemas.microsoft.com/office/powerpoint/2010/main" val="442112094"/>
              </p:ext>
            </p:extLst>
          </p:nvPr>
        </p:nvGraphicFramePr>
        <p:xfrm>
          <a:off x="2814928" y="1498650"/>
          <a:ext cx="3023495" cy="821894"/>
        </p:xfrm>
        <a:graphic>
          <a:graphicData uri="http://schemas.openxmlformats.org/presentationml/2006/ole">
            <mc:AlternateContent xmlns:mc="http://schemas.openxmlformats.org/markup-compatibility/2006">
              <mc:Choice xmlns:v="urn:schemas-microsoft-com:vml" Requires="v">
                <p:oleObj spid="_x0000_s253554" name="公式" r:id="rId3" imgW="939600" imgH="253800" progId="Equation.3">
                  <p:embed/>
                </p:oleObj>
              </mc:Choice>
              <mc:Fallback>
                <p:oleObj name="公式" r:id="rId3" imgW="939600" imgH="253800" progId="Equation.3">
                  <p:embed/>
                  <p:pic>
                    <p:nvPicPr>
                      <p:cNvPr id="0" name=""/>
                      <p:cNvPicPr>
                        <a:picLocks noChangeArrowheads="1"/>
                      </p:cNvPicPr>
                      <p:nvPr/>
                    </p:nvPicPr>
                    <p:blipFill>
                      <a:blip r:embed="rId4"/>
                      <a:srcRect/>
                      <a:stretch>
                        <a:fillRect/>
                      </a:stretch>
                    </p:blipFill>
                    <p:spPr bwMode="auto">
                      <a:xfrm>
                        <a:off x="2814928" y="1498650"/>
                        <a:ext cx="3023495" cy="821894"/>
                      </a:xfrm>
                      <a:prstGeom prst="rect">
                        <a:avLst/>
                      </a:prstGeom>
                      <a:solidFill>
                        <a:srgbClr val="00FFFF">
                          <a:alpha val="27058"/>
                        </a:srgbClr>
                      </a:solidFill>
                      <a:ln>
                        <a:noFill/>
                      </a:ln>
                      <a:extLst/>
                    </p:spPr>
                  </p:pic>
                </p:oleObj>
              </mc:Fallback>
            </mc:AlternateContent>
          </a:graphicData>
        </a:graphic>
      </p:graphicFrame>
      <p:graphicFrame>
        <p:nvGraphicFramePr>
          <p:cNvPr id="4" name="Object 4"/>
          <p:cNvGraphicFramePr>
            <a:graphicFrameLocks/>
          </p:cNvGraphicFramePr>
          <p:nvPr>
            <p:extLst>
              <p:ext uri="{D42A27DB-BD31-4B8C-83A1-F6EECF244321}">
                <p14:modId xmlns:p14="http://schemas.microsoft.com/office/powerpoint/2010/main" val="1984859602"/>
              </p:ext>
            </p:extLst>
          </p:nvPr>
        </p:nvGraphicFramePr>
        <p:xfrm>
          <a:off x="3180054" y="3526121"/>
          <a:ext cx="1705332" cy="579989"/>
        </p:xfrm>
        <a:graphic>
          <a:graphicData uri="http://schemas.openxmlformats.org/presentationml/2006/ole">
            <mc:AlternateContent xmlns:mc="http://schemas.openxmlformats.org/markup-compatibility/2006">
              <mc:Choice xmlns:v="urn:schemas-microsoft-com:vml" Requires="v">
                <p:oleObj spid="_x0000_s253555" name="公式" r:id="rId5" imgW="596880" imgH="228600" progId="Equation.3">
                  <p:embed/>
                </p:oleObj>
              </mc:Choice>
              <mc:Fallback>
                <p:oleObj name="公式" r:id="rId5" imgW="596880" imgH="228600" progId="Equation.3">
                  <p:embed/>
                  <p:pic>
                    <p:nvPicPr>
                      <p:cNvPr id="0" name=""/>
                      <p:cNvPicPr>
                        <a:picLocks noChangeArrowheads="1"/>
                      </p:cNvPicPr>
                      <p:nvPr/>
                    </p:nvPicPr>
                    <p:blipFill>
                      <a:blip r:embed="rId6"/>
                      <a:srcRect/>
                      <a:stretch>
                        <a:fillRect/>
                      </a:stretch>
                    </p:blipFill>
                    <p:spPr bwMode="auto">
                      <a:xfrm>
                        <a:off x="3180054" y="3526121"/>
                        <a:ext cx="1705332" cy="579989"/>
                      </a:xfrm>
                      <a:prstGeom prst="rect">
                        <a:avLst/>
                      </a:prstGeom>
                      <a:solidFill>
                        <a:srgbClr val="FFFF00">
                          <a:alpha val="23137"/>
                        </a:srgbClr>
                      </a:solidFill>
                      <a:ln>
                        <a:noFill/>
                      </a:ln>
                      <a:extLst/>
                    </p:spPr>
                  </p:pic>
                </p:oleObj>
              </mc:Fallback>
            </mc:AlternateContent>
          </a:graphicData>
        </a:graphic>
      </p:graphicFrame>
      <p:sp>
        <p:nvSpPr>
          <p:cNvPr id="5" name="Rectangle 5"/>
          <p:cNvSpPr>
            <a:spLocks noChangeArrowheads="1"/>
          </p:cNvSpPr>
          <p:nvPr/>
        </p:nvSpPr>
        <p:spPr bwMode="auto">
          <a:xfrm>
            <a:off x="2262478" y="944184"/>
            <a:ext cx="316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Clr>
                <a:schemeClr val="accent1"/>
              </a:buClr>
              <a:buFontTx/>
              <a:buChar char="•"/>
            </a:pPr>
            <a:r>
              <a:rPr kumimoji="1" lang="en-US" altLang="zh-CN" sz="2800" i="1" dirty="0">
                <a:solidFill>
                  <a:srgbClr val="FF0000"/>
                </a:solidFill>
              </a:rPr>
              <a:t> </a:t>
            </a:r>
            <a:r>
              <a:rPr kumimoji="1" lang="zh-CN" altLang="en-US" dirty="0">
                <a:solidFill>
                  <a:srgbClr val="009900"/>
                </a:solidFill>
              </a:rPr>
              <a:t>电子自旋角动量大小</a:t>
            </a:r>
          </a:p>
        </p:txBody>
      </p:sp>
      <p:sp>
        <p:nvSpPr>
          <p:cNvPr id="6" name="Rectangle 6"/>
          <p:cNvSpPr>
            <a:spLocks noChangeArrowheads="1"/>
          </p:cNvSpPr>
          <p:nvPr/>
        </p:nvSpPr>
        <p:spPr bwMode="auto">
          <a:xfrm>
            <a:off x="2262478" y="2865057"/>
            <a:ext cx="34740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Clr>
                <a:schemeClr val="accent1"/>
              </a:buClr>
              <a:buFontTx/>
              <a:buChar char="•"/>
            </a:pPr>
            <a:r>
              <a:rPr kumimoji="1" lang="en-US" altLang="zh-CN" sz="2800" i="1" dirty="0">
                <a:solidFill>
                  <a:srgbClr val="FF0000"/>
                </a:solidFill>
              </a:rPr>
              <a:t> </a:t>
            </a:r>
            <a:r>
              <a:rPr kumimoji="1" lang="en-US" altLang="zh-CN" sz="2800" i="1" dirty="0">
                <a:solidFill>
                  <a:srgbClr val="C00000"/>
                </a:solidFill>
              </a:rPr>
              <a:t>S</a:t>
            </a:r>
            <a:r>
              <a:rPr kumimoji="1" lang="en-US" altLang="zh-CN" sz="2800" i="1" dirty="0">
                <a:solidFill>
                  <a:srgbClr val="0000FF"/>
                </a:solidFill>
              </a:rPr>
              <a:t> </a:t>
            </a:r>
            <a:r>
              <a:rPr kumimoji="1" lang="zh-CN" altLang="en-US" dirty="0">
                <a:solidFill>
                  <a:srgbClr val="0000FF"/>
                </a:solidFill>
              </a:rPr>
              <a:t>在外磁场方向的投影</a:t>
            </a:r>
          </a:p>
        </p:txBody>
      </p:sp>
      <p:graphicFrame>
        <p:nvGraphicFramePr>
          <p:cNvPr id="7" name="Object 7"/>
          <p:cNvGraphicFramePr>
            <a:graphicFrameLocks/>
          </p:cNvGraphicFramePr>
          <p:nvPr>
            <p:extLst>
              <p:ext uri="{D42A27DB-BD31-4B8C-83A1-F6EECF244321}">
                <p14:modId xmlns:p14="http://schemas.microsoft.com/office/powerpoint/2010/main" val="1047221372"/>
              </p:ext>
            </p:extLst>
          </p:nvPr>
        </p:nvGraphicFramePr>
        <p:xfrm>
          <a:off x="2816517" y="5902325"/>
          <a:ext cx="3021907" cy="683832"/>
        </p:xfrm>
        <a:graphic>
          <a:graphicData uri="http://schemas.openxmlformats.org/presentationml/2006/ole">
            <mc:AlternateContent xmlns:mc="http://schemas.openxmlformats.org/markup-compatibility/2006">
              <mc:Choice xmlns:v="urn:schemas-microsoft-com:vml" Requires="v">
                <p:oleObj spid="_x0000_s253556" name="公式" r:id="rId7" imgW="1384200" imgH="279360" progId="Equation.3">
                  <p:embed/>
                </p:oleObj>
              </mc:Choice>
              <mc:Fallback>
                <p:oleObj name="公式" r:id="rId7" imgW="1384200" imgH="279360" progId="Equation.3">
                  <p:embed/>
                  <p:pic>
                    <p:nvPicPr>
                      <p:cNvPr id="0" name=""/>
                      <p:cNvPicPr>
                        <a:picLocks noChangeArrowheads="1"/>
                      </p:cNvPicPr>
                      <p:nvPr/>
                    </p:nvPicPr>
                    <p:blipFill>
                      <a:blip r:embed="rId8"/>
                      <a:srcRect/>
                      <a:stretch>
                        <a:fillRect/>
                      </a:stretch>
                    </p:blipFill>
                    <p:spPr bwMode="auto">
                      <a:xfrm>
                        <a:off x="2816517" y="5902325"/>
                        <a:ext cx="3021907" cy="683832"/>
                      </a:xfrm>
                      <a:prstGeom prst="rect">
                        <a:avLst/>
                      </a:prstGeom>
                      <a:solidFill>
                        <a:srgbClr val="87119F">
                          <a:alpha val="21960"/>
                        </a:srgbClr>
                      </a:solidFill>
                      <a:ln>
                        <a:noFill/>
                      </a:ln>
                      <a:extLst/>
                    </p:spPr>
                  </p:pic>
                </p:oleObj>
              </mc:Fallback>
            </mc:AlternateContent>
          </a:graphicData>
        </a:graphic>
      </p:graphicFrame>
      <p:sp>
        <p:nvSpPr>
          <p:cNvPr id="8" name="Rectangle 8"/>
          <p:cNvSpPr>
            <a:spLocks noChangeArrowheads="1"/>
          </p:cNvSpPr>
          <p:nvPr/>
        </p:nvSpPr>
        <p:spPr bwMode="auto">
          <a:xfrm>
            <a:off x="2816517" y="2284034"/>
            <a:ext cx="25479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solidFill>
                  <a:srgbClr val="FF0000"/>
                </a:solidFill>
                <a:ea typeface="楷体_GB2312" pitchFamily="49" charset="-122"/>
              </a:rPr>
              <a:t>s </a:t>
            </a:r>
            <a:r>
              <a:rPr kumimoji="1" lang="en-US" altLang="zh-CN" sz="2800">
                <a:solidFill>
                  <a:srgbClr val="FF0000"/>
                </a:solidFill>
                <a:ea typeface="楷体_GB2312" pitchFamily="49" charset="-122"/>
              </a:rPr>
              <a:t>—</a:t>
            </a:r>
            <a:r>
              <a:rPr kumimoji="1" lang="zh-CN" altLang="en-US">
                <a:solidFill>
                  <a:srgbClr val="FF0000"/>
                </a:solidFill>
                <a:ea typeface="楷体_GB2312" pitchFamily="49" charset="-122"/>
              </a:rPr>
              <a:t>自旋量子数</a:t>
            </a:r>
          </a:p>
        </p:txBody>
      </p:sp>
      <p:sp>
        <p:nvSpPr>
          <p:cNvPr id="10" name="Rectangle 10"/>
          <p:cNvSpPr>
            <a:spLocks noChangeArrowheads="1"/>
          </p:cNvSpPr>
          <p:nvPr/>
        </p:nvSpPr>
        <p:spPr bwMode="auto">
          <a:xfrm>
            <a:off x="2187866" y="4068384"/>
            <a:ext cx="4470400"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kumimoji="1" lang="zh-CN" altLang="en-US" dirty="0">
                <a:solidFill>
                  <a:srgbClr val="009900"/>
                </a:solidFill>
                <a:ea typeface="楷体_GB2312" pitchFamily="49" charset="-122"/>
              </a:rPr>
              <a:t>自旋磁量子数 </a:t>
            </a:r>
            <a:r>
              <a:rPr kumimoji="1" lang="en-US" altLang="zh-CN" sz="2800" i="1" dirty="0" err="1">
                <a:solidFill>
                  <a:srgbClr val="C00000"/>
                </a:solidFill>
                <a:ea typeface="楷体_GB2312" pitchFamily="49" charset="-122"/>
              </a:rPr>
              <a:t>m</a:t>
            </a:r>
            <a:r>
              <a:rPr kumimoji="1" lang="en-US" altLang="zh-CN" sz="2800" i="1" baseline="-22000" dirty="0" err="1">
                <a:solidFill>
                  <a:srgbClr val="C00000"/>
                </a:solidFill>
                <a:ea typeface="楷体_GB2312" pitchFamily="49" charset="-122"/>
              </a:rPr>
              <a:t>s</a:t>
            </a:r>
            <a:r>
              <a:rPr kumimoji="1" lang="en-US" altLang="zh-CN" sz="2800" dirty="0">
                <a:solidFill>
                  <a:srgbClr val="009900"/>
                </a:solidFill>
                <a:ea typeface="楷体_GB2312" pitchFamily="49" charset="-122"/>
              </a:rPr>
              <a:t> </a:t>
            </a:r>
            <a:r>
              <a:rPr kumimoji="1" lang="zh-CN" altLang="en-US" dirty="0">
                <a:solidFill>
                  <a:srgbClr val="009900"/>
                </a:solidFill>
                <a:ea typeface="楷体_GB2312" pitchFamily="49" charset="-122"/>
              </a:rPr>
              <a:t>取值个数为              </a:t>
            </a:r>
          </a:p>
        </p:txBody>
      </p:sp>
      <p:sp>
        <p:nvSpPr>
          <p:cNvPr id="11" name="Rectangle 11"/>
          <p:cNvSpPr>
            <a:spLocks noChangeArrowheads="1"/>
          </p:cNvSpPr>
          <p:nvPr/>
        </p:nvSpPr>
        <p:spPr bwMode="auto">
          <a:xfrm>
            <a:off x="2046579" y="334582"/>
            <a:ext cx="1922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rPr>
              <a:t> </a:t>
            </a:r>
            <a:r>
              <a:rPr kumimoji="1" lang="zh-CN" altLang="en-US" sz="3200">
                <a:solidFill>
                  <a:srgbClr val="FF0000"/>
                </a:solidFill>
              </a:rPr>
              <a:t>电子自旋</a:t>
            </a:r>
            <a:endParaRPr kumimoji="1" lang="en-US" altLang="zh-CN" sz="3200">
              <a:solidFill>
                <a:srgbClr val="FF0000"/>
              </a:solidFill>
            </a:endParaRPr>
          </a:p>
        </p:txBody>
      </p:sp>
      <p:sp>
        <p:nvSpPr>
          <p:cNvPr id="16" name="Rectangle 16"/>
          <p:cNvSpPr>
            <a:spLocks noChangeArrowheads="1"/>
          </p:cNvSpPr>
          <p:nvPr/>
        </p:nvSpPr>
        <p:spPr bwMode="auto">
          <a:xfrm>
            <a:off x="3969041" y="5135184"/>
            <a:ext cx="1617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dirty="0" err="1">
                <a:ea typeface="楷体_GB2312" pitchFamily="49" charset="-122"/>
              </a:rPr>
              <a:t>m</a:t>
            </a:r>
            <a:r>
              <a:rPr kumimoji="1" lang="en-US" altLang="zh-CN" sz="2800" baseline="-20000" dirty="0" err="1">
                <a:ea typeface="楷体_GB2312" pitchFamily="49" charset="-122"/>
              </a:rPr>
              <a:t>s</a:t>
            </a:r>
            <a:r>
              <a:rPr kumimoji="1" lang="en-US" altLang="zh-CN" sz="2800" baseline="-20000" dirty="0">
                <a:ea typeface="楷体_GB2312" pitchFamily="49" charset="-122"/>
              </a:rPr>
              <a:t> </a:t>
            </a:r>
            <a:r>
              <a:rPr kumimoji="1" lang="en-US" altLang="zh-CN" sz="2800" i="1" dirty="0">
                <a:ea typeface="楷体_GB2312" pitchFamily="49" charset="-122"/>
              </a:rPr>
              <a:t>= </a:t>
            </a:r>
            <a:r>
              <a:rPr kumimoji="1" lang="en-US" altLang="zh-CN" dirty="0">
                <a:ea typeface="楷体_GB2312" pitchFamily="49" charset="-122"/>
              </a:rPr>
              <a:t>±1/2</a:t>
            </a:r>
          </a:p>
        </p:txBody>
      </p:sp>
      <p:sp>
        <p:nvSpPr>
          <p:cNvPr id="17" name="Rectangle 17"/>
          <p:cNvSpPr>
            <a:spLocks noChangeArrowheads="1"/>
          </p:cNvSpPr>
          <p:nvPr/>
        </p:nvSpPr>
        <p:spPr bwMode="auto">
          <a:xfrm>
            <a:off x="3180055" y="4670045"/>
            <a:ext cx="1301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FF0000"/>
                </a:solidFill>
                <a:ea typeface="楷体_GB2312" pitchFamily="49" charset="-122"/>
              </a:rPr>
              <a:t>2</a:t>
            </a:r>
            <a:r>
              <a:rPr kumimoji="1" lang="en-US" altLang="zh-CN" sz="2800" i="1">
                <a:solidFill>
                  <a:srgbClr val="FF0000"/>
                </a:solidFill>
                <a:ea typeface="楷体_GB2312" pitchFamily="49" charset="-122"/>
              </a:rPr>
              <a:t>s </a:t>
            </a:r>
            <a:r>
              <a:rPr kumimoji="1" lang="en-US" altLang="zh-CN">
                <a:solidFill>
                  <a:srgbClr val="FF0000"/>
                </a:solidFill>
                <a:ea typeface="楷体_GB2312" pitchFamily="49" charset="-122"/>
              </a:rPr>
              <a:t>+1= 2</a:t>
            </a:r>
          </a:p>
        </p:txBody>
      </p:sp>
      <p:sp>
        <p:nvSpPr>
          <p:cNvPr id="18" name="Rectangle 18"/>
          <p:cNvSpPr>
            <a:spLocks noChangeArrowheads="1"/>
          </p:cNvSpPr>
          <p:nvPr/>
        </p:nvSpPr>
        <p:spPr bwMode="auto">
          <a:xfrm>
            <a:off x="2224379" y="5141534"/>
            <a:ext cx="2111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CC00CC"/>
                </a:solidFill>
                <a:ea typeface="楷体_GB2312" pitchFamily="49" charset="-122"/>
              </a:rPr>
              <a:t>则</a:t>
            </a:r>
            <a:r>
              <a:rPr kumimoji="1" lang="zh-CN" altLang="en-US" sz="2800" i="1" dirty="0">
                <a:solidFill>
                  <a:srgbClr val="CC00CC"/>
                </a:solidFill>
                <a:ea typeface="楷体_GB2312" pitchFamily="49" charset="-122"/>
              </a:rPr>
              <a:t> </a:t>
            </a:r>
            <a:r>
              <a:rPr kumimoji="1" lang="zh-CN" altLang="en-US" sz="2800" i="1" dirty="0">
                <a:solidFill>
                  <a:srgbClr val="FF0000"/>
                </a:solidFill>
                <a:ea typeface="楷体_GB2312" pitchFamily="49" charset="-122"/>
              </a:rPr>
              <a:t> </a:t>
            </a:r>
            <a:r>
              <a:rPr kumimoji="1" lang="en-US" altLang="zh-CN" sz="2800" i="1" dirty="0">
                <a:ea typeface="楷体_GB2312" pitchFamily="49" charset="-122"/>
              </a:rPr>
              <a:t>s </a:t>
            </a:r>
            <a:r>
              <a:rPr kumimoji="1" lang="en-US" altLang="zh-CN" i="1" dirty="0">
                <a:ea typeface="楷体_GB2312" pitchFamily="49" charset="-122"/>
              </a:rPr>
              <a:t>=</a:t>
            </a:r>
            <a:r>
              <a:rPr kumimoji="1" lang="en-US" altLang="zh-CN" sz="2800" i="1" dirty="0">
                <a:ea typeface="楷体_GB2312" pitchFamily="49" charset="-122"/>
              </a:rPr>
              <a:t> </a:t>
            </a:r>
            <a:r>
              <a:rPr kumimoji="1" lang="en-US" altLang="zh-CN" dirty="0">
                <a:ea typeface="楷体_GB2312" pitchFamily="49" charset="-122"/>
              </a:rPr>
              <a:t>1/2 </a:t>
            </a:r>
            <a:r>
              <a:rPr kumimoji="1" lang="zh-CN" altLang="en-US" dirty="0">
                <a:ea typeface="楷体_GB2312" pitchFamily="49" charset="-122"/>
              </a:rPr>
              <a:t>，</a:t>
            </a:r>
          </a:p>
        </p:txBody>
      </p:sp>
      <p:sp>
        <p:nvSpPr>
          <p:cNvPr id="21" name="矩形 20"/>
          <p:cNvSpPr>
            <a:spLocks noChangeArrowheads="1"/>
          </p:cNvSpPr>
          <p:nvPr/>
        </p:nvSpPr>
        <p:spPr bwMode="auto">
          <a:xfrm>
            <a:off x="5231203" y="89745"/>
            <a:ext cx="1214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4000" dirty="0">
                <a:solidFill>
                  <a:srgbClr val="FF0000"/>
                </a:solidFill>
              </a:rPr>
              <a:t>总结</a:t>
            </a:r>
            <a:endParaRPr lang="zh-CN" altLang="en-US" sz="4000" dirty="0">
              <a:solidFill>
                <a:srgbClr val="FF0000"/>
              </a:solidFill>
            </a:endParaRPr>
          </a:p>
        </p:txBody>
      </p:sp>
      <p:pic>
        <p:nvPicPr>
          <p:cNvPr id="22" name="Picture 2" descr="电子自旋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0817" y="1484646"/>
            <a:ext cx="3278187"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9"/>
          <p:cNvSpPr txBox="1">
            <a:spLocks noChangeArrowheads="1"/>
          </p:cNvSpPr>
          <p:nvPr/>
        </p:nvSpPr>
        <p:spPr bwMode="auto">
          <a:xfrm>
            <a:off x="7325792" y="5761371"/>
            <a:ext cx="26876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a:latin typeface="楷体_GB2312" pitchFamily="49" charset="-122"/>
                <a:ea typeface="楷体_GB2312" pitchFamily="49" charset="-122"/>
              </a:rPr>
              <a:t>电子自旋角动量在    </a:t>
            </a:r>
          </a:p>
          <a:p>
            <a:pPr eaLnBrk="1" hangingPunct="1"/>
            <a:r>
              <a:rPr kumimoji="1" lang="zh-CN" altLang="en-US" sz="2000" dirty="0">
                <a:latin typeface="楷体_GB2312" pitchFamily="49" charset="-122"/>
                <a:ea typeface="楷体_GB2312" pitchFamily="49" charset="-122"/>
              </a:rPr>
              <a:t> 外磁场中的取向</a:t>
            </a:r>
          </a:p>
        </p:txBody>
      </p:sp>
      <p:grpSp>
        <p:nvGrpSpPr>
          <p:cNvPr id="24" name="Group 12"/>
          <p:cNvGrpSpPr>
            <a:grpSpLocks/>
          </p:cNvGrpSpPr>
          <p:nvPr/>
        </p:nvGrpSpPr>
        <p:grpSpPr bwMode="auto">
          <a:xfrm>
            <a:off x="6892403" y="1484645"/>
            <a:ext cx="3276600" cy="4232275"/>
            <a:chOff x="3329" y="617"/>
            <a:chExt cx="2064" cy="2666"/>
          </a:xfrm>
        </p:grpSpPr>
        <p:pic>
          <p:nvPicPr>
            <p:cNvPr id="25" name="Picture 13" descr="电子自旋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9" y="617"/>
              <a:ext cx="2064" cy="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14"/>
            <p:cNvSpPr>
              <a:spLocks noChangeShapeType="1"/>
            </p:cNvSpPr>
            <p:nvPr/>
          </p:nvSpPr>
          <p:spPr bwMode="auto">
            <a:xfrm>
              <a:off x="5077" y="2486"/>
              <a:ext cx="67" cy="0"/>
            </a:xfrm>
            <a:prstGeom prst="line">
              <a:avLst/>
            </a:prstGeom>
            <a:noFill/>
            <a:ln w="9525">
              <a:solidFill>
                <a:schemeClr val="bg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27" name="Line 15"/>
          <p:cNvSpPr>
            <a:spLocks noChangeShapeType="1"/>
          </p:cNvSpPr>
          <p:nvPr/>
        </p:nvSpPr>
        <p:spPr bwMode="auto">
          <a:xfrm>
            <a:off x="9684815" y="2984831"/>
            <a:ext cx="106362" cy="0"/>
          </a:xfrm>
          <a:prstGeom prst="line">
            <a:avLst/>
          </a:prstGeom>
          <a:noFill/>
          <a:ln w="9525">
            <a:solidFill>
              <a:schemeClr val="bg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 name="Object 22"/>
          <p:cNvGraphicFramePr>
            <a:graphicFrameLocks noChangeAspect="1"/>
          </p:cNvGraphicFramePr>
          <p:nvPr>
            <p:extLst>
              <p:ext uri="{D42A27DB-BD31-4B8C-83A1-F6EECF244321}">
                <p14:modId xmlns:p14="http://schemas.microsoft.com/office/powerpoint/2010/main" val="4198630256"/>
              </p:ext>
            </p:extLst>
          </p:nvPr>
        </p:nvGraphicFramePr>
        <p:xfrm>
          <a:off x="8112978" y="745616"/>
          <a:ext cx="1546225" cy="592720"/>
        </p:xfrm>
        <a:graphic>
          <a:graphicData uri="http://schemas.openxmlformats.org/presentationml/2006/ole">
            <mc:AlternateContent xmlns:mc="http://schemas.openxmlformats.org/markup-compatibility/2006">
              <mc:Choice xmlns:v="urn:schemas-microsoft-com:vml" Requires="v">
                <p:oleObj spid="_x0000_s253557" name="Equation" r:id="rId11" imgW="596900" imgH="228600" progId="Equation.3">
                  <p:embed/>
                </p:oleObj>
              </mc:Choice>
              <mc:Fallback>
                <p:oleObj name="Equation" r:id="rId11" imgW="5969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2978" y="745616"/>
                        <a:ext cx="1546225" cy="592720"/>
                      </a:xfrm>
                      <a:prstGeom prst="rect">
                        <a:avLst/>
                      </a:prstGeom>
                      <a:solidFill>
                        <a:schemeClr val="bg1"/>
                      </a:solidFill>
                      <a:ln>
                        <a:noFill/>
                      </a:ln>
                      <a:effectLst/>
                      <a:extLst/>
                    </p:spPr>
                  </p:pic>
                </p:oleObj>
              </mc:Fallback>
            </mc:AlternateContent>
          </a:graphicData>
        </a:graphic>
      </p:graphicFrame>
      <p:sp>
        <p:nvSpPr>
          <p:cNvPr id="29" name="Rectangle 19"/>
          <p:cNvSpPr>
            <a:spLocks noChangeArrowheads="1"/>
          </p:cNvSpPr>
          <p:nvPr/>
        </p:nvSpPr>
        <p:spPr bwMode="auto">
          <a:xfrm>
            <a:off x="7728224" y="1544360"/>
            <a:ext cx="1362075" cy="409575"/>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Tree>
    <p:extLst>
      <p:ext uri="{BB962C8B-B14F-4D97-AF65-F5344CB8AC3E}">
        <p14:creationId xmlns:p14="http://schemas.microsoft.com/office/powerpoint/2010/main" val="94671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arn(inVertic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ppt_x"/>
                                          </p:val>
                                        </p:tav>
                                        <p:tav tm="100000">
                                          <p:val>
                                            <p:strVal val="#ppt_x"/>
                                          </p:val>
                                        </p:tav>
                                      </p:tavLst>
                                    </p:anim>
                                    <p:anim calcmode="lin" valueType="num">
                                      <p:cBhvr additive="base">
                                        <p:cTn id="6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ppt_x"/>
                                          </p:val>
                                        </p:tav>
                                        <p:tav tm="100000">
                                          <p:val>
                                            <p:strVal val="#ppt_x"/>
                                          </p:val>
                                        </p:tav>
                                      </p:tavLst>
                                    </p:anim>
                                    <p:anim calcmode="lin" valueType="num">
                                      <p:cBhvr additive="base">
                                        <p:cTn id="7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8" grpId="0" autoUpdateAnimBg="0"/>
      <p:bldP spid="10" grpId="0" autoUpdateAnimBg="0"/>
      <p:bldP spid="16" grpId="0" autoUpdateAnimBg="0"/>
      <p:bldP spid="17" grpId="0" autoUpdateAnimBg="0"/>
      <p:bldP spid="18" grpId="0" autoUpdateAnimBg="0"/>
      <p:bldP spid="23" grpId="0"/>
      <p:bldP spid="27" grpId="0" animBg="1"/>
      <p:bldP spid="2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4043365" y="441506"/>
            <a:ext cx="5183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9900"/>
                </a:solidFill>
              </a:rPr>
              <a:t>表征电子的运动状态的四个量子数</a:t>
            </a:r>
          </a:p>
        </p:txBody>
      </p:sp>
      <p:sp>
        <p:nvSpPr>
          <p:cNvPr id="3" name="Rectangle 4"/>
          <p:cNvSpPr>
            <a:spLocks noChangeArrowheads="1"/>
          </p:cNvSpPr>
          <p:nvPr/>
        </p:nvSpPr>
        <p:spPr bwMode="auto">
          <a:xfrm>
            <a:off x="2084389" y="1046342"/>
            <a:ext cx="6784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987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kumimoji="1" lang="en-US" altLang="zh-CN" dirty="0">
                <a:solidFill>
                  <a:srgbClr val="FF00FF"/>
                </a:solidFill>
              </a:rPr>
              <a:t>1</a:t>
            </a:r>
            <a:r>
              <a:rPr kumimoji="1" lang="en-US" altLang="zh-CN" sz="2800" dirty="0">
                <a:solidFill>
                  <a:srgbClr val="FF00FF"/>
                </a:solidFill>
              </a:rPr>
              <a:t>.</a:t>
            </a:r>
            <a:r>
              <a:rPr kumimoji="1" lang="zh-CN" altLang="en-US" dirty="0">
                <a:solidFill>
                  <a:srgbClr val="FF00FF"/>
                </a:solidFill>
              </a:rPr>
              <a:t>主量子数 </a:t>
            </a:r>
            <a:r>
              <a:rPr kumimoji="1" lang="en-US" altLang="zh-CN" sz="2800" i="1" dirty="0">
                <a:solidFill>
                  <a:srgbClr val="FF00FF"/>
                </a:solidFill>
              </a:rPr>
              <a:t>n</a:t>
            </a:r>
            <a:r>
              <a:rPr kumimoji="1" lang="en-US" altLang="zh-CN" dirty="0">
                <a:solidFill>
                  <a:srgbClr val="FF00FF"/>
                </a:solidFill>
              </a:rPr>
              <a:t>  ( 1 , 2 , 3, ……)</a:t>
            </a:r>
          </a:p>
        </p:txBody>
      </p:sp>
      <p:sp>
        <p:nvSpPr>
          <p:cNvPr id="4" name="Rectangle 5"/>
          <p:cNvSpPr>
            <a:spLocks noChangeArrowheads="1"/>
          </p:cNvSpPr>
          <p:nvPr/>
        </p:nvSpPr>
        <p:spPr bwMode="auto">
          <a:xfrm>
            <a:off x="2354263" y="2046467"/>
            <a:ext cx="6927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dirty="0">
                <a:solidFill>
                  <a:srgbClr val="C00000"/>
                </a:solidFill>
              </a:rPr>
              <a:t>2</a:t>
            </a:r>
            <a:r>
              <a:rPr kumimoji="1" lang="en-US" altLang="zh-CN" sz="2800" dirty="0">
                <a:solidFill>
                  <a:srgbClr val="C00000"/>
                </a:solidFill>
              </a:rPr>
              <a:t>. </a:t>
            </a:r>
            <a:r>
              <a:rPr kumimoji="1" lang="zh-CN" altLang="en-US" dirty="0">
                <a:solidFill>
                  <a:srgbClr val="C00000"/>
                </a:solidFill>
              </a:rPr>
              <a:t>副量子数  </a:t>
            </a:r>
            <a:r>
              <a:rPr kumimoji="1" lang="en-US" altLang="zh-CN" i="1" dirty="0">
                <a:solidFill>
                  <a:srgbClr val="C00000"/>
                </a:solidFill>
              </a:rPr>
              <a:t>l  </a:t>
            </a:r>
            <a:r>
              <a:rPr kumimoji="1" lang="en-US" altLang="zh-CN" dirty="0">
                <a:solidFill>
                  <a:srgbClr val="C00000"/>
                </a:solidFill>
              </a:rPr>
              <a:t>( 0</a:t>
            </a:r>
            <a:r>
              <a:rPr kumimoji="1" lang="zh-CN" altLang="en-US" dirty="0">
                <a:solidFill>
                  <a:srgbClr val="C00000"/>
                </a:solidFill>
              </a:rPr>
              <a:t>，</a:t>
            </a:r>
            <a:r>
              <a:rPr kumimoji="1" lang="en-US" altLang="zh-CN" dirty="0">
                <a:solidFill>
                  <a:srgbClr val="C00000"/>
                </a:solidFill>
              </a:rPr>
              <a:t>1</a:t>
            </a:r>
            <a:r>
              <a:rPr kumimoji="1" lang="zh-CN" altLang="en-US" dirty="0">
                <a:solidFill>
                  <a:srgbClr val="C00000"/>
                </a:solidFill>
              </a:rPr>
              <a:t>，</a:t>
            </a:r>
            <a:r>
              <a:rPr kumimoji="1" lang="en-US" altLang="zh-CN" dirty="0">
                <a:solidFill>
                  <a:srgbClr val="C00000"/>
                </a:solidFill>
              </a:rPr>
              <a:t>2</a:t>
            </a:r>
            <a:r>
              <a:rPr kumimoji="1" lang="zh-CN" altLang="en-US" dirty="0">
                <a:solidFill>
                  <a:srgbClr val="C00000"/>
                </a:solidFill>
              </a:rPr>
              <a:t>，</a:t>
            </a:r>
            <a:r>
              <a:rPr kumimoji="1" lang="en-US" altLang="zh-CN" dirty="0">
                <a:solidFill>
                  <a:srgbClr val="C00000"/>
                </a:solidFill>
              </a:rPr>
              <a:t>……. , </a:t>
            </a:r>
            <a:r>
              <a:rPr kumimoji="1" lang="en-US" altLang="zh-CN" i="1" dirty="0">
                <a:solidFill>
                  <a:srgbClr val="C00000"/>
                </a:solidFill>
              </a:rPr>
              <a:t>n </a:t>
            </a:r>
            <a:r>
              <a:rPr kumimoji="1" lang="en-US" altLang="zh-CN" dirty="0">
                <a:solidFill>
                  <a:srgbClr val="C00000"/>
                </a:solidFill>
              </a:rPr>
              <a:t>-1 ) </a:t>
            </a:r>
          </a:p>
        </p:txBody>
      </p:sp>
      <p:sp>
        <p:nvSpPr>
          <p:cNvPr id="5" name="Rectangle 6"/>
          <p:cNvSpPr>
            <a:spLocks noChangeArrowheads="1"/>
          </p:cNvSpPr>
          <p:nvPr/>
        </p:nvSpPr>
        <p:spPr bwMode="auto">
          <a:xfrm>
            <a:off x="2354264" y="3046592"/>
            <a:ext cx="7299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dirty="0">
                <a:solidFill>
                  <a:srgbClr val="FF0000"/>
                </a:solidFill>
              </a:rPr>
              <a:t>3</a:t>
            </a:r>
            <a:r>
              <a:rPr kumimoji="1" lang="en-US" altLang="zh-CN" sz="2800" dirty="0">
                <a:solidFill>
                  <a:srgbClr val="FF0000"/>
                </a:solidFill>
              </a:rPr>
              <a:t>. </a:t>
            </a:r>
            <a:r>
              <a:rPr kumimoji="1" lang="zh-CN" altLang="en-US" dirty="0">
                <a:solidFill>
                  <a:srgbClr val="FF0000"/>
                </a:solidFill>
              </a:rPr>
              <a:t>磁量子数  </a:t>
            </a:r>
            <a:r>
              <a:rPr kumimoji="1" lang="en-US" altLang="zh-CN" sz="2800" i="1" dirty="0">
                <a:solidFill>
                  <a:srgbClr val="FF0000"/>
                </a:solidFill>
              </a:rPr>
              <a:t>m</a:t>
            </a:r>
            <a:r>
              <a:rPr kumimoji="1" lang="en-US" altLang="zh-CN" sz="2800" i="1" baseline="-20000" dirty="0">
                <a:solidFill>
                  <a:srgbClr val="FF0000"/>
                </a:solidFill>
              </a:rPr>
              <a:t>l  </a:t>
            </a:r>
            <a:r>
              <a:rPr kumimoji="1" lang="en-US" altLang="zh-CN" dirty="0">
                <a:solidFill>
                  <a:srgbClr val="FF0000"/>
                </a:solidFill>
              </a:rPr>
              <a:t>( 0</a:t>
            </a:r>
            <a:r>
              <a:rPr kumimoji="1" lang="zh-CN" altLang="en-US" dirty="0">
                <a:solidFill>
                  <a:srgbClr val="FF0000"/>
                </a:solidFill>
              </a:rPr>
              <a:t>，</a:t>
            </a:r>
            <a:r>
              <a:rPr kumimoji="1" lang="en-US" altLang="zh-CN" sz="2000" dirty="0">
                <a:solidFill>
                  <a:srgbClr val="FF0000"/>
                </a:solidFill>
              </a:rPr>
              <a:t>±</a:t>
            </a:r>
            <a:r>
              <a:rPr kumimoji="1" lang="en-US" altLang="zh-CN" dirty="0">
                <a:solidFill>
                  <a:srgbClr val="FF0000"/>
                </a:solidFill>
              </a:rPr>
              <a:t>1</a:t>
            </a:r>
            <a:r>
              <a:rPr kumimoji="1" lang="zh-CN" altLang="en-US" dirty="0">
                <a:solidFill>
                  <a:srgbClr val="FF0000"/>
                </a:solidFill>
              </a:rPr>
              <a:t>， </a:t>
            </a:r>
            <a:r>
              <a:rPr kumimoji="1" lang="en-US" altLang="zh-CN" sz="2000" dirty="0">
                <a:solidFill>
                  <a:srgbClr val="FF0000"/>
                </a:solidFill>
              </a:rPr>
              <a:t>±</a:t>
            </a:r>
            <a:r>
              <a:rPr kumimoji="1" lang="en-US" altLang="zh-CN" dirty="0">
                <a:solidFill>
                  <a:srgbClr val="FF0000"/>
                </a:solidFill>
              </a:rPr>
              <a:t> 2</a:t>
            </a:r>
            <a:r>
              <a:rPr kumimoji="1" lang="zh-CN" altLang="en-US" dirty="0">
                <a:solidFill>
                  <a:srgbClr val="FF0000"/>
                </a:solidFill>
              </a:rPr>
              <a:t>，</a:t>
            </a:r>
            <a:r>
              <a:rPr kumimoji="1" lang="en-US" altLang="zh-CN" dirty="0">
                <a:solidFill>
                  <a:srgbClr val="FF0000"/>
                </a:solidFill>
              </a:rPr>
              <a:t>……. , </a:t>
            </a:r>
            <a:r>
              <a:rPr kumimoji="1" lang="en-US" altLang="zh-CN" sz="2000" dirty="0">
                <a:solidFill>
                  <a:srgbClr val="FF0000"/>
                </a:solidFill>
              </a:rPr>
              <a:t>±</a:t>
            </a:r>
            <a:r>
              <a:rPr kumimoji="1" lang="en-US" altLang="zh-CN" dirty="0">
                <a:solidFill>
                  <a:srgbClr val="FF0000"/>
                </a:solidFill>
              </a:rPr>
              <a:t> </a:t>
            </a:r>
            <a:r>
              <a:rPr kumimoji="1" lang="en-US" altLang="zh-CN" i="1" dirty="0">
                <a:solidFill>
                  <a:srgbClr val="FF0000"/>
                </a:solidFill>
              </a:rPr>
              <a:t>l</a:t>
            </a:r>
            <a:r>
              <a:rPr kumimoji="1" lang="en-US" altLang="zh-CN" dirty="0">
                <a:solidFill>
                  <a:srgbClr val="FF0000"/>
                </a:solidFill>
              </a:rPr>
              <a:t> ) </a:t>
            </a:r>
          </a:p>
        </p:txBody>
      </p:sp>
      <p:sp>
        <p:nvSpPr>
          <p:cNvPr id="6" name="Rectangle 7"/>
          <p:cNvSpPr>
            <a:spLocks noChangeArrowheads="1"/>
          </p:cNvSpPr>
          <p:nvPr/>
        </p:nvSpPr>
        <p:spPr bwMode="auto">
          <a:xfrm>
            <a:off x="2354264" y="4072117"/>
            <a:ext cx="7013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olidFill>
                  <a:srgbClr val="CC00CC"/>
                </a:solidFill>
              </a:rPr>
              <a:t>4</a:t>
            </a:r>
            <a:r>
              <a:rPr kumimoji="1" lang="en-US" altLang="zh-CN" sz="2800" dirty="0">
                <a:solidFill>
                  <a:srgbClr val="CC00CC"/>
                </a:solidFill>
              </a:rPr>
              <a:t>.</a:t>
            </a:r>
            <a:r>
              <a:rPr kumimoji="1" lang="zh-CN" altLang="en-US" dirty="0">
                <a:solidFill>
                  <a:srgbClr val="CC00CC"/>
                </a:solidFill>
              </a:rPr>
              <a:t>自旋磁量子数  </a:t>
            </a:r>
            <a:r>
              <a:rPr kumimoji="1" lang="en-US" altLang="zh-CN" sz="2800" i="1" dirty="0" err="1">
                <a:solidFill>
                  <a:srgbClr val="CC00CC"/>
                </a:solidFill>
              </a:rPr>
              <a:t>m</a:t>
            </a:r>
            <a:r>
              <a:rPr kumimoji="1" lang="en-US" altLang="zh-CN" sz="2800" i="1" baseline="-20000" dirty="0" err="1">
                <a:solidFill>
                  <a:srgbClr val="CC00CC"/>
                </a:solidFill>
              </a:rPr>
              <a:t>s</a:t>
            </a:r>
            <a:r>
              <a:rPr kumimoji="1" lang="en-US" altLang="zh-CN" sz="2800" i="1" baseline="-20000" dirty="0">
                <a:solidFill>
                  <a:srgbClr val="CC00CC"/>
                </a:solidFill>
              </a:rPr>
              <a:t>  </a:t>
            </a:r>
            <a:r>
              <a:rPr kumimoji="1" lang="en-US" altLang="zh-CN" dirty="0">
                <a:solidFill>
                  <a:srgbClr val="CC00CC"/>
                </a:solidFill>
              </a:rPr>
              <a:t>( ½  ,  -½  ) </a:t>
            </a:r>
          </a:p>
        </p:txBody>
      </p:sp>
      <p:sp>
        <p:nvSpPr>
          <p:cNvPr id="7" name="Rectangle 8"/>
          <p:cNvSpPr>
            <a:spLocks noChangeArrowheads="1"/>
          </p:cNvSpPr>
          <p:nvPr/>
        </p:nvSpPr>
        <p:spPr bwMode="auto">
          <a:xfrm>
            <a:off x="3190875" y="1582917"/>
            <a:ext cx="544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ea typeface="楷体_GB2312" pitchFamily="49" charset="-122"/>
              </a:rPr>
              <a:t>大体上决定了电子能量</a:t>
            </a:r>
          </a:p>
        </p:txBody>
      </p:sp>
      <p:sp>
        <p:nvSpPr>
          <p:cNvPr id="8" name="Rectangle 9"/>
          <p:cNvSpPr>
            <a:spLocks noChangeArrowheads="1"/>
          </p:cNvSpPr>
          <p:nvPr/>
        </p:nvSpPr>
        <p:spPr bwMode="auto">
          <a:xfrm>
            <a:off x="3189289" y="2565579"/>
            <a:ext cx="7310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00FF"/>
                </a:solidFill>
                <a:ea typeface="楷体_GB2312" pitchFamily="49" charset="-122"/>
              </a:rPr>
              <a:t>决定电子的轨道角动量大小，对能量也有稍许影响。</a:t>
            </a:r>
          </a:p>
        </p:txBody>
      </p:sp>
      <p:sp>
        <p:nvSpPr>
          <p:cNvPr id="9" name="Rectangle 10"/>
          <p:cNvSpPr>
            <a:spLocks noChangeArrowheads="1"/>
          </p:cNvSpPr>
          <p:nvPr/>
        </p:nvSpPr>
        <p:spPr bwMode="auto">
          <a:xfrm>
            <a:off x="3195639" y="3626029"/>
            <a:ext cx="5221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9900"/>
                </a:solidFill>
                <a:ea typeface="楷体_GB2312" pitchFamily="49" charset="-122"/>
              </a:rPr>
              <a:t>决定电子轨道角动量空间取向</a:t>
            </a:r>
          </a:p>
        </p:txBody>
      </p:sp>
      <p:sp>
        <p:nvSpPr>
          <p:cNvPr id="10" name="Rectangle 11"/>
          <p:cNvSpPr>
            <a:spLocks noChangeArrowheads="1"/>
          </p:cNvSpPr>
          <p:nvPr/>
        </p:nvSpPr>
        <p:spPr bwMode="auto">
          <a:xfrm>
            <a:off x="3189288" y="4618217"/>
            <a:ext cx="4887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00FF"/>
                </a:solidFill>
                <a:ea typeface="楷体_GB2312" pitchFamily="49" charset="-122"/>
              </a:rPr>
              <a:t>决定电子自旋角动量空间取向</a:t>
            </a:r>
          </a:p>
        </p:txBody>
      </p:sp>
      <p:sp>
        <p:nvSpPr>
          <p:cNvPr id="11" name="Rectangle 12"/>
          <p:cNvSpPr>
            <a:spLocks noChangeArrowheads="1"/>
          </p:cNvSpPr>
          <p:nvPr/>
        </p:nvSpPr>
        <p:spPr bwMode="auto">
          <a:xfrm>
            <a:off x="2468563" y="5172254"/>
            <a:ext cx="7156450" cy="528638"/>
          </a:xfrm>
          <a:prstGeom prst="rect">
            <a:avLst/>
          </a:prstGeom>
          <a:solidFill>
            <a:srgbClr val="FFFF00"/>
          </a:solidFill>
          <a:ln w="9525">
            <a:solidFill>
              <a:srgbClr val="00FFFF"/>
            </a:solidFill>
            <a:miter lim="800000"/>
            <a:headEnd/>
            <a:tailEnd/>
          </a:ln>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a:solidFill>
                  <a:srgbClr val="FF0000"/>
                </a:solidFill>
              </a:rPr>
              <a:t>电子运动状态：（ </a:t>
            </a:r>
            <a:r>
              <a:rPr kumimoji="1" lang="en-US" altLang="zh-CN" sz="2800" i="1">
                <a:solidFill>
                  <a:srgbClr val="FF0000"/>
                </a:solidFill>
              </a:rPr>
              <a:t>n</a:t>
            </a:r>
            <a:r>
              <a:rPr kumimoji="1" lang="en-US" altLang="zh-CN">
                <a:solidFill>
                  <a:srgbClr val="FF0000"/>
                </a:solidFill>
              </a:rPr>
              <a:t> </a:t>
            </a:r>
            <a:r>
              <a:rPr kumimoji="1" lang="zh-CN" altLang="en-US">
                <a:solidFill>
                  <a:srgbClr val="FF0000"/>
                </a:solidFill>
              </a:rPr>
              <a:t>、 </a:t>
            </a:r>
            <a:r>
              <a:rPr kumimoji="1" lang="en-US" altLang="zh-CN" i="1">
                <a:solidFill>
                  <a:srgbClr val="FF0000"/>
                </a:solidFill>
              </a:rPr>
              <a:t>l </a:t>
            </a:r>
            <a:r>
              <a:rPr kumimoji="1" lang="zh-CN" altLang="en-US">
                <a:solidFill>
                  <a:srgbClr val="FF0000"/>
                </a:solidFill>
              </a:rPr>
              <a:t>、 </a:t>
            </a:r>
            <a:r>
              <a:rPr kumimoji="1" lang="en-US" altLang="zh-CN" sz="2800" i="1">
                <a:solidFill>
                  <a:srgbClr val="FF0000"/>
                </a:solidFill>
              </a:rPr>
              <a:t>m</a:t>
            </a:r>
            <a:r>
              <a:rPr kumimoji="1" lang="en-US" altLang="zh-CN" sz="2800" i="1" baseline="-20000">
                <a:solidFill>
                  <a:srgbClr val="FF0000"/>
                </a:solidFill>
              </a:rPr>
              <a:t>l </a:t>
            </a:r>
            <a:r>
              <a:rPr kumimoji="1" lang="zh-CN" altLang="en-US">
                <a:solidFill>
                  <a:srgbClr val="FF0000"/>
                </a:solidFill>
              </a:rPr>
              <a:t>、 </a:t>
            </a:r>
            <a:r>
              <a:rPr kumimoji="1" lang="en-US" altLang="zh-CN" sz="2800" i="1">
                <a:solidFill>
                  <a:srgbClr val="FF0000"/>
                </a:solidFill>
              </a:rPr>
              <a:t>m</a:t>
            </a:r>
            <a:r>
              <a:rPr kumimoji="1" lang="en-US" altLang="zh-CN" sz="2800" i="1" baseline="-20000">
                <a:solidFill>
                  <a:srgbClr val="FF0000"/>
                </a:solidFill>
              </a:rPr>
              <a:t>s</a:t>
            </a:r>
            <a:r>
              <a:rPr kumimoji="1" lang="en-US" altLang="zh-CN">
                <a:solidFill>
                  <a:srgbClr val="FF0000"/>
                </a:solidFill>
              </a:rPr>
              <a:t> </a:t>
            </a:r>
            <a:r>
              <a:rPr kumimoji="1" lang="zh-CN" altLang="en-US">
                <a:solidFill>
                  <a:srgbClr val="FF0000"/>
                </a:solidFill>
              </a:rPr>
              <a:t>）</a:t>
            </a:r>
          </a:p>
        </p:txBody>
      </p:sp>
      <p:sp>
        <p:nvSpPr>
          <p:cNvPr id="12" name="Rectangle 13"/>
          <p:cNvSpPr>
            <a:spLocks noChangeArrowheads="1"/>
          </p:cNvSpPr>
          <p:nvPr/>
        </p:nvSpPr>
        <p:spPr bwMode="auto">
          <a:xfrm>
            <a:off x="3286126" y="5834242"/>
            <a:ext cx="5140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dirty="0">
                <a:solidFill>
                  <a:srgbClr val="009900"/>
                </a:solidFill>
              </a:rPr>
              <a:t>如：（ </a:t>
            </a:r>
            <a:r>
              <a:rPr kumimoji="1" lang="en-US" altLang="zh-CN" sz="2800" dirty="0">
                <a:solidFill>
                  <a:srgbClr val="009900"/>
                </a:solidFill>
              </a:rPr>
              <a:t>2 </a:t>
            </a:r>
            <a:r>
              <a:rPr kumimoji="1" lang="zh-CN" altLang="en-US" dirty="0">
                <a:solidFill>
                  <a:srgbClr val="009900"/>
                </a:solidFill>
              </a:rPr>
              <a:t>、 </a:t>
            </a:r>
            <a:r>
              <a:rPr kumimoji="1" lang="en-US" altLang="zh-CN" dirty="0">
                <a:solidFill>
                  <a:srgbClr val="009900"/>
                </a:solidFill>
              </a:rPr>
              <a:t>1 </a:t>
            </a:r>
            <a:r>
              <a:rPr kumimoji="1" lang="zh-CN" altLang="en-US" dirty="0">
                <a:solidFill>
                  <a:srgbClr val="009900"/>
                </a:solidFill>
              </a:rPr>
              <a:t>、 </a:t>
            </a:r>
            <a:r>
              <a:rPr kumimoji="1" lang="en-US" altLang="zh-CN" sz="2800" dirty="0">
                <a:solidFill>
                  <a:srgbClr val="009900"/>
                </a:solidFill>
              </a:rPr>
              <a:t>-1</a:t>
            </a:r>
            <a:r>
              <a:rPr kumimoji="1" lang="en-US" altLang="zh-CN" sz="2800" baseline="-20000" dirty="0">
                <a:solidFill>
                  <a:srgbClr val="009900"/>
                </a:solidFill>
              </a:rPr>
              <a:t> </a:t>
            </a:r>
            <a:r>
              <a:rPr kumimoji="1" lang="zh-CN" altLang="en-US" dirty="0">
                <a:solidFill>
                  <a:srgbClr val="009900"/>
                </a:solidFill>
              </a:rPr>
              <a:t>、 </a:t>
            </a:r>
            <a:r>
              <a:rPr kumimoji="1" lang="en-US" altLang="zh-CN" dirty="0">
                <a:solidFill>
                  <a:srgbClr val="009900"/>
                </a:solidFill>
              </a:rPr>
              <a:t>½ </a:t>
            </a:r>
            <a:r>
              <a:rPr kumimoji="1" lang="zh-CN" altLang="en-US" dirty="0">
                <a:solidFill>
                  <a:srgbClr val="009900"/>
                </a:solidFill>
              </a:rPr>
              <a:t>）</a:t>
            </a:r>
          </a:p>
        </p:txBody>
      </p:sp>
      <p:sp>
        <p:nvSpPr>
          <p:cNvPr id="13" name="Rectangle 14"/>
          <p:cNvSpPr>
            <a:spLocks noChangeArrowheads="1"/>
          </p:cNvSpPr>
          <p:nvPr/>
        </p:nvSpPr>
        <p:spPr bwMode="auto">
          <a:xfrm>
            <a:off x="8305802" y="4221344"/>
            <a:ext cx="2257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dirty="0">
                <a:solidFill>
                  <a:srgbClr val="CC3300"/>
                </a:solidFill>
              </a:rPr>
              <a:t>注意各个量子数的取值范围</a:t>
            </a:r>
          </a:p>
        </p:txBody>
      </p:sp>
      <p:sp>
        <p:nvSpPr>
          <p:cNvPr id="14" name="矩形 13"/>
          <p:cNvSpPr>
            <a:spLocks noChangeArrowheads="1"/>
          </p:cNvSpPr>
          <p:nvPr/>
        </p:nvSpPr>
        <p:spPr bwMode="auto">
          <a:xfrm>
            <a:off x="2257425" y="298631"/>
            <a:ext cx="1214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4000">
                <a:solidFill>
                  <a:srgbClr val="FF0000"/>
                </a:solidFill>
              </a:rPr>
              <a:t>总结</a:t>
            </a:r>
            <a:endParaRPr lang="zh-CN" altLang="en-US" sz="4000">
              <a:solidFill>
                <a:srgbClr val="FF0000"/>
              </a:solidFill>
            </a:endParaRPr>
          </a:p>
        </p:txBody>
      </p:sp>
    </p:spTree>
    <p:extLst>
      <p:ext uri="{BB962C8B-B14F-4D97-AF65-F5344CB8AC3E}">
        <p14:creationId xmlns:p14="http://schemas.microsoft.com/office/powerpoint/2010/main" val="100015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animBg="1"/>
      <p:bldP spid="12" grpId="0"/>
      <p:bldP spid="1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1"/>
          <p:cNvSpPr txBox="1">
            <a:spLocks noChangeArrowheads="1"/>
          </p:cNvSpPr>
          <p:nvPr/>
        </p:nvSpPr>
        <p:spPr bwMode="auto">
          <a:xfrm>
            <a:off x="2419523" y="249091"/>
            <a:ext cx="460851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FontTx/>
              <a:buChar char="•"/>
            </a:pPr>
            <a:r>
              <a:rPr kumimoji="0" lang="zh-CN" altLang="en-US" sz="3200" b="1" i="0" dirty="0">
                <a:solidFill>
                  <a:srgbClr val="CC3300"/>
                </a:solidFill>
                <a:ea typeface="黑体" panose="02010609060101010101" pitchFamily="49" charset="-122"/>
              </a:rPr>
              <a:t>普朗克能量子假设</a:t>
            </a:r>
            <a:r>
              <a:rPr kumimoji="0" lang="en-US" altLang="zh-CN" sz="3200" b="1" i="0" dirty="0">
                <a:solidFill>
                  <a:srgbClr val="CC3300"/>
                </a:solidFill>
                <a:ea typeface="黑体" panose="02010609060101010101" pitchFamily="49" charset="-122"/>
              </a:rPr>
              <a:t>:</a:t>
            </a:r>
          </a:p>
        </p:txBody>
      </p:sp>
      <p:sp>
        <p:nvSpPr>
          <p:cNvPr id="3" name="Text Box 52"/>
          <p:cNvSpPr txBox="1">
            <a:spLocks noChangeArrowheads="1"/>
          </p:cNvSpPr>
          <p:nvPr/>
        </p:nvSpPr>
        <p:spPr bwMode="auto">
          <a:xfrm>
            <a:off x="2135560" y="836712"/>
            <a:ext cx="853244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FontTx/>
              <a:buAutoNum type="circleNumDbPlain"/>
            </a:pPr>
            <a:r>
              <a:rPr lang="zh-CN" altLang="zh-CN" sz="2800" b="1" i="0" dirty="0">
                <a:solidFill>
                  <a:schemeClr val="accent2"/>
                </a:solidFill>
                <a:latin typeface="Century Schoolbook" panose="02040604050505020304" pitchFamily="18" charset="0"/>
              </a:rPr>
              <a:t>空腔壁</a:t>
            </a:r>
            <a:r>
              <a:rPr kumimoji="0" lang="zh-CN" altLang="en-US" sz="2800" b="1" i="0" dirty="0">
                <a:solidFill>
                  <a:srgbClr val="0000FF"/>
                </a:solidFill>
                <a:latin typeface="Arial" panose="020B0604020202020204" pitchFamily="34" charset="0"/>
              </a:rPr>
              <a:t>黑体的原子可以看成作简谐振动的电偶极子，这些线性电振子可以吸收或发射辐射，同辐射场处于热平衡。每个原子振子发出任意</a:t>
            </a:r>
            <a:r>
              <a:rPr kumimoji="0" lang="zh-CN" altLang="en-US" sz="2800" b="1" i="0" dirty="0">
                <a:solidFill>
                  <a:srgbClr val="0000FF"/>
                </a:solidFill>
              </a:rPr>
              <a:t>频率的</a:t>
            </a:r>
            <a:r>
              <a:rPr kumimoji="0" lang="zh-CN" altLang="en-US" sz="2800" b="1" i="0" dirty="0">
                <a:solidFill>
                  <a:srgbClr val="0000FF"/>
                </a:solidFill>
                <a:latin typeface="Arial" panose="020B0604020202020204" pitchFamily="34" charset="0"/>
              </a:rPr>
              <a:t>单色波，因此整个黑体就发出连续的辐射。原子振子的辐射场形成驻波。</a:t>
            </a:r>
          </a:p>
        </p:txBody>
      </p:sp>
      <p:sp>
        <p:nvSpPr>
          <p:cNvPr id="4" name="Text Box 53"/>
          <p:cNvSpPr txBox="1">
            <a:spLocks noChangeArrowheads="1"/>
          </p:cNvSpPr>
          <p:nvPr/>
        </p:nvSpPr>
        <p:spPr bwMode="auto">
          <a:xfrm>
            <a:off x="2419523" y="3408418"/>
            <a:ext cx="7921625"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FontTx/>
              <a:buAutoNum type="circleNumDbPlain" startAt="2"/>
            </a:pPr>
            <a:r>
              <a:rPr kumimoji="0" lang="zh-CN" altLang="en-US" sz="2800" b="1" i="0" dirty="0">
                <a:solidFill>
                  <a:srgbClr val="9900CC"/>
                </a:solidFill>
              </a:rPr>
              <a:t>每一个频率为</a:t>
            </a:r>
            <a:r>
              <a:rPr kumimoji="0" lang="el-GR" altLang="zh-CN" sz="2800" b="1" i="0" dirty="0">
                <a:solidFill>
                  <a:srgbClr val="FF0000"/>
                </a:solidFill>
              </a:rPr>
              <a:t>ν</a:t>
            </a:r>
            <a:r>
              <a:rPr kumimoji="0" lang="en-US" altLang="zh-CN" sz="2800" b="1" i="0" dirty="0">
                <a:solidFill>
                  <a:srgbClr val="9900CC"/>
                </a:solidFill>
              </a:rPr>
              <a:t> </a:t>
            </a:r>
            <a:r>
              <a:rPr kumimoji="0" lang="zh-CN" altLang="en-US" sz="2800" b="1" i="0" dirty="0">
                <a:solidFill>
                  <a:srgbClr val="9900CC"/>
                </a:solidFill>
              </a:rPr>
              <a:t>的</a:t>
            </a:r>
            <a:r>
              <a:rPr lang="zh-CN" altLang="zh-CN" sz="2800" b="1" i="0" dirty="0">
                <a:solidFill>
                  <a:srgbClr val="9900CC"/>
                </a:solidFill>
                <a:latin typeface="Century Schoolbook" panose="02040604050505020304" pitchFamily="18" charset="0"/>
              </a:rPr>
              <a:t>空腔壁上带电谐振子</a:t>
            </a:r>
            <a:r>
              <a:rPr kumimoji="0" lang="zh-CN" altLang="en-US" sz="2800" b="1" i="0" dirty="0">
                <a:solidFill>
                  <a:srgbClr val="9900CC"/>
                </a:solidFill>
              </a:rPr>
              <a:t>的能量不能连续变化，只能处于某些特殊状态，在这些状态中它们的能量是最小能量</a:t>
            </a:r>
            <a:r>
              <a:rPr kumimoji="0" lang="en-US" altLang="zh-CN" sz="2800" b="1" i="0" dirty="0">
                <a:solidFill>
                  <a:srgbClr val="FF0000"/>
                </a:solidFill>
              </a:rPr>
              <a:t>E</a:t>
            </a:r>
            <a:r>
              <a:rPr kumimoji="0" lang="en-US" altLang="zh-CN" sz="2800" b="1" i="0" baseline="-25000" dirty="0">
                <a:solidFill>
                  <a:srgbClr val="FF0000"/>
                </a:solidFill>
              </a:rPr>
              <a:t>0 </a:t>
            </a:r>
            <a:r>
              <a:rPr kumimoji="0" lang="en-US" altLang="zh-CN" sz="2800" b="1" i="0" dirty="0">
                <a:solidFill>
                  <a:srgbClr val="FF0000"/>
                </a:solidFill>
              </a:rPr>
              <a:t>=</a:t>
            </a:r>
            <a:r>
              <a:rPr lang="zh-CN" altLang="zh-CN" sz="2800" b="1" i="0" dirty="0">
                <a:solidFill>
                  <a:srgbClr val="FF0000"/>
                </a:solidFill>
                <a:sym typeface="Symbol" panose="05050102010706020507" pitchFamily="18" charset="2"/>
              </a:rPr>
              <a:t>h</a:t>
            </a:r>
            <a:r>
              <a:rPr lang="zh-CN" altLang="zh-CN" sz="2800" b="1" i="0" dirty="0">
                <a:solidFill>
                  <a:srgbClr val="9900CC"/>
                </a:solidFill>
                <a:sym typeface="Symbol" panose="05050102010706020507" pitchFamily="18" charset="2"/>
              </a:rPr>
              <a:t> </a:t>
            </a:r>
            <a:r>
              <a:rPr kumimoji="0" lang="zh-CN" altLang="en-US" sz="2800" b="1" i="0" dirty="0">
                <a:solidFill>
                  <a:srgbClr val="9900CC"/>
                </a:solidFill>
              </a:rPr>
              <a:t>的整数倍。</a:t>
            </a:r>
            <a:r>
              <a:rPr lang="zh-CN" altLang="zh-CN" sz="2800" b="1" i="0" dirty="0">
                <a:solidFill>
                  <a:srgbClr val="9900CC"/>
                </a:solidFill>
                <a:latin typeface="Century Schoolbook" panose="02040604050505020304" pitchFamily="18" charset="0"/>
              </a:rPr>
              <a:t>电振子</a:t>
            </a:r>
            <a:r>
              <a:rPr lang="zh-CN" altLang="zh-CN" sz="2800" b="1" i="0" dirty="0">
                <a:solidFill>
                  <a:srgbClr val="9900CC"/>
                </a:solidFill>
                <a:latin typeface="宋体" panose="02010600030101010101" pitchFamily="2" charset="-122"/>
              </a:rPr>
              <a:t>只能一份一份地按不连续方式辐射或吸收能量。振子</a:t>
            </a:r>
            <a:r>
              <a:rPr lang="zh-CN" altLang="zh-CN" sz="2800" b="1" i="0" dirty="0">
                <a:solidFill>
                  <a:srgbClr val="9900CC"/>
                </a:solidFill>
                <a:latin typeface="Century Schoolbook" panose="02040604050505020304" pitchFamily="18" charset="0"/>
              </a:rPr>
              <a:t>所吸收或发射的能量是 </a:t>
            </a:r>
            <a:r>
              <a:rPr lang="zh-CN" altLang="zh-CN" sz="2800" b="1" i="0" dirty="0">
                <a:solidFill>
                  <a:srgbClr val="FF0000"/>
                </a:solidFill>
                <a:latin typeface="Century Schoolbook" panose="02040604050505020304" pitchFamily="18" charset="0"/>
              </a:rPr>
              <a:t>h</a:t>
            </a:r>
            <a:r>
              <a:rPr lang="zh-CN" altLang="zh-CN" sz="2800" b="1" i="0" dirty="0">
                <a:solidFill>
                  <a:srgbClr val="FF0000"/>
                </a:solidFill>
                <a:latin typeface="Century Schoolbook" panose="02040604050505020304" pitchFamily="18" charset="0"/>
                <a:sym typeface="Symbol" panose="05050102010706020507" pitchFamily="18" charset="2"/>
              </a:rPr>
              <a:t></a:t>
            </a:r>
            <a:r>
              <a:rPr lang="zh-CN" altLang="zh-CN" sz="2800" i="0" dirty="0">
                <a:solidFill>
                  <a:srgbClr val="9900CC"/>
                </a:solidFill>
                <a:latin typeface="Century Schoolbook" panose="02040604050505020304" pitchFamily="18" charset="0"/>
                <a:sym typeface="Symbol" panose="05050102010706020507" pitchFamily="18" charset="2"/>
              </a:rPr>
              <a:t> </a:t>
            </a:r>
            <a:r>
              <a:rPr lang="zh-CN" altLang="zh-CN" sz="2800" b="1" i="0" dirty="0">
                <a:solidFill>
                  <a:srgbClr val="9900CC"/>
                </a:solidFill>
                <a:latin typeface="Century Schoolbook" panose="02040604050505020304" pitchFamily="18" charset="0"/>
                <a:sym typeface="Symbol" panose="05050102010706020507" pitchFamily="18" charset="2"/>
              </a:rPr>
              <a:t>的整数倍。</a:t>
            </a:r>
            <a:r>
              <a:rPr lang="zh-CN" altLang="en-US" sz="2800" b="1" i="0" dirty="0">
                <a:solidFill>
                  <a:srgbClr val="CC00CC"/>
                </a:solidFill>
              </a:rPr>
              <a:t>最小能量单位</a:t>
            </a:r>
            <a:r>
              <a:rPr kumimoji="0" lang="en-US" altLang="zh-CN" sz="2800" b="1" i="0" dirty="0">
                <a:solidFill>
                  <a:srgbClr val="FF0000"/>
                </a:solidFill>
              </a:rPr>
              <a:t>E</a:t>
            </a:r>
            <a:r>
              <a:rPr kumimoji="0" lang="en-US" altLang="zh-CN" sz="2800" b="1" i="0" baseline="-25000" dirty="0">
                <a:solidFill>
                  <a:srgbClr val="FF0000"/>
                </a:solidFill>
              </a:rPr>
              <a:t>0 </a:t>
            </a:r>
            <a:r>
              <a:rPr kumimoji="0" lang="en-US" altLang="zh-CN" sz="2800" b="1" i="0" dirty="0">
                <a:solidFill>
                  <a:srgbClr val="FF0000"/>
                </a:solidFill>
              </a:rPr>
              <a:t>=</a:t>
            </a:r>
            <a:r>
              <a:rPr lang="zh-CN" altLang="zh-CN" sz="2800" b="1" i="0" dirty="0">
                <a:solidFill>
                  <a:srgbClr val="FF0000"/>
                </a:solidFill>
                <a:sym typeface="Symbol" panose="05050102010706020507" pitchFamily="18" charset="2"/>
              </a:rPr>
              <a:t>h</a:t>
            </a:r>
            <a:r>
              <a:rPr lang="en-US" altLang="zh-CN" sz="2800" b="1" i="0" dirty="0">
                <a:solidFill>
                  <a:srgbClr val="CC00CC"/>
                </a:solidFill>
              </a:rPr>
              <a:t> </a:t>
            </a:r>
            <a:r>
              <a:rPr lang="zh-CN" altLang="en-US" sz="2800" b="1" i="0" dirty="0">
                <a:solidFill>
                  <a:srgbClr val="CC00CC"/>
                </a:solidFill>
              </a:rPr>
              <a:t>称为</a:t>
            </a:r>
            <a:r>
              <a:rPr lang="zh-CN" altLang="en-US" sz="2800" b="1" i="0" dirty="0">
                <a:solidFill>
                  <a:srgbClr val="009900"/>
                </a:solidFill>
                <a:ea typeface="黑体" panose="02010609060101010101" pitchFamily="49" charset="-122"/>
              </a:rPr>
              <a:t>能量子</a:t>
            </a:r>
            <a:r>
              <a:rPr lang="zh-CN" altLang="en-US" sz="2800" b="1" i="0" dirty="0">
                <a:solidFill>
                  <a:srgbClr val="CC00CC"/>
                </a:solidFill>
                <a:ea typeface="黑体" panose="02010609060101010101" pitchFamily="49" charset="-122"/>
              </a:rPr>
              <a:t>。</a:t>
            </a:r>
            <a:endParaRPr kumimoji="0" lang="zh-CN" altLang="en-US" sz="2800" b="1" i="0" dirty="0">
              <a:solidFill>
                <a:srgbClr val="CC00CC"/>
              </a:solidFill>
            </a:endParaRPr>
          </a:p>
        </p:txBody>
      </p:sp>
      <p:sp>
        <p:nvSpPr>
          <p:cNvPr id="6" name="矩形 5"/>
          <p:cNvSpPr/>
          <p:nvPr/>
        </p:nvSpPr>
        <p:spPr>
          <a:xfrm>
            <a:off x="6563444" y="130121"/>
            <a:ext cx="2655887" cy="584200"/>
          </a:xfrm>
          <a:prstGeom prst="rect">
            <a:avLst/>
          </a:prstGeom>
        </p:spPr>
        <p:txBody>
          <a:bodyPr wrap="none">
            <a:spAutoFit/>
          </a:bodyPr>
          <a:lstStyle/>
          <a:p>
            <a:pPr>
              <a:defRPr/>
            </a:pPr>
            <a:r>
              <a:rPr lang="zh-CN" altLang="en-US" sz="3200" b="1" kern="0" dirty="0">
                <a:solidFill>
                  <a:srgbClr val="FF0000"/>
                </a:solidFill>
              </a:rPr>
              <a:t>量子力学总结</a:t>
            </a:r>
            <a:endParaRPr lang="zh-CN" altLang="en-US" sz="3200" b="1" dirty="0">
              <a:solidFill>
                <a:srgbClr val="FF0000"/>
              </a:solidFill>
            </a:endParaRPr>
          </a:p>
        </p:txBody>
      </p:sp>
    </p:spTree>
    <p:extLst>
      <p:ext uri="{BB962C8B-B14F-4D97-AF65-F5344CB8AC3E}">
        <p14:creationId xmlns:p14="http://schemas.microsoft.com/office/powerpoint/2010/main" val="100471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6379971" y="4661410"/>
            <a:ext cx="3857742" cy="1411508"/>
          </a:xfrm>
          <a:prstGeom prst="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w="25400">
            <a:solidFill>
              <a:srgbClr val="FF00FF"/>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graphicFrame>
        <p:nvGraphicFramePr>
          <p:cNvPr id="3" name="Object 20"/>
          <p:cNvGraphicFramePr>
            <a:graphicFrameLocks noChangeAspect="1"/>
          </p:cNvGraphicFramePr>
          <p:nvPr/>
        </p:nvGraphicFramePr>
        <p:xfrm>
          <a:off x="7524751" y="5357813"/>
          <a:ext cx="2047875" cy="646112"/>
        </p:xfrm>
        <a:graphic>
          <a:graphicData uri="http://schemas.openxmlformats.org/presentationml/2006/ole">
            <mc:AlternateContent xmlns:mc="http://schemas.openxmlformats.org/markup-compatibility/2006">
              <mc:Choice xmlns:v="urn:schemas-microsoft-com:vml" Requires="v">
                <p:oleObj spid="_x0000_s293302" name="公式" r:id="rId4" imgW="438114" imgH="133347" progId="Equation.3">
                  <p:embed/>
                </p:oleObj>
              </mc:Choice>
              <mc:Fallback>
                <p:oleObj name="公式" r:id="rId4" imgW="438114" imgH="13334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751" y="5357813"/>
                        <a:ext cx="2047875" cy="646112"/>
                      </a:xfrm>
                      <a:prstGeom prst="rect">
                        <a:avLst/>
                      </a:prstGeom>
                      <a:noFill/>
                      <a:ln>
                        <a:noFill/>
                      </a:ln>
                      <a:effectLst/>
                      <a:extLst>
                        <a:ext uri="{909E8E84-426E-40DD-AFC4-6F175D3DCCD1}">
                          <a14:hiddenFill xmlns:a14="http://schemas.microsoft.com/office/drawing/2010/main">
                            <a:gradFill rotWithShape="0">
                              <a:gsLst>
                                <a:gs pos="0">
                                  <a:srgbClr val="000082"/>
                                </a:gs>
                                <a:gs pos="30000">
                                  <a:srgbClr val="66008F"/>
                                </a:gs>
                                <a:gs pos="64999">
                                  <a:srgbClr val="BA0066"/>
                                </a:gs>
                                <a:gs pos="89999">
                                  <a:srgbClr val="FF0000"/>
                                </a:gs>
                                <a:gs pos="100000">
                                  <a:srgbClr val="FF8200"/>
                                </a:gs>
                              </a:gsLst>
                              <a:lin ang="5400000" scaled="1"/>
                            </a:gra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3"/>
          <p:cNvSpPr/>
          <p:nvPr/>
        </p:nvSpPr>
        <p:spPr>
          <a:xfrm>
            <a:off x="7024688" y="4786313"/>
            <a:ext cx="1579278" cy="369332"/>
          </a:xfrm>
          <a:prstGeom prst="rect">
            <a:avLst/>
          </a:prstGeom>
        </p:spPr>
        <p:txBody>
          <a:bodyPr wrap="none">
            <a:spAutoFit/>
          </a:bodyPr>
          <a:lstStyle/>
          <a:p>
            <a:pPr>
              <a:defRPr/>
            </a:pPr>
            <a:r>
              <a:rPr lang="zh-CN" altLang="en-US" b="1" dirty="0">
                <a:solidFill>
                  <a:srgbClr val="008000"/>
                </a:solidFill>
                <a:effectLst>
                  <a:outerShdw blurRad="38100" dist="38100" dir="2700000" algn="tl">
                    <a:srgbClr val="FFFFFF"/>
                  </a:outerShdw>
                </a:effectLst>
                <a:latin typeface="宋体" pitchFamily="2" charset="-122"/>
              </a:rPr>
              <a:t>维恩位移定律</a:t>
            </a:r>
            <a:endParaRPr lang="zh-CN" altLang="en-US" dirty="0">
              <a:solidFill>
                <a:srgbClr val="008000"/>
              </a:solidFill>
            </a:endParaRPr>
          </a:p>
        </p:txBody>
      </p:sp>
      <p:sp>
        <p:nvSpPr>
          <p:cNvPr id="5" name="Rectangle 25"/>
          <p:cNvSpPr>
            <a:spLocks noChangeArrowheads="1"/>
          </p:cNvSpPr>
          <p:nvPr/>
        </p:nvSpPr>
        <p:spPr bwMode="auto">
          <a:xfrm>
            <a:off x="1775521" y="260649"/>
            <a:ext cx="3254735" cy="1653117"/>
          </a:xfrm>
          <a:prstGeom prst="rect">
            <a:avLst/>
          </a:prstGeom>
          <a:solidFill>
            <a:srgbClr val="00FFFF"/>
          </a:solidFill>
          <a:ln w="25400">
            <a:solidFill>
              <a:schemeClr val="tx1"/>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6" name="Rectangle 27"/>
          <p:cNvSpPr>
            <a:spLocks noChangeArrowheads="1"/>
          </p:cNvSpPr>
          <p:nvPr/>
        </p:nvSpPr>
        <p:spPr bwMode="auto">
          <a:xfrm>
            <a:off x="2532287" y="535777"/>
            <a:ext cx="1971377" cy="59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FF0000"/>
                </a:solidFill>
                <a:ea typeface="黑体" panose="02010609060101010101" pitchFamily="49" charset="-122"/>
              </a:rPr>
              <a:t>维恩公式</a:t>
            </a:r>
            <a:endParaRPr lang="zh-CN" altLang="en-US" i="0" dirty="0">
              <a:solidFill>
                <a:srgbClr val="FF0000"/>
              </a:solidFill>
            </a:endParaRPr>
          </a:p>
        </p:txBody>
      </p:sp>
      <p:sp>
        <p:nvSpPr>
          <p:cNvPr id="7" name="Rectangle 20"/>
          <p:cNvSpPr>
            <a:spLocks noChangeArrowheads="1"/>
          </p:cNvSpPr>
          <p:nvPr/>
        </p:nvSpPr>
        <p:spPr bwMode="auto">
          <a:xfrm>
            <a:off x="7621861" y="1125539"/>
            <a:ext cx="2615852" cy="799745"/>
          </a:xfrm>
          <a:prstGeom prst="rect">
            <a:avLst/>
          </a:prstGeom>
          <a:solidFill>
            <a:srgbClr val="66FF99"/>
          </a:solidFill>
          <a:ln w="25400">
            <a:solidFill>
              <a:srgbClr val="FF00FF"/>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8" name="Rectangle 23"/>
          <p:cNvSpPr>
            <a:spLocks noChangeArrowheads="1"/>
          </p:cNvSpPr>
          <p:nvPr/>
        </p:nvSpPr>
        <p:spPr bwMode="auto">
          <a:xfrm>
            <a:off x="8298755" y="2295825"/>
            <a:ext cx="1109159" cy="55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0070C0"/>
                </a:solidFill>
                <a:ea typeface="黑体" panose="02010609060101010101" pitchFamily="49" charset="-122"/>
              </a:rPr>
              <a:t>积分</a:t>
            </a:r>
            <a:endParaRPr lang="zh-CN" altLang="en-US" i="0" dirty="0">
              <a:solidFill>
                <a:srgbClr val="0070C0"/>
              </a:solidFill>
            </a:endParaRPr>
          </a:p>
        </p:txBody>
      </p:sp>
      <p:sp>
        <p:nvSpPr>
          <p:cNvPr id="9" name="Line 22"/>
          <p:cNvSpPr>
            <a:spLocks noChangeShapeType="1"/>
          </p:cNvSpPr>
          <p:nvPr/>
        </p:nvSpPr>
        <p:spPr bwMode="auto">
          <a:xfrm flipV="1">
            <a:off x="7745081" y="2046136"/>
            <a:ext cx="1006295" cy="672898"/>
          </a:xfrm>
          <a:prstGeom prst="line">
            <a:avLst/>
          </a:prstGeom>
          <a:noFill/>
          <a:ln w="25400">
            <a:solidFill>
              <a:srgbClr val="FF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0" name="Rectangle 17"/>
          <p:cNvSpPr>
            <a:spLocks noChangeArrowheads="1"/>
          </p:cNvSpPr>
          <p:nvPr/>
        </p:nvSpPr>
        <p:spPr bwMode="auto">
          <a:xfrm>
            <a:off x="4634247" y="2598441"/>
            <a:ext cx="3039226" cy="1561199"/>
          </a:xfrm>
          <a:prstGeom prst="rect">
            <a:avLst/>
          </a:prstGeom>
          <a:solidFill>
            <a:srgbClr val="FFFF00"/>
          </a:solidFill>
          <a:ln w="25400">
            <a:solidFill>
              <a:srgbClr val="FF0000"/>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1" name="Rectangle 18"/>
          <p:cNvSpPr>
            <a:spLocks noChangeArrowheads="1"/>
          </p:cNvSpPr>
          <p:nvPr/>
        </p:nvSpPr>
        <p:spPr bwMode="auto">
          <a:xfrm>
            <a:off x="4727808" y="2726594"/>
            <a:ext cx="2955991" cy="65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3600" b="1" i="0" dirty="0">
                <a:ea typeface="黑体" panose="02010609060101010101" pitchFamily="49" charset="-122"/>
              </a:rPr>
              <a:t> </a:t>
            </a:r>
            <a:r>
              <a:rPr lang="zh-CN" altLang="en-US" sz="3600" b="1" i="0" dirty="0">
                <a:solidFill>
                  <a:srgbClr val="9900CC"/>
                </a:solidFill>
                <a:ea typeface="黑体" panose="02010609060101010101" pitchFamily="49" charset="-122"/>
              </a:rPr>
              <a:t>普朗克公式</a:t>
            </a:r>
            <a:endParaRPr lang="zh-CN" altLang="en-US" sz="3600" i="0" dirty="0">
              <a:solidFill>
                <a:srgbClr val="9900CC"/>
              </a:solidFill>
            </a:endParaRPr>
          </a:p>
        </p:txBody>
      </p:sp>
      <p:sp>
        <p:nvSpPr>
          <p:cNvPr id="12" name="Rectangle 4"/>
          <p:cNvSpPr>
            <a:spLocks noChangeArrowheads="1"/>
          </p:cNvSpPr>
          <p:nvPr/>
        </p:nvSpPr>
        <p:spPr bwMode="auto">
          <a:xfrm>
            <a:off x="2679442" y="3490869"/>
            <a:ext cx="1561012" cy="1076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0000CC"/>
                </a:solidFill>
                <a:ea typeface="黑体" panose="02010609060101010101" pitchFamily="49" charset="-122"/>
              </a:rPr>
              <a:t>取低频</a:t>
            </a:r>
          </a:p>
          <a:p>
            <a:pPr algn="just" eaLnBrk="1" hangingPunct="1"/>
            <a:r>
              <a:rPr lang="zh-CN" altLang="en-US" b="1" i="0" dirty="0">
                <a:solidFill>
                  <a:srgbClr val="0000CC"/>
                </a:solidFill>
                <a:ea typeface="黑体" panose="02010609060101010101" pitchFamily="49" charset="-122"/>
              </a:rPr>
              <a:t> 极限</a:t>
            </a:r>
            <a:endParaRPr lang="zh-CN" altLang="en-US" i="0" dirty="0">
              <a:solidFill>
                <a:srgbClr val="0000CC"/>
              </a:solidFill>
            </a:endParaRPr>
          </a:p>
        </p:txBody>
      </p:sp>
      <p:sp>
        <p:nvSpPr>
          <p:cNvPr id="13" name="Line 6"/>
          <p:cNvSpPr>
            <a:spLocks noChangeShapeType="1"/>
          </p:cNvSpPr>
          <p:nvPr/>
        </p:nvSpPr>
        <p:spPr bwMode="auto">
          <a:xfrm flipH="1">
            <a:off x="3497358" y="3947329"/>
            <a:ext cx="985625" cy="672961"/>
          </a:xfrm>
          <a:prstGeom prst="line">
            <a:avLst/>
          </a:prstGeom>
          <a:noFill/>
          <a:ln w="25400">
            <a:solidFill>
              <a:schemeClr val="tx1"/>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4" name="Rectangle 3"/>
          <p:cNvSpPr>
            <a:spLocks noChangeArrowheads="1"/>
          </p:cNvSpPr>
          <p:nvPr/>
        </p:nvSpPr>
        <p:spPr bwMode="auto">
          <a:xfrm>
            <a:off x="2659955" y="2108533"/>
            <a:ext cx="1559986" cy="1076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ea typeface="黑体" panose="02010609060101010101" pitchFamily="49" charset="-122"/>
              </a:rPr>
              <a:t>取高频</a:t>
            </a:r>
          </a:p>
          <a:p>
            <a:pPr algn="just" eaLnBrk="1" hangingPunct="1"/>
            <a:r>
              <a:rPr lang="zh-CN" altLang="en-US" b="1" i="0" dirty="0">
                <a:ea typeface="黑体" panose="02010609060101010101" pitchFamily="49" charset="-122"/>
              </a:rPr>
              <a:t> 极限</a:t>
            </a:r>
            <a:endParaRPr lang="zh-CN" altLang="en-US" i="0" dirty="0"/>
          </a:p>
        </p:txBody>
      </p:sp>
      <p:sp>
        <p:nvSpPr>
          <p:cNvPr id="15" name="Line 26"/>
          <p:cNvSpPr>
            <a:spLocks noChangeShapeType="1"/>
          </p:cNvSpPr>
          <p:nvPr/>
        </p:nvSpPr>
        <p:spPr bwMode="auto">
          <a:xfrm flipH="1" flipV="1">
            <a:off x="3517575" y="2048056"/>
            <a:ext cx="986088" cy="672734"/>
          </a:xfrm>
          <a:prstGeom prst="line">
            <a:avLst/>
          </a:prstGeom>
          <a:noFill/>
          <a:ln w="25400">
            <a:solidFill>
              <a:schemeClr val="tx1"/>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6" name="Rectangle 29"/>
          <p:cNvSpPr>
            <a:spLocks noChangeArrowheads="1"/>
          </p:cNvSpPr>
          <p:nvPr/>
        </p:nvSpPr>
        <p:spPr bwMode="auto">
          <a:xfrm>
            <a:off x="2204575" y="4695192"/>
            <a:ext cx="2676935" cy="1736353"/>
          </a:xfrm>
          <a:prstGeom prst="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13500000" scaled="1"/>
            <a:tileRect/>
          </a:gradFill>
          <a:ln w="25400">
            <a:solidFill>
              <a:schemeClr val="tx1"/>
            </a:solidFill>
            <a:miter lim="800000"/>
            <a:headEnd/>
            <a:tailEnd/>
          </a:ln>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i="0"/>
          </a:p>
        </p:txBody>
      </p:sp>
      <p:sp>
        <p:nvSpPr>
          <p:cNvPr id="17" name="Rectangle 30"/>
          <p:cNvSpPr>
            <a:spLocks noChangeArrowheads="1"/>
          </p:cNvSpPr>
          <p:nvPr/>
        </p:nvSpPr>
        <p:spPr bwMode="auto">
          <a:xfrm>
            <a:off x="2389257" y="4924735"/>
            <a:ext cx="2492252" cy="120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solidFill>
                  <a:srgbClr val="FF0066"/>
                </a:solidFill>
                <a:ea typeface="黑体" panose="02010609060101010101" pitchFamily="49" charset="-122"/>
              </a:rPr>
              <a:t>瑞利－金斯公式</a:t>
            </a:r>
          </a:p>
          <a:p>
            <a:pPr algn="just" eaLnBrk="1" hangingPunct="1"/>
            <a:endParaRPr lang="zh-CN" altLang="en-US" b="1" i="0" dirty="0">
              <a:ea typeface="黑体" panose="02010609060101010101" pitchFamily="49" charset="-122"/>
            </a:endParaRPr>
          </a:p>
          <a:p>
            <a:pPr eaLnBrk="1" hangingPunct="1"/>
            <a:endParaRPr lang="zh-CN" altLang="en-US" i="0" dirty="0"/>
          </a:p>
        </p:txBody>
      </p:sp>
      <p:sp>
        <p:nvSpPr>
          <p:cNvPr id="18" name="Line 14"/>
          <p:cNvSpPr>
            <a:spLocks noChangeShapeType="1"/>
          </p:cNvSpPr>
          <p:nvPr/>
        </p:nvSpPr>
        <p:spPr bwMode="auto">
          <a:xfrm>
            <a:off x="7745292" y="3900225"/>
            <a:ext cx="1006379" cy="672938"/>
          </a:xfrm>
          <a:prstGeom prst="line">
            <a:avLst/>
          </a:prstGeom>
          <a:noFill/>
          <a:ln w="25400">
            <a:solidFill>
              <a:srgbClr val="FF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9" name="Rectangle 24"/>
          <p:cNvSpPr>
            <a:spLocks noChangeArrowheads="1"/>
          </p:cNvSpPr>
          <p:nvPr/>
        </p:nvSpPr>
        <p:spPr bwMode="auto">
          <a:xfrm>
            <a:off x="8319866" y="3804440"/>
            <a:ext cx="1478514" cy="55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i="0" dirty="0">
                <a:ea typeface="黑体" panose="02010609060101010101" pitchFamily="49" charset="-122"/>
              </a:rPr>
              <a:t>求极值</a:t>
            </a:r>
            <a:endParaRPr lang="zh-CN" altLang="en-US" i="0" dirty="0"/>
          </a:p>
        </p:txBody>
      </p:sp>
      <p:graphicFrame>
        <p:nvGraphicFramePr>
          <p:cNvPr id="20" name="Object 3"/>
          <p:cNvGraphicFramePr>
            <a:graphicFrameLocks noChangeAspect="1"/>
          </p:cNvGraphicFramePr>
          <p:nvPr>
            <p:extLst>
              <p:ext uri="{D42A27DB-BD31-4B8C-83A1-F6EECF244321}">
                <p14:modId xmlns:p14="http://schemas.microsoft.com/office/powerpoint/2010/main" val="3475415107"/>
              </p:ext>
            </p:extLst>
          </p:nvPr>
        </p:nvGraphicFramePr>
        <p:xfrm>
          <a:off x="4926793" y="3240496"/>
          <a:ext cx="2534199" cy="919268"/>
        </p:xfrm>
        <a:graphic>
          <a:graphicData uri="http://schemas.openxmlformats.org/presentationml/2006/ole">
            <mc:AlternateContent xmlns:mc="http://schemas.openxmlformats.org/markup-compatibility/2006">
              <mc:Choice xmlns:v="urn:schemas-microsoft-com:vml" Requires="v">
                <p:oleObj spid="_x0000_s293303" name="公式" r:id="rId6" imgW="1295400" imgH="469900" progId="Equation.3">
                  <p:embed/>
                </p:oleObj>
              </mc:Choice>
              <mc:Fallback>
                <p:oleObj name="公式" r:id="rId6" imgW="1295400" imgH="469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6793" y="3240496"/>
                        <a:ext cx="2534199" cy="919268"/>
                      </a:xfrm>
                      <a:prstGeom prst="rect">
                        <a:avLst/>
                      </a:prstGeom>
                      <a:noFill/>
                      <a:ln>
                        <a:noFill/>
                      </a:ln>
                      <a:effectLs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594134074"/>
              </p:ext>
            </p:extLst>
          </p:nvPr>
        </p:nvGraphicFramePr>
        <p:xfrm>
          <a:off x="1980514" y="1160784"/>
          <a:ext cx="2974428" cy="560571"/>
        </p:xfrm>
        <a:graphic>
          <a:graphicData uri="http://schemas.openxmlformats.org/presentationml/2006/ole">
            <mc:AlternateContent xmlns:mc="http://schemas.openxmlformats.org/markup-compatibility/2006">
              <mc:Choice xmlns:v="urn:schemas-microsoft-com:vml" Requires="v">
                <p:oleObj spid="_x0000_s293304" name="公式" r:id="rId8" imgW="1193800" imgH="241300" progId="Equation.3">
                  <p:embed/>
                </p:oleObj>
              </mc:Choice>
              <mc:Fallback>
                <p:oleObj name="公式" r:id="rId8" imgW="11938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0514" y="1160784"/>
                        <a:ext cx="2974428" cy="560571"/>
                      </a:xfrm>
                      <a:prstGeom prst="rect">
                        <a:avLst/>
                      </a:prstGeom>
                      <a:noFill/>
                      <a:ln>
                        <a:noFill/>
                      </a:ln>
                      <a:effectLst/>
                      <a:extLst/>
                    </p:spPr>
                  </p:pic>
                </p:oleObj>
              </mc:Fallback>
            </mc:AlternateContent>
          </a:graphicData>
        </a:graphic>
      </p:graphicFrame>
      <p:graphicFrame>
        <p:nvGraphicFramePr>
          <p:cNvPr id="22" name="Object 16"/>
          <p:cNvGraphicFramePr>
            <a:graphicFrameLocks noChangeAspect="1"/>
          </p:cNvGraphicFramePr>
          <p:nvPr>
            <p:extLst>
              <p:ext uri="{D42A27DB-BD31-4B8C-83A1-F6EECF244321}">
                <p14:modId xmlns:p14="http://schemas.microsoft.com/office/powerpoint/2010/main" val="755104958"/>
              </p:ext>
            </p:extLst>
          </p:nvPr>
        </p:nvGraphicFramePr>
        <p:xfrm>
          <a:off x="2577075" y="5386721"/>
          <a:ext cx="2028053" cy="801740"/>
        </p:xfrm>
        <a:graphic>
          <a:graphicData uri="http://schemas.openxmlformats.org/presentationml/2006/ole">
            <mc:AlternateContent xmlns:mc="http://schemas.openxmlformats.org/markup-compatibility/2006">
              <mc:Choice xmlns:v="urn:schemas-microsoft-com:vml" Requires="v">
                <p:oleObj spid="_x0000_s293305" name="公式" r:id="rId10" imgW="1117600" imgH="419100" progId="Equation.3">
                  <p:embed/>
                </p:oleObj>
              </mc:Choice>
              <mc:Fallback>
                <p:oleObj name="公式" r:id="rId10" imgW="11176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7075" y="5386721"/>
                        <a:ext cx="2028053" cy="801740"/>
                      </a:xfrm>
                      <a:prstGeom prst="rect">
                        <a:avLst/>
                      </a:prstGeom>
                      <a:noFill/>
                      <a:ln>
                        <a:noFill/>
                      </a:ln>
                      <a:effectLst/>
                      <a:extLst/>
                    </p:spPr>
                  </p:pic>
                </p:oleObj>
              </mc:Fallback>
            </mc:AlternateContent>
          </a:graphicData>
        </a:graphic>
      </p:graphicFrame>
      <p:sp>
        <p:nvSpPr>
          <p:cNvPr id="23" name="Rectangle 21"/>
          <p:cNvSpPr>
            <a:spLocks noChangeArrowheads="1"/>
          </p:cNvSpPr>
          <p:nvPr/>
        </p:nvSpPr>
        <p:spPr bwMode="auto">
          <a:xfrm>
            <a:off x="7720608" y="1123815"/>
            <a:ext cx="2435076" cy="55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400" b="1" i="0" dirty="0">
                <a:solidFill>
                  <a:srgbClr val="FF0000"/>
                </a:solidFill>
                <a:ea typeface="楷体_GB2312" pitchFamily="49" charset="-122"/>
                <a:sym typeface="Symbol" panose="05050102010706020507" pitchFamily="18" charset="2"/>
              </a:rPr>
              <a:t>斯特藩</a:t>
            </a:r>
            <a:r>
              <a:rPr lang="en-US" altLang="zh-CN" sz="2400" b="1" i="0" dirty="0">
                <a:solidFill>
                  <a:srgbClr val="FF0000"/>
                </a:solidFill>
                <a:ea typeface="楷体_GB2312" pitchFamily="49" charset="-122"/>
                <a:sym typeface="Symbol" panose="05050102010706020507" pitchFamily="18" charset="2"/>
              </a:rPr>
              <a:t>-</a:t>
            </a:r>
            <a:r>
              <a:rPr lang="zh-CN" altLang="en-US" sz="2400" b="1" i="0" dirty="0">
                <a:solidFill>
                  <a:srgbClr val="FF0000"/>
                </a:solidFill>
                <a:ea typeface="楷体_GB2312" pitchFamily="49" charset="-122"/>
                <a:sym typeface="Symbol" panose="05050102010706020507" pitchFamily="18" charset="2"/>
              </a:rPr>
              <a:t>玻耳兹曼定律  </a:t>
            </a:r>
            <a:r>
              <a:rPr lang="en-US" altLang="zh-CN" sz="2400" b="1" i="0" dirty="0">
                <a:ea typeface="黑体" panose="02010609060101010101" pitchFamily="49" charset="-122"/>
              </a:rPr>
              <a:t>M</a:t>
            </a:r>
            <a:r>
              <a:rPr lang="en-US" altLang="zh-CN" sz="2400" b="1" i="0" baseline="-25000" dirty="0">
                <a:ea typeface="黑体" panose="02010609060101010101" pitchFamily="49" charset="-122"/>
              </a:rPr>
              <a:t> </a:t>
            </a:r>
            <a:r>
              <a:rPr lang="en-US" altLang="zh-CN" sz="2400" b="1" i="0" dirty="0">
                <a:ea typeface="黑体" panose="02010609060101010101" pitchFamily="49" charset="-122"/>
              </a:rPr>
              <a:t> = </a:t>
            </a:r>
            <a:r>
              <a:rPr lang="en-US" altLang="zh-CN" sz="2400" b="1" i="0" dirty="0">
                <a:ea typeface="黑体" panose="02010609060101010101" pitchFamily="49" charset="-122"/>
                <a:sym typeface="Symbol" panose="05050102010706020507" pitchFamily="18" charset="2"/>
              </a:rPr>
              <a:t></a:t>
            </a:r>
            <a:r>
              <a:rPr lang="en-US" altLang="zh-CN" sz="2400" b="1" i="0" dirty="0">
                <a:ea typeface="黑体" panose="02010609060101010101" pitchFamily="49" charset="-122"/>
              </a:rPr>
              <a:t>T </a:t>
            </a:r>
            <a:r>
              <a:rPr lang="en-US" altLang="zh-CN" sz="2400" b="1" i="0" baseline="30000" dirty="0">
                <a:ea typeface="黑体" panose="02010609060101010101" pitchFamily="49" charset="-122"/>
              </a:rPr>
              <a:t>4</a:t>
            </a:r>
            <a:endParaRPr lang="en-US" altLang="zh-CN" sz="2400" i="0" dirty="0"/>
          </a:p>
        </p:txBody>
      </p:sp>
    </p:spTree>
    <p:extLst>
      <p:ext uri="{BB962C8B-B14F-4D97-AF65-F5344CB8AC3E}">
        <p14:creationId xmlns:p14="http://schemas.microsoft.com/office/powerpoint/2010/main" val="388959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ppt_x"/>
                                          </p:val>
                                        </p:tav>
                                        <p:tav tm="100000">
                                          <p:val>
                                            <p:strVal val="#ppt_x"/>
                                          </p:val>
                                        </p:tav>
                                      </p:tavLst>
                                    </p:anim>
                                    <p:anim calcmode="lin" valueType="num">
                                      <p:cBhvr additive="base">
                                        <p:cTn id="70" dur="500" fill="hold"/>
                                        <p:tgtEl>
                                          <p:spTgt spid="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ppt_x"/>
                                          </p:val>
                                        </p:tav>
                                        <p:tav tm="100000">
                                          <p:val>
                                            <p:strVal val="#ppt_x"/>
                                          </p:val>
                                        </p:tav>
                                      </p:tavLst>
                                    </p:anim>
                                    <p:anim calcmode="lin" valueType="num">
                                      <p:cBhvr additive="base">
                                        <p:cTn id="7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1000"/>
                                        <p:tgtEl>
                                          <p:spTgt spid="7"/>
                                        </p:tgtEl>
                                      </p:cBhvr>
                                    </p:animEffect>
                                    <p:anim calcmode="lin" valueType="num">
                                      <p:cBhvr>
                                        <p:cTn id="80" dur="1000" fill="hold"/>
                                        <p:tgtEl>
                                          <p:spTgt spid="7"/>
                                        </p:tgtEl>
                                        <p:attrNameLst>
                                          <p:attrName>ppt_x</p:attrName>
                                        </p:attrNameLst>
                                      </p:cBhvr>
                                      <p:tavLst>
                                        <p:tav tm="0">
                                          <p:val>
                                            <p:strVal val="#ppt_x"/>
                                          </p:val>
                                        </p:tav>
                                        <p:tav tm="100000">
                                          <p:val>
                                            <p:strVal val="#ppt_x"/>
                                          </p:val>
                                        </p:tav>
                                      </p:tavLst>
                                    </p:anim>
                                    <p:anim calcmode="lin" valueType="num">
                                      <p:cBhvr>
                                        <p:cTn id="81" dur="1000" fill="hold"/>
                                        <p:tgtEl>
                                          <p:spTgt spid="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500" fill="hold"/>
                                        <p:tgtEl>
                                          <p:spTgt spid="18"/>
                                        </p:tgtEl>
                                        <p:attrNameLst>
                                          <p:attrName>ppt_x</p:attrName>
                                        </p:attrNameLst>
                                      </p:cBhvr>
                                      <p:tavLst>
                                        <p:tav tm="0">
                                          <p:val>
                                            <p:strVal val="#ppt_x"/>
                                          </p:val>
                                        </p:tav>
                                        <p:tav tm="100000">
                                          <p:val>
                                            <p:strVal val="#ppt_x"/>
                                          </p:val>
                                        </p:tav>
                                      </p:tavLst>
                                    </p:anim>
                                    <p:anim calcmode="lin" valueType="num">
                                      <p:cBhvr additive="base">
                                        <p:cTn id="92" dur="5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500" fill="hold"/>
                                        <p:tgtEl>
                                          <p:spTgt spid="19"/>
                                        </p:tgtEl>
                                        <p:attrNameLst>
                                          <p:attrName>ppt_x</p:attrName>
                                        </p:attrNameLst>
                                      </p:cBhvr>
                                      <p:tavLst>
                                        <p:tav tm="0">
                                          <p:val>
                                            <p:strVal val="#ppt_x"/>
                                          </p:val>
                                        </p:tav>
                                        <p:tav tm="100000">
                                          <p:val>
                                            <p:strVal val="#ppt_x"/>
                                          </p:val>
                                        </p:tav>
                                      </p:tavLst>
                                    </p:anim>
                                    <p:anim calcmode="lin" valueType="num">
                                      <p:cBhvr additive="base">
                                        <p:cTn id="9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
                                        </p:tgtEl>
                                        <p:attrNameLst>
                                          <p:attrName>style.visibility</p:attrName>
                                        </p:attrNameLst>
                                      </p:cBhvr>
                                      <p:to>
                                        <p:strVal val="visible"/>
                                      </p:to>
                                    </p:set>
                                    <p:animEffect transition="in" filter="fade">
                                      <p:cBhvr>
                                        <p:cTn id="101" dur="1000"/>
                                        <p:tgtEl>
                                          <p:spTgt spid="2"/>
                                        </p:tgtEl>
                                      </p:cBhvr>
                                    </p:animEffect>
                                    <p:anim calcmode="lin" valueType="num">
                                      <p:cBhvr>
                                        <p:cTn id="102" dur="1000" fill="hold"/>
                                        <p:tgtEl>
                                          <p:spTgt spid="2"/>
                                        </p:tgtEl>
                                        <p:attrNameLst>
                                          <p:attrName>ppt_x</p:attrName>
                                        </p:attrNameLst>
                                      </p:cBhvr>
                                      <p:tavLst>
                                        <p:tav tm="0">
                                          <p:val>
                                            <p:strVal val="#ppt_x"/>
                                          </p:val>
                                        </p:tav>
                                        <p:tav tm="100000">
                                          <p:val>
                                            <p:strVal val="#ppt_x"/>
                                          </p:val>
                                        </p:tav>
                                      </p:tavLst>
                                    </p:anim>
                                    <p:anim calcmode="lin" valueType="num">
                                      <p:cBhvr>
                                        <p:cTn id="103" dur="1000" fill="hold"/>
                                        <p:tgtEl>
                                          <p:spTgt spid="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3"/>
                                        </p:tgtEl>
                                        <p:attrNameLst>
                                          <p:attrName>style.visibility</p:attrName>
                                        </p:attrNameLst>
                                      </p:cBhvr>
                                      <p:to>
                                        <p:strVal val="visible"/>
                                      </p:to>
                                    </p:set>
                                    <p:animEffect transition="in" filter="fade">
                                      <p:cBhvr>
                                        <p:cTn id="106" dur="1000"/>
                                        <p:tgtEl>
                                          <p:spTgt spid="3"/>
                                        </p:tgtEl>
                                      </p:cBhvr>
                                    </p:animEffect>
                                    <p:anim calcmode="lin" valueType="num">
                                      <p:cBhvr>
                                        <p:cTn id="107" dur="1000" fill="hold"/>
                                        <p:tgtEl>
                                          <p:spTgt spid="3"/>
                                        </p:tgtEl>
                                        <p:attrNameLst>
                                          <p:attrName>ppt_x</p:attrName>
                                        </p:attrNameLst>
                                      </p:cBhvr>
                                      <p:tavLst>
                                        <p:tav tm="0">
                                          <p:val>
                                            <p:strVal val="#ppt_x"/>
                                          </p:val>
                                        </p:tav>
                                        <p:tav tm="100000">
                                          <p:val>
                                            <p:strVal val="#ppt_x"/>
                                          </p:val>
                                        </p:tav>
                                      </p:tavLst>
                                    </p:anim>
                                    <p:anim calcmode="lin" valueType="num">
                                      <p:cBhvr>
                                        <p:cTn id="108" dur="1000" fill="hold"/>
                                        <p:tgtEl>
                                          <p:spTgt spid="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fade">
                                      <p:cBhvr>
                                        <p:cTn id="111" dur="1000"/>
                                        <p:tgtEl>
                                          <p:spTgt spid="4"/>
                                        </p:tgtEl>
                                      </p:cBhvr>
                                    </p:animEffect>
                                    <p:anim calcmode="lin" valueType="num">
                                      <p:cBhvr>
                                        <p:cTn id="112" dur="1000" fill="hold"/>
                                        <p:tgtEl>
                                          <p:spTgt spid="4"/>
                                        </p:tgtEl>
                                        <p:attrNameLst>
                                          <p:attrName>ppt_x</p:attrName>
                                        </p:attrNameLst>
                                      </p:cBhvr>
                                      <p:tavLst>
                                        <p:tav tm="0">
                                          <p:val>
                                            <p:strVal val="#ppt_x"/>
                                          </p:val>
                                        </p:tav>
                                        <p:tav tm="100000">
                                          <p:val>
                                            <p:strVal val="#ppt_x"/>
                                          </p:val>
                                        </p:tav>
                                      </p:tavLst>
                                    </p:anim>
                                    <p:anim calcmode="lin" valueType="num">
                                      <p:cBhvr>
                                        <p:cTn id="1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p:bldP spid="7" grpId="0" animBg="1"/>
      <p:bldP spid="8" grpId="0"/>
      <p:bldP spid="9" grpId="0" animBg="1"/>
      <p:bldP spid="10" grpId="0" animBg="1"/>
      <p:bldP spid="11" grpId="0"/>
      <p:bldP spid="12" grpId="0"/>
      <p:bldP spid="13" grpId="0" animBg="1"/>
      <p:bldP spid="14" grpId="0"/>
      <p:bldP spid="15" grpId="0" animBg="1"/>
      <p:bldP spid="16" grpId="0" animBg="1"/>
      <p:bldP spid="17" grpId="0"/>
      <p:bldP spid="18" grpId="0" animBg="1"/>
      <p:bldP spid="19" grpId="0"/>
      <p:bldP spid="23"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2392050" y="823245"/>
            <a:ext cx="7791450" cy="954087"/>
          </a:xfrm>
          <a:prstGeom prst="rect">
            <a:avLst/>
          </a:prstGeom>
          <a:noFill/>
          <a:ln w="9525">
            <a:noFill/>
            <a:miter lim="800000"/>
            <a:headEnd/>
            <a:tailEnd/>
          </a:ln>
          <a:effectLst/>
        </p:spPr>
        <p:txBody>
          <a:bodyPr>
            <a:spAutoFit/>
          </a:bodyPr>
          <a:lstStyle/>
          <a:p>
            <a:pPr marL="487363" indent="-487363">
              <a:defRPr/>
            </a:pPr>
            <a:r>
              <a:rPr lang="en-US" altLang="zh-CN" sz="2800" b="1" dirty="0">
                <a:solidFill>
                  <a:srgbClr val="0000FF"/>
                </a:solidFill>
              </a:rPr>
              <a:t>(1) </a:t>
            </a:r>
            <a:r>
              <a:rPr lang="zh-CN" altLang="en-US" sz="2800" b="1" dirty="0">
                <a:solidFill>
                  <a:srgbClr val="0000FF"/>
                </a:solidFill>
              </a:rPr>
              <a:t>光是由一颗一颗的光子（</a:t>
            </a:r>
            <a:r>
              <a:rPr lang="zh-CN" altLang="en-US" sz="2800" b="1" dirty="0">
                <a:solidFill>
                  <a:srgbClr val="FF0066"/>
                </a:solidFill>
                <a:latin typeface="宋体" pitchFamily="2" charset="-122"/>
              </a:rPr>
              <a:t>光量子</a:t>
            </a:r>
            <a:r>
              <a:rPr lang="zh-CN" altLang="en-US" sz="2800" b="1" dirty="0">
                <a:solidFill>
                  <a:srgbClr val="0000FF"/>
                </a:solidFill>
                <a:effectLst>
                  <a:outerShdw blurRad="38100" dist="38100" dir="2700000" algn="tl">
                    <a:srgbClr val="000000"/>
                  </a:outerShdw>
                </a:effectLst>
                <a:latin typeface="宋体" pitchFamily="2" charset="-122"/>
              </a:rPr>
              <a:t>）</a:t>
            </a:r>
            <a:r>
              <a:rPr lang="zh-CN" altLang="en-US" sz="2800" b="1" dirty="0">
                <a:solidFill>
                  <a:srgbClr val="0000FF"/>
                </a:solidFill>
              </a:rPr>
              <a:t>组成。每个光子的能量与其频率成正比，即</a:t>
            </a:r>
          </a:p>
        </p:txBody>
      </p:sp>
      <p:sp>
        <p:nvSpPr>
          <p:cNvPr id="3" name="Rectangle 7"/>
          <p:cNvSpPr>
            <a:spLocks noChangeArrowheads="1"/>
          </p:cNvSpPr>
          <p:nvPr/>
        </p:nvSpPr>
        <p:spPr bwMode="auto">
          <a:xfrm>
            <a:off x="4463737" y="1823370"/>
            <a:ext cx="2057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C00000"/>
                </a:solidFill>
              </a:rPr>
              <a:t>E = </a:t>
            </a:r>
            <a:r>
              <a:rPr lang="en-US" altLang="zh-CN" sz="3200" dirty="0" err="1">
                <a:solidFill>
                  <a:srgbClr val="C00000"/>
                </a:solidFill>
              </a:rPr>
              <a:t>h</a:t>
            </a:r>
            <a:r>
              <a:rPr lang="en-US" altLang="zh-CN" sz="3200" dirty="0" err="1">
                <a:solidFill>
                  <a:srgbClr val="C00000"/>
                </a:solidFill>
                <a:latin typeface="Symbol" panose="05050102010706020507" pitchFamily="18" charset="2"/>
              </a:rPr>
              <a:t>n</a:t>
            </a:r>
            <a:endParaRPr lang="en-US" altLang="zh-CN" sz="3200" dirty="0">
              <a:solidFill>
                <a:srgbClr val="C00000"/>
              </a:solidFill>
              <a:latin typeface="Symbol" panose="05050102010706020507" pitchFamily="18" charset="2"/>
            </a:endParaRPr>
          </a:p>
        </p:txBody>
      </p:sp>
      <p:sp>
        <p:nvSpPr>
          <p:cNvPr id="4" name="Rectangle 11"/>
          <p:cNvSpPr>
            <a:spLocks noChangeArrowheads="1"/>
          </p:cNvSpPr>
          <p:nvPr/>
        </p:nvSpPr>
        <p:spPr bwMode="auto">
          <a:xfrm>
            <a:off x="2392050" y="2537745"/>
            <a:ext cx="7772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7850" indent="-5778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800" dirty="0">
                <a:solidFill>
                  <a:srgbClr val="009900"/>
                </a:solidFill>
              </a:rPr>
              <a:t>(2) </a:t>
            </a:r>
            <a:r>
              <a:rPr lang="zh-CN" altLang="en-US" sz="2800" dirty="0">
                <a:solidFill>
                  <a:srgbClr val="009900"/>
                </a:solidFill>
              </a:rPr>
              <a:t>一个光子只能整个地被电子吸收或放出。光量子具有“整体性”。</a:t>
            </a:r>
          </a:p>
        </p:txBody>
      </p:sp>
      <p:graphicFrame>
        <p:nvGraphicFramePr>
          <p:cNvPr id="5" name="Object 10"/>
          <p:cNvGraphicFramePr>
            <a:graphicFrameLocks noChangeAspect="1"/>
          </p:cNvGraphicFramePr>
          <p:nvPr>
            <p:extLst>
              <p:ext uri="{D42A27DB-BD31-4B8C-83A1-F6EECF244321}">
                <p14:modId xmlns:p14="http://schemas.microsoft.com/office/powerpoint/2010/main" val="1139558336"/>
              </p:ext>
            </p:extLst>
          </p:nvPr>
        </p:nvGraphicFramePr>
        <p:xfrm>
          <a:off x="5892487" y="3537868"/>
          <a:ext cx="3919538" cy="946150"/>
        </p:xfrm>
        <a:graphic>
          <a:graphicData uri="http://schemas.openxmlformats.org/presentationml/2006/ole">
            <mc:AlternateContent xmlns:mc="http://schemas.openxmlformats.org/markup-compatibility/2006">
              <mc:Choice xmlns:v="urn:schemas-microsoft-com:vml" Requires="v">
                <p:oleObj spid="_x0000_s343254" name="Equation" r:id="rId3" imgW="1562148" imgH="323920" progId="Equation.3">
                  <p:embed/>
                </p:oleObj>
              </mc:Choice>
              <mc:Fallback>
                <p:oleObj name="Equation" r:id="rId3" imgW="1562148" imgH="3239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2487" y="3537868"/>
                        <a:ext cx="3919538"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52322845"/>
              </p:ext>
            </p:extLst>
          </p:nvPr>
        </p:nvGraphicFramePr>
        <p:xfrm>
          <a:off x="6535425" y="6038180"/>
          <a:ext cx="2284412" cy="609600"/>
        </p:xfrm>
        <a:graphic>
          <a:graphicData uri="http://schemas.openxmlformats.org/presentationml/2006/ole">
            <mc:AlternateContent xmlns:mc="http://schemas.openxmlformats.org/markup-compatibility/2006">
              <mc:Choice xmlns:v="urn:schemas-microsoft-com:vml" Requires="v">
                <p:oleObj spid="_x0000_s343255" name="Equation" r:id="rId5" imgW="723981" imgH="133347" progId="Equation.3">
                  <p:embed/>
                </p:oleObj>
              </mc:Choice>
              <mc:Fallback>
                <p:oleObj name="Equation" r:id="rId5" imgW="723981" imgH="1333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5425" y="6038180"/>
                        <a:ext cx="22844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矩形 6"/>
          <p:cNvSpPr/>
          <p:nvPr/>
        </p:nvSpPr>
        <p:spPr>
          <a:xfrm>
            <a:off x="2988156" y="6058819"/>
            <a:ext cx="3236912" cy="523875"/>
          </a:xfrm>
          <a:prstGeom prst="rect">
            <a:avLst/>
          </a:prstGeom>
        </p:spPr>
        <p:txBody>
          <a:bodyPr wrap="none">
            <a:spAutoFit/>
          </a:bodyPr>
          <a:lstStyle/>
          <a:p>
            <a:pPr>
              <a:defRPr/>
            </a:pPr>
            <a:r>
              <a:rPr lang="zh-CN" altLang="en-US" b="1" kern="0" dirty="0">
                <a:solidFill>
                  <a:srgbClr val="0A0908"/>
                </a:solidFill>
              </a:rPr>
              <a:t> </a:t>
            </a:r>
            <a:r>
              <a:rPr lang="zh-CN" altLang="en-US" sz="2800" b="1" kern="0" dirty="0">
                <a:solidFill>
                  <a:srgbClr val="0A0908"/>
                </a:solidFill>
              </a:rPr>
              <a:t>光子能量动量关系 </a:t>
            </a:r>
            <a:endParaRPr lang="zh-CN" altLang="en-US" sz="2800" b="1" dirty="0"/>
          </a:p>
        </p:txBody>
      </p:sp>
      <p:sp>
        <p:nvSpPr>
          <p:cNvPr id="8" name="矩形 7"/>
          <p:cNvSpPr/>
          <p:nvPr/>
        </p:nvSpPr>
        <p:spPr>
          <a:xfrm>
            <a:off x="2749238" y="3682332"/>
            <a:ext cx="2516187" cy="523875"/>
          </a:xfrm>
          <a:prstGeom prst="rect">
            <a:avLst/>
          </a:prstGeom>
        </p:spPr>
        <p:txBody>
          <a:bodyPr wrap="none">
            <a:spAutoFit/>
          </a:bodyPr>
          <a:lstStyle/>
          <a:p>
            <a:pPr>
              <a:defRPr/>
            </a:pPr>
            <a:r>
              <a:rPr lang="zh-CN" altLang="en-US" b="1" kern="0" dirty="0">
                <a:solidFill>
                  <a:srgbClr val="0A0908"/>
                </a:solidFill>
              </a:rPr>
              <a:t> </a:t>
            </a:r>
            <a:r>
              <a:rPr lang="zh-CN" altLang="en-US" sz="2800" b="1" kern="0" dirty="0">
                <a:solidFill>
                  <a:srgbClr val="CC3300"/>
                </a:solidFill>
              </a:rPr>
              <a:t>爱因斯坦公式</a:t>
            </a:r>
            <a:r>
              <a:rPr lang="zh-CN" altLang="en-US" sz="2800" b="1" kern="0" dirty="0">
                <a:solidFill>
                  <a:srgbClr val="0A0908"/>
                </a:solidFill>
              </a:rPr>
              <a:t> </a:t>
            </a:r>
            <a:endParaRPr lang="zh-CN" altLang="en-US" sz="2800" b="1" dirty="0"/>
          </a:p>
        </p:txBody>
      </p:sp>
      <p:sp>
        <p:nvSpPr>
          <p:cNvPr id="9" name="矩形 8"/>
          <p:cNvSpPr/>
          <p:nvPr/>
        </p:nvSpPr>
        <p:spPr>
          <a:xfrm>
            <a:off x="2463488" y="180305"/>
            <a:ext cx="4155305" cy="523220"/>
          </a:xfrm>
          <a:prstGeom prst="rect">
            <a:avLst/>
          </a:prstGeom>
        </p:spPr>
        <p:txBody>
          <a:bodyPr wrap="none">
            <a:spAutoFit/>
          </a:bodyPr>
          <a:lstStyle/>
          <a:p>
            <a:pPr>
              <a:defRPr/>
            </a:pPr>
            <a:r>
              <a:rPr lang="en-US" altLang="zh-CN" sz="2800" b="1" dirty="0">
                <a:solidFill>
                  <a:srgbClr val="FF0000"/>
                </a:solidFill>
                <a:effectLst>
                  <a:outerShdw blurRad="38100" dist="38100" dir="2700000" algn="tl">
                    <a:srgbClr val="FFFFFF"/>
                  </a:outerShdw>
                </a:effectLst>
                <a:latin typeface="宋体" pitchFamily="2" charset="-122"/>
              </a:rPr>
              <a:t>2. </a:t>
            </a:r>
            <a:r>
              <a:rPr lang="zh-CN" altLang="en-US" sz="2800" b="1" dirty="0">
                <a:solidFill>
                  <a:srgbClr val="FF0000"/>
                </a:solidFill>
                <a:effectLst>
                  <a:outerShdw blurRad="38100" dist="38100" dir="2700000" algn="tl">
                    <a:srgbClr val="FFFFFF"/>
                  </a:outerShdw>
                </a:effectLst>
                <a:latin typeface="宋体" pitchFamily="2" charset="-122"/>
              </a:rPr>
              <a:t>爱因斯坦光量子假设 </a:t>
            </a:r>
            <a:endParaRPr lang="zh-CN" altLang="en-US" sz="2800" b="1" dirty="0">
              <a:solidFill>
                <a:srgbClr val="FF0000"/>
              </a:solidFill>
            </a:endParaRPr>
          </a:p>
        </p:txBody>
      </p:sp>
      <p:sp>
        <p:nvSpPr>
          <p:cNvPr id="10" name="矩形 9"/>
          <p:cNvSpPr>
            <a:spLocks noChangeArrowheads="1"/>
          </p:cNvSpPr>
          <p:nvPr/>
        </p:nvSpPr>
        <p:spPr bwMode="auto">
          <a:xfrm>
            <a:off x="2534926" y="4537995"/>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latin typeface="宋体" panose="02010600030101010101" pitchFamily="2" charset="-122"/>
              </a:rPr>
              <a:t>红限频率</a:t>
            </a:r>
            <a:endParaRPr lang="zh-CN" altLang="en-US" sz="2800" dirty="0">
              <a:solidFill>
                <a:srgbClr val="0000FF"/>
              </a:solidFill>
            </a:endParaRPr>
          </a:p>
        </p:txBody>
      </p:sp>
      <p:graphicFrame>
        <p:nvGraphicFramePr>
          <p:cNvPr id="11" name="Object 19"/>
          <p:cNvGraphicFramePr>
            <a:graphicFrameLocks noChangeAspect="1"/>
          </p:cNvGraphicFramePr>
          <p:nvPr>
            <p:extLst>
              <p:ext uri="{D42A27DB-BD31-4B8C-83A1-F6EECF244321}">
                <p14:modId xmlns:p14="http://schemas.microsoft.com/office/powerpoint/2010/main" val="798902592"/>
              </p:ext>
            </p:extLst>
          </p:nvPr>
        </p:nvGraphicFramePr>
        <p:xfrm>
          <a:off x="4606612" y="4609430"/>
          <a:ext cx="1682750" cy="579438"/>
        </p:xfrm>
        <a:graphic>
          <a:graphicData uri="http://schemas.openxmlformats.org/presentationml/2006/ole">
            <mc:AlternateContent xmlns:mc="http://schemas.openxmlformats.org/markup-compatibility/2006">
              <mc:Choice xmlns:v="urn:schemas-microsoft-com:vml" Requires="v">
                <p:oleObj spid="_x0000_s343256" name="Equation" r:id="rId7" imgW="774364" imgH="266584" progId="Equation.3">
                  <p:embed/>
                </p:oleObj>
              </mc:Choice>
              <mc:Fallback>
                <p:oleObj name="Equation" r:id="rId7" imgW="774364" imgH="26658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6612" y="4609430"/>
                        <a:ext cx="1682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矩形 11"/>
          <p:cNvSpPr/>
          <p:nvPr/>
        </p:nvSpPr>
        <p:spPr>
          <a:xfrm>
            <a:off x="2807181" y="5465094"/>
            <a:ext cx="2709863" cy="523875"/>
          </a:xfrm>
          <a:prstGeom prst="rect">
            <a:avLst/>
          </a:prstGeom>
        </p:spPr>
        <p:txBody>
          <a:bodyPr wrap="none">
            <a:spAutoFit/>
          </a:bodyPr>
          <a:lstStyle/>
          <a:p>
            <a:pPr>
              <a:defRPr/>
            </a:pPr>
            <a:r>
              <a:rPr lang="zh-CN" altLang="en-US" sz="2800" b="1" kern="0" dirty="0">
                <a:solidFill>
                  <a:srgbClr val="FF0000"/>
                </a:solidFill>
                <a:latin typeface="宋体" pitchFamily="2" charset="-122"/>
              </a:rPr>
              <a:t>光的波粒二象性</a:t>
            </a:r>
            <a:endParaRPr lang="zh-CN" altLang="en-US" sz="2800" b="1" dirty="0">
              <a:solidFill>
                <a:srgbClr val="FF0000"/>
              </a:solidFill>
            </a:endParaRPr>
          </a:p>
        </p:txBody>
      </p:sp>
    </p:spTree>
    <p:extLst>
      <p:ext uri="{BB962C8B-B14F-4D97-AF65-F5344CB8AC3E}">
        <p14:creationId xmlns:p14="http://schemas.microsoft.com/office/powerpoint/2010/main" val="406846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1000" fill="hold"/>
                                        <p:tgtEl>
                                          <p:spTgt spid="11"/>
                                        </p:tgtEl>
                                        <p:attrNameLst>
                                          <p:attrName>ppt_w</p:attrName>
                                        </p:attrNameLst>
                                      </p:cBhvr>
                                      <p:tavLst>
                                        <p:tav tm="0">
                                          <p:val>
                                            <p:fltVal val="0"/>
                                          </p:val>
                                        </p:tav>
                                        <p:tav tm="100000">
                                          <p:val>
                                            <p:strVal val="#ppt_w"/>
                                          </p:val>
                                        </p:tav>
                                      </p:tavLst>
                                    </p:anim>
                                    <p:anim calcmode="lin" valueType="num">
                                      <p:cBhvr>
                                        <p:cTn id="39" dur="1000" fill="hold"/>
                                        <p:tgtEl>
                                          <p:spTgt spid="11"/>
                                        </p:tgtEl>
                                        <p:attrNameLst>
                                          <p:attrName>ppt_h</p:attrName>
                                        </p:attrNameLst>
                                      </p:cBhvr>
                                      <p:tavLst>
                                        <p:tav tm="0">
                                          <p:val>
                                            <p:fltVal val="0"/>
                                          </p:val>
                                        </p:tav>
                                        <p:tav tm="100000">
                                          <p:val>
                                            <p:strVal val="#ppt_h"/>
                                          </p:val>
                                        </p:tav>
                                      </p:tavLst>
                                    </p:anim>
                                    <p:anim calcmode="lin" valueType="num">
                                      <p:cBhvr>
                                        <p:cTn id="40" dur="1000" fill="hold"/>
                                        <p:tgtEl>
                                          <p:spTgt spid="11"/>
                                        </p:tgtEl>
                                        <p:attrNameLst>
                                          <p:attrName>style.rotation</p:attrName>
                                        </p:attrNameLst>
                                      </p:cBhvr>
                                      <p:tavLst>
                                        <p:tav tm="0">
                                          <p:val>
                                            <p:fltVal val="90"/>
                                          </p:val>
                                        </p:tav>
                                        <p:tav tm="100000">
                                          <p:val>
                                            <p:fltVal val="0"/>
                                          </p:val>
                                        </p:tav>
                                      </p:tavLst>
                                    </p:anim>
                                    <p:animEffect transition="in" filter="fade">
                                      <p:cBhvr>
                                        <p:cTn id="41" dur="10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heel(1)">
                                      <p:cBhvr>
                                        <p:cTn id="46" dur="20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arn(inVertic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4" grpId="0" build="p" autoUpdateAnimBg="0"/>
      <p:bldP spid="7" grpId="0"/>
      <p:bldP spid="8" grpId="0"/>
      <p:bldP spid="10" grpId="0"/>
      <p:bldP spid="1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p:cNvGraphicFramePr>
            <a:graphicFrameLocks noChangeAspect="1"/>
          </p:cNvGraphicFramePr>
          <p:nvPr>
            <p:extLst>
              <p:ext uri="{D42A27DB-BD31-4B8C-83A1-F6EECF244321}">
                <p14:modId xmlns:p14="http://schemas.microsoft.com/office/powerpoint/2010/main" val="1088131555"/>
              </p:ext>
            </p:extLst>
          </p:nvPr>
        </p:nvGraphicFramePr>
        <p:xfrm>
          <a:off x="5524500" y="5715003"/>
          <a:ext cx="4408488" cy="1214437"/>
        </p:xfrm>
        <a:graphic>
          <a:graphicData uri="http://schemas.openxmlformats.org/presentationml/2006/ole">
            <mc:AlternateContent xmlns:mc="http://schemas.openxmlformats.org/markup-compatibility/2006">
              <mc:Choice xmlns:v="urn:schemas-microsoft-com:vml" Requires="v">
                <p:oleObj spid="_x0000_s375434" name="公式" r:id="rId3" imgW="1587500" imgH="431800" progId="Equation.3">
                  <p:embed/>
                </p:oleObj>
              </mc:Choice>
              <mc:Fallback>
                <p:oleObj name="公式" r:id="rId3" imgW="15875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5715003"/>
                        <a:ext cx="4408488" cy="1214437"/>
                      </a:xfrm>
                      <a:prstGeom prst="rect">
                        <a:avLst/>
                      </a:prstGeom>
                      <a:noFill/>
                      <a:ln>
                        <a:noFill/>
                      </a:ln>
                      <a:effectLst/>
                      <a:extLst>
                        <a:ext uri="{909E8E84-426E-40DD-AFC4-6F175D3DCCD1}">
                          <a14:hiddenFill xmlns:a14="http://schemas.microsoft.com/office/drawing/2010/main">
                            <a:gradFill rotWithShape="0">
                              <a:gsLst>
                                <a:gs pos="0">
                                  <a:srgbClr val="969696"/>
                                </a:gs>
                                <a:gs pos="50000">
                                  <a:srgbClr val="F9F9F9"/>
                                </a:gs>
                                <a:gs pos="100000">
                                  <a:srgbClr val="969696"/>
                                </a:gs>
                              </a:gsLst>
                              <a:lin ang="5400000" scaled="1"/>
                            </a:gradFill>
                          </a14:hiddenFill>
                        </a:ext>
                        <a:ext uri="{91240B29-F687-4F45-9708-019B960494DF}">
                          <a14:hiddenLine xmlns:a14="http://schemas.microsoft.com/office/drawing/2010/main" w="12700">
                            <a:solidFill>
                              <a:srgbClr val="0066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 Box 8"/>
          <p:cNvSpPr txBox="1">
            <a:spLocks noChangeArrowheads="1"/>
          </p:cNvSpPr>
          <p:nvPr/>
        </p:nvSpPr>
        <p:spPr bwMode="auto">
          <a:xfrm>
            <a:off x="1738313" y="5357815"/>
            <a:ext cx="2786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5"/>
              </a:buBlip>
            </a:pPr>
            <a:r>
              <a:rPr lang="zh-CN" altLang="en-US" sz="2800">
                <a:solidFill>
                  <a:srgbClr val="D3092F"/>
                </a:solidFill>
              </a:rPr>
              <a:t>康普顿公式</a:t>
            </a:r>
          </a:p>
        </p:txBody>
      </p:sp>
      <p:sp>
        <p:nvSpPr>
          <p:cNvPr id="4" name="Text Box 5"/>
          <p:cNvSpPr txBox="1">
            <a:spLocks noChangeArrowheads="1"/>
          </p:cNvSpPr>
          <p:nvPr/>
        </p:nvSpPr>
        <p:spPr bwMode="auto">
          <a:xfrm>
            <a:off x="1809750" y="6072190"/>
            <a:ext cx="373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5"/>
              </a:buBlip>
            </a:pPr>
            <a:r>
              <a:rPr lang="zh-CN" altLang="en-US" sz="2800" dirty="0">
                <a:solidFill>
                  <a:srgbClr val="D3092F"/>
                </a:solidFill>
              </a:rPr>
              <a:t>康普顿波长</a:t>
            </a:r>
            <a:r>
              <a:rPr lang="zh-CN" altLang="en-US" sz="2800" dirty="0">
                <a:solidFill>
                  <a:srgbClr val="CC0000"/>
                </a:solidFill>
              </a:rPr>
              <a:t> </a:t>
            </a:r>
          </a:p>
        </p:txBody>
      </p:sp>
      <p:grpSp>
        <p:nvGrpSpPr>
          <p:cNvPr id="8" name="Group 4"/>
          <p:cNvGrpSpPr>
            <a:grpSpLocks/>
          </p:cNvGrpSpPr>
          <p:nvPr/>
        </p:nvGrpSpPr>
        <p:grpSpPr bwMode="auto">
          <a:xfrm>
            <a:off x="6934200" y="1"/>
            <a:ext cx="3733800" cy="2971801"/>
            <a:chOff x="2784" y="368"/>
            <a:chExt cx="2880" cy="2224"/>
          </a:xfrm>
        </p:grpSpPr>
        <p:sp>
          <p:nvSpPr>
            <p:cNvPr id="9" name="Rectangle 5"/>
            <p:cNvSpPr>
              <a:spLocks noChangeArrowheads="1"/>
            </p:cNvSpPr>
            <p:nvPr/>
          </p:nvSpPr>
          <p:spPr bwMode="auto">
            <a:xfrm>
              <a:off x="2784" y="528"/>
              <a:ext cx="2880" cy="2064"/>
            </a:xfrm>
            <a:prstGeom prst="rect">
              <a:avLst/>
            </a:prstGeom>
            <a:solidFill>
              <a:schemeClr val="bg1"/>
            </a:solidFill>
            <a:ln w="9525">
              <a:solidFill>
                <a:srgbClr val="006666"/>
              </a:solidFill>
              <a:miter lim="800000"/>
              <a:headEnd/>
              <a:tailEnd type="none" w="sm" len="lg"/>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6"/>
            <p:cNvSpPr>
              <a:spLocks noChangeShapeType="1"/>
            </p:cNvSpPr>
            <p:nvPr/>
          </p:nvSpPr>
          <p:spPr bwMode="auto">
            <a:xfrm>
              <a:off x="5136" y="1680"/>
              <a:ext cx="432"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
            <p:cNvSpPr>
              <a:spLocks noChangeShapeType="1"/>
            </p:cNvSpPr>
            <p:nvPr/>
          </p:nvSpPr>
          <p:spPr bwMode="auto">
            <a:xfrm flipV="1">
              <a:off x="3840" y="768"/>
              <a:ext cx="0" cy="16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 name="Object 8"/>
            <p:cNvGraphicFramePr>
              <a:graphicFrameLocks noChangeAspect="1"/>
            </p:cNvGraphicFramePr>
            <p:nvPr/>
          </p:nvGraphicFramePr>
          <p:xfrm>
            <a:off x="5232" y="1392"/>
            <a:ext cx="208" cy="226"/>
          </p:xfrm>
          <a:graphic>
            <a:graphicData uri="http://schemas.openxmlformats.org/presentationml/2006/ole">
              <mc:AlternateContent xmlns:mc="http://schemas.openxmlformats.org/markup-compatibility/2006">
                <mc:Choice xmlns:v="urn:schemas-microsoft-com:vml" Requires="v">
                  <p:oleObj spid="_x0000_s375435" name="公式" r:id="rId6" imgW="177646" imgH="190335" progId="Equation.3">
                    <p:embed/>
                  </p:oleObj>
                </mc:Choice>
                <mc:Fallback>
                  <p:oleObj name="公式" r:id="rId6" imgW="177646" imgH="19033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2" y="1392"/>
                          <a:ext cx="2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9"/>
            <p:cNvGraphicFramePr>
              <a:graphicFrameLocks noChangeAspect="1"/>
            </p:cNvGraphicFramePr>
            <p:nvPr/>
          </p:nvGraphicFramePr>
          <p:xfrm>
            <a:off x="3840" y="768"/>
            <a:ext cx="225" cy="285"/>
          </p:xfrm>
          <a:graphic>
            <a:graphicData uri="http://schemas.openxmlformats.org/presentationml/2006/ole">
              <mc:AlternateContent xmlns:mc="http://schemas.openxmlformats.org/markup-compatibility/2006">
                <mc:Choice xmlns:v="urn:schemas-microsoft-com:vml" Requires="v">
                  <p:oleObj spid="_x0000_s375436" name="公式" r:id="rId8" imgW="190417" imgH="241195" progId="Equation.3">
                    <p:embed/>
                  </p:oleObj>
                </mc:Choice>
                <mc:Fallback>
                  <p:oleObj name="公式" r:id="rId8" imgW="190417"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0" y="768"/>
                          <a:ext cx="225"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10"/>
            <p:cNvSpPr>
              <a:spLocks noChangeShapeType="1"/>
            </p:cNvSpPr>
            <p:nvPr/>
          </p:nvSpPr>
          <p:spPr bwMode="auto">
            <a:xfrm flipV="1">
              <a:off x="4320" y="1680"/>
              <a:ext cx="816"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p:cNvSpPr>
              <a:spLocks noChangeShapeType="1"/>
            </p:cNvSpPr>
            <p:nvPr/>
          </p:nvSpPr>
          <p:spPr bwMode="auto">
            <a:xfrm>
              <a:off x="4656" y="1104"/>
              <a:ext cx="480" cy="576"/>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2"/>
            <p:cNvSpPr>
              <a:spLocks noChangeShapeType="1"/>
            </p:cNvSpPr>
            <p:nvPr/>
          </p:nvSpPr>
          <p:spPr bwMode="auto">
            <a:xfrm>
              <a:off x="3840" y="1680"/>
              <a:ext cx="1248" cy="0"/>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13"/>
            <p:cNvGrpSpPr>
              <a:grpSpLocks/>
            </p:cNvGrpSpPr>
            <p:nvPr/>
          </p:nvGrpSpPr>
          <p:grpSpPr bwMode="auto">
            <a:xfrm>
              <a:off x="2799" y="823"/>
              <a:ext cx="1041" cy="857"/>
              <a:chOff x="2799" y="823"/>
              <a:chExt cx="1041" cy="857"/>
            </a:xfrm>
          </p:grpSpPr>
          <p:sp>
            <p:nvSpPr>
              <p:cNvPr id="33" name="Line 14"/>
              <p:cNvSpPr>
                <a:spLocks noChangeShapeType="1"/>
              </p:cNvSpPr>
              <p:nvPr/>
            </p:nvSpPr>
            <p:spPr bwMode="auto">
              <a:xfrm>
                <a:off x="2976" y="1680"/>
                <a:ext cx="86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4" name="Object 15"/>
              <p:cNvGraphicFramePr>
                <a:graphicFrameLocks noChangeAspect="1"/>
              </p:cNvGraphicFramePr>
              <p:nvPr/>
            </p:nvGraphicFramePr>
            <p:xfrm>
              <a:off x="2799" y="823"/>
              <a:ext cx="784" cy="694"/>
            </p:xfrm>
            <a:graphic>
              <a:graphicData uri="http://schemas.openxmlformats.org/presentationml/2006/ole">
                <mc:AlternateContent xmlns:mc="http://schemas.openxmlformats.org/markup-compatibility/2006">
                  <mc:Choice xmlns:v="urn:schemas-microsoft-com:vml" Requires="v">
                    <p:oleObj spid="_x0000_s375437" name="Equation" r:id="rId10" imgW="380887" imgH="323920" progId="Equation.3">
                      <p:embed/>
                    </p:oleObj>
                  </mc:Choice>
                  <mc:Fallback>
                    <p:oleObj name="Equation" r:id="rId10" imgW="380887" imgH="3239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9" y="823"/>
                            <a:ext cx="784" cy="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16"/>
            <p:cNvGrpSpPr>
              <a:grpSpLocks/>
            </p:cNvGrpSpPr>
            <p:nvPr/>
          </p:nvGrpSpPr>
          <p:grpSpPr bwMode="auto">
            <a:xfrm>
              <a:off x="3840" y="368"/>
              <a:ext cx="1162" cy="1312"/>
              <a:chOff x="3840" y="368"/>
              <a:chExt cx="1162" cy="1312"/>
            </a:xfrm>
          </p:grpSpPr>
          <p:sp>
            <p:nvSpPr>
              <p:cNvPr id="31" name="Line 17"/>
              <p:cNvSpPr>
                <a:spLocks noChangeShapeType="1"/>
              </p:cNvSpPr>
              <p:nvPr/>
            </p:nvSpPr>
            <p:spPr bwMode="auto">
              <a:xfrm flipV="1">
                <a:off x="3840" y="1104"/>
                <a:ext cx="816" cy="57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2" name="Object 18"/>
              <p:cNvGraphicFramePr>
                <a:graphicFrameLocks noChangeAspect="1"/>
              </p:cNvGraphicFramePr>
              <p:nvPr/>
            </p:nvGraphicFramePr>
            <p:xfrm>
              <a:off x="4286" y="368"/>
              <a:ext cx="716" cy="735"/>
            </p:xfrm>
            <a:graphic>
              <a:graphicData uri="http://schemas.openxmlformats.org/presentationml/2006/ole">
                <mc:AlternateContent xmlns:mc="http://schemas.openxmlformats.org/markup-compatibility/2006">
                  <mc:Choice xmlns:v="urn:schemas-microsoft-com:vml" Requires="v">
                    <p:oleObj spid="_x0000_s375438" name="Equation" r:id="rId12" imgW="285867" imgH="323920" progId="Equation.3">
                      <p:embed/>
                    </p:oleObj>
                  </mc:Choice>
                  <mc:Fallback>
                    <p:oleObj name="Equation" r:id="rId12" imgW="285867" imgH="32392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 y="368"/>
                            <a:ext cx="716" cy="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9"/>
            <p:cNvGrpSpPr>
              <a:grpSpLocks/>
            </p:cNvGrpSpPr>
            <p:nvPr/>
          </p:nvGrpSpPr>
          <p:grpSpPr bwMode="auto">
            <a:xfrm>
              <a:off x="3840" y="1680"/>
              <a:ext cx="768" cy="911"/>
              <a:chOff x="3840" y="1680"/>
              <a:chExt cx="768" cy="911"/>
            </a:xfrm>
          </p:grpSpPr>
          <p:sp>
            <p:nvSpPr>
              <p:cNvPr id="29" name="Line 20"/>
              <p:cNvSpPr>
                <a:spLocks noChangeShapeType="1"/>
              </p:cNvSpPr>
              <p:nvPr/>
            </p:nvSpPr>
            <p:spPr bwMode="auto">
              <a:xfrm>
                <a:off x="3840" y="1680"/>
                <a:ext cx="480" cy="576"/>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 name="Object 21"/>
              <p:cNvGraphicFramePr>
                <a:graphicFrameLocks noChangeAspect="1"/>
              </p:cNvGraphicFramePr>
              <p:nvPr/>
            </p:nvGraphicFramePr>
            <p:xfrm>
              <a:off x="4128" y="2235"/>
              <a:ext cx="480" cy="356"/>
            </p:xfrm>
            <a:graphic>
              <a:graphicData uri="http://schemas.openxmlformats.org/presentationml/2006/ole">
                <mc:AlternateContent xmlns:mc="http://schemas.openxmlformats.org/markup-compatibility/2006">
                  <mc:Choice xmlns:v="urn:schemas-microsoft-com:vml" Requires="v">
                    <p:oleObj spid="_x0000_s375439" name="Equation" r:id="rId14" imgW="171412" imgH="114182" progId="Equation.3">
                      <p:embed/>
                    </p:oleObj>
                  </mc:Choice>
                  <mc:Fallback>
                    <p:oleObj name="Equation" r:id="rId14" imgW="171412" imgH="11418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28" y="2235"/>
                            <a:ext cx="480"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Line 22"/>
            <p:cNvSpPr>
              <a:spLocks noChangeShapeType="1"/>
            </p:cNvSpPr>
            <p:nvPr/>
          </p:nvSpPr>
          <p:spPr bwMode="auto">
            <a:xfrm flipV="1">
              <a:off x="3840" y="1440"/>
              <a:ext cx="336"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 name="Object 23"/>
            <p:cNvGraphicFramePr>
              <a:graphicFrameLocks noChangeAspect="1"/>
            </p:cNvGraphicFramePr>
            <p:nvPr/>
          </p:nvGraphicFramePr>
          <p:xfrm>
            <a:off x="3926" y="1138"/>
            <a:ext cx="298" cy="417"/>
          </p:xfrm>
          <a:graphic>
            <a:graphicData uri="http://schemas.openxmlformats.org/presentationml/2006/ole">
              <mc:AlternateContent xmlns:mc="http://schemas.openxmlformats.org/markup-compatibility/2006">
                <mc:Choice xmlns:v="urn:schemas-microsoft-com:vml" Requires="v">
                  <p:oleObj spid="_x0000_s375440" name="Equation" r:id="rId16" imgW="126725" imgH="177415" progId="Equation.3">
                    <p:embed/>
                  </p:oleObj>
                </mc:Choice>
                <mc:Fallback>
                  <p:oleObj name="Equation" r:id="rId16" imgW="126725" imgH="177415"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26" y="1138"/>
                          <a:ext cx="298"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4"/>
            <p:cNvSpPr>
              <a:spLocks noChangeShapeType="1"/>
            </p:cNvSpPr>
            <p:nvPr/>
          </p:nvSpPr>
          <p:spPr bwMode="auto">
            <a:xfrm>
              <a:off x="2928" y="1680"/>
              <a:ext cx="336"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 name="Object 25"/>
            <p:cNvGraphicFramePr>
              <a:graphicFrameLocks noChangeAspect="1"/>
            </p:cNvGraphicFramePr>
            <p:nvPr/>
          </p:nvGraphicFramePr>
          <p:xfrm>
            <a:off x="2979" y="1668"/>
            <a:ext cx="389" cy="541"/>
          </p:xfrm>
          <a:graphic>
            <a:graphicData uri="http://schemas.openxmlformats.org/presentationml/2006/ole">
              <mc:AlternateContent xmlns:mc="http://schemas.openxmlformats.org/markup-compatibility/2006">
                <mc:Choice xmlns:v="urn:schemas-microsoft-com:vml" Requires="v">
                  <p:oleObj spid="_x0000_s375441" name="Equation" r:id="rId18" imgW="165028" imgH="228501" progId="Equation.3">
                    <p:embed/>
                  </p:oleObj>
                </mc:Choice>
                <mc:Fallback>
                  <p:oleObj name="Equation" r:id="rId18" imgW="165028" imgH="22850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9" y="1668"/>
                          <a:ext cx="389"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Oval 26"/>
            <p:cNvSpPr>
              <a:spLocks noChangeArrowheads="1"/>
            </p:cNvSpPr>
            <p:nvPr/>
          </p:nvSpPr>
          <p:spPr bwMode="auto">
            <a:xfrm>
              <a:off x="3768" y="1632"/>
              <a:ext cx="144" cy="144"/>
            </a:xfrm>
            <a:prstGeom prst="ellipse">
              <a:avLst/>
            </a:prstGeom>
            <a:gradFill rotWithShape="0">
              <a:gsLst>
                <a:gs pos="0">
                  <a:srgbClr val="FFFFFF"/>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27"/>
            <p:cNvGraphicFramePr>
              <a:graphicFrameLocks noChangeAspect="1"/>
            </p:cNvGraphicFramePr>
            <p:nvPr/>
          </p:nvGraphicFramePr>
          <p:xfrm>
            <a:off x="4416" y="1344"/>
            <a:ext cx="211" cy="288"/>
          </p:xfrm>
          <a:graphic>
            <a:graphicData uri="http://schemas.openxmlformats.org/presentationml/2006/ole">
              <mc:AlternateContent xmlns:mc="http://schemas.openxmlformats.org/markup-compatibility/2006">
                <mc:Choice xmlns:v="urn:schemas-microsoft-com:vml" Requires="v">
                  <p:oleObj spid="_x0000_s375442" name="公式" r:id="rId20" imgW="114185" imgH="171408" progId="Equation.3">
                    <p:embed/>
                  </p:oleObj>
                </mc:Choice>
                <mc:Fallback>
                  <p:oleObj name="公式" r:id="rId20" imgW="114185" imgH="171408"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16" y="13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Arc 28"/>
            <p:cNvSpPr>
              <a:spLocks/>
            </p:cNvSpPr>
            <p:nvPr/>
          </p:nvSpPr>
          <p:spPr bwMode="auto">
            <a:xfrm flipV="1">
              <a:off x="4032" y="1681"/>
              <a:ext cx="192" cy="290"/>
            </a:xfrm>
            <a:custGeom>
              <a:avLst/>
              <a:gdLst>
                <a:gd name="T0" fmla="*/ 0 w 21600"/>
                <a:gd name="T1" fmla="*/ 0 h 26139"/>
                <a:gd name="T2" fmla="*/ 0 w 21600"/>
                <a:gd name="T3" fmla="*/ 0 h 26139"/>
                <a:gd name="T4" fmla="*/ 0 w 21600"/>
                <a:gd name="T5" fmla="*/ 0 h 26139"/>
                <a:gd name="T6" fmla="*/ 0 60000 65536"/>
                <a:gd name="T7" fmla="*/ 0 60000 65536"/>
                <a:gd name="T8" fmla="*/ 0 60000 65536"/>
                <a:gd name="T9" fmla="*/ 0 w 21600"/>
                <a:gd name="T10" fmla="*/ 0 h 26139"/>
                <a:gd name="T11" fmla="*/ 21600 w 21600"/>
                <a:gd name="T12" fmla="*/ 26139 h 26139"/>
              </a:gdLst>
              <a:ahLst/>
              <a:cxnLst>
                <a:cxn ang="T6">
                  <a:pos x="T0" y="T1"/>
                </a:cxn>
                <a:cxn ang="T7">
                  <a:pos x="T2" y="T3"/>
                </a:cxn>
                <a:cxn ang="T8">
                  <a:pos x="T4" y="T5"/>
                </a:cxn>
              </a:cxnLst>
              <a:rect l="T9" t="T10" r="T11" b="T12"/>
              <a:pathLst>
                <a:path w="21600" h="26139" fill="none" extrusionOk="0">
                  <a:moveTo>
                    <a:pt x="4760" y="0"/>
                  </a:moveTo>
                  <a:cubicBezTo>
                    <a:pt x="14607" y="2225"/>
                    <a:pt x="21600" y="10973"/>
                    <a:pt x="21600" y="21069"/>
                  </a:cubicBezTo>
                  <a:cubicBezTo>
                    <a:pt x="21600" y="22776"/>
                    <a:pt x="21397" y="24478"/>
                    <a:pt x="20996" y="26138"/>
                  </a:cubicBezTo>
                </a:path>
                <a:path w="21600" h="26139" stroke="0" extrusionOk="0">
                  <a:moveTo>
                    <a:pt x="4760" y="0"/>
                  </a:moveTo>
                  <a:cubicBezTo>
                    <a:pt x="14607" y="2225"/>
                    <a:pt x="21600" y="10973"/>
                    <a:pt x="21600" y="21069"/>
                  </a:cubicBezTo>
                  <a:cubicBezTo>
                    <a:pt x="21600" y="22776"/>
                    <a:pt x="21397" y="24478"/>
                    <a:pt x="20996" y="26138"/>
                  </a:cubicBezTo>
                  <a:lnTo>
                    <a:pt x="0" y="21069"/>
                  </a:lnTo>
                  <a:lnTo>
                    <a:pt x="4760" y="0"/>
                  </a:lnTo>
                  <a:close/>
                </a:path>
              </a:pathLst>
            </a:custGeom>
            <a:noFill/>
            <a:ln w="28575">
              <a:solidFill>
                <a:srgbClr val="CC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Arc 29"/>
            <p:cNvSpPr>
              <a:spLocks/>
            </p:cNvSpPr>
            <p:nvPr/>
          </p:nvSpPr>
          <p:spPr bwMode="auto">
            <a:xfrm rot="20593036" flipV="1">
              <a:off x="4176" y="1392"/>
              <a:ext cx="192" cy="294"/>
            </a:xfrm>
            <a:custGeom>
              <a:avLst/>
              <a:gdLst>
                <a:gd name="T0" fmla="*/ 0 w 21600"/>
                <a:gd name="T1" fmla="*/ 0 h 30659"/>
                <a:gd name="T2" fmla="*/ 0 w 21600"/>
                <a:gd name="T3" fmla="*/ 0 h 30659"/>
                <a:gd name="T4" fmla="*/ 0 w 21600"/>
                <a:gd name="T5" fmla="*/ 0 h 30659"/>
                <a:gd name="T6" fmla="*/ 0 60000 65536"/>
                <a:gd name="T7" fmla="*/ 0 60000 65536"/>
                <a:gd name="T8" fmla="*/ 0 60000 65536"/>
                <a:gd name="T9" fmla="*/ 0 w 21600"/>
                <a:gd name="T10" fmla="*/ 0 h 30659"/>
                <a:gd name="T11" fmla="*/ 21600 w 21600"/>
                <a:gd name="T12" fmla="*/ 30659 h 30659"/>
              </a:gdLst>
              <a:ahLst/>
              <a:cxnLst>
                <a:cxn ang="T6">
                  <a:pos x="T0" y="T1"/>
                </a:cxn>
                <a:cxn ang="T7">
                  <a:pos x="T2" y="T3"/>
                </a:cxn>
                <a:cxn ang="T8">
                  <a:pos x="T4" y="T5"/>
                </a:cxn>
              </a:cxnLst>
              <a:rect l="T9" t="T10" r="T11" b="T12"/>
              <a:pathLst>
                <a:path w="21600" h="30659" fill="none" extrusionOk="0">
                  <a:moveTo>
                    <a:pt x="14791" y="-1"/>
                  </a:moveTo>
                  <a:cubicBezTo>
                    <a:pt x="19135" y="4082"/>
                    <a:pt x="21600" y="9779"/>
                    <a:pt x="21600" y="15741"/>
                  </a:cubicBezTo>
                  <a:cubicBezTo>
                    <a:pt x="21600" y="21297"/>
                    <a:pt x="19458" y="26640"/>
                    <a:pt x="15620" y="30658"/>
                  </a:cubicBezTo>
                </a:path>
                <a:path w="21600" h="30659" stroke="0" extrusionOk="0">
                  <a:moveTo>
                    <a:pt x="14791" y="-1"/>
                  </a:moveTo>
                  <a:cubicBezTo>
                    <a:pt x="19135" y="4082"/>
                    <a:pt x="21600" y="9779"/>
                    <a:pt x="21600" y="15741"/>
                  </a:cubicBezTo>
                  <a:cubicBezTo>
                    <a:pt x="21600" y="21297"/>
                    <a:pt x="19458" y="26640"/>
                    <a:pt x="15620" y="30658"/>
                  </a:cubicBezTo>
                  <a:lnTo>
                    <a:pt x="0" y="15741"/>
                  </a:lnTo>
                  <a:lnTo>
                    <a:pt x="14791" y="-1"/>
                  </a:lnTo>
                  <a:close/>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8" name="Object 30"/>
            <p:cNvGraphicFramePr>
              <a:graphicFrameLocks noChangeAspect="1"/>
            </p:cNvGraphicFramePr>
            <p:nvPr/>
          </p:nvGraphicFramePr>
          <p:xfrm>
            <a:off x="4224" y="1728"/>
            <a:ext cx="280" cy="336"/>
          </p:xfrm>
          <a:graphic>
            <a:graphicData uri="http://schemas.openxmlformats.org/presentationml/2006/ole">
              <mc:AlternateContent xmlns:mc="http://schemas.openxmlformats.org/markup-compatibility/2006">
                <mc:Choice xmlns:v="urn:schemas-microsoft-com:vml" Requires="v">
                  <p:oleObj spid="_x0000_s375443" name="公式" r:id="rId22" imgW="133351" imgH="171408" progId="Equation.3">
                    <p:embed/>
                  </p:oleObj>
                </mc:Choice>
                <mc:Fallback>
                  <p:oleObj name="公式" r:id="rId22" imgW="133351" imgH="171408"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24" y="1728"/>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2074"/>
          <p:cNvGraphicFramePr>
            <a:graphicFrameLocks noChangeAspect="1"/>
          </p:cNvGraphicFramePr>
          <p:nvPr>
            <p:extLst>
              <p:ext uri="{D42A27DB-BD31-4B8C-83A1-F6EECF244321}">
                <p14:modId xmlns:p14="http://schemas.microsoft.com/office/powerpoint/2010/main" val="2415471526"/>
              </p:ext>
            </p:extLst>
          </p:nvPr>
        </p:nvGraphicFramePr>
        <p:xfrm>
          <a:off x="5095875" y="4714876"/>
          <a:ext cx="4749800" cy="1236662"/>
        </p:xfrm>
        <a:graphic>
          <a:graphicData uri="http://schemas.openxmlformats.org/presentationml/2006/ole">
            <mc:AlternateContent xmlns:mc="http://schemas.openxmlformats.org/markup-compatibility/2006">
              <mc:Choice xmlns:v="urn:schemas-microsoft-com:vml" Requires="v">
                <p:oleObj spid="_x0000_s375444" name="Equation" r:id="rId24" imgW="1511300" imgH="393700" progId="Equation.3">
                  <p:embed/>
                </p:oleObj>
              </mc:Choice>
              <mc:Fallback>
                <p:oleObj name="Equation" r:id="rId24" imgW="1511300" imgH="3937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95875" y="4714876"/>
                        <a:ext cx="4749800"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矩形 35"/>
          <p:cNvSpPr/>
          <p:nvPr/>
        </p:nvSpPr>
        <p:spPr>
          <a:xfrm>
            <a:off x="2185295" y="379499"/>
            <a:ext cx="2346325" cy="523875"/>
          </a:xfrm>
          <a:prstGeom prst="rect">
            <a:avLst/>
          </a:prstGeom>
        </p:spPr>
        <p:txBody>
          <a:bodyPr wrap="none">
            <a:spAutoFit/>
          </a:bodyPr>
          <a:lstStyle/>
          <a:p>
            <a:pPr>
              <a:defRPr/>
            </a:pPr>
            <a:r>
              <a:rPr lang="en-US" altLang="zh-CN" sz="2800" b="1" dirty="0">
                <a:solidFill>
                  <a:srgbClr val="FF0000"/>
                </a:solidFill>
                <a:effectLst>
                  <a:outerShdw blurRad="38100" dist="38100" dir="2700000" algn="tl">
                    <a:srgbClr val="FFFFFF"/>
                  </a:outerShdw>
                </a:effectLst>
              </a:rPr>
              <a:t>3. </a:t>
            </a:r>
            <a:r>
              <a:rPr lang="zh-CN" altLang="en-US" sz="2800" b="1" dirty="0">
                <a:solidFill>
                  <a:srgbClr val="FF0000"/>
                </a:solidFill>
                <a:effectLst>
                  <a:outerShdw blurRad="38100" dist="38100" dir="2700000" algn="tl">
                    <a:srgbClr val="FFFFFF"/>
                  </a:outerShdw>
                </a:effectLst>
              </a:rPr>
              <a:t>康普顿效应</a:t>
            </a:r>
            <a:endParaRPr lang="zh-CN" altLang="en-US" sz="2800" b="1" dirty="0">
              <a:solidFill>
                <a:srgbClr val="FF0000"/>
              </a:solidFill>
            </a:endParaRPr>
          </a:p>
        </p:txBody>
      </p:sp>
      <p:graphicFrame>
        <p:nvGraphicFramePr>
          <p:cNvPr id="37" name="Object 69"/>
          <p:cNvGraphicFramePr>
            <a:graphicFrameLocks noChangeAspect="1"/>
          </p:cNvGraphicFramePr>
          <p:nvPr>
            <p:extLst>
              <p:ext uri="{D42A27DB-BD31-4B8C-83A1-F6EECF244321}">
                <p14:modId xmlns:p14="http://schemas.microsoft.com/office/powerpoint/2010/main" val="375400836"/>
              </p:ext>
            </p:extLst>
          </p:nvPr>
        </p:nvGraphicFramePr>
        <p:xfrm>
          <a:off x="2095501" y="1214438"/>
          <a:ext cx="4397375" cy="711200"/>
        </p:xfrm>
        <a:graphic>
          <a:graphicData uri="http://schemas.openxmlformats.org/presentationml/2006/ole">
            <mc:AlternateContent xmlns:mc="http://schemas.openxmlformats.org/markup-compatibility/2006">
              <mc:Choice xmlns:v="urn:schemas-microsoft-com:vml" Requires="v">
                <p:oleObj spid="_x0000_s375445" name="Equation" r:id="rId26" imgW="1409088" imgH="241195" progId="Equation.3">
                  <p:embed/>
                </p:oleObj>
              </mc:Choice>
              <mc:Fallback>
                <p:oleObj name="Equation" r:id="rId26" imgW="1409088" imgH="241195"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95501" y="1214438"/>
                        <a:ext cx="439737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70"/>
          <p:cNvGraphicFramePr>
            <a:graphicFrameLocks noChangeAspect="1"/>
          </p:cNvGraphicFramePr>
          <p:nvPr>
            <p:extLst>
              <p:ext uri="{D42A27DB-BD31-4B8C-83A1-F6EECF244321}">
                <p14:modId xmlns:p14="http://schemas.microsoft.com/office/powerpoint/2010/main" val="184076677"/>
              </p:ext>
            </p:extLst>
          </p:nvPr>
        </p:nvGraphicFramePr>
        <p:xfrm>
          <a:off x="2381250" y="2071688"/>
          <a:ext cx="3111500" cy="1258888"/>
        </p:xfrm>
        <a:graphic>
          <a:graphicData uri="http://schemas.openxmlformats.org/presentationml/2006/ole">
            <mc:AlternateContent xmlns:mc="http://schemas.openxmlformats.org/markup-compatibility/2006">
              <mc:Choice xmlns:v="urn:schemas-microsoft-com:vml" Requires="v">
                <p:oleObj spid="_x0000_s375446" name="Equation" r:id="rId28" imgW="1000131" imgH="361981" progId="Equation.3">
                  <p:embed/>
                </p:oleObj>
              </mc:Choice>
              <mc:Fallback>
                <p:oleObj name="Equation" r:id="rId28" imgW="1000131" imgH="361981"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381250" y="2071688"/>
                        <a:ext cx="3111500" cy="1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71"/>
          <p:cNvGraphicFramePr>
            <a:graphicFrameLocks noChangeAspect="1"/>
          </p:cNvGraphicFramePr>
          <p:nvPr>
            <p:extLst>
              <p:ext uri="{D42A27DB-BD31-4B8C-83A1-F6EECF244321}">
                <p14:modId xmlns:p14="http://schemas.microsoft.com/office/powerpoint/2010/main" val="1948107415"/>
              </p:ext>
            </p:extLst>
          </p:nvPr>
        </p:nvGraphicFramePr>
        <p:xfrm>
          <a:off x="2095500" y="3286128"/>
          <a:ext cx="3886200" cy="1908175"/>
        </p:xfrm>
        <a:graphic>
          <a:graphicData uri="http://schemas.openxmlformats.org/presentationml/2006/ole">
            <mc:AlternateContent xmlns:mc="http://schemas.openxmlformats.org/markup-compatibility/2006">
              <mc:Choice xmlns:v="urn:schemas-microsoft-com:vml" Requires="v">
                <p:oleObj spid="_x0000_s375447" name="Equation" r:id="rId30" imgW="800100" imgH="647700" progId="Equation.3">
                  <p:embed/>
                </p:oleObj>
              </mc:Choice>
              <mc:Fallback>
                <p:oleObj name="Equation" r:id="rId30" imgW="800100" imgH="64770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095500" y="3286128"/>
                        <a:ext cx="3886200"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4107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left)">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20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circle(in)">
                                      <p:cBhvr>
                                        <p:cTn id="4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09750" y="240073"/>
            <a:ext cx="4714875" cy="579437"/>
          </a:xfrm>
          <a:prstGeom prst="rect">
            <a:avLst/>
          </a:prstGeom>
          <a:gradFill rotWithShape="1">
            <a:gsLst>
              <a:gs pos="0">
                <a:srgbClr val="FF00FF"/>
              </a:gs>
              <a:gs pos="50000">
                <a:srgbClr val="FFFFFF"/>
              </a:gs>
              <a:gs pos="100000">
                <a:srgbClr val="FF00FF"/>
              </a:gs>
            </a:gsLst>
            <a:lin ang="5400000" scaled="1"/>
          </a:gradFill>
          <a:ln>
            <a:noFill/>
          </a:ln>
          <a:effectLst>
            <a:outerShdw dist="162639" dir="18519588" algn="ctr" rotWithShape="0">
              <a:srgbClr val="0000FF"/>
            </a:outerShdw>
          </a:effectLst>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dirty="0">
                <a:ea typeface="楷体_GB2312" pitchFamily="49" charset="-122"/>
                <a:sym typeface="Symbol" panose="05050102010706020507" pitchFamily="18" charset="2"/>
              </a:rPr>
              <a:t>  </a:t>
            </a:r>
            <a:r>
              <a:rPr lang="en-US" altLang="zh-CN" sz="3200" dirty="0">
                <a:ea typeface="楷体_GB2312" pitchFamily="49" charset="-122"/>
                <a:sym typeface="Symbol" panose="05050102010706020507" pitchFamily="18" charset="2"/>
              </a:rPr>
              <a:t>4.  </a:t>
            </a:r>
            <a:r>
              <a:rPr lang="zh-CN" altLang="en-US" sz="3200" dirty="0">
                <a:ea typeface="楷体_GB2312" pitchFamily="49" charset="-122"/>
                <a:sym typeface="Symbol" panose="05050102010706020507" pitchFamily="18" charset="2"/>
              </a:rPr>
              <a:t>氢</a:t>
            </a:r>
            <a:r>
              <a:rPr lang="zh-CN" altLang="en-US" sz="3200" dirty="0">
                <a:ea typeface="楷体_GB2312" pitchFamily="49" charset="-122"/>
              </a:rPr>
              <a:t>原子的玻尔理论</a:t>
            </a:r>
          </a:p>
        </p:txBody>
      </p:sp>
      <p:sp>
        <p:nvSpPr>
          <p:cNvPr id="6" name="矩形 13"/>
          <p:cNvSpPr>
            <a:spLocks noChangeArrowheads="1"/>
          </p:cNvSpPr>
          <p:nvPr/>
        </p:nvSpPr>
        <p:spPr bwMode="auto">
          <a:xfrm>
            <a:off x="2095501" y="1025884"/>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3333FF"/>
                </a:solidFill>
                <a:latin typeface="楷体_GB2312" pitchFamily="49" charset="-122"/>
                <a:ea typeface="楷体_GB2312" pitchFamily="49" charset="-122"/>
                <a:sym typeface="Symbol" panose="05050102010706020507" pitchFamily="18" charset="2"/>
              </a:rPr>
              <a:t>基础</a:t>
            </a:r>
            <a:endParaRPr lang="zh-CN" altLang="en-US" sz="2800" dirty="0"/>
          </a:p>
        </p:txBody>
      </p:sp>
      <p:sp>
        <p:nvSpPr>
          <p:cNvPr id="9" name="Text Box 10"/>
          <p:cNvSpPr txBox="1">
            <a:spLocks noChangeArrowheads="1"/>
          </p:cNvSpPr>
          <p:nvPr/>
        </p:nvSpPr>
        <p:spPr bwMode="auto">
          <a:xfrm>
            <a:off x="4167188" y="1148308"/>
            <a:ext cx="4473404" cy="2074414"/>
          </a:xfrm>
          <a:prstGeom prst="rect">
            <a:avLst/>
          </a:prstGeom>
          <a:noFill/>
          <a:ln w="9525">
            <a:noFill/>
            <a:miter lim="800000"/>
            <a:headEnd/>
            <a:tailEnd/>
          </a:ln>
        </p:spPr>
        <p:txBody>
          <a:bodyPr wrap="none">
            <a:spAutoFit/>
          </a:bodyPr>
          <a:lstStyle/>
          <a:p>
            <a:pPr>
              <a:spcBef>
                <a:spcPct val="20000"/>
              </a:spcBef>
              <a:buFontTx/>
              <a:buChar char="•"/>
              <a:defRPr/>
            </a:pPr>
            <a:r>
              <a:rPr lang="zh-CN" altLang="en-US" sz="2800" b="1" dirty="0">
                <a:solidFill>
                  <a:srgbClr val="C00000"/>
                </a:solidFill>
              </a:rPr>
              <a:t>卢瑟福的原子核模型</a:t>
            </a:r>
          </a:p>
          <a:p>
            <a:pPr>
              <a:spcBef>
                <a:spcPct val="20000"/>
              </a:spcBef>
              <a:buFontTx/>
              <a:buChar char="•"/>
              <a:defRPr/>
            </a:pPr>
            <a:r>
              <a:rPr lang="zh-CN" altLang="en-US" sz="2800" b="1" dirty="0"/>
              <a:t>氢原子光谱的</a:t>
            </a:r>
            <a:r>
              <a:rPr lang="en-US" altLang="zh-CN" sz="2800" b="1" dirty="0" err="1">
                <a:effectLst>
                  <a:outerShdw blurRad="38100" dist="38100" dir="2700000" algn="tl">
                    <a:srgbClr val="FFFFFF"/>
                  </a:outerShdw>
                </a:effectLst>
              </a:rPr>
              <a:t>Rydberg</a:t>
            </a:r>
            <a:r>
              <a:rPr lang="zh-CN" altLang="en-US" sz="2800" b="1" dirty="0"/>
              <a:t>公式</a:t>
            </a:r>
          </a:p>
          <a:p>
            <a:pPr>
              <a:spcBef>
                <a:spcPct val="20000"/>
              </a:spcBef>
              <a:buFontTx/>
              <a:buChar char="•"/>
              <a:defRPr/>
            </a:pPr>
            <a:r>
              <a:rPr lang="zh-CN" altLang="en-US" sz="2800" b="1" dirty="0">
                <a:solidFill>
                  <a:srgbClr val="87119F"/>
                </a:solidFill>
              </a:rPr>
              <a:t>普朗克能量子概念</a:t>
            </a:r>
            <a:endParaRPr lang="en-US" altLang="zh-CN" sz="2800" b="1" dirty="0">
              <a:solidFill>
                <a:srgbClr val="87119F"/>
              </a:solidFill>
            </a:endParaRPr>
          </a:p>
          <a:p>
            <a:pPr>
              <a:spcBef>
                <a:spcPct val="20000"/>
              </a:spcBef>
              <a:buFontTx/>
              <a:buChar char="•"/>
              <a:defRPr/>
            </a:pPr>
            <a:r>
              <a:rPr lang="zh-CN" altLang="en-US" sz="2800" b="1" dirty="0">
                <a:solidFill>
                  <a:srgbClr val="FF0000"/>
                </a:solidFill>
                <a:effectLst>
                  <a:outerShdw blurRad="38100" dist="38100" dir="2700000" algn="tl">
                    <a:srgbClr val="FFFFFF"/>
                  </a:outerShdw>
                </a:effectLst>
                <a:latin typeface="宋体" pitchFamily="2" charset="-122"/>
              </a:rPr>
              <a:t>爱因斯坦光量子假设</a:t>
            </a:r>
            <a:endParaRPr lang="zh-CN" altLang="en-US" sz="2800" b="1" dirty="0">
              <a:solidFill>
                <a:srgbClr val="FF0000"/>
              </a:solidFill>
            </a:endParaRPr>
          </a:p>
        </p:txBody>
      </p:sp>
      <p:sp>
        <p:nvSpPr>
          <p:cNvPr id="14" name="Text Box 3"/>
          <p:cNvSpPr txBox="1">
            <a:spLocks noChangeArrowheads="1"/>
          </p:cNvSpPr>
          <p:nvPr/>
        </p:nvSpPr>
        <p:spPr bwMode="auto">
          <a:xfrm>
            <a:off x="2098590" y="3992553"/>
            <a:ext cx="8610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3300"/>
                </a:solidFill>
                <a:ea typeface="楷体_GB2312" pitchFamily="49" charset="-122"/>
              </a:rPr>
              <a:t>（</a:t>
            </a:r>
            <a:r>
              <a:rPr lang="en-US" altLang="zh-CN" sz="2800" dirty="0">
                <a:solidFill>
                  <a:srgbClr val="FF3300"/>
                </a:solidFill>
                <a:ea typeface="楷体_GB2312" pitchFamily="49" charset="-122"/>
              </a:rPr>
              <a:t>1</a:t>
            </a:r>
            <a:r>
              <a:rPr lang="zh-CN" altLang="en-US" sz="2800" dirty="0">
                <a:solidFill>
                  <a:srgbClr val="FF3300"/>
                </a:solidFill>
                <a:ea typeface="楷体_GB2312" pitchFamily="49" charset="-122"/>
              </a:rPr>
              <a:t>）定态假说：</a:t>
            </a:r>
            <a:r>
              <a:rPr lang="zh-CN" altLang="en-US" sz="2800" dirty="0">
                <a:solidFill>
                  <a:srgbClr val="009900"/>
                </a:solidFill>
              </a:rPr>
              <a:t>电子在原子中，可以在一些特定的圆轨道上运动，而不辐射电磁波，这时原子处于稳定状态（定态）并具有一定的能量。</a:t>
            </a:r>
          </a:p>
        </p:txBody>
      </p:sp>
      <p:sp>
        <p:nvSpPr>
          <p:cNvPr id="15" name="Text Box 7"/>
          <p:cNvSpPr txBox="1">
            <a:spLocks noChangeArrowheads="1"/>
          </p:cNvSpPr>
          <p:nvPr/>
        </p:nvSpPr>
        <p:spPr bwMode="auto">
          <a:xfrm>
            <a:off x="2204683" y="3346027"/>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3333FF"/>
                </a:solidFill>
                <a:latin typeface="楷体_GB2312" pitchFamily="49" charset="-122"/>
                <a:ea typeface="楷体_GB2312" pitchFamily="49" charset="-122"/>
                <a:sym typeface="Symbol" panose="05050102010706020507" pitchFamily="18" charset="2"/>
              </a:rPr>
              <a:t>玻尔的基本假设</a:t>
            </a:r>
            <a:endParaRPr lang="zh-CN" altLang="en-US" sz="2800" dirty="0">
              <a:sym typeface="Symbol" panose="05050102010706020507" pitchFamily="18" charset="2"/>
            </a:endParaRPr>
          </a:p>
        </p:txBody>
      </p:sp>
      <p:graphicFrame>
        <p:nvGraphicFramePr>
          <p:cNvPr id="16" name="Object 51"/>
          <p:cNvGraphicFramePr>
            <a:graphicFrameLocks noChangeAspect="1"/>
          </p:cNvGraphicFramePr>
          <p:nvPr>
            <p:extLst>
              <p:ext uri="{D42A27DB-BD31-4B8C-83A1-F6EECF244321}">
                <p14:modId xmlns:p14="http://schemas.microsoft.com/office/powerpoint/2010/main" val="3661745595"/>
              </p:ext>
            </p:extLst>
          </p:nvPr>
        </p:nvGraphicFramePr>
        <p:xfrm>
          <a:off x="2845594" y="5491044"/>
          <a:ext cx="2643188" cy="1285875"/>
        </p:xfrm>
        <a:graphic>
          <a:graphicData uri="http://schemas.openxmlformats.org/presentationml/2006/ole">
            <mc:AlternateContent xmlns:mc="http://schemas.openxmlformats.org/markup-compatibility/2006">
              <mc:Choice xmlns:v="urn:schemas-microsoft-com:vml" Requires="v">
                <p:oleObj spid="_x0000_s111418" name="Equation" r:id="rId3" imgW="939800" imgH="457200" progId="Equation.3">
                  <p:embed/>
                </p:oleObj>
              </mc:Choice>
              <mc:Fallback>
                <p:oleObj name="Equation" r:id="rId3" imgW="9398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594" y="5491044"/>
                        <a:ext cx="2643188"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2075"/>
          <p:cNvGraphicFramePr>
            <a:graphicFrameLocks noChangeAspect="1"/>
          </p:cNvGraphicFramePr>
          <p:nvPr>
            <p:extLst>
              <p:ext uri="{D42A27DB-BD31-4B8C-83A1-F6EECF244321}">
                <p14:modId xmlns:p14="http://schemas.microsoft.com/office/powerpoint/2010/main" val="2739071147"/>
              </p:ext>
            </p:extLst>
          </p:nvPr>
        </p:nvGraphicFramePr>
        <p:xfrm>
          <a:off x="6524625" y="5500852"/>
          <a:ext cx="3429000" cy="1327150"/>
        </p:xfrm>
        <a:graphic>
          <a:graphicData uri="http://schemas.openxmlformats.org/presentationml/2006/ole">
            <mc:AlternateContent xmlns:mc="http://schemas.openxmlformats.org/markup-compatibility/2006">
              <mc:Choice xmlns:v="urn:schemas-microsoft-com:vml" Requires="v">
                <p:oleObj spid="_x0000_s111419" name="Equation" r:id="rId5" imgW="1181100" imgH="457200" progId="Equation.3">
                  <p:embed/>
                </p:oleObj>
              </mc:Choice>
              <mc:Fallback>
                <p:oleObj name="Equation" r:id="rId5" imgW="11811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4625" y="5500852"/>
                        <a:ext cx="342900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9276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6" grpId="0"/>
      <p:bldP spid="9" grpId="0"/>
      <p:bldP spid="14" grpId="0" autoUpdateAnimBg="0"/>
      <p:bldP spid="15" grpId="0"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172508" y="2543228"/>
            <a:ext cx="80168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800" dirty="0">
                <a:solidFill>
                  <a:srgbClr val="FF3300"/>
                </a:solidFill>
                <a:ea typeface="楷体_GB2312" pitchFamily="49" charset="-122"/>
              </a:rPr>
              <a:t>（</a:t>
            </a:r>
            <a:r>
              <a:rPr lang="en-US" altLang="zh-CN" sz="2800" dirty="0">
                <a:solidFill>
                  <a:srgbClr val="FF3300"/>
                </a:solidFill>
                <a:ea typeface="楷体_GB2312" pitchFamily="49" charset="-122"/>
              </a:rPr>
              <a:t>3</a:t>
            </a:r>
            <a:r>
              <a:rPr lang="zh-CN" altLang="en-US" sz="2800" dirty="0">
                <a:solidFill>
                  <a:srgbClr val="FF3300"/>
                </a:solidFill>
                <a:ea typeface="楷体_GB2312" pitchFamily="49" charset="-122"/>
              </a:rPr>
              <a:t>）跃迁假设：</a:t>
            </a:r>
            <a:r>
              <a:rPr lang="zh-CN" altLang="en-US" sz="2800" dirty="0">
                <a:solidFill>
                  <a:srgbClr val="0000FF"/>
                </a:solidFill>
              </a:rPr>
              <a:t>当原子从高能量的定态跃迁到低能量的定态，即电子从高能量</a:t>
            </a:r>
            <a:r>
              <a:rPr lang="en-US" altLang="zh-CN" sz="2800" dirty="0" err="1">
                <a:solidFill>
                  <a:srgbClr val="FF0066"/>
                </a:solidFill>
              </a:rPr>
              <a:t>E</a:t>
            </a:r>
            <a:r>
              <a:rPr lang="en-US" altLang="zh-CN" sz="2800" baseline="-25000" dirty="0" err="1">
                <a:solidFill>
                  <a:srgbClr val="FF0066"/>
                </a:solidFill>
              </a:rPr>
              <a:t>i</a:t>
            </a:r>
            <a:r>
              <a:rPr lang="zh-CN" altLang="en-US" sz="2800" dirty="0">
                <a:solidFill>
                  <a:srgbClr val="0000FF"/>
                </a:solidFill>
              </a:rPr>
              <a:t>的轨道跃迁到低能量</a:t>
            </a:r>
            <a:r>
              <a:rPr lang="en-US" altLang="zh-CN" sz="2800" dirty="0" err="1">
                <a:solidFill>
                  <a:srgbClr val="FF0066"/>
                </a:solidFill>
              </a:rPr>
              <a:t>E</a:t>
            </a:r>
            <a:r>
              <a:rPr lang="en-US" altLang="zh-CN" sz="2800" baseline="-25000" dirty="0" err="1">
                <a:solidFill>
                  <a:srgbClr val="FF0066"/>
                </a:solidFill>
              </a:rPr>
              <a:t>f</a:t>
            </a:r>
            <a:r>
              <a:rPr lang="zh-CN" altLang="en-US" sz="2800" dirty="0">
                <a:solidFill>
                  <a:srgbClr val="0000FF"/>
                </a:solidFill>
              </a:rPr>
              <a:t>的轨道上时，要发射一个能量为</a:t>
            </a:r>
            <a:r>
              <a:rPr lang="en-US" altLang="zh-CN" sz="2800" dirty="0" err="1">
                <a:solidFill>
                  <a:srgbClr val="FF0066"/>
                </a:solidFill>
              </a:rPr>
              <a:t>h</a:t>
            </a:r>
            <a:r>
              <a:rPr lang="en-US" altLang="zh-CN" sz="2800" dirty="0" err="1">
                <a:solidFill>
                  <a:srgbClr val="FF0066"/>
                </a:solidFill>
                <a:latin typeface="Symbol" panose="05050102010706020507" pitchFamily="18" charset="2"/>
              </a:rPr>
              <a:t>n</a:t>
            </a:r>
            <a:r>
              <a:rPr lang="en-US" altLang="zh-CN" sz="2800" dirty="0">
                <a:solidFill>
                  <a:srgbClr val="0000FF"/>
                </a:solidFill>
              </a:rPr>
              <a:t> </a:t>
            </a:r>
            <a:r>
              <a:rPr lang="zh-CN" altLang="en-US" sz="2800" dirty="0">
                <a:solidFill>
                  <a:srgbClr val="0000FF"/>
                </a:solidFill>
              </a:rPr>
              <a:t>的光子：</a:t>
            </a:r>
          </a:p>
        </p:txBody>
      </p:sp>
      <p:graphicFrame>
        <p:nvGraphicFramePr>
          <p:cNvPr id="3" name="Object 9"/>
          <p:cNvGraphicFramePr>
            <a:graphicFrameLocks noChangeAspect="1"/>
          </p:cNvGraphicFramePr>
          <p:nvPr>
            <p:extLst>
              <p:ext uri="{D42A27DB-BD31-4B8C-83A1-F6EECF244321}">
                <p14:modId xmlns:p14="http://schemas.microsoft.com/office/powerpoint/2010/main" val="2672924150"/>
              </p:ext>
            </p:extLst>
          </p:nvPr>
        </p:nvGraphicFramePr>
        <p:xfrm>
          <a:off x="5787242" y="3983604"/>
          <a:ext cx="2590800" cy="708025"/>
        </p:xfrm>
        <a:graphic>
          <a:graphicData uri="http://schemas.openxmlformats.org/presentationml/2006/ole">
            <mc:AlternateContent xmlns:mc="http://schemas.openxmlformats.org/markup-compatibility/2006">
              <mc:Choice xmlns:v="urn:schemas-microsoft-com:vml" Requires="v">
                <p:oleObj spid="_x0000_s254578" name="公式" r:id="rId3" imgW="876300" imgH="241300" progId="Equation.3">
                  <p:embed/>
                </p:oleObj>
              </mc:Choice>
              <mc:Fallback>
                <p:oleObj name="公式" r:id="rId3" imgW="8763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7242" y="3983604"/>
                        <a:ext cx="2590800" cy="708025"/>
                      </a:xfrm>
                      <a:prstGeom prst="rect">
                        <a:avLst/>
                      </a:prstGeom>
                      <a:gradFill rotWithShape="0">
                        <a:gsLst>
                          <a:gs pos="0">
                            <a:srgbClr val="FF00FF"/>
                          </a:gs>
                          <a:gs pos="50000">
                            <a:srgbClr val="FFFFFF"/>
                          </a:gs>
                          <a:gs pos="100000">
                            <a:srgbClr val="FF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2"/>
          <p:cNvGraphicFramePr>
            <a:graphicFrameLocks/>
          </p:cNvGraphicFramePr>
          <p:nvPr>
            <p:extLst>
              <p:ext uri="{D42A27DB-BD31-4B8C-83A1-F6EECF244321}">
                <p14:modId xmlns:p14="http://schemas.microsoft.com/office/powerpoint/2010/main" val="2794935583"/>
              </p:ext>
            </p:extLst>
          </p:nvPr>
        </p:nvGraphicFramePr>
        <p:xfrm>
          <a:off x="1850242" y="5482853"/>
          <a:ext cx="3143250" cy="1071562"/>
        </p:xfrm>
        <a:graphic>
          <a:graphicData uri="http://schemas.openxmlformats.org/presentationml/2006/ole">
            <mc:AlternateContent xmlns:mc="http://schemas.openxmlformats.org/markup-compatibility/2006">
              <mc:Choice xmlns:v="urn:schemas-microsoft-com:vml" Requires="v">
                <p:oleObj spid="_x0000_s254579" name="Equation" r:id="rId5" imgW="1304894" imgH="323920" progId="Equation.3">
                  <p:embed/>
                </p:oleObj>
              </mc:Choice>
              <mc:Fallback>
                <p:oleObj name="Equation" r:id="rId5" imgW="1304894" imgH="32392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242" y="5482853"/>
                        <a:ext cx="3143250" cy="1071562"/>
                      </a:xfrm>
                      <a:prstGeom prst="rect">
                        <a:avLst/>
                      </a:prstGeom>
                      <a:solidFill>
                        <a:schemeClr val="tx1"/>
                      </a:solidFill>
                      <a:ln w="9525">
                        <a:solidFill>
                          <a:srgbClr val="00FFFF"/>
                        </a:solidFill>
                        <a:miter lim="800000"/>
                        <a:headEnd/>
                        <a:tailEnd/>
                      </a:ln>
                    </p:spPr>
                  </p:pic>
                </p:oleObj>
              </mc:Fallback>
            </mc:AlternateContent>
          </a:graphicData>
        </a:graphic>
      </p:graphicFrame>
      <p:sp>
        <p:nvSpPr>
          <p:cNvPr id="5" name="矩形 6"/>
          <p:cNvSpPr>
            <a:spLocks noChangeArrowheads="1"/>
          </p:cNvSpPr>
          <p:nvPr/>
        </p:nvSpPr>
        <p:spPr bwMode="auto">
          <a:xfrm>
            <a:off x="5064932" y="6092453"/>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m = 1 , 2 , 3 , …</a:t>
            </a:r>
          </a:p>
        </p:txBody>
      </p:sp>
      <p:sp>
        <p:nvSpPr>
          <p:cNvPr id="6" name="矩形 7"/>
          <p:cNvSpPr>
            <a:spLocks noChangeArrowheads="1"/>
          </p:cNvSpPr>
          <p:nvPr/>
        </p:nvSpPr>
        <p:spPr bwMode="auto">
          <a:xfrm>
            <a:off x="7296956" y="6092453"/>
            <a:ext cx="3517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FF"/>
                </a:solidFill>
              </a:rPr>
              <a:t>n = m+1 , m+2 , m+3 , …,</a:t>
            </a:r>
            <a:endParaRPr lang="zh-CN" altLang="en-US" dirty="0">
              <a:solidFill>
                <a:srgbClr val="FF00FF"/>
              </a:solidFill>
            </a:endParaRPr>
          </a:p>
        </p:txBody>
      </p:sp>
      <p:sp>
        <p:nvSpPr>
          <p:cNvPr id="7" name="矩形 11"/>
          <p:cNvSpPr>
            <a:spLocks noChangeArrowheads="1"/>
          </p:cNvSpPr>
          <p:nvPr/>
        </p:nvSpPr>
        <p:spPr bwMode="auto">
          <a:xfrm>
            <a:off x="1793450" y="117201"/>
            <a:ext cx="82867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3300"/>
                </a:solidFill>
                <a:ea typeface="楷体_GB2312" pitchFamily="49" charset="-122"/>
              </a:rPr>
              <a:t>（</a:t>
            </a:r>
            <a:r>
              <a:rPr lang="en-US" altLang="zh-CN" sz="2800" dirty="0">
                <a:solidFill>
                  <a:srgbClr val="FF3300"/>
                </a:solidFill>
                <a:ea typeface="楷体_GB2312" pitchFamily="49" charset="-122"/>
              </a:rPr>
              <a:t>2</a:t>
            </a:r>
            <a:r>
              <a:rPr lang="zh-CN" altLang="en-US" sz="2800" dirty="0">
                <a:solidFill>
                  <a:srgbClr val="FF3300"/>
                </a:solidFill>
                <a:ea typeface="楷体_GB2312" pitchFamily="49" charset="-122"/>
              </a:rPr>
              <a:t>）量子化条件：</a:t>
            </a:r>
            <a:r>
              <a:rPr lang="zh-CN" altLang="en-US" sz="2800" dirty="0">
                <a:solidFill>
                  <a:srgbClr val="009900"/>
                </a:solidFill>
              </a:rPr>
              <a:t>电子以速度</a:t>
            </a:r>
            <a:r>
              <a:rPr lang="en-US" altLang="zh-CN" sz="2800" dirty="0">
                <a:solidFill>
                  <a:srgbClr val="FF0066"/>
                </a:solidFill>
              </a:rPr>
              <a:t>v</a:t>
            </a:r>
            <a:r>
              <a:rPr lang="zh-CN" altLang="en-US" sz="2800" dirty="0">
                <a:solidFill>
                  <a:srgbClr val="009900"/>
                </a:solidFill>
              </a:rPr>
              <a:t>在半径为</a:t>
            </a:r>
            <a:r>
              <a:rPr lang="en-US" altLang="zh-CN" sz="2800" dirty="0">
                <a:solidFill>
                  <a:srgbClr val="FF0066"/>
                </a:solidFill>
              </a:rPr>
              <a:t>r</a:t>
            </a:r>
            <a:r>
              <a:rPr lang="zh-CN" altLang="en-US" sz="2800" dirty="0">
                <a:solidFill>
                  <a:srgbClr val="009900"/>
                </a:solidFill>
              </a:rPr>
              <a:t>的圆周上绕核运动时，只的电子角动量</a:t>
            </a:r>
            <a:r>
              <a:rPr lang="en-US" altLang="zh-CN" sz="2800" dirty="0">
                <a:solidFill>
                  <a:srgbClr val="FF0066"/>
                </a:solidFill>
              </a:rPr>
              <a:t>L</a:t>
            </a:r>
            <a:r>
              <a:rPr lang="zh-CN" altLang="en-US" sz="2800" dirty="0">
                <a:solidFill>
                  <a:srgbClr val="009900"/>
                </a:solidFill>
              </a:rPr>
              <a:t>等于</a:t>
            </a:r>
            <a:r>
              <a:rPr lang="en-US" altLang="zh-CN" sz="2800" dirty="0">
                <a:solidFill>
                  <a:srgbClr val="FF0066"/>
                </a:solidFill>
              </a:rPr>
              <a:t>h/(2</a:t>
            </a:r>
            <a:r>
              <a:rPr lang="en-US" altLang="zh-CN" sz="2800" dirty="0">
                <a:solidFill>
                  <a:srgbClr val="FF0066"/>
                </a:solidFill>
                <a:latin typeface="Symbol" panose="05050102010706020507" pitchFamily="18" charset="2"/>
              </a:rPr>
              <a:t>p</a:t>
            </a:r>
            <a:r>
              <a:rPr lang="en-US" altLang="zh-CN" sz="2800" dirty="0">
                <a:solidFill>
                  <a:srgbClr val="FF0066"/>
                </a:solidFill>
              </a:rPr>
              <a:t> )</a:t>
            </a:r>
            <a:r>
              <a:rPr lang="zh-CN" altLang="en-US" sz="2800" dirty="0">
                <a:solidFill>
                  <a:srgbClr val="009900"/>
                </a:solidFill>
              </a:rPr>
              <a:t>的整数倍的那些轨道才是稳定的</a:t>
            </a:r>
          </a:p>
        </p:txBody>
      </p:sp>
      <p:sp>
        <p:nvSpPr>
          <p:cNvPr id="8" name="Text Box 4"/>
          <p:cNvSpPr txBox="1">
            <a:spLocks noChangeArrowheads="1"/>
          </p:cNvSpPr>
          <p:nvPr/>
        </p:nvSpPr>
        <p:spPr bwMode="auto">
          <a:xfrm>
            <a:off x="6973462" y="1403478"/>
            <a:ext cx="2590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CC3300"/>
                </a:solidFill>
              </a:rPr>
              <a:t>其中</a:t>
            </a:r>
            <a:r>
              <a:rPr lang="en-US" altLang="zh-CN" sz="2800" dirty="0">
                <a:solidFill>
                  <a:srgbClr val="CC3300"/>
                </a:solidFill>
              </a:rPr>
              <a:t>n=1,2,3,...</a:t>
            </a:r>
            <a:r>
              <a:rPr lang="zh-CN" altLang="en-US" sz="2800" dirty="0">
                <a:solidFill>
                  <a:srgbClr val="CC3300"/>
                </a:solidFill>
              </a:rPr>
              <a:t>称为主量子数</a:t>
            </a:r>
          </a:p>
        </p:txBody>
      </p:sp>
      <p:graphicFrame>
        <p:nvGraphicFramePr>
          <p:cNvPr id="9" name="Object 5"/>
          <p:cNvGraphicFramePr>
            <a:graphicFrameLocks noChangeAspect="1"/>
          </p:cNvGraphicFramePr>
          <p:nvPr>
            <p:extLst>
              <p:ext uri="{D42A27DB-BD31-4B8C-83A1-F6EECF244321}">
                <p14:modId xmlns:p14="http://schemas.microsoft.com/office/powerpoint/2010/main" val="37197133"/>
              </p:ext>
            </p:extLst>
          </p:nvPr>
        </p:nvGraphicFramePr>
        <p:xfrm>
          <a:off x="2645726" y="1549634"/>
          <a:ext cx="3814763" cy="938212"/>
        </p:xfrm>
        <a:graphic>
          <a:graphicData uri="http://schemas.openxmlformats.org/presentationml/2006/ole">
            <mc:AlternateContent xmlns:mc="http://schemas.openxmlformats.org/markup-compatibility/2006">
              <mc:Choice xmlns:v="urn:schemas-microsoft-com:vml" Requires="v">
                <p:oleObj spid="_x0000_s254580" name="公式" r:id="rId7" imgW="1358310" imgH="406224" progId="Equation.3">
                  <p:embed/>
                </p:oleObj>
              </mc:Choice>
              <mc:Fallback>
                <p:oleObj name="公式" r:id="rId7" imgW="1358310"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5726" y="1549634"/>
                        <a:ext cx="3814763" cy="938212"/>
                      </a:xfrm>
                      <a:prstGeom prst="rect">
                        <a:avLst/>
                      </a:prstGeom>
                      <a:gradFill rotWithShape="0">
                        <a:gsLst>
                          <a:gs pos="0">
                            <a:srgbClr val="FF00FF"/>
                          </a:gs>
                          <a:gs pos="50000">
                            <a:srgbClr val="FFFFFF"/>
                          </a:gs>
                          <a:gs pos="100000">
                            <a:srgbClr val="FF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8"/>
          <p:cNvGraphicFramePr>
            <a:graphicFrameLocks noChangeAspect="1"/>
          </p:cNvGraphicFramePr>
          <p:nvPr>
            <p:extLst>
              <p:ext uri="{D42A27DB-BD31-4B8C-83A1-F6EECF244321}">
                <p14:modId xmlns:p14="http://schemas.microsoft.com/office/powerpoint/2010/main" val="1398315566"/>
              </p:ext>
            </p:extLst>
          </p:nvPr>
        </p:nvGraphicFramePr>
        <p:xfrm>
          <a:off x="5646430" y="4482729"/>
          <a:ext cx="4471988" cy="1643063"/>
        </p:xfrm>
        <a:graphic>
          <a:graphicData uri="http://schemas.openxmlformats.org/presentationml/2006/ole">
            <mc:AlternateContent xmlns:mc="http://schemas.openxmlformats.org/markup-compatibility/2006">
              <mc:Choice xmlns:v="urn:schemas-microsoft-com:vml" Requires="v">
                <p:oleObj spid="_x0000_s254581" name="Equation" r:id="rId9" imgW="1244600" imgH="457200" progId="Equation.3">
                  <p:embed/>
                </p:oleObj>
              </mc:Choice>
              <mc:Fallback>
                <p:oleObj name="Equation" r:id="rId9" imgW="12446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6430" y="4482729"/>
                        <a:ext cx="4471988"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AutoShape 8"/>
          <p:cNvSpPr>
            <a:spLocks noChangeArrowheads="1"/>
          </p:cNvSpPr>
          <p:nvPr/>
        </p:nvSpPr>
        <p:spPr bwMode="auto">
          <a:xfrm>
            <a:off x="2569619" y="4732759"/>
            <a:ext cx="1857375" cy="571500"/>
          </a:xfrm>
          <a:prstGeom prst="rightArrow">
            <a:avLst>
              <a:gd name="adj1" fmla="val 50000"/>
              <a:gd name="adj2" fmla="val 84997"/>
            </a:avLst>
          </a:prstGeom>
          <a:solidFill>
            <a:srgbClr val="FFFF00"/>
          </a:solidFill>
          <a:ln w="9525">
            <a:solidFill>
              <a:srgbClr val="FF0066"/>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2753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1)">
                                      <p:cBhvr>
                                        <p:cTn id="25" dur="20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1000"/>
                                        <p:tgtEl>
                                          <p:spTgt spid="6"/>
                                        </p:tgtEl>
                                      </p:cBhvr>
                                    </p:animEffect>
                                    <p:anim calcmode="lin" valueType="num">
                                      <p:cBhvr>
                                        <p:cTn id="61" dur="1000" fill="hold"/>
                                        <p:tgtEl>
                                          <p:spTgt spid="6"/>
                                        </p:tgtEl>
                                        <p:attrNameLst>
                                          <p:attrName>ppt_x</p:attrName>
                                        </p:attrNameLst>
                                      </p:cBhvr>
                                      <p:tavLst>
                                        <p:tav tm="0">
                                          <p:val>
                                            <p:strVal val="#ppt_x"/>
                                          </p:val>
                                        </p:tav>
                                        <p:tav tm="100000">
                                          <p:val>
                                            <p:strVal val="#ppt_x"/>
                                          </p:val>
                                        </p:tav>
                                      </p:tavLst>
                                    </p:anim>
                                    <p:anim calcmode="lin" valueType="num">
                                      <p:cBhvr>
                                        <p:cTn id="6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11"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029"/>
          <p:cNvGraphicFramePr>
            <a:graphicFrameLocks noChangeAspect="1"/>
          </p:cNvGraphicFramePr>
          <p:nvPr>
            <p:extLst>
              <p:ext uri="{D42A27DB-BD31-4B8C-83A1-F6EECF244321}">
                <p14:modId xmlns:p14="http://schemas.microsoft.com/office/powerpoint/2010/main" val="2890366050"/>
              </p:ext>
            </p:extLst>
          </p:nvPr>
        </p:nvGraphicFramePr>
        <p:xfrm>
          <a:off x="3362997" y="2247365"/>
          <a:ext cx="1311275" cy="1311275"/>
        </p:xfrm>
        <a:graphic>
          <a:graphicData uri="http://schemas.openxmlformats.org/presentationml/2006/ole">
            <mc:AlternateContent xmlns:mc="http://schemas.openxmlformats.org/markup-compatibility/2006">
              <mc:Choice xmlns:v="urn:schemas-microsoft-com:vml" Requires="v">
                <p:oleObj spid="_x0000_s344278" name="Equation" r:id="rId3" imgW="419100" imgH="419100" progId="Equation.3">
                  <p:embed/>
                </p:oleObj>
              </mc:Choice>
              <mc:Fallback>
                <p:oleObj name="Equation" r:id="rId3" imgW="4191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997" y="2247365"/>
                        <a:ext cx="13112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val="1134408124"/>
              </p:ext>
            </p:extLst>
          </p:nvPr>
        </p:nvGraphicFramePr>
        <p:xfrm>
          <a:off x="4720308" y="5247738"/>
          <a:ext cx="3962400" cy="1074738"/>
        </p:xfrm>
        <a:graphic>
          <a:graphicData uri="http://schemas.openxmlformats.org/presentationml/2006/ole">
            <mc:AlternateContent xmlns:mc="http://schemas.openxmlformats.org/markup-compatibility/2006">
              <mc:Choice xmlns:v="urn:schemas-microsoft-com:vml" Requires="v">
                <p:oleObj spid="_x0000_s344279" name="公式" r:id="rId5" imgW="1257120" imgH="342720" progId="Equation.3">
                  <p:embed/>
                </p:oleObj>
              </mc:Choice>
              <mc:Fallback>
                <p:oleObj name="公式" r:id="rId5" imgW="1257120" imgH="342720" progId="Equation.3">
                  <p:embed/>
                  <p:pic>
                    <p:nvPicPr>
                      <p:cNvPr id="0" name=""/>
                      <p:cNvPicPr>
                        <a:picLocks noChangeAspect="1" noChangeArrowheads="1"/>
                      </p:cNvPicPr>
                      <p:nvPr/>
                    </p:nvPicPr>
                    <p:blipFill>
                      <a:blip r:embed="rId6"/>
                      <a:srcRect/>
                      <a:stretch>
                        <a:fillRect/>
                      </a:stretch>
                    </p:blipFill>
                    <p:spPr bwMode="auto">
                      <a:xfrm>
                        <a:off x="4720308" y="5247738"/>
                        <a:ext cx="3962400"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a:xfrm>
            <a:off x="2219996" y="461426"/>
            <a:ext cx="6742035" cy="523220"/>
          </a:xfrm>
          <a:prstGeom prst="rect">
            <a:avLst/>
          </a:prstGeom>
        </p:spPr>
        <p:txBody>
          <a:bodyPr wrap="square">
            <a:spAutoFit/>
          </a:bodyPr>
          <a:lstStyle/>
          <a:p>
            <a:pPr marL="342900" indent="-342900">
              <a:spcBef>
                <a:spcPct val="20000"/>
              </a:spcBef>
              <a:defRPr/>
            </a:pPr>
            <a:r>
              <a:rPr lang="en-US" altLang="zh-CN" sz="2800" b="1" kern="0" dirty="0">
                <a:solidFill>
                  <a:srgbClr val="FF0000"/>
                </a:solidFill>
              </a:rPr>
              <a:t>5</a:t>
            </a:r>
            <a:r>
              <a:rPr lang="zh-CN" altLang="en-US" sz="2800" b="1" kern="0" dirty="0">
                <a:solidFill>
                  <a:srgbClr val="FF0000"/>
                </a:solidFill>
              </a:rPr>
              <a:t>. 微观粒子的波粒二象性,德布罗意关系 </a:t>
            </a:r>
            <a:r>
              <a:rPr lang="zh-CN" altLang="en-US" sz="2800" b="1" kern="0" dirty="0">
                <a:solidFill>
                  <a:srgbClr val="0A0908"/>
                </a:solidFill>
              </a:rPr>
              <a:t>   </a:t>
            </a:r>
            <a:endParaRPr lang="zh-CN" altLang="en-US" sz="2800" b="1" kern="0" dirty="0">
              <a:solidFill>
                <a:srgbClr val="009900"/>
              </a:solidFill>
            </a:endParaRPr>
          </a:p>
        </p:txBody>
      </p:sp>
      <p:graphicFrame>
        <p:nvGraphicFramePr>
          <p:cNvPr id="7" name="Object 1024"/>
          <p:cNvGraphicFramePr>
            <a:graphicFrameLocks noChangeAspect="1"/>
          </p:cNvGraphicFramePr>
          <p:nvPr>
            <p:extLst>
              <p:ext uri="{D42A27DB-BD31-4B8C-83A1-F6EECF244321}">
                <p14:modId xmlns:p14="http://schemas.microsoft.com/office/powerpoint/2010/main" val="582944360"/>
              </p:ext>
            </p:extLst>
          </p:nvPr>
        </p:nvGraphicFramePr>
        <p:xfrm>
          <a:off x="5863310" y="2604551"/>
          <a:ext cx="1400175" cy="533400"/>
        </p:xfrm>
        <a:graphic>
          <a:graphicData uri="http://schemas.openxmlformats.org/presentationml/2006/ole">
            <mc:AlternateContent xmlns:mc="http://schemas.openxmlformats.org/markup-compatibility/2006">
              <mc:Choice xmlns:v="urn:schemas-microsoft-com:vml" Requires="v">
                <p:oleObj spid="_x0000_s344280" name="Equation" r:id="rId7" imgW="419218" imgH="114182" progId="Equation.3">
                  <p:embed/>
                </p:oleObj>
              </mc:Choice>
              <mc:Fallback>
                <p:oleObj name="Equation" r:id="rId7" imgW="419218" imgH="11418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3310" y="2604551"/>
                        <a:ext cx="14001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矩形 7"/>
          <p:cNvSpPr/>
          <p:nvPr/>
        </p:nvSpPr>
        <p:spPr>
          <a:xfrm>
            <a:off x="2792774" y="1229758"/>
            <a:ext cx="5998192" cy="954107"/>
          </a:xfrm>
          <a:prstGeom prst="rect">
            <a:avLst/>
          </a:prstGeom>
        </p:spPr>
        <p:txBody>
          <a:bodyPr wrap="square">
            <a:spAutoFit/>
          </a:bodyPr>
          <a:lstStyle/>
          <a:p>
            <a:pPr marL="342900" indent="-342900">
              <a:spcBef>
                <a:spcPct val="20000"/>
              </a:spcBef>
              <a:defRPr/>
            </a:pPr>
            <a:r>
              <a:rPr lang="zh-CN" altLang="en-US" sz="2800" b="1" kern="0" dirty="0">
                <a:solidFill>
                  <a:srgbClr val="009900"/>
                </a:solidFill>
              </a:rPr>
              <a:t>戴维孙,革末等人的电子衍射实验验证了德布罗意关系</a:t>
            </a:r>
          </a:p>
        </p:txBody>
      </p:sp>
      <p:sp>
        <p:nvSpPr>
          <p:cNvPr id="9" name="矩形 8"/>
          <p:cNvSpPr>
            <a:spLocks noChangeArrowheads="1"/>
          </p:cNvSpPr>
          <p:nvPr/>
        </p:nvSpPr>
        <p:spPr bwMode="auto">
          <a:xfrm>
            <a:off x="2219995" y="3890428"/>
            <a:ext cx="71437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800" dirty="0">
                <a:solidFill>
                  <a:srgbClr val="CC3300"/>
                </a:solidFill>
                <a:latin typeface="Century Schoolbook" panose="02040604050505020304" pitchFamily="18" charset="0"/>
              </a:rPr>
              <a:t>动量为</a:t>
            </a:r>
            <a:r>
              <a:rPr lang="zh-CN" altLang="zh-CN" sz="2800" i="1" dirty="0">
                <a:latin typeface="Century Schoolbook" panose="02040604050505020304" pitchFamily="18" charset="0"/>
              </a:rPr>
              <a:t>P</a:t>
            </a:r>
            <a:r>
              <a:rPr lang="zh-CN" altLang="zh-CN" sz="2800" dirty="0">
                <a:latin typeface="Century Schoolbook" panose="02040604050505020304" pitchFamily="18" charset="0"/>
              </a:rPr>
              <a:t> </a:t>
            </a:r>
            <a:r>
              <a:rPr lang="zh-CN" altLang="zh-CN" sz="2800" dirty="0">
                <a:solidFill>
                  <a:srgbClr val="CC3300"/>
                </a:solidFill>
                <a:latin typeface="Century Schoolbook" panose="02040604050505020304" pitchFamily="18" charset="0"/>
              </a:rPr>
              <a:t>、质量为</a:t>
            </a:r>
            <a:r>
              <a:rPr lang="zh-CN" altLang="zh-CN" sz="2800" i="1" dirty="0">
                <a:latin typeface="Century Schoolbook" panose="02040604050505020304" pitchFamily="18" charset="0"/>
              </a:rPr>
              <a:t>m</a:t>
            </a:r>
            <a:r>
              <a:rPr lang="zh-CN" altLang="zh-CN" sz="2800" dirty="0">
                <a:solidFill>
                  <a:srgbClr val="CC3300"/>
                </a:solidFill>
                <a:latin typeface="Century Schoolbook" panose="02040604050505020304" pitchFamily="18" charset="0"/>
              </a:rPr>
              <a:t>、能量为</a:t>
            </a:r>
            <a:r>
              <a:rPr lang="zh-CN" altLang="zh-CN" sz="2800" i="1" dirty="0">
                <a:latin typeface="Century Schoolbook" panose="02040604050505020304" pitchFamily="18" charset="0"/>
              </a:rPr>
              <a:t>E</a:t>
            </a:r>
            <a:r>
              <a:rPr lang="zh-CN" altLang="zh-CN" sz="2800" dirty="0">
                <a:solidFill>
                  <a:srgbClr val="CC3300"/>
                </a:solidFill>
                <a:latin typeface="Century Schoolbook" panose="02040604050505020304" pitchFamily="18" charset="0"/>
              </a:rPr>
              <a:t>的自由粒子，</a:t>
            </a:r>
            <a:r>
              <a:rPr lang="zh-CN" altLang="zh-CN" sz="2800" i="1" dirty="0">
                <a:solidFill>
                  <a:srgbClr val="CC3300"/>
                </a:solidFill>
                <a:latin typeface="Century Schoolbook" panose="02040604050505020304" pitchFamily="18" charset="0"/>
              </a:rPr>
              <a:t> </a:t>
            </a:r>
            <a:r>
              <a:rPr lang="zh-CN" altLang="zh-CN" sz="2800" dirty="0">
                <a:solidFill>
                  <a:srgbClr val="CC3300"/>
                </a:solidFill>
                <a:latin typeface="Century Schoolbook" panose="02040604050505020304" pitchFamily="18" charset="0"/>
              </a:rPr>
              <a:t>沿 </a:t>
            </a:r>
            <a:r>
              <a:rPr lang="zh-CN" altLang="zh-CN" sz="2800" i="1" dirty="0">
                <a:solidFill>
                  <a:srgbClr val="CC3300"/>
                </a:solidFill>
                <a:latin typeface="Century Schoolbook" panose="02040604050505020304" pitchFamily="18" charset="0"/>
              </a:rPr>
              <a:t>x </a:t>
            </a:r>
            <a:r>
              <a:rPr lang="zh-CN" altLang="zh-CN" sz="2800" dirty="0">
                <a:solidFill>
                  <a:srgbClr val="CC3300"/>
                </a:solidFill>
                <a:latin typeface="Century Schoolbook" panose="02040604050505020304" pitchFamily="18" charset="0"/>
              </a:rPr>
              <a:t>轴运动的波函数为：</a:t>
            </a:r>
            <a:endParaRPr lang="zh-CN" altLang="en-US" sz="2800" dirty="0">
              <a:solidFill>
                <a:srgbClr val="CC3300"/>
              </a:solidFill>
            </a:endParaRPr>
          </a:p>
        </p:txBody>
      </p:sp>
    </p:spTree>
    <p:extLst>
      <p:ext uri="{BB962C8B-B14F-4D97-AF65-F5344CB8AC3E}">
        <p14:creationId xmlns:p14="http://schemas.microsoft.com/office/powerpoint/2010/main" val="15539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579651" y="325852"/>
            <a:ext cx="2174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latin typeface="宋体" panose="02010600030101010101" pitchFamily="2" charset="-122"/>
              </a:rPr>
              <a:t>全波函数为</a:t>
            </a:r>
          </a:p>
        </p:txBody>
      </p:sp>
      <p:graphicFrame>
        <p:nvGraphicFramePr>
          <p:cNvPr id="3" name="Object 8"/>
          <p:cNvGraphicFramePr>
            <a:graphicFrameLocks noChangeAspect="1"/>
          </p:cNvGraphicFramePr>
          <p:nvPr>
            <p:extLst>
              <p:ext uri="{D42A27DB-BD31-4B8C-83A1-F6EECF244321}">
                <p14:modId xmlns:p14="http://schemas.microsoft.com/office/powerpoint/2010/main" val="1852229158"/>
              </p:ext>
            </p:extLst>
          </p:nvPr>
        </p:nvGraphicFramePr>
        <p:xfrm>
          <a:off x="4067265" y="74238"/>
          <a:ext cx="6142352" cy="1479498"/>
        </p:xfrm>
        <a:graphic>
          <a:graphicData uri="http://schemas.openxmlformats.org/presentationml/2006/ole">
            <mc:AlternateContent xmlns:mc="http://schemas.openxmlformats.org/markup-compatibility/2006">
              <mc:Choice xmlns:v="urn:schemas-microsoft-com:vml" Requires="v">
                <p:oleObj spid="_x0000_s288198" name="公式" r:id="rId3" imgW="2145960" imgH="507960" progId="Equation.3">
                  <p:embed/>
                </p:oleObj>
              </mc:Choice>
              <mc:Fallback>
                <p:oleObj name="公式" r:id="rId3" imgW="2145960" imgH="507960" progId="Equation.3">
                  <p:embed/>
                  <p:pic>
                    <p:nvPicPr>
                      <p:cNvPr id="0" name=""/>
                      <p:cNvPicPr>
                        <a:picLocks noChangeAspect="1" noChangeArrowheads="1"/>
                      </p:cNvPicPr>
                      <p:nvPr/>
                    </p:nvPicPr>
                    <p:blipFill>
                      <a:blip r:embed="rId4"/>
                      <a:srcRect/>
                      <a:stretch>
                        <a:fillRect/>
                      </a:stretch>
                    </p:blipFill>
                    <p:spPr bwMode="auto">
                      <a:xfrm>
                        <a:off x="4067265" y="74238"/>
                        <a:ext cx="6142352" cy="1479498"/>
                      </a:xfrm>
                      <a:prstGeom prst="rect">
                        <a:avLst/>
                      </a:prstGeom>
                      <a:noFill/>
                      <a:ln>
                        <a:noFill/>
                      </a:ln>
                      <a:effectLst/>
                      <a:extLst/>
                    </p:spPr>
                  </p:pic>
                </p:oleObj>
              </mc:Fallback>
            </mc:AlternateContent>
          </a:graphicData>
        </a:graphic>
      </p:graphicFrame>
      <p:graphicFrame>
        <p:nvGraphicFramePr>
          <p:cNvPr id="4" name="Object 2"/>
          <p:cNvGraphicFramePr>
            <a:graphicFrameLocks noChangeAspect="1"/>
          </p:cNvGraphicFramePr>
          <p:nvPr>
            <p:extLst>
              <p:ext uri="{D42A27DB-BD31-4B8C-83A1-F6EECF244321}">
                <p14:modId xmlns:p14="http://schemas.microsoft.com/office/powerpoint/2010/main" val="4140945742"/>
              </p:ext>
            </p:extLst>
          </p:nvPr>
        </p:nvGraphicFramePr>
        <p:xfrm>
          <a:off x="6272915" y="1812723"/>
          <a:ext cx="4165785" cy="1129903"/>
        </p:xfrm>
        <a:graphic>
          <a:graphicData uri="http://schemas.openxmlformats.org/presentationml/2006/ole">
            <mc:AlternateContent xmlns:mc="http://schemas.openxmlformats.org/markup-compatibility/2006">
              <mc:Choice xmlns:v="urn:schemas-microsoft-com:vml" Requires="v">
                <p:oleObj spid="_x0000_s288199" name="公式" r:id="rId5" imgW="1257120" imgH="342720" progId="Equation.3">
                  <p:embed/>
                </p:oleObj>
              </mc:Choice>
              <mc:Fallback>
                <p:oleObj name="公式" r:id="rId5" imgW="1257120" imgH="342720" progId="Equation.3">
                  <p:embed/>
                  <p:pic>
                    <p:nvPicPr>
                      <p:cNvPr id="0" name=""/>
                      <p:cNvPicPr>
                        <a:picLocks noChangeAspect="1" noChangeArrowheads="1"/>
                      </p:cNvPicPr>
                      <p:nvPr/>
                    </p:nvPicPr>
                    <p:blipFill>
                      <a:blip r:embed="rId6"/>
                      <a:srcRect/>
                      <a:stretch>
                        <a:fillRect/>
                      </a:stretch>
                    </p:blipFill>
                    <p:spPr bwMode="auto">
                      <a:xfrm>
                        <a:off x="6272915" y="1812723"/>
                        <a:ext cx="4165785" cy="1129903"/>
                      </a:xfrm>
                      <a:prstGeom prst="rect">
                        <a:avLst/>
                      </a:prstGeom>
                      <a:noFill/>
                      <a:ln>
                        <a:noFill/>
                      </a:ln>
                      <a:effectLst/>
                      <a:extLst/>
                    </p:spPr>
                  </p:pic>
                </p:oleObj>
              </mc:Fallback>
            </mc:AlternateContent>
          </a:graphicData>
        </a:graphic>
      </p:graphicFrame>
      <p:sp>
        <p:nvSpPr>
          <p:cNvPr id="5" name="Text Box 3"/>
          <p:cNvSpPr txBox="1">
            <a:spLocks noChangeArrowheads="1"/>
          </p:cNvSpPr>
          <p:nvPr/>
        </p:nvSpPr>
        <p:spPr bwMode="auto">
          <a:xfrm>
            <a:off x="2036186" y="1526815"/>
            <a:ext cx="838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2"/>
                </a:solidFill>
                <a:latin typeface="Century Schoolbook" panose="02040604050505020304" pitchFamily="18" charset="0"/>
              </a:rPr>
              <a:t>       </a:t>
            </a:r>
            <a:r>
              <a:rPr lang="zh-CN" altLang="zh-CN" sz="2800" b="1" dirty="0">
                <a:solidFill>
                  <a:srgbClr val="6600CC"/>
                </a:solidFill>
                <a:latin typeface="Century Schoolbook" panose="02040604050505020304" pitchFamily="18" charset="0"/>
              </a:rPr>
              <a:t>动量为</a:t>
            </a:r>
            <a:r>
              <a:rPr lang="en-US" altLang="zh-CN" sz="2800" b="1" i="1" dirty="0">
                <a:solidFill>
                  <a:srgbClr val="FF0000"/>
                </a:solidFill>
                <a:latin typeface="Century Schoolbook" panose="02040604050505020304" pitchFamily="18" charset="0"/>
              </a:rPr>
              <a:t>p</a:t>
            </a:r>
            <a:r>
              <a:rPr lang="zh-CN" altLang="zh-CN" sz="2800" b="1" dirty="0">
                <a:solidFill>
                  <a:srgbClr val="6600CC"/>
                </a:solidFill>
                <a:latin typeface="Century Schoolbook" panose="02040604050505020304" pitchFamily="18" charset="0"/>
              </a:rPr>
              <a:t> 、质量为</a:t>
            </a:r>
            <a:r>
              <a:rPr lang="zh-CN" altLang="zh-CN" sz="2800" b="1" i="1" dirty="0">
                <a:solidFill>
                  <a:srgbClr val="FF0000"/>
                </a:solidFill>
                <a:latin typeface="Century Schoolbook" panose="02040604050505020304" pitchFamily="18" charset="0"/>
              </a:rPr>
              <a:t>m</a:t>
            </a:r>
            <a:r>
              <a:rPr lang="zh-CN" altLang="zh-CN" sz="2800" b="1" dirty="0">
                <a:solidFill>
                  <a:srgbClr val="6600CC"/>
                </a:solidFill>
                <a:latin typeface="Century Schoolbook" panose="02040604050505020304" pitchFamily="18" charset="0"/>
              </a:rPr>
              <a:t>、能量为</a:t>
            </a:r>
            <a:r>
              <a:rPr lang="zh-CN" altLang="zh-CN" sz="2800" b="1" i="1" dirty="0">
                <a:solidFill>
                  <a:srgbClr val="FF0000"/>
                </a:solidFill>
                <a:latin typeface="Century Schoolbook" panose="02040604050505020304" pitchFamily="18" charset="0"/>
              </a:rPr>
              <a:t>E</a:t>
            </a:r>
            <a:r>
              <a:rPr lang="zh-CN" altLang="zh-CN" sz="2800" b="1" dirty="0">
                <a:solidFill>
                  <a:srgbClr val="6600CC"/>
                </a:solidFill>
                <a:latin typeface="Century Schoolbook" panose="02040604050505020304" pitchFamily="18" charset="0"/>
              </a:rPr>
              <a:t>的自由粒子，</a:t>
            </a:r>
            <a:r>
              <a:rPr lang="zh-CN" altLang="zh-CN" sz="2800" b="1" i="1" dirty="0">
                <a:solidFill>
                  <a:srgbClr val="6600CC"/>
                </a:solidFill>
                <a:latin typeface="Century Schoolbook" panose="02040604050505020304" pitchFamily="18" charset="0"/>
              </a:rPr>
              <a:t> </a:t>
            </a:r>
            <a:r>
              <a:rPr lang="zh-CN" altLang="zh-CN" sz="2800" b="1" dirty="0">
                <a:solidFill>
                  <a:srgbClr val="6600CC"/>
                </a:solidFill>
                <a:latin typeface="Century Schoolbook" panose="02040604050505020304" pitchFamily="18" charset="0"/>
              </a:rPr>
              <a:t>沿 </a:t>
            </a:r>
            <a:r>
              <a:rPr lang="zh-CN" altLang="zh-CN" sz="2800" b="1" i="1" dirty="0">
                <a:solidFill>
                  <a:srgbClr val="FF0000"/>
                </a:solidFill>
                <a:latin typeface="Century Schoolbook" panose="02040604050505020304" pitchFamily="18" charset="0"/>
              </a:rPr>
              <a:t>x</a:t>
            </a:r>
            <a:r>
              <a:rPr lang="zh-CN" altLang="zh-CN" sz="2800" b="1" i="1" dirty="0">
                <a:solidFill>
                  <a:srgbClr val="6600CC"/>
                </a:solidFill>
                <a:latin typeface="Century Schoolbook" panose="02040604050505020304" pitchFamily="18" charset="0"/>
              </a:rPr>
              <a:t> </a:t>
            </a:r>
            <a:r>
              <a:rPr lang="zh-CN" altLang="zh-CN" sz="2800" b="1" dirty="0">
                <a:solidFill>
                  <a:srgbClr val="6600CC"/>
                </a:solidFill>
                <a:latin typeface="Century Schoolbook" panose="02040604050505020304" pitchFamily="18" charset="0"/>
              </a:rPr>
              <a:t>轴运动的波函数为：</a:t>
            </a:r>
          </a:p>
        </p:txBody>
      </p:sp>
      <p:sp>
        <p:nvSpPr>
          <p:cNvPr id="17" name="Rectangle 2"/>
          <p:cNvSpPr>
            <a:spLocks noChangeArrowheads="1"/>
          </p:cNvSpPr>
          <p:nvPr/>
        </p:nvSpPr>
        <p:spPr bwMode="auto">
          <a:xfrm>
            <a:off x="2036186" y="2942626"/>
            <a:ext cx="7994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latin typeface="宋体" panose="02010600030101010101" pitchFamily="2" charset="-122"/>
              </a:rPr>
              <a:t>波函数为</a:t>
            </a:r>
            <a:r>
              <a:rPr kumimoji="1" lang="zh-CN" altLang="en-GB" sz="2800" dirty="0">
                <a:solidFill>
                  <a:srgbClr val="009900"/>
                </a:solidFill>
                <a:latin typeface="宋体" panose="02010600030101010101" pitchFamily="2" charset="-122"/>
              </a:rPr>
              <a:t>频率相同、波长相同、传播方向相反的两单色平面波的叠加</a:t>
            </a:r>
            <a:r>
              <a:rPr kumimoji="1" lang="zh-CN" altLang="en-GB" sz="2800" dirty="0"/>
              <a:t>——</a:t>
            </a:r>
            <a:r>
              <a:rPr kumimoji="1" lang="zh-CN" altLang="en-GB" sz="2800" dirty="0">
                <a:solidFill>
                  <a:srgbClr val="990033"/>
                </a:solidFill>
                <a:latin typeface="宋体" panose="02010600030101010101" pitchFamily="2" charset="-122"/>
              </a:rPr>
              <a:t>形成驻波。</a:t>
            </a:r>
            <a:endParaRPr kumimoji="1" lang="zh-CN" altLang="en-US" sz="2800" dirty="0">
              <a:solidFill>
                <a:srgbClr val="990033"/>
              </a:solidFill>
              <a:latin typeface="宋体" panose="02010600030101010101" pitchFamily="2" charset="-122"/>
            </a:endParaRPr>
          </a:p>
        </p:txBody>
      </p:sp>
      <p:graphicFrame>
        <p:nvGraphicFramePr>
          <p:cNvPr id="16" name="Object 5"/>
          <p:cNvGraphicFramePr>
            <a:graphicFrameLocks noChangeAspect="1"/>
          </p:cNvGraphicFramePr>
          <p:nvPr>
            <p:extLst>
              <p:ext uri="{D42A27DB-BD31-4B8C-83A1-F6EECF244321}">
                <p14:modId xmlns:p14="http://schemas.microsoft.com/office/powerpoint/2010/main" val="3013031201"/>
              </p:ext>
            </p:extLst>
          </p:nvPr>
        </p:nvGraphicFramePr>
        <p:xfrm>
          <a:off x="1970277" y="4274604"/>
          <a:ext cx="5302412" cy="1026908"/>
        </p:xfrm>
        <a:graphic>
          <a:graphicData uri="http://schemas.openxmlformats.org/presentationml/2006/ole">
            <mc:AlternateContent xmlns:mc="http://schemas.openxmlformats.org/markup-compatibility/2006">
              <mc:Choice xmlns:v="urn:schemas-microsoft-com:vml" Requires="v">
                <p:oleObj spid="_x0000_s288200" name="Equation" r:id="rId7" imgW="2032000" imgH="393700" progId="Equation.3">
                  <p:embed/>
                </p:oleObj>
              </mc:Choice>
              <mc:Fallback>
                <p:oleObj name="Equation" r:id="rId7" imgW="20320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0277" y="4274604"/>
                        <a:ext cx="5302412" cy="1026908"/>
                      </a:xfrm>
                      <a:prstGeom prst="rect">
                        <a:avLst/>
                      </a:prstGeom>
                      <a:noFill/>
                      <a:ln>
                        <a:noFill/>
                      </a:ln>
                      <a:effectLs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1839642214"/>
              </p:ext>
            </p:extLst>
          </p:nvPr>
        </p:nvGraphicFramePr>
        <p:xfrm>
          <a:off x="8021739" y="4229601"/>
          <a:ext cx="2280218" cy="1124354"/>
        </p:xfrm>
        <a:graphic>
          <a:graphicData uri="http://schemas.openxmlformats.org/presentationml/2006/ole">
            <mc:AlternateContent xmlns:mc="http://schemas.openxmlformats.org/markup-compatibility/2006">
              <mc:Choice xmlns:v="urn:schemas-microsoft-com:vml" Requires="v">
                <p:oleObj spid="_x0000_s288201" name="Equation" r:id="rId9" imgW="876300" imgH="431800" progId="Equation.3">
                  <p:embed/>
                </p:oleObj>
              </mc:Choice>
              <mc:Fallback>
                <p:oleObj name="Equation" r:id="rId9" imgW="8763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1739" y="4229601"/>
                        <a:ext cx="2280218" cy="1124354"/>
                      </a:xfrm>
                      <a:prstGeom prst="rect">
                        <a:avLst/>
                      </a:prstGeom>
                      <a:noFill/>
                      <a:ln>
                        <a:noFill/>
                      </a:ln>
                      <a:effectLst/>
                      <a:extLst/>
                    </p:spPr>
                  </p:pic>
                </p:oleObj>
              </mc:Fallback>
            </mc:AlternateContent>
          </a:graphicData>
        </a:graphic>
      </p:graphicFrame>
      <p:sp>
        <p:nvSpPr>
          <p:cNvPr id="20" name="Text Box 7"/>
          <p:cNvSpPr txBox="1">
            <a:spLocks noChangeArrowheads="1"/>
          </p:cNvSpPr>
          <p:nvPr/>
        </p:nvSpPr>
        <p:spPr bwMode="auto">
          <a:xfrm>
            <a:off x="2319715" y="5353956"/>
            <a:ext cx="72659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latin typeface="宋体" panose="02010600030101010101" pitchFamily="2" charset="-122"/>
              </a:rPr>
              <a:t>说明</a:t>
            </a:r>
            <a:r>
              <a:rPr kumimoji="1" lang="zh-CN" altLang="en-US" sz="2800" dirty="0">
                <a:solidFill>
                  <a:srgbClr val="FF00FF"/>
                </a:solidFill>
                <a:latin typeface="宋体" panose="02010600030101010101" pitchFamily="2" charset="-122"/>
              </a:rPr>
              <a:t>势阱中粒子的每一个能量本征态正好对应于德布罗意波的一个特定波长的驻波。</a:t>
            </a:r>
          </a:p>
        </p:txBody>
      </p:sp>
      <p:sp>
        <p:nvSpPr>
          <p:cNvPr id="21" name="Text Box 8"/>
          <p:cNvSpPr txBox="1">
            <a:spLocks noChangeArrowheads="1"/>
          </p:cNvSpPr>
          <p:nvPr/>
        </p:nvSpPr>
        <p:spPr bwMode="auto">
          <a:xfrm>
            <a:off x="1735384" y="3828451"/>
            <a:ext cx="4333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latin typeface="宋体" panose="02010600030101010101" pitchFamily="2" charset="-122"/>
              </a:rPr>
              <a:t> </a:t>
            </a:r>
            <a:r>
              <a:rPr kumimoji="1" lang="zh-CN" altLang="en-US" sz="2800" dirty="0">
                <a:solidFill>
                  <a:srgbClr val="CC3300"/>
                </a:solidFill>
                <a:latin typeface="宋体" panose="02010600030101010101" pitchFamily="2" charset="-122"/>
              </a:rPr>
              <a:t>势阱中粒子的动量和波长</a:t>
            </a:r>
          </a:p>
        </p:txBody>
      </p:sp>
      <p:sp>
        <p:nvSpPr>
          <p:cNvPr id="22" name="矩形 21"/>
          <p:cNvSpPr/>
          <p:nvPr/>
        </p:nvSpPr>
        <p:spPr>
          <a:xfrm>
            <a:off x="3777124" y="6162714"/>
            <a:ext cx="4512774" cy="523220"/>
          </a:xfrm>
          <a:prstGeom prst="rect">
            <a:avLst/>
          </a:prstGeom>
        </p:spPr>
        <p:txBody>
          <a:bodyPr wrap="none">
            <a:spAutoFit/>
          </a:bodyPr>
          <a:lstStyle/>
          <a:p>
            <a:r>
              <a:rPr lang="zh-CN" altLang="en-US" sz="2800" b="1" dirty="0">
                <a:solidFill>
                  <a:srgbClr val="FF0000"/>
                </a:solidFill>
                <a:latin typeface="隶书" panose="02010509060101010101" pitchFamily="49" charset="-122"/>
                <a:ea typeface="隶书" panose="02010509060101010101" pitchFamily="49" charset="-122"/>
              </a:rPr>
              <a:t>与德布罗意的驻波理论一致</a:t>
            </a:r>
          </a:p>
        </p:txBody>
      </p:sp>
    </p:spTree>
    <p:extLst>
      <p:ext uri="{BB962C8B-B14F-4D97-AF65-F5344CB8AC3E}">
        <p14:creationId xmlns:p14="http://schemas.microsoft.com/office/powerpoint/2010/main" val="237513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ircle(in)">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heel(1)">
                                      <p:cBhvr>
                                        <p:cTn id="36" dur="20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1000" fill="hold"/>
                                        <p:tgtEl>
                                          <p:spTgt spid="18"/>
                                        </p:tgtEl>
                                        <p:attrNameLst>
                                          <p:attrName>ppt_w</p:attrName>
                                        </p:attrNameLst>
                                      </p:cBhvr>
                                      <p:tavLst>
                                        <p:tav tm="0">
                                          <p:val>
                                            <p:fltVal val="0"/>
                                          </p:val>
                                        </p:tav>
                                        <p:tav tm="100000">
                                          <p:val>
                                            <p:strVal val="#ppt_w"/>
                                          </p:val>
                                        </p:tav>
                                      </p:tavLst>
                                    </p:anim>
                                    <p:anim calcmode="lin" valueType="num">
                                      <p:cBhvr>
                                        <p:cTn id="49" dur="1000" fill="hold"/>
                                        <p:tgtEl>
                                          <p:spTgt spid="18"/>
                                        </p:tgtEl>
                                        <p:attrNameLst>
                                          <p:attrName>ppt_h</p:attrName>
                                        </p:attrNameLst>
                                      </p:cBhvr>
                                      <p:tavLst>
                                        <p:tav tm="0">
                                          <p:val>
                                            <p:fltVal val="0"/>
                                          </p:val>
                                        </p:tav>
                                        <p:tav tm="100000">
                                          <p:val>
                                            <p:strVal val="#ppt_h"/>
                                          </p:val>
                                        </p:tav>
                                      </p:tavLst>
                                    </p:anim>
                                    <p:anim calcmode="lin" valueType="num">
                                      <p:cBhvr>
                                        <p:cTn id="50" dur="1000" fill="hold"/>
                                        <p:tgtEl>
                                          <p:spTgt spid="18"/>
                                        </p:tgtEl>
                                        <p:attrNameLst>
                                          <p:attrName>style.rotation</p:attrName>
                                        </p:attrNameLst>
                                      </p:cBhvr>
                                      <p:tavLst>
                                        <p:tav tm="0">
                                          <p:val>
                                            <p:fltVal val="90"/>
                                          </p:val>
                                        </p:tav>
                                        <p:tav tm="100000">
                                          <p:val>
                                            <p:fltVal val="0"/>
                                          </p:val>
                                        </p:tav>
                                      </p:tavLst>
                                    </p:anim>
                                    <p:animEffect transition="in" filter="fade">
                                      <p:cBhvr>
                                        <p:cTn id="51" dur="10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in)">
                                      <p:cBhvr>
                                        <p:cTn id="56" dur="20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45"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2000"/>
                                        <p:tgtEl>
                                          <p:spTgt spid="22"/>
                                        </p:tgtEl>
                                      </p:cBhvr>
                                    </p:animEffect>
                                    <p:anim calcmode="lin" valueType="num">
                                      <p:cBhvr>
                                        <p:cTn id="62" dur="2000" fill="hold"/>
                                        <p:tgtEl>
                                          <p:spTgt spid="22"/>
                                        </p:tgtEl>
                                        <p:attrNameLst>
                                          <p:attrName>ppt_w</p:attrName>
                                        </p:attrNameLst>
                                      </p:cBhvr>
                                      <p:tavLst>
                                        <p:tav tm="0" fmla="#ppt_w*sin(2.5*pi*$)">
                                          <p:val>
                                            <p:fltVal val="0"/>
                                          </p:val>
                                        </p:tav>
                                        <p:tav tm="100000">
                                          <p:val>
                                            <p:fltVal val="1"/>
                                          </p:val>
                                        </p:tav>
                                      </p:tavLst>
                                    </p:anim>
                                    <p:anim calcmode="lin" valueType="num">
                                      <p:cBhvr>
                                        <p:cTn id="6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7" grpId="0"/>
      <p:bldP spid="20" grpId="0"/>
      <p:bldP spid="21" grpId="0"/>
      <p:bldP spid="2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7"/>
          <p:cNvGraphicFramePr>
            <a:graphicFrameLocks noChangeAspect="1"/>
          </p:cNvGraphicFramePr>
          <p:nvPr>
            <p:extLst>
              <p:ext uri="{D42A27DB-BD31-4B8C-83A1-F6EECF244321}">
                <p14:modId xmlns:p14="http://schemas.microsoft.com/office/powerpoint/2010/main" val="2257954642"/>
              </p:ext>
            </p:extLst>
          </p:nvPr>
        </p:nvGraphicFramePr>
        <p:xfrm>
          <a:off x="3236914" y="701676"/>
          <a:ext cx="4454525" cy="1179513"/>
        </p:xfrm>
        <a:graphic>
          <a:graphicData uri="http://schemas.openxmlformats.org/presentationml/2006/ole">
            <mc:AlternateContent xmlns:mc="http://schemas.openxmlformats.org/markup-compatibility/2006">
              <mc:Choice xmlns:v="urn:schemas-microsoft-com:vml" Requires="v">
                <p:oleObj spid="_x0000_s292281" name="公式" r:id="rId3" imgW="1419349" imgH="323920" progId="Equation.3">
                  <p:embed/>
                </p:oleObj>
              </mc:Choice>
              <mc:Fallback>
                <p:oleObj name="公式" r:id="rId3" imgW="1419349" imgH="3239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6914" y="701676"/>
                        <a:ext cx="4454525" cy="117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3108402570"/>
              </p:ext>
            </p:extLst>
          </p:nvPr>
        </p:nvGraphicFramePr>
        <p:xfrm>
          <a:off x="2451816" y="2701746"/>
          <a:ext cx="7691438" cy="1193800"/>
        </p:xfrm>
        <a:graphic>
          <a:graphicData uri="http://schemas.openxmlformats.org/presentationml/2006/ole">
            <mc:AlternateContent xmlns:mc="http://schemas.openxmlformats.org/markup-compatibility/2006">
              <mc:Choice xmlns:v="urn:schemas-microsoft-com:vml" Requires="v">
                <p:oleObj spid="_x0000_s292282" name="Equation" r:id="rId5" imgW="2705077" imgH="352533" progId="Equation.3">
                  <p:embed/>
                </p:oleObj>
              </mc:Choice>
              <mc:Fallback>
                <p:oleObj name="Equation" r:id="rId5" imgW="2705077" imgH="35253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1816" y="2701746"/>
                        <a:ext cx="7691438"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矩形 4"/>
          <p:cNvSpPr>
            <a:spLocks noChangeArrowheads="1"/>
          </p:cNvSpPr>
          <p:nvPr/>
        </p:nvSpPr>
        <p:spPr bwMode="auto">
          <a:xfrm>
            <a:off x="3023317" y="272872"/>
            <a:ext cx="30684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FF0000"/>
                </a:solidFill>
              </a:rPr>
              <a:t>6. </a:t>
            </a:r>
            <a:r>
              <a:rPr lang="zh-CN" altLang="en-US" sz="2800" dirty="0">
                <a:solidFill>
                  <a:srgbClr val="FF0000"/>
                </a:solidFill>
              </a:rPr>
              <a:t>含时薛定谔方程</a:t>
            </a:r>
          </a:p>
        </p:txBody>
      </p:sp>
      <p:sp>
        <p:nvSpPr>
          <p:cNvPr id="6" name="矩形 5"/>
          <p:cNvSpPr>
            <a:spLocks noChangeArrowheads="1"/>
          </p:cNvSpPr>
          <p:nvPr/>
        </p:nvSpPr>
        <p:spPr bwMode="auto">
          <a:xfrm>
            <a:off x="2594691" y="2130247"/>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FF"/>
                </a:solidFill>
              </a:rPr>
              <a:t>定态薛定谔方程</a:t>
            </a:r>
          </a:p>
        </p:txBody>
      </p:sp>
      <p:graphicFrame>
        <p:nvGraphicFramePr>
          <p:cNvPr id="8" name="Object 15"/>
          <p:cNvGraphicFramePr>
            <a:graphicFrameLocks noChangeAspect="1"/>
          </p:cNvGraphicFramePr>
          <p:nvPr>
            <p:extLst>
              <p:ext uri="{D42A27DB-BD31-4B8C-83A1-F6EECF244321}">
                <p14:modId xmlns:p14="http://schemas.microsoft.com/office/powerpoint/2010/main" val="828792760"/>
              </p:ext>
            </p:extLst>
          </p:nvPr>
        </p:nvGraphicFramePr>
        <p:xfrm>
          <a:off x="3023317" y="3714573"/>
          <a:ext cx="3254375" cy="987425"/>
        </p:xfrm>
        <a:graphic>
          <a:graphicData uri="http://schemas.openxmlformats.org/presentationml/2006/ole">
            <mc:AlternateContent xmlns:mc="http://schemas.openxmlformats.org/markup-compatibility/2006">
              <mc:Choice xmlns:v="urn:schemas-microsoft-com:vml" Requires="v">
                <p:oleObj spid="_x0000_s292283" name="公式" r:id="rId7" imgW="1180800" imgH="330120" progId="Equation.3">
                  <p:embed/>
                </p:oleObj>
              </mc:Choice>
              <mc:Fallback>
                <p:oleObj name="公式" r:id="rId7" imgW="1180800" imgH="330120" progId="Equation.3">
                  <p:embed/>
                  <p:pic>
                    <p:nvPicPr>
                      <p:cNvPr id="0" name=""/>
                      <p:cNvPicPr>
                        <a:picLocks noChangeAspect="1" noChangeArrowheads="1"/>
                      </p:cNvPicPr>
                      <p:nvPr/>
                    </p:nvPicPr>
                    <p:blipFill>
                      <a:blip r:embed="rId8"/>
                      <a:srcRect/>
                      <a:stretch>
                        <a:fillRect/>
                      </a:stretch>
                    </p:blipFill>
                    <p:spPr bwMode="auto">
                      <a:xfrm>
                        <a:off x="3023317" y="3714573"/>
                        <a:ext cx="325437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898658814"/>
              </p:ext>
            </p:extLst>
          </p:nvPr>
        </p:nvGraphicFramePr>
        <p:xfrm>
          <a:off x="2796304" y="5567352"/>
          <a:ext cx="7002462" cy="1071563"/>
        </p:xfrm>
        <a:graphic>
          <a:graphicData uri="http://schemas.openxmlformats.org/presentationml/2006/ole">
            <mc:AlternateContent xmlns:mc="http://schemas.openxmlformats.org/markup-compatibility/2006">
              <mc:Choice xmlns:v="urn:schemas-microsoft-com:vml" Requires="v">
                <p:oleObj spid="_x0000_s292284" name="公式" r:id="rId9" imgW="6524741" imgH="742857" progId="Equation.3">
                  <p:embed/>
                </p:oleObj>
              </mc:Choice>
              <mc:Fallback>
                <p:oleObj name="公式" r:id="rId9" imgW="6524741" imgH="7428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6304" y="5567352"/>
                        <a:ext cx="7002462"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9"/>
          <p:cNvSpPr>
            <a:spLocks noChangeArrowheads="1"/>
          </p:cNvSpPr>
          <p:nvPr/>
        </p:nvSpPr>
        <p:spPr bwMode="auto">
          <a:xfrm>
            <a:off x="2939180" y="5138726"/>
            <a:ext cx="27077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800000"/>
                </a:solidFill>
              </a:rPr>
              <a:t>7. </a:t>
            </a:r>
            <a:r>
              <a:rPr lang="zh-CN" altLang="en-US" sz="2800" dirty="0">
                <a:solidFill>
                  <a:srgbClr val="800000"/>
                </a:solidFill>
              </a:rPr>
              <a:t>算符化规则：</a:t>
            </a:r>
          </a:p>
        </p:txBody>
      </p:sp>
    </p:spTree>
    <p:extLst>
      <p:ext uri="{BB962C8B-B14F-4D97-AF65-F5344CB8AC3E}">
        <p14:creationId xmlns:p14="http://schemas.microsoft.com/office/powerpoint/2010/main" val="210250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2" presetClass="entr" presetSubtype="8" fill="hold" nodeType="afterEffect">
                                  <p:stCondLst>
                                    <p:cond delay="200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181359" y="577337"/>
            <a:ext cx="6337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solidFill>
                  <a:srgbClr val="0000FF"/>
                </a:solidFill>
                <a:ea typeface="黑体" panose="02010609060101010101" pitchFamily="49" charset="-122"/>
              </a:rPr>
              <a:t>8.</a:t>
            </a:r>
            <a:r>
              <a:rPr kumimoji="1" lang="en-US" altLang="zh-CN" dirty="0">
                <a:solidFill>
                  <a:srgbClr val="0000FF"/>
                </a:solidFill>
              </a:rPr>
              <a:t> </a:t>
            </a:r>
            <a:r>
              <a:rPr kumimoji="1" lang="zh-CN" altLang="en-US" sz="2800" dirty="0">
                <a:solidFill>
                  <a:srgbClr val="0000FF"/>
                </a:solidFill>
              </a:rPr>
              <a:t>不确定关系式</a:t>
            </a:r>
          </a:p>
        </p:txBody>
      </p:sp>
      <p:graphicFrame>
        <p:nvGraphicFramePr>
          <p:cNvPr id="3" name="Object 6"/>
          <p:cNvGraphicFramePr>
            <a:graphicFrameLocks/>
          </p:cNvGraphicFramePr>
          <p:nvPr>
            <p:extLst>
              <p:ext uri="{D42A27DB-BD31-4B8C-83A1-F6EECF244321}">
                <p14:modId xmlns:p14="http://schemas.microsoft.com/office/powerpoint/2010/main" val="284656457"/>
              </p:ext>
            </p:extLst>
          </p:nvPr>
        </p:nvGraphicFramePr>
        <p:xfrm>
          <a:off x="5110297" y="648774"/>
          <a:ext cx="1693862" cy="425450"/>
        </p:xfrm>
        <a:graphic>
          <a:graphicData uri="http://schemas.openxmlformats.org/presentationml/2006/ole">
            <mc:AlternateContent xmlns:mc="http://schemas.openxmlformats.org/markup-compatibility/2006">
              <mc:Choice xmlns:v="urn:schemas-microsoft-com:vml" Requires="v">
                <p:oleObj spid="_x0000_s284486" name="公式" r:id="rId3" imgW="1619375" imgH="361981" progId="Equation.3">
                  <p:embed/>
                </p:oleObj>
              </mc:Choice>
              <mc:Fallback>
                <p:oleObj name="公式" r:id="rId3" imgW="1619375" imgH="361981"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0297" y="648774"/>
                        <a:ext cx="1693862" cy="425450"/>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bg1"/>
                            </a:solidFill>
                          </a14:hiddenFill>
                        </a:ext>
                      </a:extLst>
                    </p:spPr>
                  </p:pic>
                </p:oleObj>
              </mc:Fallback>
            </mc:AlternateContent>
          </a:graphicData>
        </a:graphic>
      </p:graphicFrame>
      <p:graphicFrame>
        <p:nvGraphicFramePr>
          <p:cNvPr id="4" name="Object 7"/>
          <p:cNvGraphicFramePr>
            <a:graphicFrameLocks/>
          </p:cNvGraphicFramePr>
          <p:nvPr>
            <p:extLst>
              <p:ext uri="{D42A27DB-BD31-4B8C-83A1-F6EECF244321}">
                <p14:modId xmlns:p14="http://schemas.microsoft.com/office/powerpoint/2010/main" val="3134556683"/>
              </p:ext>
            </p:extLst>
          </p:nvPr>
        </p:nvGraphicFramePr>
        <p:xfrm>
          <a:off x="7396299" y="648774"/>
          <a:ext cx="1476375" cy="431800"/>
        </p:xfrm>
        <a:graphic>
          <a:graphicData uri="http://schemas.openxmlformats.org/presentationml/2006/ole">
            <mc:AlternateContent xmlns:mc="http://schemas.openxmlformats.org/markup-compatibility/2006">
              <mc:Choice xmlns:v="urn:schemas-microsoft-com:vml" Requires="v">
                <p:oleObj spid="_x0000_s284487" name="公式" r:id="rId5" imgW="542851" imgH="114182" progId="Equation.3">
                  <p:embed/>
                </p:oleObj>
              </mc:Choice>
              <mc:Fallback>
                <p:oleObj name="公式" r:id="rId5" imgW="542851" imgH="114182"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6299" y="648774"/>
                        <a:ext cx="1476375" cy="431800"/>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bg1"/>
                            </a:solidFill>
                          </a14:hiddenFill>
                        </a:ext>
                      </a:extLst>
                    </p:spPr>
                  </p:pic>
                </p:oleObj>
              </mc:Fallback>
            </mc:AlternateContent>
          </a:graphicData>
        </a:graphic>
      </p:graphicFrame>
      <p:grpSp>
        <p:nvGrpSpPr>
          <p:cNvPr id="5" name="Group 8"/>
          <p:cNvGrpSpPr>
            <a:grpSpLocks/>
          </p:cNvGrpSpPr>
          <p:nvPr/>
        </p:nvGrpSpPr>
        <p:grpSpPr bwMode="auto">
          <a:xfrm>
            <a:off x="2067060" y="3898200"/>
            <a:ext cx="7489825" cy="523875"/>
            <a:chOff x="521" y="2341"/>
            <a:chExt cx="4718" cy="330"/>
          </a:xfrm>
        </p:grpSpPr>
        <p:sp>
          <p:nvSpPr>
            <p:cNvPr id="6" name="Text Box 9"/>
            <p:cNvSpPr txBox="1">
              <a:spLocks noChangeArrowheads="1"/>
            </p:cNvSpPr>
            <p:nvPr/>
          </p:nvSpPr>
          <p:spPr bwMode="auto">
            <a:xfrm>
              <a:off x="521" y="2341"/>
              <a:ext cx="471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CC"/>
                  </a:solidFill>
                </a:rPr>
                <a:t>时刻</a:t>
              </a:r>
              <a:r>
                <a:rPr kumimoji="1" lang="en-US" altLang="zh-CN" sz="2800" i="1" dirty="0"/>
                <a:t>t </a:t>
              </a:r>
              <a:r>
                <a:rPr kumimoji="1" lang="zh-CN" altLang="en-US" sz="2800" dirty="0">
                  <a:solidFill>
                    <a:srgbClr val="CC00CC"/>
                  </a:solidFill>
                </a:rPr>
                <a:t>粒子出现在    附近</a:t>
              </a:r>
              <a:r>
                <a:rPr kumimoji="1" lang="en-US" altLang="zh-CN" sz="2800" dirty="0" err="1"/>
                <a:t>d</a:t>
              </a:r>
              <a:r>
                <a:rPr kumimoji="1" lang="en-US" altLang="zh-CN" sz="2800" i="1" dirty="0" err="1"/>
                <a:t>V</a:t>
              </a:r>
              <a:r>
                <a:rPr kumimoji="1" lang="zh-CN" altLang="en-US" sz="2800" dirty="0">
                  <a:solidFill>
                    <a:srgbClr val="CC00CC"/>
                  </a:solidFill>
                </a:rPr>
                <a:t>体积内的概率为：</a:t>
              </a:r>
            </a:p>
          </p:txBody>
        </p:sp>
        <p:graphicFrame>
          <p:nvGraphicFramePr>
            <p:cNvPr id="7" name="Object 10"/>
            <p:cNvGraphicFramePr>
              <a:graphicFrameLocks noChangeAspect="1"/>
            </p:cNvGraphicFramePr>
            <p:nvPr>
              <p:extLst>
                <p:ext uri="{D42A27DB-BD31-4B8C-83A1-F6EECF244321}">
                  <p14:modId xmlns:p14="http://schemas.microsoft.com/office/powerpoint/2010/main" val="1479415341"/>
                </p:ext>
              </p:extLst>
            </p:nvPr>
          </p:nvGraphicFramePr>
          <p:xfrm>
            <a:off x="2261" y="2376"/>
            <a:ext cx="120" cy="245"/>
          </p:xfrm>
          <a:graphic>
            <a:graphicData uri="http://schemas.openxmlformats.org/presentationml/2006/ole">
              <mc:AlternateContent xmlns:mc="http://schemas.openxmlformats.org/markup-compatibility/2006">
                <mc:Choice xmlns:v="urn:schemas-microsoft-com:vml" Requires="v">
                  <p:oleObj spid="_x0000_s284488" name="公式" r:id="rId7" imgW="126720" imgH="164880" progId="Equation.3">
                    <p:embed/>
                  </p:oleObj>
                </mc:Choice>
                <mc:Fallback>
                  <p:oleObj name="公式" r:id="rId7" imgW="126720" imgH="164880" progId="Equation.3">
                    <p:embed/>
                    <p:pic>
                      <p:nvPicPr>
                        <p:cNvPr id="0" name=""/>
                        <p:cNvPicPr>
                          <a:picLocks noChangeAspect="1" noChangeArrowheads="1"/>
                        </p:cNvPicPr>
                        <p:nvPr/>
                      </p:nvPicPr>
                      <p:blipFill>
                        <a:blip r:embed="rId8"/>
                        <a:srcRect/>
                        <a:stretch>
                          <a:fillRect/>
                        </a:stretch>
                      </p:blipFill>
                      <p:spPr bwMode="auto">
                        <a:xfrm>
                          <a:off x="2261" y="2376"/>
                          <a:ext cx="120" cy="24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Rectangle 11"/>
          <p:cNvSpPr>
            <a:spLocks noChangeArrowheads="1"/>
          </p:cNvSpPr>
          <p:nvPr/>
        </p:nvSpPr>
        <p:spPr bwMode="auto">
          <a:xfrm>
            <a:off x="1967048" y="1577462"/>
            <a:ext cx="45354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009900"/>
                </a:solidFill>
                <a:ea typeface="黑体" panose="02010609060101010101" pitchFamily="49" charset="-122"/>
              </a:rPr>
              <a:t>9. </a:t>
            </a:r>
            <a:r>
              <a:rPr kumimoji="1" lang="zh-CN" altLang="en-US" sz="2800" dirty="0">
                <a:solidFill>
                  <a:srgbClr val="009900"/>
                </a:solidFill>
                <a:ea typeface="黑体" panose="02010609060101010101" pitchFamily="49" charset="-122"/>
              </a:rPr>
              <a:t>波函数的统计解释 </a:t>
            </a:r>
          </a:p>
        </p:txBody>
      </p:sp>
      <p:grpSp>
        <p:nvGrpSpPr>
          <p:cNvPr id="9" name="Group 12"/>
          <p:cNvGrpSpPr>
            <a:grpSpLocks/>
          </p:cNvGrpSpPr>
          <p:nvPr/>
        </p:nvGrpSpPr>
        <p:grpSpPr bwMode="auto">
          <a:xfrm>
            <a:off x="2067060" y="2669200"/>
            <a:ext cx="8353425" cy="954088"/>
            <a:chOff x="783" y="2454"/>
            <a:chExt cx="5262" cy="601"/>
          </a:xfrm>
        </p:grpSpPr>
        <p:graphicFrame>
          <p:nvGraphicFramePr>
            <p:cNvPr id="10" name="Object 13"/>
            <p:cNvGraphicFramePr>
              <a:graphicFrameLocks noChangeAspect="1"/>
            </p:cNvGraphicFramePr>
            <p:nvPr>
              <p:extLst>
                <p:ext uri="{D42A27DB-BD31-4B8C-83A1-F6EECF244321}">
                  <p14:modId xmlns:p14="http://schemas.microsoft.com/office/powerpoint/2010/main" val="2125517066"/>
                </p:ext>
              </p:extLst>
            </p:nvPr>
          </p:nvGraphicFramePr>
          <p:xfrm>
            <a:off x="2179" y="2510"/>
            <a:ext cx="618" cy="287"/>
          </p:xfrm>
          <a:graphic>
            <a:graphicData uri="http://schemas.openxmlformats.org/presentationml/2006/ole">
              <mc:AlternateContent xmlns:mc="http://schemas.openxmlformats.org/markup-compatibility/2006">
                <mc:Choice xmlns:v="urn:schemas-microsoft-com:vml" Requires="v">
                  <p:oleObj spid="_x0000_s284489" name="公式" r:id="rId9" imgW="571320" imgH="228600" progId="Equation.3">
                    <p:embed/>
                  </p:oleObj>
                </mc:Choice>
                <mc:Fallback>
                  <p:oleObj name="公式" r:id="rId9" imgW="571320" imgH="228600" progId="Equation.3">
                    <p:embed/>
                    <p:pic>
                      <p:nvPicPr>
                        <p:cNvPr id="0" name=""/>
                        <p:cNvPicPr>
                          <a:picLocks noChangeAspect="1" noChangeArrowheads="1"/>
                        </p:cNvPicPr>
                        <p:nvPr/>
                      </p:nvPicPr>
                      <p:blipFill>
                        <a:blip r:embed="rId10"/>
                        <a:srcRect/>
                        <a:stretch>
                          <a:fillRect/>
                        </a:stretch>
                      </p:blipFill>
                      <p:spPr bwMode="auto">
                        <a:xfrm>
                          <a:off x="2179" y="2510"/>
                          <a:ext cx="618" cy="28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4"/>
            <p:cNvGraphicFramePr>
              <a:graphicFrameLocks noChangeAspect="1"/>
            </p:cNvGraphicFramePr>
            <p:nvPr>
              <p:extLst>
                <p:ext uri="{D42A27DB-BD31-4B8C-83A1-F6EECF244321}">
                  <p14:modId xmlns:p14="http://schemas.microsoft.com/office/powerpoint/2010/main" val="2499628019"/>
                </p:ext>
              </p:extLst>
            </p:nvPr>
          </p:nvGraphicFramePr>
          <p:xfrm>
            <a:off x="4188" y="2508"/>
            <a:ext cx="135" cy="246"/>
          </p:xfrm>
          <a:graphic>
            <a:graphicData uri="http://schemas.openxmlformats.org/presentationml/2006/ole">
              <mc:AlternateContent xmlns:mc="http://schemas.openxmlformats.org/markup-compatibility/2006">
                <mc:Choice xmlns:v="urn:schemas-microsoft-com:vml" Requires="v">
                  <p:oleObj spid="_x0000_s284490" name="公式" r:id="rId11" imgW="126720" imgH="164880" progId="Equation.3">
                    <p:embed/>
                  </p:oleObj>
                </mc:Choice>
                <mc:Fallback>
                  <p:oleObj name="公式" r:id="rId11" imgW="126720" imgH="164880" progId="Equation.3">
                    <p:embed/>
                    <p:pic>
                      <p:nvPicPr>
                        <p:cNvPr id="0" name=""/>
                        <p:cNvPicPr>
                          <a:picLocks noChangeAspect="1" noChangeArrowheads="1"/>
                        </p:cNvPicPr>
                        <p:nvPr/>
                      </p:nvPicPr>
                      <p:blipFill>
                        <a:blip r:embed="rId12"/>
                        <a:srcRect/>
                        <a:stretch>
                          <a:fillRect/>
                        </a:stretch>
                      </p:blipFill>
                      <p:spPr bwMode="auto">
                        <a:xfrm>
                          <a:off x="4188" y="2508"/>
                          <a:ext cx="135" cy="246"/>
                        </a:xfrm>
                        <a:prstGeom prst="rect">
                          <a:avLst/>
                        </a:prstGeom>
                        <a:noFill/>
                        <a:ln>
                          <a:noFill/>
                        </a:ln>
                        <a:effectLst/>
                        <a:extLst/>
                      </p:spPr>
                    </p:pic>
                  </p:oleObj>
                </mc:Fallback>
              </mc:AlternateContent>
            </a:graphicData>
          </a:graphic>
        </p:graphicFrame>
        <p:sp>
          <p:nvSpPr>
            <p:cNvPr id="12" name="Text Box 15"/>
            <p:cNvSpPr txBox="1">
              <a:spLocks noChangeArrowheads="1"/>
            </p:cNvSpPr>
            <p:nvPr/>
          </p:nvSpPr>
          <p:spPr bwMode="auto">
            <a:xfrm>
              <a:off x="783" y="2454"/>
              <a:ext cx="526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0070C0"/>
                  </a:solidFill>
                  <a:ea typeface="楷体_GB2312" pitchFamily="49" charset="-122"/>
                </a:rPr>
                <a:t>波函数的模方            代表时刻</a:t>
              </a:r>
              <a:r>
                <a:rPr kumimoji="1" lang="en-US" altLang="zh-CN" sz="2800" i="1" dirty="0">
                  <a:solidFill>
                    <a:srgbClr val="0070C0"/>
                  </a:solidFill>
                  <a:ea typeface="楷体_GB2312" pitchFamily="49" charset="-122"/>
                </a:rPr>
                <a:t>t</a:t>
              </a:r>
              <a:r>
                <a:rPr kumimoji="1" lang="en-US" altLang="zh-CN" sz="2800" dirty="0">
                  <a:solidFill>
                    <a:srgbClr val="0070C0"/>
                  </a:solidFill>
                  <a:ea typeface="楷体_GB2312" pitchFamily="49" charset="-122"/>
                </a:rPr>
                <a:t>, </a:t>
              </a:r>
              <a:r>
                <a:rPr kumimoji="1" lang="zh-CN" altLang="en-US" sz="2800" dirty="0">
                  <a:solidFill>
                    <a:srgbClr val="0070C0"/>
                  </a:solidFill>
                  <a:ea typeface="楷体_GB2312" pitchFamily="49" charset="-122"/>
                </a:rPr>
                <a:t>在    </a:t>
              </a:r>
              <a:r>
                <a:rPr kumimoji="1" lang="zh-CN" altLang="zh-CN" sz="2800" dirty="0">
                  <a:solidFill>
                    <a:srgbClr val="0070C0"/>
                  </a:solidFill>
                  <a:ea typeface="楷体_GB2312" pitchFamily="49" charset="-122"/>
                </a:rPr>
                <a:t>处</a:t>
              </a:r>
              <a:r>
                <a:rPr kumimoji="1" lang="zh-CN" altLang="zh-CN" sz="2800" dirty="0">
                  <a:solidFill>
                    <a:srgbClr val="FF0000"/>
                  </a:solidFill>
                  <a:ea typeface="楷体_GB2312" pitchFamily="49" charset="-122"/>
                </a:rPr>
                <a:t>粒子出现的</a:t>
              </a:r>
              <a:r>
                <a:rPr kumimoji="1" lang="zh-CN" altLang="en-US" sz="2800" dirty="0">
                  <a:solidFill>
                    <a:srgbClr val="FF0000"/>
                  </a:solidFill>
                  <a:ea typeface="楷体_GB2312" pitchFamily="49" charset="-122"/>
                </a:rPr>
                <a:t>概</a:t>
              </a:r>
              <a:r>
                <a:rPr kumimoji="1" lang="zh-CN" altLang="zh-CN" sz="2800" dirty="0">
                  <a:solidFill>
                    <a:srgbClr val="FF0000"/>
                  </a:solidFill>
                  <a:ea typeface="楷体_GB2312" pitchFamily="49" charset="-122"/>
                </a:rPr>
                <a:t>率密度</a:t>
              </a:r>
              <a:r>
                <a:rPr kumimoji="1" lang="zh-CN" altLang="en-US" sz="2800" dirty="0">
                  <a:solidFill>
                    <a:srgbClr val="FF0000"/>
                  </a:solidFill>
                  <a:ea typeface="楷体_GB2312" pitchFamily="49" charset="-122"/>
                </a:rPr>
                <a:t>。</a:t>
              </a:r>
              <a:endParaRPr kumimoji="1" lang="en-US" altLang="zh-CN" sz="2800" dirty="0">
                <a:ea typeface="楷体_GB2312" pitchFamily="49" charset="-122"/>
              </a:endParaRPr>
            </a:p>
          </p:txBody>
        </p:sp>
      </p:grpSp>
      <p:graphicFrame>
        <p:nvGraphicFramePr>
          <p:cNvPr id="18" name="Object 21"/>
          <p:cNvGraphicFramePr>
            <a:graphicFrameLocks noChangeAspect="1"/>
          </p:cNvGraphicFramePr>
          <p:nvPr>
            <p:extLst>
              <p:ext uri="{D42A27DB-BD31-4B8C-83A1-F6EECF244321}">
                <p14:modId xmlns:p14="http://schemas.microsoft.com/office/powerpoint/2010/main" val="649380570"/>
              </p:ext>
            </p:extLst>
          </p:nvPr>
        </p:nvGraphicFramePr>
        <p:xfrm>
          <a:off x="9026659" y="3669792"/>
          <a:ext cx="1371600" cy="815975"/>
        </p:xfrm>
        <a:graphic>
          <a:graphicData uri="http://schemas.openxmlformats.org/presentationml/2006/ole">
            <mc:AlternateContent xmlns:mc="http://schemas.openxmlformats.org/markup-compatibility/2006">
              <mc:Choice xmlns:v="urn:schemas-microsoft-com:vml" Requires="v">
                <p:oleObj spid="_x0000_s284491" name="Equation" r:id="rId13" imgW="469900" imgH="279400" progId="Equation.3">
                  <p:embed/>
                </p:oleObj>
              </mc:Choice>
              <mc:Fallback>
                <p:oleObj name="Equation" r:id="rId13" imgW="469900" imgH="279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26659" y="3669792"/>
                        <a:ext cx="137160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Rectangle 16"/>
          <p:cNvSpPr>
            <a:spLocks noChangeArrowheads="1"/>
          </p:cNvSpPr>
          <p:nvPr/>
        </p:nvSpPr>
        <p:spPr bwMode="auto">
          <a:xfrm>
            <a:off x="2067060" y="4638297"/>
            <a:ext cx="4435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ea typeface="黑体" panose="02010609060101010101" pitchFamily="49" charset="-122"/>
              </a:rPr>
              <a:t>波函数必须满足的条件</a:t>
            </a:r>
            <a:r>
              <a:rPr kumimoji="1" lang="en-US" altLang="zh-CN" sz="2800" dirty="0">
                <a:solidFill>
                  <a:srgbClr val="0000FF"/>
                </a:solidFill>
                <a:ea typeface="黑体" panose="02010609060101010101" pitchFamily="49" charset="-122"/>
              </a:rPr>
              <a:t>:</a:t>
            </a:r>
          </a:p>
        </p:txBody>
      </p:sp>
      <p:graphicFrame>
        <p:nvGraphicFramePr>
          <p:cNvPr id="20" name="Object 17"/>
          <p:cNvGraphicFramePr>
            <a:graphicFrameLocks noChangeAspect="1"/>
          </p:cNvGraphicFramePr>
          <p:nvPr>
            <p:extLst>
              <p:ext uri="{D42A27DB-BD31-4B8C-83A1-F6EECF244321}">
                <p14:modId xmlns:p14="http://schemas.microsoft.com/office/powerpoint/2010/main" val="1932523707"/>
              </p:ext>
            </p:extLst>
          </p:nvPr>
        </p:nvGraphicFramePr>
        <p:xfrm>
          <a:off x="5979541" y="5944708"/>
          <a:ext cx="1871662" cy="720725"/>
        </p:xfrm>
        <a:graphic>
          <a:graphicData uri="http://schemas.openxmlformats.org/presentationml/2006/ole">
            <mc:AlternateContent xmlns:mc="http://schemas.openxmlformats.org/markup-compatibility/2006">
              <mc:Choice xmlns:v="urn:schemas-microsoft-com:vml" Requires="v">
                <p:oleObj spid="_x0000_s284492" name="Equation" r:id="rId15" imgW="787400" imgH="330200" progId="Equation.3">
                  <p:embed/>
                </p:oleObj>
              </mc:Choice>
              <mc:Fallback>
                <p:oleObj name="Equation" r:id="rId15" imgW="787400" imgH="330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79541" y="5944708"/>
                        <a:ext cx="1871662"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18"/>
          <p:cNvSpPr txBox="1">
            <a:spLocks noChangeArrowheads="1"/>
          </p:cNvSpPr>
          <p:nvPr/>
        </p:nvSpPr>
        <p:spPr bwMode="auto">
          <a:xfrm>
            <a:off x="3095761" y="6142212"/>
            <a:ext cx="264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solidFill>
                  <a:srgbClr val="CC3300"/>
                </a:solidFill>
                <a:sym typeface="Wingdings" panose="05000000000000000000" pitchFamily="2" charset="2"/>
              </a:rPr>
              <a:t>(2) </a:t>
            </a:r>
            <a:r>
              <a:rPr kumimoji="1" lang="zh-CN" altLang="en-US" sz="2800" dirty="0">
                <a:solidFill>
                  <a:srgbClr val="CC3300"/>
                </a:solidFill>
              </a:rPr>
              <a:t>归一化条件</a:t>
            </a:r>
            <a:r>
              <a:rPr kumimoji="1" lang="en-US" altLang="zh-CN" sz="2800" dirty="0">
                <a:solidFill>
                  <a:srgbClr val="CC3300"/>
                </a:solidFill>
              </a:rPr>
              <a:t>: </a:t>
            </a:r>
            <a:endParaRPr lang="en-US" altLang="zh-CN" sz="2800" dirty="0">
              <a:solidFill>
                <a:srgbClr val="CC3300"/>
              </a:solidFill>
            </a:endParaRPr>
          </a:p>
        </p:txBody>
      </p:sp>
      <p:sp>
        <p:nvSpPr>
          <p:cNvPr id="22" name="Text Box 19"/>
          <p:cNvSpPr txBox="1">
            <a:spLocks noChangeArrowheads="1"/>
          </p:cNvSpPr>
          <p:nvPr/>
        </p:nvSpPr>
        <p:spPr bwMode="auto">
          <a:xfrm>
            <a:off x="2876677" y="5291502"/>
            <a:ext cx="2303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solidFill>
                  <a:srgbClr val="FF00FF"/>
                </a:solidFill>
                <a:sym typeface="Monotype Sorts"/>
              </a:rPr>
              <a:t>(1) </a:t>
            </a:r>
            <a:r>
              <a:rPr kumimoji="1" lang="zh-CN" altLang="en-US" sz="2800" dirty="0">
                <a:solidFill>
                  <a:srgbClr val="FF00FF"/>
                </a:solidFill>
              </a:rPr>
              <a:t>标准条件</a:t>
            </a:r>
            <a:r>
              <a:rPr kumimoji="1" lang="en-US" altLang="zh-CN" sz="2800" dirty="0">
                <a:solidFill>
                  <a:srgbClr val="FF00FF"/>
                </a:solidFill>
              </a:rPr>
              <a:t>:</a:t>
            </a:r>
          </a:p>
        </p:txBody>
      </p:sp>
      <p:sp>
        <p:nvSpPr>
          <p:cNvPr id="23" name="Text Box 20"/>
          <p:cNvSpPr txBox="1">
            <a:spLocks noChangeArrowheads="1"/>
          </p:cNvSpPr>
          <p:nvPr/>
        </p:nvSpPr>
        <p:spPr bwMode="auto">
          <a:xfrm>
            <a:off x="5180140" y="5377740"/>
            <a:ext cx="31734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009900"/>
                </a:solidFill>
                <a:ea typeface="楷体_GB2312" pitchFamily="49" charset="-122"/>
                <a:sym typeface="Monotype Sorts"/>
              </a:rPr>
              <a:t>单值、有限、连续。</a:t>
            </a:r>
            <a:endParaRPr kumimoji="1" lang="en-US" altLang="zh-CN" sz="2800" dirty="0">
              <a:solidFill>
                <a:srgbClr val="009900"/>
              </a:solidFill>
              <a:ea typeface="楷体_GB2312" pitchFamily="49" charset="-122"/>
              <a:sym typeface="Monotype Sorts"/>
            </a:endParaRPr>
          </a:p>
        </p:txBody>
      </p:sp>
    </p:spTree>
    <p:extLst>
      <p:ext uri="{BB962C8B-B14F-4D97-AF65-F5344CB8AC3E}">
        <p14:creationId xmlns:p14="http://schemas.microsoft.com/office/powerpoint/2010/main" val="651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Bottom)">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3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ircle(in)">
                                      <p:cBhvr>
                                        <p:cTn id="32" dur="2000"/>
                                        <p:tgtEl>
                                          <p:spTgt spid="5"/>
                                        </p:tgtEl>
                                      </p:cBhvr>
                                    </p:animEffect>
                                  </p:childTnLst>
                                </p:cTn>
                              </p:par>
                              <p:par>
                                <p:cTn id="33" presetID="6" presetClass="entr" presetSubtype="16"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circle(in)">
                                      <p:cBhvr>
                                        <p:cTn id="35" dur="20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20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2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20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20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9" grpId="0"/>
      <p:bldP spid="21" grpId="0"/>
      <p:bldP spid="22" grpId="0"/>
      <p:bldP spid="23"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438400" y="504692"/>
            <a:ext cx="8229600" cy="5858014"/>
          </a:xfrm>
          <a:prstGeom prst="rect">
            <a:avLst/>
          </a:prstGeom>
          <a:noFill/>
          <a:ln w="9525">
            <a:noFill/>
            <a:miter lim="800000"/>
            <a:headEnd/>
            <a:tailEnd/>
          </a:ln>
        </p:spPr>
        <p:txBody>
          <a:bodyPr wrap="square">
            <a:spAutoFit/>
          </a:bodyPr>
          <a:lstStyle/>
          <a:p>
            <a:pPr eaLnBrk="0" hangingPunct="0">
              <a:defRPr/>
            </a:pPr>
            <a:r>
              <a:rPr lang="en-US" altLang="zh-CN" sz="4400" b="1" dirty="0">
                <a:solidFill>
                  <a:srgbClr val="FF0000"/>
                </a:solidFill>
                <a:latin typeface="Times New Roman" panose="02020603050405020304" pitchFamily="18" charset="0"/>
                <a:ea typeface="+mj-ea"/>
                <a:cs typeface="Times New Roman" panose="02020603050405020304" pitchFamily="18" charset="0"/>
              </a:rPr>
              <a:t>11. </a:t>
            </a:r>
            <a:r>
              <a:rPr lang="zh-CN" altLang="en-US" sz="4400" b="1" dirty="0">
                <a:solidFill>
                  <a:srgbClr val="FF0000"/>
                </a:solidFill>
                <a:latin typeface="Times New Roman" panose="02020603050405020304" pitchFamily="18" charset="0"/>
                <a:ea typeface="+mj-ea"/>
                <a:cs typeface="Times New Roman" panose="02020603050405020304" pitchFamily="18" charset="0"/>
              </a:rPr>
              <a:t>态叠加原理一般表述： </a:t>
            </a:r>
            <a:endParaRPr lang="en-US" altLang="zh-CN" sz="4400" b="1" dirty="0">
              <a:solidFill>
                <a:srgbClr val="FF0000"/>
              </a:solidFill>
              <a:latin typeface="Times New Roman" panose="02020603050405020304" pitchFamily="18" charset="0"/>
              <a:ea typeface="+mj-ea"/>
              <a:cs typeface="Times New Roman" panose="02020603050405020304" pitchFamily="18" charset="0"/>
            </a:endParaRPr>
          </a:p>
          <a:p>
            <a:pPr eaLnBrk="0" hangingPunct="0">
              <a:defRPr/>
            </a:pPr>
            <a:endParaRPr lang="en-US" altLang="zh-CN" sz="3600" b="1" dirty="0">
              <a:solidFill>
                <a:srgbClr val="0000FF"/>
              </a:solidFill>
              <a:latin typeface="Times New Roman" panose="02020603050405020304" pitchFamily="18" charset="0"/>
              <a:ea typeface="+mj-ea"/>
              <a:cs typeface="Times New Roman" panose="02020603050405020304" pitchFamily="18" charset="0"/>
            </a:endParaRPr>
          </a:p>
          <a:p>
            <a:pPr eaLnBrk="0" hangingPunct="0">
              <a:defRPr/>
            </a:pPr>
            <a:r>
              <a:rPr lang="zh-CN" altLang="en-US" sz="3600" b="1" dirty="0">
                <a:solidFill>
                  <a:srgbClr val="0000FF"/>
                </a:solidFill>
                <a:latin typeface="Times New Roman" panose="02020603050405020304" pitchFamily="18" charset="0"/>
                <a:ea typeface="+mj-ea"/>
                <a:cs typeface="Times New Roman" panose="02020603050405020304" pitchFamily="18" charset="0"/>
              </a:rPr>
              <a:t>若</a:t>
            </a:r>
            <a:r>
              <a:rPr lang="en-US" altLang="zh-CN" sz="3600" b="1" dirty="0">
                <a:solidFill>
                  <a:srgbClr val="FF0000"/>
                </a:solidFill>
                <a:latin typeface="Times New Roman" panose="02020603050405020304" pitchFamily="18" charset="0"/>
                <a:ea typeface="+mj-ea"/>
                <a:cs typeface="Times New Roman" panose="02020603050405020304" pitchFamily="18" charset="0"/>
              </a:rPr>
              <a:t>Ψ</a:t>
            </a:r>
            <a:r>
              <a:rPr lang="en-US" altLang="zh-CN" sz="3600" b="1" baseline="-25000" dirty="0">
                <a:solidFill>
                  <a:srgbClr val="FF0000"/>
                </a:solidFill>
                <a:latin typeface="Times New Roman" panose="02020603050405020304" pitchFamily="18" charset="0"/>
                <a:ea typeface="+mj-ea"/>
                <a:cs typeface="Times New Roman" panose="02020603050405020304" pitchFamily="18" charset="0"/>
              </a:rPr>
              <a:t>1</a:t>
            </a:r>
            <a:r>
              <a:rPr lang="en-US" altLang="zh-CN" sz="3600" b="1" dirty="0">
                <a:solidFill>
                  <a:srgbClr val="0000FF"/>
                </a:solidFill>
                <a:latin typeface="Times New Roman" panose="02020603050405020304" pitchFamily="18" charset="0"/>
                <a:ea typeface="+mj-ea"/>
                <a:cs typeface="Times New Roman" panose="02020603050405020304" pitchFamily="18" charset="0"/>
              </a:rPr>
              <a:t> </a:t>
            </a:r>
            <a:r>
              <a:rPr lang="zh-CN" altLang="en-US" sz="3600" b="1" dirty="0">
                <a:solidFill>
                  <a:srgbClr val="0000FF"/>
                </a:solidFill>
                <a:latin typeface="Times New Roman" panose="02020603050405020304" pitchFamily="18" charset="0"/>
                <a:ea typeface="+mj-ea"/>
                <a:cs typeface="Times New Roman" panose="02020603050405020304" pitchFamily="18" charset="0"/>
              </a:rPr>
              <a:t>，</a:t>
            </a:r>
            <a:r>
              <a:rPr lang="en-US" altLang="zh-CN" sz="3600" b="1" dirty="0">
                <a:solidFill>
                  <a:srgbClr val="FF0000"/>
                </a:solidFill>
                <a:latin typeface="Times New Roman" panose="02020603050405020304" pitchFamily="18" charset="0"/>
                <a:ea typeface="+mj-ea"/>
                <a:cs typeface="Times New Roman" panose="02020603050405020304" pitchFamily="18" charset="0"/>
              </a:rPr>
              <a:t>Ψ</a:t>
            </a:r>
            <a:r>
              <a:rPr lang="en-US" altLang="zh-CN" sz="3600" b="1" baseline="-25000" dirty="0">
                <a:solidFill>
                  <a:srgbClr val="FF0000"/>
                </a:solidFill>
                <a:latin typeface="Times New Roman" panose="02020603050405020304" pitchFamily="18" charset="0"/>
                <a:ea typeface="+mj-ea"/>
                <a:cs typeface="Times New Roman" panose="02020603050405020304" pitchFamily="18" charset="0"/>
              </a:rPr>
              <a:t>2</a:t>
            </a:r>
            <a:r>
              <a:rPr lang="en-US" altLang="zh-CN" sz="3600" b="1" baseline="-25000" dirty="0">
                <a:solidFill>
                  <a:srgbClr val="0000FF"/>
                </a:solidFill>
                <a:latin typeface="Times New Roman" panose="02020603050405020304" pitchFamily="18" charset="0"/>
                <a:ea typeface="+mj-ea"/>
                <a:cs typeface="Times New Roman" panose="02020603050405020304" pitchFamily="18" charset="0"/>
              </a:rPr>
              <a:t> </a:t>
            </a:r>
            <a:r>
              <a:rPr lang="en-US" altLang="zh-CN" sz="3600" b="1" dirty="0">
                <a:solidFill>
                  <a:srgbClr val="0000FF"/>
                </a:solidFill>
                <a:latin typeface="Times New Roman" panose="02020603050405020304" pitchFamily="18" charset="0"/>
                <a:ea typeface="+mj-ea"/>
                <a:cs typeface="Times New Roman" panose="02020603050405020304" pitchFamily="18" charset="0"/>
              </a:rPr>
              <a:t>,..., </a:t>
            </a:r>
            <a:r>
              <a:rPr lang="en-US" altLang="zh-CN" sz="3600" b="1" dirty="0" err="1">
                <a:solidFill>
                  <a:srgbClr val="FF0000"/>
                </a:solidFill>
                <a:latin typeface="Times New Roman" panose="02020603050405020304" pitchFamily="18" charset="0"/>
                <a:ea typeface="+mj-ea"/>
                <a:cs typeface="Times New Roman" panose="02020603050405020304" pitchFamily="18" charset="0"/>
              </a:rPr>
              <a:t>Ψ</a:t>
            </a:r>
            <a:r>
              <a:rPr lang="en-US" altLang="zh-CN" sz="3600" b="1" baseline="-25000" dirty="0" err="1">
                <a:solidFill>
                  <a:srgbClr val="FF0000"/>
                </a:solidFill>
                <a:latin typeface="Times New Roman" panose="02020603050405020304" pitchFamily="18" charset="0"/>
                <a:ea typeface="+mj-ea"/>
                <a:cs typeface="Times New Roman" panose="02020603050405020304" pitchFamily="18" charset="0"/>
              </a:rPr>
              <a:t>n</a:t>
            </a:r>
            <a:r>
              <a:rPr lang="en-US" altLang="zh-CN" sz="3600" b="1" baseline="-25000" dirty="0">
                <a:solidFill>
                  <a:srgbClr val="0000FF"/>
                </a:solidFill>
                <a:latin typeface="Times New Roman" panose="02020603050405020304" pitchFamily="18" charset="0"/>
                <a:ea typeface="+mj-ea"/>
                <a:cs typeface="Times New Roman" panose="02020603050405020304" pitchFamily="18" charset="0"/>
              </a:rPr>
              <a:t> </a:t>
            </a:r>
            <a:r>
              <a:rPr lang="en-US" altLang="zh-CN" sz="3600" b="1" dirty="0">
                <a:solidFill>
                  <a:srgbClr val="0000FF"/>
                </a:solidFill>
                <a:latin typeface="Times New Roman" panose="02020603050405020304" pitchFamily="18" charset="0"/>
                <a:ea typeface="+mj-ea"/>
                <a:cs typeface="Times New Roman" panose="02020603050405020304" pitchFamily="18" charset="0"/>
              </a:rPr>
              <a:t>,...</a:t>
            </a:r>
            <a:r>
              <a:rPr lang="zh-CN" altLang="en-US" sz="3600" b="1" dirty="0">
                <a:solidFill>
                  <a:srgbClr val="0000FF"/>
                </a:solidFill>
                <a:latin typeface="Times New Roman" panose="02020603050405020304" pitchFamily="18" charset="0"/>
                <a:ea typeface="+mj-ea"/>
                <a:cs typeface="Times New Roman" panose="02020603050405020304" pitchFamily="18" charset="0"/>
              </a:rPr>
              <a:t>是体系的一系列可能的状态，则这些态的线性叠加  </a:t>
            </a:r>
            <a:r>
              <a:rPr lang="en-US" altLang="zh-CN" sz="3600" b="1" dirty="0">
                <a:solidFill>
                  <a:srgbClr val="FF0066"/>
                </a:solidFill>
                <a:latin typeface="Times New Roman" panose="02020603050405020304" pitchFamily="18" charset="0"/>
                <a:ea typeface="+mj-ea"/>
                <a:cs typeface="Times New Roman" panose="02020603050405020304" pitchFamily="18" charset="0"/>
              </a:rPr>
              <a:t>Ψ= C</a:t>
            </a:r>
            <a:r>
              <a:rPr lang="en-US" altLang="zh-CN" sz="3600" b="1" baseline="-25000" dirty="0">
                <a:solidFill>
                  <a:srgbClr val="FF0066"/>
                </a:solidFill>
                <a:latin typeface="Times New Roman" panose="02020603050405020304" pitchFamily="18" charset="0"/>
                <a:ea typeface="+mj-ea"/>
                <a:cs typeface="Times New Roman" panose="02020603050405020304" pitchFamily="18" charset="0"/>
              </a:rPr>
              <a:t>1</a:t>
            </a:r>
            <a:r>
              <a:rPr lang="en-US" altLang="zh-CN" sz="3600" b="1" dirty="0">
                <a:solidFill>
                  <a:srgbClr val="FF0066"/>
                </a:solidFill>
                <a:latin typeface="Times New Roman" panose="02020603050405020304" pitchFamily="18" charset="0"/>
                <a:ea typeface="+mj-ea"/>
                <a:cs typeface="Times New Roman" panose="02020603050405020304" pitchFamily="18" charset="0"/>
              </a:rPr>
              <a:t>Ψ</a:t>
            </a:r>
            <a:r>
              <a:rPr lang="en-US" altLang="zh-CN" sz="3600" b="1" baseline="-25000" dirty="0">
                <a:solidFill>
                  <a:srgbClr val="FF0066"/>
                </a:solidFill>
                <a:latin typeface="Times New Roman" panose="02020603050405020304" pitchFamily="18" charset="0"/>
                <a:ea typeface="+mj-ea"/>
                <a:cs typeface="Times New Roman" panose="02020603050405020304" pitchFamily="18" charset="0"/>
              </a:rPr>
              <a:t>1</a:t>
            </a:r>
            <a:r>
              <a:rPr lang="en-US" altLang="zh-CN" sz="3600" b="1" dirty="0">
                <a:solidFill>
                  <a:srgbClr val="FF0066"/>
                </a:solidFill>
                <a:latin typeface="Times New Roman" panose="02020603050405020304" pitchFamily="18" charset="0"/>
                <a:ea typeface="+mj-ea"/>
                <a:cs typeface="Times New Roman" panose="02020603050405020304" pitchFamily="18" charset="0"/>
              </a:rPr>
              <a:t> + C</a:t>
            </a:r>
            <a:r>
              <a:rPr lang="en-US" altLang="zh-CN" sz="3600" b="1" baseline="-25000" dirty="0">
                <a:solidFill>
                  <a:srgbClr val="FF0066"/>
                </a:solidFill>
                <a:latin typeface="Times New Roman" panose="02020603050405020304" pitchFamily="18" charset="0"/>
                <a:ea typeface="+mj-ea"/>
                <a:cs typeface="Times New Roman" panose="02020603050405020304" pitchFamily="18" charset="0"/>
              </a:rPr>
              <a:t>2</a:t>
            </a:r>
            <a:r>
              <a:rPr lang="en-US" altLang="zh-CN" sz="3600" b="1" dirty="0">
                <a:solidFill>
                  <a:srgbClr val="FF0066"/>
                </a:solidFill>
                <a:latin typeface="Times New Roman" panose="02020603050405020304" pitchFamily="18" charset="0"/>
                <a:ea typeface="+mj-ea"/>
                <a:cs typeface="Times New Roman" panose="02020603050405020304" pitchFamily="18" charset="0"/>
              </a:rPr>
              <a:t>Ψ</a:t>
            </a:r>
            <a:r>
              <a:rPr lang="en-US" altLang="zh-CN" sz="3600" b="1" baseline="-25000" dirty="0">
                <a:solidFill>
                  <a:srgbClr val="FF0066"/>
                </a:solidFill>
                <a:latin typeface="Times New Roman" panose="02020603050405020304" pitchFamily="18" charset="0"/>
                <a:ea typeface="+mj-ea"/>
                <a:cs typeface="Times New Roman" panose="02020603050405020304" pitchFamily="18" charset="0"/>
              </a:rPr>
              <a:t>2</a:t>
            </a:r>
            <a:r>
              <a:rPr lang="en-US" altLang="zh-CN" sz="3600" b="1" dirty="0">
                <a:solidFill>
                  <a:srgbClr val="FF0066"/>
                </a:solidFill>
                <a:latin typeface="Times New Roman" panose="02020603050405020304" pitchFamily="18" charset="0"/>
                <a:ea typeface="+mj-ea"/>
                <a:cs typeface="Times New Roman" panose="02020603050405020304" pitchFamily="18" charset="0"/>
              </a:rPr>
              <a:t> + ...+ </a:t>
            </a:r>
            <a:r>
              <a:rPr lang="en-US" altLang="zh-CN" sz="3600" b="1" dirty="0" err="1">
                <a:solidFill>
                  <a:srgbClr val="FF0066"/>
                </a:solidFill>
                <a:latin typeface="Times New Roman" panose="02020603050405020304" pitchFamily="18" charset="0"/>
                <a:ea typeface="+mj-ea"/>
                <a:cs typeface="Times New Roman" panose="02020603050405020304" pitchFamily="18" charset="0"/>
              </a:rPr>
              <a:t>C</a:t>
            </a:r>
            <a:r>
              <a:rPr lang="en-US" altLang="zh-CN" sz="3600" b="1" baseline="-25000" dirty="0" err="1">
                <a:solidFill>
                  <a:srgbClr val="FF0066"/>
                </a:solidFill>
                <a:latin typeface="Times New Roman" panose="02020603050405020304" pitchFamily="18" charset="0"/>
                <a:ea typeface="+mj-ea"/>
                <a:cs typeface="Times New Roman" panose="02020603050405020304" pitchFamily="18" charset="0"/>
              </a:rPr>
              <a:t>n</a:t>
            </a:r>
            <a:r>
              <a:rPr lang="en-US" altLang="zh-CN" sz="3600" b="1" dirty="0" err="1">
                <a:solidFill>
                  <a:srgbClr val="FF0066"/>
                </a:solidFill>
                <a:latin typeface="Times New Roman" panose="02020603050405020304" pitchFamily="18" charset="0"/>
                <a:ea typeface="+mj-ea"/>
                <a:cs typeface="Times New Roman" panose="02020603050405020304" pitchFamily="18" charset="0"/>
              </a:rPr>
              <a:t>Ψ</a:t>
            </a:r>
            <a:r>
              <a:rPr lang="en-US" altLang="zh-CN" sz="3600" b="1" baseline="-25000" dirty="0" err="1">
                <a:solidFill>
                  <a:srgbClr val="FF0066"/>
                </a:solidFill>
                <a:latin typeface="Times New Roman" panose="02020603050405020304" pitchFamily="18" charset="0"/>
                <a:ea typeface="+mj-ea"/>
                <a:cs typeface="Times New Roman" panose="02020603050405020304" pitchFamily="18" charset="0"/>
              </a:rPr>
              <a:t>n</a:t>
            </a:r>
            <a:r>
              <a:rPr lang="en-US" altLang="zh-CN" sz="3600" b="1" baseline="-25000" dirty="0">
                <a:solidFill>
                  <a:srgbClr val="FF0066"/>
                </a:solidFill>
                <a:latin typeface="Times New Roman" panose="02020603050405020304" pitchFamily="18" charset="0"/>
                <a:ea typeface="+mj-ea"/>
                <a:cs typeface="Times New Roman" panose="02020603050405020304" pitchFamily="18" charset="0"/>
              </a:rPr>
              <a:t> </a:t>
            </a:r>
            <a:r>
              <a:rPr lang="en-US" altLang="zh-CN" sz="3600" b="1" dirty="0">
                <a:solidFill>
                  <a:srgbClr val="FF0066"/>
                </a:solidFill>
                <a:latin typeface="Times New Roman" panose="02020603050405020304" pitchFamily="18" charset="0"/>
                <a:ea typeface="+mj-ea"/>
                <a:cs typeface="Times New Roman" panose="02020603050405020304" pitchFamily="18" charset="0"/>
              </a:rPr>
              <a:t>+ ... </a:t>
            </a:r>
            <a:r>
              <a:rPr lang="en-US" altLang="zh-CN" sz="3600" b="1" dirty="0">
                <a:latin typeface="Times New Roman" panose="02020603050405020304" pitchFamily="18" charset="0"/>
                <a:ea typeface="+mj-ea"/>
                <a:cs typeface="Times New Roman" panose="02020603050405020304" pitchFamily="18" charset="0"/>
              </a:rPr>
              <a:t>                              </a:t>
            </a:r>
            <a:r>
              <a:rPr lang="en-US" altLang="zh-CN" sz="3600" b="1" dirty="0">
                <a:solidFill>
                  <a:srgbClr val="6600CC"/>
                </a:solidFill>
                <a:latin typeface="Times New Roman" panose="02020603050405020304" pitchFamily="18" charset="0"/>
                <a:ea typeface="+mj-ea"/>
                <a:cs typeface="Times New Roman" panose="02020603050405020304" pitchFamily="18" charset="0"/>
              </a:rPr>
              <a:t>(</a:t>
            </a:r>
            <a:r>
              <a:rPr lang="zh-CN" altLang="en-US" sz="3600" b="1" dirty="0">
                <a:solidFill>
                  <a:srgbClr val="6600CC"/>
                </a:solidFill>
                <a:latin typeface="Times New Roman" panose="02020603050405020304" pitchFamily="18" charset="0"/>
                <a:ea typeface="+mj-ea"/>
                <a:cs typeface="Times New Roman" panose="02020603050405020304" pitchFamily="18" charset="0"/>
              </a:rPr>
              <a:t>其中 </a:t>
            </a:r>
            <a:r>
              <a:rPr lang="en-US" altLang="zh-CN" sz="3600" b="1" dirty="0">
                <a:solidFill>
                  <a:srgbClr val="C00000"/>
                </a:solidFill>
                <a:latin typeface="Times New Roman" panose="02020603050405020304" pitchFamily="18" charset="0"/>
                <a:ea typeface="+mj-ea"/>
                <a:cs typeface="Times New Roman" panose="02020603050405020304" pitchFamily="18" charset="0"/>
              </a:rPr>
              <a:t>C</a:t>
            </a:r>
            <a:r>
              <a:rPr lang="en-US" altLang="zh-CN" sz="3600" b="1" baseline="-25000" dirty="0">
                <a:solidFill>
                  <a:srgbClr val="C00000"/>
                </a:solidFill>
                <a:latin typeface="Times New Roman" panose="02020603050405020304" pitchFamily="18" charset="0"/>
                <a:ea typeface="+mj-ea"/>
                <a:cs typeface="Times New Roman" panose="02020603050405020304" pitchFamily="18" charset="0"/>
              </a:rPr>
              <a:t>1</a:t>
            </a:r>
            <a:r>
              <a:rPr lang="en-US" altLang="zh-CN" sz="3600" b="1" dirty="0">
                <a:solidFill>
                  <a:srgbClr val="6600CC"/>
                </a:solidFill>
                <a:latin typeface="Times New Roman" panose="02020603050405020304" pitchFamily="18" charset="0"/>
                <a:ea typeface="+mj-ea"/>
                <a:cs typeface="Times New Roman" panose="02020603050405020304" pitchFamily="18" charset="0"/>
              </a:rPr>
              <a:t> , </a:t>
            </a:r>
            <a:r>
              <a:rPr lang="en-US" altLang="zh-CN" sz="3600" b="1" dirty="0">
                <a:solidFill>
                  <a:srgbClr val="C00000"/>
                </a:solidFill>
                <a:latin typeface="Times New Roman" panose="02020603050405020304" pitchFamily="18" charset="0"/>
                <a:ea typeface="+mj-ea"/>
                <a:cs typeface="Times New Roman" panose="02020603050405020304" pitchFamily="18" charset="0"/>
              </a:rPr>
              <a:t>C</a:t>
            </a:r>
            <a:r>
              <a:rPr lang="en-US" altLang="zh-CN" sz="3600" b="1" baseline="-25000" dirty="0">
                <a:solidFill>
                  <a:srgbClr val="C00000"/>
                </a:solidFill>
                <a:latin typeface="Times New Roman" panose="02020603050405020304" pitchFamily="18" charset="0"/>
                <a:ea typeface="+mj-ea"/>
                <a:cs typeface="Times New Roman" panose="02020603050405020304" pitchFamily="18" charset="0"/>
              </a:rPr>
              <a:t>2</a:t>
            </a:r>
            <a:r>
              <a:rPr lang="en-US" altLang="zh-CN" sz="3600" b="1" baseline="-25000" dirty="0">
                <a:solidFill>
                  <a:srgbClr val="6600CC"/>
                </a:solidFill>
                <a:latin typeface="Times New Roman" panose="02020603050405020304" pitchFamily="18" charset="0"/>
                <a:ea typeface="+mj-ea"/>
                <a:cs typeface="Times New Roman" panose="02020603050405020304" pitchFamily="18" charset="0"/>
              </a:rPr>
              <a:t> </a:t>
            </a:r>
            <a:r>
              <a:rPr lang="en-US" altLang="zh-CN" sz="3600" b="1" dirty="0">
                <a:solidFill>
                  <a:srgbClr val="6600CC"/>
                </a:solidFill>
                <a:latin typeface="Times New Roman" panose="02020603050405020304" pitchFamily="18" charset="0"/>
                <a:ea typeface="+mj-ea"/>
                <a:cs typeface="Times New Roman" panose="02020603050405020304" pitchFamily="18" charset="0"/>
              </a:rPr>
              <a:t>,...,</a:t>
            </a:r>
            <a:r>
              <a:rPr lang="en-US" altLang="zh-CN" sz="3600" b="1" dirty="0" err="1">
                <a:solidFill>
                  <a:srgbClr val="C00000"/>
                </a:solidFill>
                <a:latin typeface="Times New Roman" panose="02020603050405020304" pitchFamily="18" charset="0"/>
                <a:ea typeface="+mj-ea"/>
                <a:cs typeface="Times New Roman" panose="02020603050405020304" pitchFamily="18" charset="0"/>
              </a:rPr>
              <a:t>C</a:t>
            </a:r>
            <a:r>
              <a:rPr lang="en-US" altLang="zh-CN" sz="3600" b="1" baseline="-25000" dirty="0" err="1">
                <a:solidFill>
                  <a:srgbClr val="C00000"/>
                </a:solidFill>
                <a:latin typeface="Times New Roman" panose="02020603050405020304" pitchFamily="18" charset="0"/>
                <a:ea typeface="+mj-ea"/>
                <a:cs typeface="Times New Roman" panose="02020603050405020304" pitchFamily="18" charset="0"/>
              </a:rPr>
              <a:t>n</a:t>
            </a:r>
            <a:r>
              <a:rPr lang="en-US" altLang="zh-CN" sz="3600" b="1" baseline="-25000" dirty="0">
                <a:solidFill>
                  <a:srgbClr val="6600CC"/>
                </a:solidFill>
                <a:latin typeface="Times New Roman" panose="02020603050405020304" pitchFamily="18" charset="0"/>
                <a:ea typeface="+mj-ea"/>
                <a:cs typeface="Times New Roman" panose="02020603050405020304" pitchFamily="18" charset="0"/>
              </a:rPr>
              <a:t> </a:t>
            </a:r>
            <a:r>
              <a:rPr lang="en-US" altLang="zh-CN" sz="3600" b="1" dirty="0">
                <a:solidFill>
                  <a:srgbClr val="6600CC"/>
                </a:solidFill>
                <a:latin typeface="Times New Roman" panose="02020603050405020304" pitchFamily="18" charset="0"/>
                <a:ea typeface="+mj-ea"/>
                <a:cs typeface="Times New Roman" panose="02020603050405020304" pitchFamily="18" charset="0"/>
              </a:rPr>
              <a:t>,...</a:t>
            </a:r>
            <a:r>
              <a:rPr lang="zh-CN" altLang="en-US" sz="3600" b="1" dirty="0">
                <a:solidFill>
                  <a:srgbClr val="6600CC"/>
                </a:solidFill>
                <a:latin typeface="Times New Roman" panose="02020603050405020304" pitchFamily="18" charset="0"/>
                <a:ea typeface="+mj-ea"/>
                <a:cs typeface="Times New Roman" panose="02020603050405020304" pitchFamily="18" charset="0"/>
              </a:rPr>
              <a:t>为复常数</a:t>
            </a:r>
            <a:r>
              <a:rPr lang="en-US" altLang="zh-CN" sz="3600" b="1" dirty="0">
                <a:solidFill>
                  <a:srgbClr val="6600CC"/>
                </a:solidFill>
                <a:latin typeface="Times New Roman" panose="02020603050405020304" pitchFamily="18" charset="0"/>
                <a:ea typeface="+mj-ea"/>
                <a:cs typeface="Times New Roman" panose="02020603050405020304" pitchFamily="18" charset="0"/>
              </a:rPr>
              <a:t>)</a:t>
            </a:r>
            <a:r>
              <a:rPr lang="zh-CN" altLang="en-US" sz="3600" b="1" dirty="0">
                <a:solidFill>
                  <a:srgbClr val="6600CC"/>
                </a:solidFill>
                <a:latin typeface="Times New Roman" panose="02020603050405020304" pitchFamily="18" charset="0"/>
                <a:ea typeface="+mj-ea"/>
                <a:cs typeface="Times New Roman" panose="02020603050405020304" pitchFamily="18" charset="0"/>
              </a:rPr>
              <a:t>， 也是体系的一个可能状态。</a:t>
            </a:r>
            <a:r>
              <a:rPr lang="zh-CN" altLang="en-US" sz="3600" b="1" dirty="0">
                <a:solidFill>
                  <a:srgbClr val="008000"/>
                </a:solidFill>
                <a:latin typeface="Times New Roman" panose="02020603050405020304" pitchFamily="18" charset="0"/>
                <a:ea typeface="+mj-ea"/>
                <a:cs typeface="Times New Roman" panose="02020603050405020304" pitchFamily="18" charset="0"/>
              </a:rPr>
              <a:t>对于处于</a:t>
            </a:r>
            <a:r>
              <a:rPr lang="en-US" altLang="zh-CN" sz="3600" b="1" dirty="0">
                <a:solidFill>
                  <a:srgbClr val="008000"/>
                </a:solidFill>
                <a:latin typeface="Times New Roman" panose="02020603050405020304" pitchFamily="18" charset="0"/>
                <a:ea typeface="+mj-ea"/>
                <a:cs typeface="Times New Roman" panose="02020603050405020304" pitchFamily="18" charset="0"/>
              </a:rPr>
              <a:t>Ψ</a:t>
            </a:r>
            <a:r>
              <a:rPr lang="zh-CN" altLang="en-US" sz="3600" b="1" dirty="0">
                <a:solidFill>
                  <a:srgbClr val="008000"/>
                </a:solidFill>
                <a:latin typeface="Times New Roman" panose="02020603050405020304" pitchFamily="18" charset="0"/>
                <a:ea typeface="+mj-ea"/>
                <a:cs typeface="Times New Roman" panose="02020603050405020304" pitchFamily="18" charset="0"/>
              </a:rPr>
              <a:t>态的体系，该</a:t>
            </a:r>
            <a:r>
              <a:rPr lang="zh-CN" altLang="en-US" sz="3600" b="1" dirty="0">
                <a:solidFill>
                  <a:srgbClr val="008000"/>
                </a:solidFill>
                <a:latin typeface="Times New Roman" panose="02020603050405020304" pitchFamily="18" charset="0"/>
                <a:cs typeface="Times New Roman" panose="02020603050405020304" pitchFamily="18" charset="0"/>
              </a:rPr>
              <a:t>体系分别</a:t>
            </a:r>
            <a:r>
              <a:rPr lang="zh-CN" altLang="en-US" sz="3600" b="1" dirty="0">
                <a:solidFill>
                  <a:srgbClr val="008000"/>
                </a:solidFill>
                <a:latin typeface="Times New Roman" panose="02020603050405020304" pitchFamily="18" charset="0"/>
                <a:ea typeface="+mj-ea"/>
                <a:cs typeface="Times New Roman" panose="02020603050405020304" pitchFamily="18" charset="0"/>
              </a:rPr>
              <a:t>部分地处于 </a:t>
            </a:r>
            <a:r>
              <a:rPr lang="en-US" altLang="zh-CN" sz="3600" b="1" dirty="0">
                <a:solidFill>
                  <a:srgbClr val="C00000"/>
                </a:solidFill>
                <a:latin typeface="Times New Roman" panose="02020603050405020304" pitchFamily="18" charset="0"/>
                <a:ea typeface="+mj-ea"/>
                <a:cs typeface="Times New Roman" panose="02020603050405020304" pitchFamily="18" charset="0"/>
              </a:rPr>
              <a:t>Ψ</a:t>
            </a:r>
            <a:r>
              <a:rPr lang="en-US" altLang="zh-CN" sz="3600" b="1" baseline="-25000" dirty="0">
                <a:solidFill>
                  <a:srgbClr val="C00000"/>
                </a:solidFill>
                <a:latin typeface="Times New Roman" panose="02020603050405020304" pitchFamily="18" charset="0"/>
                <a:ea typeface="+mj-ea"/>
                <a:cs typeface="Times New Roman" panose="02020603050405020304" pitchFamily="18" charset="0"/>
              </a:rPr>
              <a:t>1</a:t>
            </a:r>
            <a:r>
              <a:rPr lang="zh-CN" altLang="en-US" sz="3600" b="1" dirty="0">
                <a:solidFill>
                  <a:srgbClr val="C00000"/>
                </a:solidFill>
                <a:latin typeface="Times New Roman" panose="02020603050405020304" pitchFamily="18" charset="0"/>
                <a:ea typeface="+mj-ea"/>
                <a:cs typeface="Times New Roman" panose="02020603050405020304" pitchFamily="18" charset="0"/>
              </a:rPr>
              <a:t>，</a:t>
            </a:r>
            <a:r>
              <a:rPr lang="en-US" altLang="zh-CN" sz="3600" b="1" dirty="0">
                <a:solidFill>
                  <a:srgbClr val="C00000"/>
                </a:solidFill>
                <a:latin typeface="Times New Roman" panose="02020603050405020304" pitchFamily="18" charset="0"/>
                <a:ea typeface="+mj-ea"/>
                <a:cs typeface="Times New Roman" panose="02020603050405020304" pitchFamily="18" charset="0"/>
              </a:rPr>
              <a:t>Ψ</a:t>
            </a:r>
            <a:r>
              <a:rPr lang="en-US" altLang="zh-CN" sz="3600" b="1" baseline="-25000" dirty="0">
                <a:solidFill>
                  <a:srgbClr val="C00000"/>
                </a:solidFill>
                <a:latin typeface="Times New Roman" panose="02020603050405020304" pitchFamily="18" charset="0"/>
                <a:ea typeface="+mj-ea"/>
                <a:cs typeface="Times New Roman" panose="02020603050405020304" pitchFamily="18" charset="0"/>
              </a:rPr>
              <a:t>2</a:t>
            </a:r>
            <a:r>
              <a:rPr lang="zh-CN" altLang="en-US" sz="3600" b="1" dirty="0">
                <a:solidFill>
                  <a:srgbClr val="C00000"/>
                </a:solidFill>
                <a:latin typeface="Times New Roman" panose="02020603050405020304" pitchFamily="18" charset="0"/>
                <a:cs typeface="Times New Roman" panose="02020603050405020304" pitchFamily="18" charset="0"/>
              </a:rPr>
              <a:t> ，</a:t>
            </a:r>
            <a:r>
              <a:rPr lang="en-US" altLang="zh-CN" sz="3600" b="1" dirty="0">
                <a:solidFill>
                  <a:srgbClr val="C00000"/>
                </a:solidFill>
                <a:latin typeface="Times New Roman" panose="02020603050405020304" pitchFamily="18" charset="0"/>
                <a:ea typeface="+mj-ea"/>
                <a:cs typeface="Times New Roman" panose="02020603050405020304" pitchFamily="18" charset="0"/>
              </a:rPr>
              <a:t>...</a:t>
            </a:r>
            <a:r>
              <a:rPr lang="zh-CN" altLang="en-US" sz="3600" b="1" dirty="0">
                <a:solidFill>
                  <a:srgbClr val="C00000"/>
                </a:solidFill>
                <a:latin typeface="Times New Roman" panose="02020603050405020304" pitchFamily="18" charset="0"/>
                <a:ea typeface="+mj-ea"/>
                <a:cs typeface="Times New Roman" panose="02020603050405020304" pitchFamily="18" charset="0"/>
              </a:rPr>
              <a:t>，</a:t>
            </a:r>
            <a:r>
              <a:rPr lang="en-US" altLang="zh-CN" sz="3600" b="1" dirty="0" err="1">
                <a:solidFill>
                  <a:srgbClr val="C00000"/>
                </a:solidFill>
                <a:latin typeface="Times New Roman" panose="02020603050405020304" pitchFamily="18" charset="0"/>
                <a:ea typeface="+mj-ea"/>
                <a:cs typeface="Times New Roman" panose="02020603050405020304" pitchFamily="18" charset="0"/>
              </a:rPr>
              <a:t>Ψ</a:t>
            </a:r>
            <a:r>
              <a:rPr lang="en-US" altLang="zh-CN" sz="3600" b="1" baseline="-25000" dirty="0" err="1">
                <a:solidFill>
                  <a:srgbClr val="C00000"/>
                </a:solidFill>
                <a:latin typeface="Times New Roman" panose="02020603050405020304" pitchFamily="18" charset="0"/>
                <a:ea typeface="+mj-ea"/>
                <a:cs typeface="Times New Roman" panose="02020603050405020304" pitchFamily="18" charset="0"/>
              </a:rPr>
              <a:t>n</a:t>
            </a:r>
            <a:r>
              <a:rPr lang="zh-CN" altLang="en-US" sz="3600" b="1" dirty="0">
                <a:solidFill>
                  <a:srgbClr val="C00000"/>
                </a:solidFill>
                <a:latin typeface="Times New Roman" panose="02020603050405020304" pitchFamily="18" charset="0"/>
                <a:ea typeface="+mj-ea"/>
                <a:cs typeface="Times New Roman" panose="02020603050405020304" pitchFamily="18" charset="0"/>
              </a:rPr>
              <a:t>，</a:t>
            </a:r>
            <a:r>
              <a:rPr lang="en-US" altLang="zh-CN" sz="3600" b="1" dirty="0">
                <a:solidFill>
                  <a:srgbClr val="C00000"/>
                </a:solidFill>
                <a:latin typeface="Times New Roman" panose="02020603050405020304" pitchFamily="18" charset="0"/>
                <a:ea typeface="+mj-ea"/>
                <a:cs typeface="Times New Roman" panose="02020603050405020304" pitchFamily="18" charset="0"/>
              </a:rPr>
              <a:t>...</a:t>
            </a:r>
            <a:r>
              <a:rPr lang="zh-CN" altLang="en-US" sz="3600" b="1" dirty="0">
                <a:solidFill>
                  <a:srgbClr val="008000"/>
                </a:solidFill>
                <a:latin typeface="Times New Roman" panose="02020603050405020304" pitchFamily="18" charset="0"/>
                <a:ea typeface="+mj-ea"/>
                <a:cs typeface="Times New Roman" panose="02020603050405020304" pitchFamily="18" charset="0"/>
              </a:rPr>
              <a:t>态之中。</a:t>
            </a:r>
            <a:endParaRPr lang="en-US" altLang="zh-CN" sz="3600" b="1" dirty="0">
              <a:solidFill>
                <a:srgbClr val="008000"/>
              </a:solidFill>
              <a:latin typeface="Times New Roman" panose="02020603050405020304" pitchFamily="18" charset="0"/>
              <a:ea typeface="+mj-ea"/>
              <a:cs typeface="Times New Roman" panose="02020603050405020304" pitchFamily="18" charset="0"/>
            </a:endParaRPr>
          </a:p>
          <a:p>
            <a:pPr eaLnBrk="0" hangingPunct="0">
              <a:spcBef>
                <a:spcPts val="800"/>
              </a:spcBef>
              <a:spcAft>
                <a:spcPts val="800"/>
              </a:spcAft>
              <a:defRPr/>
            </a:pPr>
            <a:endParaRPr lang="en-US" altLang="zh-C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84395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38375" y="2"/>
            <a:ext cx="426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FF0000"/>
                </a:solidFill>
              </a:rPr>
              <a:t>12. </a:t>
            </a:r>
            <a:r>
              <a:rPr lang="zh-CN" altLang="en-US" sz="2800" dirty="0">
                <a:solidFill>
                  <a:srgbClr val="FF0000"/>
                </a:solidFill>
              </a:rPr>
              <a:t>本征函数的性质</a:t>
            </a:r>
          </a:p>
        </p:txBody>
      </p:sp>
      <p:grpSp>
        <p:nvGrpSpPr>
          <p:cNvPr id="3" name="Group 3"/>
          <p:cNvGrpSpPr>
            <a:grpSpLocks/>
          </p:cNvGrpSpPr>
          <p:nvPr/>
        </p:nvGrpSpPr>
        <p:grpSpPr bwMode="auto">
          <a:xfrm>
            <a:off x="2519702" y="703264"/>
            <a:ext cx="2166938" cy="574675"/>
            <a:chOff x="240" y="663"/>
            <a:chExt cx="1365" cy="362"/>
          </a:xfrm>
        </p:grpSpPr>
        <p:graphicFrame>
          <p:nvGraphicFramePr>
            <p:cNvPr id="4" name="Object 4"/>
            <p:cNvGraphicFramePr>
              <a:graphicFrameLocks noChangeAspect="1"/>
            </p:cNvGraphicFramePr>
            <p:nvPr/>
          </p:nvGraphicFramePr>
          <p:xfrm>
            <a:off x="553" y="692"/>
            <a:ext cx="223" cy="311"/>
          </p:xfrm>
          <a:graphic>
            <a:graphicData uri="http://schemas.openxmlformats.org/presentationml/2006/ole">
              <mc:AlternateContent xmlns:mc="http://schemas.openxmlformats.org/markup-compatibility/2006">
                <mc:Choice xmlns:v="urn:schemas-microsoft-com:vml" Requires="v">
                  <p:oleObj spid="_x0000_s376458" name="公式" r:id="rId3" imgW="355292" imgH="494870" progId="Equation.3">
                    <p:embed/>
                  </p:oleObj>
                </mc:Choice>
                <mc:Fallback>
                  <p:oleObj name="公式" r:id="rId3" imgW="355292" imgH="49487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 y="692"/>
                          <a:ext cx="223"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851" y="663"/>
            <a:ext cx="754" cy="362"/>
          </p:xfrm>
          <a:graphic>
            <a:graphicData uri="http://schemas.openxmlformats.org/presentationml/2006/ole">
              <mc:AlternateContent xmlns:mc="http://schemas.openxmlformats.org/markup-compatibility/2006">
                <mc:Choice xmlns:v="urn:schemas-microsoft-com:vml" Requires="v">
                  <p:oleObj spid="_x0000_s376459" name="Equation" r:id="rId5" imgW="660113" imgH="317362" progId="Equation.3">
                    <p:embed/>
                  </p:oleObj>
                </mc:Choice>
                <mc:Fallback>
                  <p:oleObj name="Equation" r:id="rId5" imgW="660113"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 y="663"/>
                          <a:ext cx="754"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7"/>
            <p:cNvSpPr txBox="1">
              <a:spLocks noChangeArrowheads="1"/>
            </p:cNvSpPr>
            <p:nvPr/>
          </p:nvSpPr>
          <p:spPr bwMode="auto">
            <a:xfrm>
              <a:off x="240" y="672"/>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800" b="0"/>
            </a:p>
          </p:txBody>
        </p:sp>
      </p:grpSp>
      <p:graphicFrame>
        <p:nvGraphicFramePr>
          <p:cNvPr id="19" name="Object 6"/>
          <p:cNvGraphicFramePr>
            <a:graphicFrameLocks noChangeAspect="1"/>
          </p:cNvGraphicFramePr>
          <p:nvPr>
            <p:extLst>
              <p:ext uri="{D42A27DB-BD31-4B8C-83A1-F6EECF244321}">
                <p14:modId xmlns:p14="http://schemas.microsoft.com/office/powerpoint/2010/main" val="2582553786"/>
              </p:ext>
            </p:extLst>
          </p:nvPr>
        </p:nvGraphicFramePr>
        <p:xfrm>
          <a:off x="4839862" y="620346"/>
          <a:ext cx="806450" cy="782638"/>
        </p:xfrm>
        <a:graphic>
          <a:graphicData uri="http://schemas.openxmlformats.org/presentationml/2006/ole">
            <mc:AlternateContent xmlns:mc="http://schemas.openxmlformats.org/markup-compatibility/2006">
              <mc:Choice xmlns:v="urn:schemas-microsoft-com:vml" Requires="v">
                <p:oleObj spid="_x0000_s376460" name="Equation" r:id="rId7" imgW="177646" imgH="228402" progId="Equation.3">
                  <p:embed/>
                </p:oleObj>
              </mc:Choice>
              <mc:Fallback>
                <p:oleObj name="Equation" r:id="rId7" imgW="177646"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862" y="620346"/>
                        <a:ext cx="806450" cy="78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 name="Group 8"/>
          <p:cNvGrpSpPr>
            <a:grpSpLocks/>
          </p:cNvGrpSpPr>
          <p:nvPr/>
        </p:nvGrpSpPr>
        <p:grpSpPr bwMode="auto">
          <a:xfrm>
            <a:off x="2309813" y="1571627"/>
            <a:ext cx="8153400" cy="627063"/>
            <a:chOff x="624" y="1008"/>
            <a:chExt cx="5136" cy="395"/>
          </a:xfrm>
        </p:grpSpPr>
        <p:sp>
          <p:nvSpPr>
            <p:cNvPr id="37" name="Text Box 9"/>
            <p:cNvSpPr txBox="1">
              <a:spLocks noChangeArrowheads="1"/>
            </p:cNvSpPr>
            <p:nvPr/>
          </p:nvSpPr>
          <p:spPr bwMode="auto">
            <a:xfrm>
              <a:off x="624" y="1053"/>
              <a:ext cx="51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0000FF"/>
                  </a:solidFill>
                </a:rPr>
                <a:t>在本征态             上测量力学量       </a:t>
              </a:r>
              <a:r>
                <a:rPr lang="en-US" altLang="zh-CN" sz="2800" dirty="0">
                  <a:solidFill>
                    <a:srgbClr val="0000FF"/>
                  </a:solidFill>
                </a:rPr>
                <a:t>,</a:t>
              </a:r>
              <a:r>
                <a:rPr lang="zh-CN" altLang="en-US" sz="2800" dirty="0">
                  <a:solidFill>
                    <a:srgbClr val="0000FF"/>
                  </a:solidFill>
                </a:rPr>
                <a:t>只能测得</a:t>
              </a:r>
              <a:endParaRPr lang="en-US" altLang="zh-CN" sz="2800" i="1" dirty="0">
                <a:solidFill>
                  <a:srgbClr val="0000FF"/>
                </a:solidFill>
              </a:endParaRPr>
            </a:p>
          </p:txBody>
        </p:sp>
        <p:graphicFrame>
          <p:nvGraphicFramePr>
            <p:cNvPr id="38" name="Object 10"/>
            <p:cNvGraphicFramePr>
              <a:graphicFrameLocks noChangeAspect="1"/>
            </p:cNvGraphicFramePr>
            <p:nvPr/>
          </p:nvGraphicFramePr>
          <p:xfrm>
            <a:off x="1614" y="1053"/>
            <a:ext cx="683" cy="350"/>
          </p:xfrm>
          <a:graphic>
            <a:graphicData uri="http://schemas.openxmlformats.org/presentationml/2006/ole">
              <mc:AlternateContent xmlns:mc="http://schemas.openxmlformats.org/markup-compatibility/2006">
                <mc:Choice xmlns:v="urn:schemas-microsoft-com:vml" Requires="v">
                  <p:oleObj spid="_x0000_s376461" name="Equation" r:id="rId9" imgW="583693" imgH="317225" progId="Equation.3">
                    <p:embed/>
                  </p:oleObj>
                </mc:Choice>
                <mc:Fallback>
                  <p:oleObj name="Equation" r:id="rId9" imgW="583693" imgH="31722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4" y="1053"/>
                          <a:ext cx="683"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11"/>
            <p:cNvGraphicFramePr>
              <a:graphicFrameLocks noChangeAspect="1"/>
            </p:cNvGraphicFramePr>
            <p:nvPr/>
          </p:nvGraphicFramePr>
          <p:xfrm>
            <a:off x="3729" y="1008"/>
            <a:ext cx="225" cy="308"/>
          </p:xfrm>
          <a:graphic>
            <a:graphicData uri="http://schemas.openxmlformats.org/presentationml/2006/ole">
              <mc:AlternateContent xmlns:mc="http://schemas.openxmlformats.org/markup-compatibility/2006">
                <mc:Choice xmlns:v="urn:schemas-microsoft-com:vml" Requires="v">
                  <p:oleObj spid="_x0000_s376462" name="公式" r:id="rId11" imgW="279279" imgH="406224" progId="Equation.3">
                    <p:embed/>
                  </p:oleObj>
                </mc:Choice>
                <mc:Fallback>
                  <p:oleObj name="公式" r:id="rId11" imgW="279279" imgH="4062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9" y="1008"/>
                          <a:ext cx="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0" name="Group 7"/>
          <p:cNvGrpSpPr>
            <a:grpSpLocks/>
          </p:cNvGrpSpPr>
          <p:nvPr/>
        </p:nvGrpSpPr>
        <p:grpSpPr bwMode="auto">
          <a:xfrm>
            <a:off x="6021388" y="625475"/>
            <a:ext cx="2728912" cy="914400"/>
            <a:chOff x="1536" y="528"/>
            <a:chExt cx="1719" cy="576"/>
          </a:xfrm>
        </p:grpSpPr>
        <p:graphicFrame>
          <p:nvGraphicFramePr>
            <p:cNvPr id="41" name="Object 8"/>
            <p:cNvGraphicFramePr>
              <a:graphicFrameLocks noChangeAspect="1"/>
            </p:cNvGraphicFramePr>
            <p:nvPr>
              <p:extLst>
                <p:ext uri="{D42A27DB-BD31-4B8C-83A1-F6EECF244321}">
                  <p14:modId xmlns:p14="http://schemas.microsoft.com/office/powerpoint/2010/main" val="918271478"/>
                </p:ext>
              </p:extLst>
            </p:nvPr>
          </p:nvGraphicFramePr>
          <p:xfrm>
            <a:off x="1728" y="577"/>
            <a:ext cx="1424" cy="459"/>
          </p:xfrm>
          <a:graphic>
            <a:graphicData uri="http://schemas.openxmlformats.org/presentationml/2006/ole">
              <mc:AlternateContent xmlns:mc="http://schemas.openxmlformats.org/markup-compatibility/2006">
                <mc:Choice xmlns:v="urn:schemas-microsoft-com:vml" Requires="v">
                  <p:oleObj spid="_x0000_s376463" name="Equation" r:id="rId13" imgW="1180588" imgH="380835" progId="Equation.3">
                    <p:embed/>
                  </p:oleObj>
                </mc:Choice>
                <mc:Fallback>
                  <p:oleObj name="Equation" r:id="rId13" imgW="1180588" imgH="38083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8" y="577"/>
                          <a:ext cx="1424" cy="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Rectangle 9"/>
            <p:cNvSpPr>
              <a:spLocks noChangeArrowheads="1"/>
            </p:cNvSpPr>
            <p:nvPr/>
          </p:nvSpPr>
          <p:spPr bwMode="auto">
            <a:xfrm>
              <a:off x="1536" y="528"/>
              <a:ext cx="1719" cy="576"/>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p>
          </p:txBody>
        </p:sp>
      </p:grpSp>
      <p:graphicFrame>
        <p:nvGraphicFramePr>
          <p:cNvPr id="43" name="Object 6"/>
          <p:cNvGraphicFramePr>
            <a:graphicFrameLocks noChangeAspect="1"/>
          </p:cNvGraphicFramePr>
          <p:nvPr>
            <p:extLst>
              <p:ext uri="{D42A27DB-BD31-4B8C-83A1-F6EECF244321}">
                <p14:modId xmlns:p14="http://schemas.microsoft.com/office/powerpoint/2010/main" val="3484023176"/>
              </p:ext>
            </p:extLst>
          </p:nvPr>
        </p:nvGraphicFramePr>
        <p:xfrm>
          <a:off x="9310688" y="1428750"/>
          <a:ext cx="806450" cy="782638"/>
        </p:xfrm>
        <a:graphic>
          <a:graphicData uri="http://schemas.openxmlformats.org/presentationml/2006/ole">
            <mc:AlternateContent xmlns:mc="http://schemas.openxmlformats.org/markup-compatibility/2006">
              <mc:Choice xmlns:v="urn:schemas-microsoft-com:vml" Requires="v">
                <p:oleObj spid="_x0000_s376464" name="Equation" r:id="rId15" imgW="177646" imgH="228402" progId="Equation.3">
                  <p:embed/>
                </p:oleObj>
              </mc:Choice>
              <mc:Fallback>
                <p:oleObj name="Equation" r:id="rId15" imgW="177646"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0688" y="1428750"/>
                        <a:ext cx="806450" cy="78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 name="矩形 109"/>
          <p:cNvSpPr>
            <a:spLocks noChangeArrowheads="1"/>
          </p:cNvSpPr>
          <p:nvPr/>
        </p:nvSpPr>
        <p:spPr bwMode="auto">
          <a:xfrm>
            <a:off x="3452814" y="2357440"/>
            <a:ext cx="7215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FF00FF"/>
                </a:solidFill>
              </a:rPr>
              <a:t>构成“正交”、“ 归一”的“完备”函数系</a:t>
            </a:r>
          </a:p>
        </p:txBody>
      </p:sp>
      <p:graphicFrame>
        <p:nvGraphicFramePr>
          <p:cNvPr id="45" name="Object 10"/>
          <p:cNvGraphicFramePr>
            <a:graphicFrameLocks noChangeAspect="1"/>
          </p:cNvGraphicFramePr>
          <p:nvPr>
            <p:extLst>
              <p:ext uri="{D42A27DB-BD31-4B8C-83A1-F6EECF244321}">
                <p14:modId xmlns:p14="http://schemas.microsoft.com/office/powerpoint/2010/main" val="677582590"/>
              </p:ext>
            </p:extLst>
          </p:nvPr>
        </p:nvGraphicFramePr>
        <p:xfrm>
          <a:off x="2060575" y="2439988"/>
          <a:ext cx="1296988" cy="533400"/>
        </p:xfrm>
        <a:graphic>
          <a:graphicData uri="http://schemas.openxmlformats.org/presentationml/2006/ole">
            <mc:AlternateContent xmlns:mc="http://schemas.openxmlformats.org/markup-compatibility/2006">
              <mc:Choice xmlns:v="urn:schemas-microsoft-com:vml" Requires="v">
                <p:oleObj spid="_x0000_s376465" name="Equation" r:id="rId16" imgW="698197" imgH="304668" progId="Equation.3">
                  <p:embed/>
                </p:oleObj>
              </mc:Choice>
              <mc:Fallback>
                <p:oleObj name="Equation" r:id="rId16" imgW="698197" imgH="304668"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60575" y="2439988"/>
                        <a:ext cx="12969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矩形 74"/>
          <p:cNvSpPr>
            <a:spLocks noChangeArrowheads="1"/>
          </p:cNvSpPr>
          <p:nvPr/>
        </p:nvSpPr>
        <p:spPr bwMode="auto">
          <a:xfrm>
            <a:off x="2238375" y="4929190"/>
            <a:ext cx="8047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70C0"/>
                </a:solidFill>
              </a:rPr>
              <a:t>在状态</a:t>
            </a:r>
            <a:r>
              <a:rPr lang="zh-CN" altLang="en-US" sz="2800" dirty="0">
                <a:solidFill>
                  <a:srgbClr val="FF0000"/>
                </a:solidFill>
                <a:sym typeface="Symbol" panose="05050102010706020507" pitchFamily="18" charset="2"/>
              </a:rPr>
              <a:t></a:t>
            </a:r>
            <a:r>
              <a:rPr lang="en-US" altLang="zh-CN" sz="2800" dirty="0">
                <a:solidFill>
                  <a:srgbClr val="FF0000"/>
                </a:solidFill>
              </a:rPr>
              <a:t>(</a:t>
            </a:r>
            <a:r>
              <a:rPr lang="en-US" altLang="zh-CN" sz="2800" i="1" dirty="0">
                <a:solidFill>
                  <a:srgbClr val="FF0000"/>
                </a:solidFill>
              </a:rPr>
              <a:t>x</a:t>
            </a:r>
            <a:r>
              <a:rPr lang="en-US" altLang="zh-CN" sz="2800" dirty="0">
                <a:solidFill>
                  <a:srgbClr val="FF0000"/>
                </a:solidFill>
              </a:rPr>
              <a:t>)</a:t>
            </a:r>
            <a:r>
              <a:rPr lang="zh-CN" altLang="en-US" sz="2800" dirty="0">
                <a:solidFill>
                  <a:srgbClr val="0070C0"/>
                </a:solidFill>
              </a:rPr>
              <a:t>上对力学量       作测量</a:t>
            </a:r>
            <a:r>
              <a:rPr lang="en-US" altLang="zh-CN" sz="2800" dirty="0">
                <a:solidFill>
                  <a:srgbClr val="0070C0"/>
                </a:solidFill>
              </a:rPr>
              <a:t>,</a:t>
            </a:r>
            <a:r>
              <a:rPr lang="zh-CN" altLang="en-US" sz="2800" dirty="0">
                <a:solidFill>
                  <a:srgbClr val="0070C0"/>
                </a:solidFill>
              </a:rPr>
              <a:t>得到的平均值</a:t>
            </a:r>
            <a:endParaRPr lang="zh-CN" altLang="en-US" dirty="0">
              <a:solidFill>
                <a:srgbClr val="0070C0"/>
              </a:solidFill>
            </a:endParaRPr>
          </a:p>
        </p:txBody>
      </p:sp>
      <p:graphicFrame>
        <p:nvGraphicFramePr>
          <p:cNvPr id="47" name="Object 10"/>
          <p:cNvGraphicFramePr>
            <a:graphicFrameLocks noChangeAspect="1"/>
          </p:cNvGraphicFramePr>
          <p:nvPr>
            <p:extLst>
              <p:ext uri="{D42A27DB-BD31-4B8C-83A1-F6EECF244321}">
                <p14:modId xmlns:p14="http://schemas.microsoft.com/office/powerpoint/2010/main" val="3231061712"/>
              </p:ext>
            </p:extLst>
          </p:nvPr>
        </p:nvGraphicFramePr>
        <p:xfrm>
          <a:off x="2559050" y="5603877"/>
          <a:ext cx="2216150" cy="1141413"/>
        </p:xfrm>
        <a:graphic>
          <a:graphicData uri="http://schemas.openxmlformats.org/presentationml/2006/ole">
            <mc:AlternateContent xmlns:mc="http://schemas.openxmlformats.org/markup-compatibility/2006">
              <mc:Choice xmlns:v="urn:schemas-microsoft-com:vml" Requires="v">
                <p:oleObj spid="_x0000_s376466" name="Equation" r:id="rId18" imgW="837836" imgH="431613" progId="Equation.3">
                  <p:embed/>
                </p:oleObj>
              </mc:Choice>
              <mc:Fallback>
                <p:oleObj name="Equation" r:id="rId18" imgW="837836" imgH="431613"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59050" y="5603877"/>
                        <a:ext cx="2216150"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13"/>
          <p:cNvGraphicFramePr>
            <a:graphicFrameLocks noChangeAspect="1"/>
          </p:cNvGraphicFramePr>
          <p:nvPr>
            <p:extLst>
              <p:ext uri="{D42A27DB-BD31-4B8C-83A1-F6EECF244321}">
                <p14:modId xmlns:p14="http://schemas.microsoft.com/office/powerpoint/2010/main" val="341481720"/>
              </p:ext>
            </p:extLst>
          </p:nvPr>
        </p:nvGraphicFramePr>
        <p:xfrm>
          <a:off x="4986338" y="5581650"/>
          <a:ext cx="3276600" cy="1276350"/>
        </p:xfrm>
        <a:graphic>
          <a:graphicData uri="http://schemas.openxmlformats.org/presentationml/2006/ole">
            <mc:AlternateContent xmlns:mc="http://schemas.openxmlformats.org/markup-compatibility/2006">
              <mc:Choice xmlns:v="urn:schemas-microsoft-com:vml" Requires="v">
                <p:oleObj spid="_x0000_s376467" name="公式" r:id="rId20" imgW="1206360" imgH="469800" progId="Equation.3">
                  <p:embed/>
                </p:oleObj>
              </mc:Choice>
              <mc:Fallback>
                <p:oleObj name="公式" r:id="rId20" imgW="1206360" imgH="469800" progId="Equation.3">
                  <p:embed/>
                  <p:pic>
                    <p:nvPicPr>
                      <p:cNvPr id="0" name=""/>
                      <p:cNvPicPr>
                        <a:picLocks noChangeAspect="1" noChangeArrowheads="1"/>
                      </p:cNvPicPr>
                      <p:nvPr/>
                    </p:nvPicPr>
                    <p:blipFill>
                      <a:blip r:embed="rId21"/>
                      <a:srcRect/>
                      <a:stretch>
                        <a:fillRect/>
                      </a:stretch>
                    </p:blipFill>
                    <p:spPr bwMode="auto">
                      <a:xfrm>
                        <a:off x="4986338" y="5581650"/>
                        <a:ext cx="32766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11"/>
          <p:cNvGraphicFramePr>
            <a:graphicFrameLocks noChangeAspect="1"/>
          </p:cNvGraphicFramePr>
          <p:nvPr>
            <p:extLst>
              <p:ext uri="{D42A27DB-BD31-4B8C-83A1-F6EECF244321}">
                <p14:modId xmlns:p14="http://schemas.microsoft.com/office/powerpoint/2010/main" val="3877073016"/>
              </p:ext>
            </p:extLst>
          </p:nvPr>
        </p:nvGraphicFramePr>
        <p:xfrm>
          <a:off x="5953127" y="4929188"/>
          <a:ext cx="466725" cy="639762"/>
        </p:xfrm>
        <a:graphic>
          <a:graphicData uri="http://schemas.openxmlformats.org/presentationml/2006/ole">
            <mc:AlternateContent xmlns:mc="http://schemas.openxmlformats.org/markup-compatibility/2006">
              <mc:Choice xmlns:v="urn:schemas-microsoft-com:vml" Requires="v">
                <p:oleObj spid="_x0000_s376468" name="公式" r:id="rId22" imgW="279279" imgH="406224" progId="Equation.3">
                  <p:embed/>
                </p:oleObj>
              </mc:Choice>
              <mc:Fallback>
                <p:oleObj name="公式" r:id="rId22" imgW="279279" imgH="4062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3127" y="4929188"/>
                        <a:ext cx="466725"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 name="Object 4"/>
          <p:cNvGraphicFramePr>
            <a:graphicFrameLocks noChangeAspect="1"/>
          </p:cNvGraphicFramePr>
          <p:nvPr>
            <p:extLst>
              <p:ext uri="{D42A27DB-BD31-4B8C-83A1-F6EECF244321}">
                <p14:modId xmlns:p14="http://schemas.microsoft.com/office/powerpoint/2010/main" val="2711474143"/>
              </p:ext>
            </p:extLst>
          </p:nvPr>
        </p:nvGraphicFramePr>
        <p:xfrm>
          <a:off x="2595563" y="3071813"/>
          <a:ext cx="3143250" cy="1143000"/>
        </p:xfrm>
        <a:graphic>
          <a:graphicData uri="http://schemas.openxmlformats.org/presentationml/2006/ole">
            <mc:AlternateContent xmlns:mc="http://schemas.openxmlformats.org/markup-compatibility/2006">
              <mc:Choice xmlns:v="urn:schemas-microsoft-com:vml" Requires="v">
                <p:oleObj spid="_x0000_s376469" name="公式" r:id="rId23" imgW="2730500" imgH="977900" progId="Equation.3">
                  <p:embed/>
                </p:oleObj>
              </mc:Choice>
              <mc:Fallback>
                <p:oleObj name="公式" r:id="rId23" imgW="2730500" imgH="977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95563" y="3071813"/>
                        <a:ext cx="31432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 name="Object 5"/>
          <p:cNvGraphicFramePr>
            <a:graphicFrameLocks noChangeAspect="1"/>
          </p:cNvGraphicFramePr>
          <p:nvPr>
            <p:extLst>
              <p:ext uri="{D42A27DB-BD31-4B8C-83A1-F6EECF244321}">
                <p14:modId xmlns:p14="http://schemas.microsoft.com/office/powerpoint/2010/main" val="3534289833"/>
              </p:ext>
            </p:extLst>
          </p:nvPr>
        </p:nvGraphicFramePr>
        <p:xfrm>
          <a:off x="6596063" y="3214688"/>
          <a:ext cx="3416300" cy="965200"/>
        </p:xfrm>
        <a:graphic>
          <a:graphicData uri="http://schemas.openxmlformats.org/presentationml/2006/ole">
            <mc:AlternateContent xmlns:mc="http://schemas.openxmlformats.org/markup-compatibility/2006">
              <mc:Choice xmlns:v="urn:schemas-microsoft-com:vml" Requires="v">
                <p:oleObj spid="_x0000_s376470" name="公式" r:id="rId25" imgW="3416300" imgH="965200" progId="Equation.3">
                  <p:embed/>
                </p:oleObj>
              </mc:Choice>
              <mc:Fallback>
                <p:oleObj name="公式" r:id="rId25" imgW="3416300" imgH="9652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96063" y="3214688"/>
                        <a:ext cx="34163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2" name="Group 9"/>
          <p:cNvGrpSpPr>
            <a:grpSpLocks/>
          </p:cNvGrpSpPr>
          <p:nvPr/>
        </p:nvGrpSpPr>
        <p:grpSpPr bwMode="auto">
          <a:xfrm>
            <a:off x="2667000" y="4286250"/>
            <a:ext cx="6553200" cy="719138"/>
            <a:chOff x="288" y="2736"/>
            <a:chExt cx="3696" cy="453"/>
          </a:xfrm>
        </p:grpSpPr>
        <p:sp>
          <p:nvSpPr>
            <p:cNvPr id="53" name="Text Box 10"/>
            <p:cNvSpPr txBox="1">
              <a:spLocks noChangeArrowheads="1"/>
            </p:cNvSpPr>
            <p:nvPr/>
          </p:nvSpPr>
          <p:spPr bwMode="auto">
            <a:xfrm>
              <a:off x="720" y="2824"/>
              <a:ext cx="32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rgbClr val="009900"/>
                  </a:solidFill>
                </a:rPr>
                <a:t>为</a:t>
              </a:r>
              <a:r>
                <a:rPr lang="zh-CN" altLang="en-US" sz="3200" dirty="0">
                  <a:solidFill>
                    <a:srgbClr val="FF0000"/>
                  </a:solidFill>
                  <a:sym typeface="Symbol" panose="05050102010706020507" pitchFamily="18" charset="2"/>
                </a:rPr>
                <a:t></a:t>
              </a:r>
              <a:r>
                <a:rPr lang="en-US" altLang="zh-CN" sz="3200" dirty="0">
                  <a:solidFill>
                    <a:srgbClr val="FF0000"/>
                  </a:solidFill>
                </a:rPr>
                <a:t>(</a:t>
              </a:r>
              <a:r>
                <a:rPr lang="en-US" altLang="zh-CN" sz="3200" i="1" dirty="0">
                  <a:solidFill>
                    <a:srgbClr val="FF0000"/>
                  </a:solidFill>
                </a:rPr>
                <a:t>x</a:t>
              </a:r>
              <a:r>
                <a:rPr lang="en-US" altLang="zh-CN" sz="3200" dirty="0">
                  <a:solidFill>
                    <a:srgbClr val="FF0000"/>
                  </a:solidFill>
                </a:rPr>
                <a:t>)</a:t>
              </a:r>
              <a:r>
                <a:rPr lang="zh-CN" altLang="en-US" sz="3200" dirty="0">
                  <a:solidFill>
                    <a:srgbClr val="009900"/>
                  </a:solidFill>
                </a:rPr>
                <a:t>中包含本征态的概率</a:t>
              </a:r>
            </a:p>
          </p:txBody>
        </p:sp>
        <p:graphicFrame>
          <p:nvGraphicFramePr>
            <p:cNvPr id="54" name="Object 11"/>
            <p:cNvGraphicFramePr>
              <a:graphicFrameLocks noChangeAspect="1"/>
            </p:cNvGraphicFramePr>
            <p:nvPr/>
          </p:nvGraphicFramePr>
          <p:xfrm>
            <a:off x="288" y="2736"/>
            <a:ext cx="528" cy="432"/>
          </p:xfrm>
          <a:graphic>
            <a:graphicData uri="http://schemas.openxmlformats.org/presentationml/2006/ole">
              <mc:AlternateContent xmlns:mc="http://schemas.openxmlformats.org/markup-compatibility/2006">
                <mc:Choice xmlns:v="urn:schemas-microsoft-com:vml" Requires="v">
                  <p:oleObj spid="_x0000_s376471" name="公式" r:id="rId27" imgW="838200" imgH="850900" progId="Equation.3">
                    <p:embed/>
                  </p:oleObj>
                </mc:Choice>
                <mc:Fallback>
                  <p:oleObj name="公式" r:id="rId27" imgW="838200" imgH="8509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8" y="2736"/>
                          <a:ext cx="528"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57040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ircle(in)">
                                      <p:cBhvr>
                                        <p:cTn id="27" dur="2000"/>
                                        <p:tgtEl>
                                          <p:spTgt spid="36"/>
                                        </p:tgtEl>
                                      </p:cBhvr>
                                    </p:animEffect>
                                  </p:childTnLst>
                                </p:cTn>
                              </p:par>
                              <p:par>
                                <p:cTn id="28" presetID="6" presetClass="entr" presetSubtype="16"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circle(in)">
                                      <p:cBhvr>
                                        <p:cTn id="30" dur="20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heel(1)">
                                      <p:cBhvr>
                                        <p:cTn id="35" dur="2000"/>
                                        <p:tgtEl>
                                          <p:spTgt spid="44"/>
                                        </p:tgtEl>
                                      </p:cBhvr>
                                    </p:animEffect>
                                  </p:childTnLst>
                                </p:cTn>
                              </p:par>
                              <p:par>
                                <p:cTn id="36" presetID="21" presetClass="entr" presetSubtype="1"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heel(1)">
                                      <p:cBhvr>
                                        <p:cTn id="38" dur="20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left)">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left)">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circle(in)">
                                      <p:cBhvr>
                                        <p:cTn id="58" dur="2000"/>
                                        <p:tgtEl>
                                          <p:spTgt spid="46"/>
                                        </p:tgtEl>
                                      </p:cBhvr>
                                    </p:animEffect>
                                  </p:childTnLst>
                                </p:cTn>
                              </p:par>
                              <p:par>
                                <p:cTn id="59" presetID="6" presetClass="entr" presetSubtype="16"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circle(in)">
                                      <p:cBhvr>
                                        <p:cTn id="61" dur="2000"/>
                                        <p:tgtEl>
                                          <p:spTgt spid="49"/>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500" fill="hold"/>
                                        <p:tgtEl>
                                          <p:spTgt spid="47"/>
                                        </p:tgtEl>
                                        <p:attrNameLst>
                                          <p:attrName>ppt_x</p:attrName>
                                        </p:attrNameLst>
                                      </p:cBhvr>
                                      <p:tavLst>
                                        <p:tav tm="0">
                                          <p:val>
                                            <p:strVal val="#ppt_x"/>
                                          </p:val>
                                        </p:tav>
                                        <p:tav tm="100000">
                                          <p:val>
                                            <p:strVal val="#ppt_x"/>
                                          </p:val>
                                        </p:tav>
                                      </p:tavLst>
                                    </p:anim>
                                    <p:anim calcmode="lin" valueType="num">
                                      <p:cBhvr additive="base">
                                        <p:cTn id="6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1000"/>
                                        <p:tgtEl>
                                          <p:spTgt spid="48"/>
                                        </p:tgtEl>
                                      </p:cBhvr>
                                    </p:animEffect>
                                    <p:anim calcmode="lin" valueType="num">
                                      <p:cBhvr>
                                        <p:cTn id="73" dur="1000" fill="hold"/>
                                        <p:tgtEl>
                                          <p:spTgt spid="48"/>
                                        </p:tgtEl>
                                        <p:attrNameLst>
                                          <p:attrName>ppt_x</p:attrName>
                                        </p:attrNameLst>
                                      </p:cBhvr>
                                      <p:tavLst>
                                        <p:tav tm="0">
                                          <p:val>
                                            <p:strVal val="#ppt_x"/>
                                          </p:val>
                                        </p:tav>
                                        <p:tav tm="100000">
                                          <p:val>
                                            <p:strVal val="#ppt_x"/>
                                          </p:val>
                                        </p:tav>
                                      </p:tavLst>
                                    </p:anim>
                                    <p:anim calcmode="lin" valueType="num">
                                      <p:cBhvr>
                                        <p:cTn id="7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4" grpId="0"/>
      <p:bldP spid="46"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1962307" y="1"/>
            <a:ext cx="403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latinLnBrk="1" hangingPunct="1"/>
            <a:r>
              <a:rPr kumimoji="1" lang="en-US" altLang="zh-CN" sz="2800" dirty="0">
                <a:solidFill>
                  <a:srgbClr val="FF0000"/>
                </a:solidFill>
                <a:ea typeface="华文新魏" panose="02010800040101010101" pitchFamily="2" charset="-122"/>
              </a:rPr>
              <a:t>13. </a:t>
            </a:r>
            <a:r>
              <a:rPr kumimoji="1" lang="zh-CN" altLang="en-US" sz="2800" dirty="0">
                <a:solidFill>
                  <a:srgbClr val="FF0000"/>
                </a:solidFill>
                <a:ea typeface="华文新魏" panose="02010800040101010101" pitchFamily="2" charset="-122"/>
              </a:rPr>
              <a:t>一维定态问题</a:t>
            </a:r>
          </a:p>
        </p:txBody>
      </p:sp>
      <p:sp>
        <p:nvSpPr>
          <p:cNvPr id="3" name="Text Box 8"/>
          <p:cNvSpPr txBox="1">
            <a:spLocks noChangeArrowheads="1"/>
          </p:cNvSpPr>
          <p:nvPr/>
        </p:nvSpPr>
        <p:spPr bwMode="auto">
          <a:xfrm>
            <a:off x="1973419" y="579437"/>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dirty="0">
                <a:solidFill>
                  <a:srgbClr val="0000FF"/>
                </a:solidFill>
              </a:rPr>
              <a:t>一维无限深方势阱</a:t>
            </a:r>
            <a:r>
              <a:rPr kumimoji="1" lang="en-US" altLang="zh-CN" dirty="0">
                <a:solidFill>
                  <a:srgbClr val="0000FF"/>
                </a:solidFill>
              </a:rPr>
              <a:t>:</a:t>
            </a:r>
            <a:endParaRPr kumimoji="1" lang="en-US" altLang="zh-CN" dirty="0">
              <a:solidFill>
                <a:srgbClr val="0000FF"/>
              </a:solidFill>
              <a:latin typeface="Gulim" panose="020B0600000101010101" pitchFamily="34" charset="-127"/>
            </a:endParaRPr>
          </a:p>
        </p:txBody>
      </p:sp>
      <p:sp>
        <p:nvSpPr>
          <p:cNvPr id="4" name="Text Box 9"/>
          <p:cNvSpPr txBox="1">
            <a:spLocks noChangeArrowheads="1"/>
          </p:cNvSpPr>
          <p:nvPr/>
        </p:nvSpPr>
        <p:spPr bwMode="auto">
          <a:xfrm>
            <a:off x="4648357" y="569912"/>
            <a:ext cx="242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dirty="0">
                <a:solidFill>
                  <a:srgbClr val="009900"/>
                </a:solidFill>
              </a:rPr>
              <a:t>势能函数</a:t>
            </a:r>
          </a:p>
        </p:txBody>
      </p:sp>
      <p:graphicFrame>
        <p:nvGraphicFramePr>
          <p:cNvPr id="5" name="Object 10"/>
          <p:cNvGraphicFramePr>
            <a:graphicFrameLocks noChangeAspect="1"/>
          </p:cNvGraphicFramePr>
          <p:nvPr>
            <p:extLst>
              <p:ext uri="{D42A27DB-BD31-4B8C-83A1-F6EECF244321}">
                <p14:modId xmlns:p14="http://schemas.microsoft.com/office/powerpoint/2010/main" val="1449037453"/>
              </p:ext>
            </p:extLst>
          </p:nvPr>
        </p:nvGraphicFramePr>
        <p:xfrm>
          <a:off x="6091238" y="317501"/>
          <a:ext cx="3486150" cy="1071563"/>
        </p:xfrm>
        <a:graphic>
          <a:graphicData uri="http://schemas.openxmlformats.org/presentationml/2006/ole">
            <mc:AlternateContent xmlns:mc="http://schemas.openxmlformats.org/markup-compatibility/2006">
              <mc:Choice xmlns:v="urn:schemas-microsoft-com:vml" Requires="v">
                <p:oleObj spid="_x0000_s255606" name="公式" r:id="rId3" imgW="1663560" imgH="457200" progId="Equation.3">
                  <p:embed/>
                </p:oleObj>
              </mc:Choice>
              <mc:Fallback>
                <p:oleObj name="公式" r:id="rId3" imgW="1663560" imgH="457200" progId="Equation.3">
                  <p:embed/>
                  <p:pic>
                    <p:nvPicPr>
                      <p:cNvPr id="0" name=""/>
                      <p:cNvPicPr>
                        <a:picLocks noChangeAspect="1" noChangeArrowheads="1"/>
                      </p:cNvPicPr>
                      <p:nvPr/>
                    </p:nvPicPr>
                    <p:blipFill>
                      <a:blip r:embed="rId4"/>
                      <a:srcRect/>
                      <a:stretch>
                        <a:fillRect/>
                      </a:stretch>
                    </p:blipFill>
                    <p:spPr bwMode="auto">
                      <a:xfrm>
                        <a:off x="6091238" y="317501"/>
                        <a:ext cx="3486150" cy="1071563"/>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1"/>
          <p:cNvSpPr>
            <a:spLocks noChangeArrowheads="1"/>
          </p:cNvSpPr>
          <p:nvPr/>
        </p:nvSpPr>
        <p:spPr bwMode="auto">
          <a:xfrm>
            <a:off x="1962307" y="1082674"/>
            <a:ext cx="172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FF00FF"/>
                </a:solidFill>
                <a:ea typeface="黑体" panose="02010609060101010101" pitchFamily="49" charset="-122"/>
              </a:rPr>
              <a:t>结论</a:t>
            </a:r>
          </a:p>
        </p:txBody>
      </p:sp>
      <p:sp>
        <p:nvSpPr>
          <p:cNvPr id="7" name="Text Box 12"/>
          <p:cNvSpPr txBox="1">
            <a:spLocks noChangeArrowheads="1"/>
          </p:cNvSpPr>
          <p:nvPr/>
        </p:nvSpPr>
        <p:spPr bwMode="auto">
          <a:xfrm>
            <a:off x="1952782" y="1587499"/>
            <a:ext cx="4030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olidFill>
                  <a:srgbClr val="FF0000"/>
                </a:solidFill>
              </a:rPr>
              <a:t>(1)</a:t>
            </a:r>
            <a:r>
              <a:rPr kumimoji="1" lang="en-US" altLang="zh-CN" dirty="0"/>
              <a:t> </a:t>
            </a:r>
            <a:r>
              <a:rPr kumimoji="1" lang="zh-CN" altLang="en-US" dirty="0">
                <a:ea typeface="楷体_GB2312" pitchFamily="49" charset="-122"/>
              </a:rPr>
              <a:t>能量是量子化的</a:t>
            </a:r>
            <a:r>
              <a:rPr kumimoji="1" lang="en-US" altLang="zh-CN" dirty="0">
                <a:ea typeface="楷体_GB2312" pitchFamily="49" charset="-122"/>
              </a:rPr>
              <a:t>;</a:t>
            </a:r>
          </a:p>
        </p:txBody>
      </p:sp>
      <p:sp>
        <p:nvSpPr>
          <p:cNvPr id="8" name="Rectangle 13"/>
          <p:cNvSpPr>
            <a:spLocks noChangeArrowheads="1"/>
          </p:cNvSpPr>
          <p:nvPr/>
        </p:nvSpPr>
        <p:spPr bwMode="auto">
          <a:xfrm>
            <a:off x="1946433" y="2166937"/>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dirty="0">
                <a:solidFill>
                  <a:srgbClr val="FF0000"/>
                </a:solidFill>
              </a:rPr>
              <a:t>(2)</a:t>
            </a:r>
            <a:r>
              <a:rPr kumimoji="1" lang="en-US" altLang="zh-CN" dirty="0"/>
              <a:t> </a:t>
            </a:r>
            <a:r>
              <a:rPr kumimoji="1" lang="zh-CN" altLang="en-US" dirty="0">
                <a:solidFill>
                  <a:srgbClr val="009900"/>
                </a:solidFill>
              </a:rPr>
              <a:t>量子数为</a:t>
            </a:r>
            <a:r>
              <a:rPr kumimoji="1" lang="en-US" altLang="zh-CN" i="1" dirty="0">
                <a:solidFill>
                  <a:srgbClr val="009900"/>
                </a:solidFill>
              </a:rPr>
              <a:t>n</a:t>
            </a:r>
            <a:r>
              <a:rPr kumimoji="1" lang="zh-CN" altLang="en-US" dirty="0">
                <a:solidFill>
                  <a:srgbClr val="009900"/>
                </a:solidFill>
              </a:rPr>
              <a:t>的定态波函数为：</a:t>
            </a:r>
          </a:p>
        </p:txBody>
      </p:sp>
      <p:sp>
        <p:nvSpPr>
          <p:cNvPr id="10" name="Text Box 15"/>
          <p:cNvSpPr txBox="1">
            <a:spLocks noChangeArrowheads="1"/>
          </p:cNvSpPr>
          <p:nvPr/>
        </p:nvSpPr>
        <p:spPr bwMode="auto">
          <a:xfrm>
            <a:off x="1940083" y="3073399"/>
            <a:ext cx="6027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latinLnBrk="1" hangingPunct="1"/>
            <a:r>
              <a:rPr kumimoji="1" lang="en-US" altLang="zh-CN" dirty="0">
                <a:solidFill>
                  <a:srgbClr val="FF0000"/>
                </a:solidFill>
              </a:rPr>
              <a:t>(3) </a:t>
            </a:r>
            <a:r>
              <a:rPr kumimoji="1" lang="zh-CN" altLang="en-US" dirty="0">
                <a:solidFill>
                  <a:srgbClr val="0000FF"/>
                </a:solidFill>
                <a:ea typeface="楷体_GB2312" pitchFamily="49" charset="-122"/>
              </a:rPr>
              <a:t>能量为</a:t>
            </a:r>
            <a:r>
              <a:rPr kumimoji="1" lang="en-US" altLang="zh-CN" i="1" dirty="0">
                <a:solidFill>
                  <a:srgbClr val="FF0000"/>
                </a:solidFill>
                <a:ea typeface="楷体_GB2312" pitchFamily="49" charset="-122"/>
              </a:rPr>
              <a:t>E</a:t>
            </a:r>
            <a:r>
              <a:rPr kumimoji="1" lang="zh-CN" altLang="en-US" dirty="0">
                <a:solidFill>
                  <a:srgbClr val="0000FF"/>
                </a:solidFill>
                <a:ea typeface="楷体_GB2312" pitchFamily="49" charset="-122"/>
              </a:rPr>
              <a:t>的粒子在势阱中的概率密度为：</a:t>
            </a:r>
          </a:p>
        </p:txBody>
      </p:sp>
      <p:graphicFrame>
        <p:nvGraphicFramePr>
          <p:cNvPr id="18" name="Object 14"/>
          <p:cNvGraphicFramePr>
            <a:graphicFrameLocks/>
          </p:cNvGraphicFramePr>
          <p:nvPr>
            <p:extLst>
              <p:ext uri="{D42A27DB-BD31-4B8C-83A1-F6EECF244321}">
                <p14:modId xmlns:p14="http://schemas.microsoft.com/office/powerpoint/2010/main" val="3299304089"/>
              </p:ext>
            </p:extLst>
          </p:nvPr>
        </p:nvGraphicFramePr>
        <p:xfrm>
          <a:off x="6137276" y="1919288"/>
          <a:ext cx="3590925" cy="958850"/>
        </p:xfrm>
        <a:graphic>
          <a:graphicData uri="http://schemas.openxmlformats.org/presentationml/2006/ole">
            <mc:AlternateContent xmlns:mc="http://schemas.openxmlformats.org/markup-compatibility/2006">
              <mc:Choice xmlns:v="urn:schemas-microsoft-com:vml" Requires="v">
                <p:oleObj spid="_x0000_s255607" name="公式" r:id="rId5" imgW="1968480" imgH="444240" progId="Equation.3">
                  <p:embed/>
                </p:oleObj>
              </mc:Choice>
              <mc:Fallback>
                <p:oleObj name="公式" r:id="rId5" imgW="1968480" imgH="444240" progId="Equation.3">
                  <p:embed/>
                  <p:pic>
                    <p:nvPicPr>
                      <p:cNvPr id="0" name=""/>
                      <p:cNvPicPr>
                        <a:picLocks noChangeArrowheads="1"/>
                      </p:cNvPicPr>
                      <p:nvPr/>
                    </p:nvPicPr>
                    <p:blipFill>
                      <a:blip r:embed="rId6"/>
                      <a:srcRect/>
                      <a:stretch>
                        <a:fillRect/>
                      </a:stretch>
                    </p:blipFill>
                    <p:spPr bwMode="auto">
                      <a:xfrm>
                        <a:off x="6137276" y="1919288"/>
                        <a:ext cx="3590925" cy="958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006666"/>
                            </a:solidFill>
                          </a14:hiddenFill>
                        </a:ext>
                      </a:extLst>
                    </p:spPr>
                  </p:pic>
                </p:oleObj>
              </mc:Fallback>
            </mc:AlternateContent>
          </a:graphicData>
        </a:graphic>
      </p:graphicFrame>
      <p:graphicFrame>
        <p:nvGraphicFramePr>
          <p:cNvPr id="19" name="Object 16"/>
          <p:cNvGraphicFramePr>
            <a:graphicFrameLocks/>
          </p:cNvGraphicFramePr>
          <p:nvPr>
            <p:extLst>
              <p:ext uri="{D42A27DB-BD31-4B8C-83A1-F6EECF244321}">
                <p14:modId xmlns:p14="http://schemas.microsoft.com/office/powerpoint/2010/main" val="2583235685"/>
              </p:ext>
            </p:extLst>
          </p:nvPr>
        </p:nvGraphicFramePr>
        <p:xfrm>
          <a:off x="7646989" y="2822576"/>
          <a:ext cx="2890837" cy="963613"/>
        </p:xfrm>
        <a:graphic>
          <a:graphicData uri="http://schemas.openxmlformats.org/presentationml/2006/ole">
            <mc:AlternateContent xmlns:mc="http://schemas.openxmlformats.org/markup-compatibility/2006">
              <mc:Choice xmlns:v="urn:schemas-microsoft-com:vml" Requires="v">
                <p:oleObj spid="_x0000_s255608" name="公式" r:id="rId7" imgW="1358640" imgH="393480" progId="Equation.3">
                  <p:embed/>
                </p:oleObj>
              </mc:Choice>
              <mc:Fallback>
                <p:oleObj name="公式" r:id="rId7" imgW="1358640" imgH="393480" progId="Equation.3">
                  <p:embed/>
                  <p:pic>
                    <p:nvPicPr>
                      <p:cNvPr id="0" name=""/>
                      <p:cNvPicPr>
                        <a:picLocks noChangeArrowheads="1"/>
                      </p:cNvPicPr>
                      <p:nvPr/>
                    </p:nvPicPr>
                    <p:blipFill>
                      <a:blip r:embed="rId8"/>
                      <a:srcRect/>
                      <a:stretch>
                        <a:fillRect/>
                      </a:stretch>
                    </p:blipFill>
                    <p:spPr bwMode="auto">
                      <a:xfrm>
                        <a:off x="7646989" y="2822576"/>
                        <a:ext cx="2890837" cy="9636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20" name="矩形 16"/>
          <p:cNvSpPr>
            <a:spLocks noChangeArrowheads="1"/>
          </p:cNvSpPr>
          <p:nvPr/>
        </p:nvSpPr>
        <p:spPr bwMode="auto">
          <a:xfrm>
            <a:off x="2368708" y="4502151"/>
            <a:ext cx="2657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9900"/>
                </a:solidFill>
              </a:rPr>
              <a:t>（</a:t>
            </a:r>
            <a:r>
              <a:rPr lang="en-US" altLang="zh-CN" dirty="0">
                <a:solidFill>
                  <a:srgbClr val="009900"/>
                </a:solidFill>
              </a:rPr>
              <a:t>1</a:t>
            </a:r>
            <a:r>
              <a:rPr lang="zh-CN" altLang="en-US" dirty="0">
                <a:solidFill>
                  <a:srgbClr val="009900"/>
                </a:solidFill>
              </a:rPr>
              <a:t>）能量量子化 </a:t>
            </a:r>
          </a:p>
        </p:txBody>
      </p:sp>
      <p:sp>
        <p:nvSpPr>
          <p:cNvPr id="21" name="矩形 17"/>
          <p:cNvSpPr>
            <a:spLocks noChangeArrowheads="1"/>
          </p:cNvSpPr>
          <p:nvPr/>
        </p:nvSpPr>
        <p:spPr bwMode="auto">
          <a:xfrm>
            <a:off x="2511583" y="4002087"/>
            <a:ext cx="4359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olidFill>
                  <a:srgbClr val="FF0000"/>
                </a:solidFill>
              </a:rPr>
              <a:t>14. </a:t>
            </a:r>
            <a:r>
              <a:rPr kumimoji="1" lang="zh-CN" altLang="en-US" dirty="0">
                <a:solidFill>
                  <a:srgbClr val="FF0000"/>
                </a:solidFill>
              </a:rPr>
              <a:t>氢原子</a:t>
            </a:r>
            <a:r>
              <a:rPr lang="zh-CN" altLang="en-US" dirty="0">
                <a:solidFill>
                  <a:srgbClr val="FF0000"/>
                </a:solidFill>
              </a:rPr>
              <a:t>定态薛定谔方程的解</a:t>
            </a:r>
          </a:p>
        </p:txBody>
      </p:sp>
      <p:graphicFrame>
        <p:nvGraphicFramePr>
          <p:cNvPr id="22" name="Object 5"/>
          <p:cNvGraphicFramePr>
            <a:graphicFrameLocks/>
          </p:cNvGraphicFramePr>
          <p:nvPr>
            <p:extLst>
              <p:ext uri="{D42A27DB-BD31-4B8C-83A1-F6EECF244321}">
                <p14:modId xmlns:p14="http://schemas.microsoft.com/office/powerpoint/2010/main" val="227314850"/>
              </p:ext>
            </p:extLst>
          </p:nvPr>
        </p:nvGraphicFramePr>
        <p:xfrm>
          <a:off x="5399960" y="4686299"/>
          <a:ext cx="3709697" cy="1119189"/>
        </p:xfrm>
        <a:graphic>
          <a:graphicData uri="http://schemas.openxmlformats.org/presentationml/2006/ole">
            <mc:AlternateContent xmlns:mc="http://schemas.openxmlformats.org/markup-compatibility/2006">
              <mc:Choice xmlns:v="urn:schemas-microsoft-com:vml" Requires="v">
                <p:oleObj spid="_x0000_s255609" name="公式" r:id="rId9" imgW="1447560" imgH="457200" progId="Equation.3">
                  <p:embed/>
                </p:oleObj>
              </mc:Choice>
              <mc:Fallback>
                <p:oleObj name="公式" r:id="rId9" imgW="1447560" imgH="457200" progId="Equation.3">
                  <p:embed/>
                  <p:pic>
                    <p:nvPicPr>
                      <p:cNvPr id="0" name=""/>
                      <p:cNvPicPr>
                        <a:picLocks noChangeArrowheads="1"/>
                      </p:cNvPicPr>
                      <p:nvPr/>
                    </p:nvPicPr>
                    <p:blipFill>
                      <a:blip r:embed="rId10"/>
                      <a:srcRect/>
                      <a:stretch>
                        <a:fillRect/>
                      </a:stretch>
                    </p:blipFill>
                    <p:spPr bwMode="auto">
                      <a:xfrm>
                        <a:off x="5399960" y="4686299"/>
                        <a:ext cx="3709697" cy="1119189"/>
                      </a:xfrm>
                      <a:prstGeom prst="rect">
                        <a:avLst/>
                      </a:prstGeom>
                      <a:solidFill>
                        <a:srgbClr val="FFFF00"/>
                      </a:solidFill>
                      <a:ln>
                        <a:noFill/>
                      </a:ln>
                      <a:effectLst/>
                      <a:extLst/>
                    </p:spPr>
                  </p:pic>
                </p:oleObj>
              </mc:Fallback>
            </mc:AlternateContent>
          </a:graphicData>
        </a:graphic>
      </p:graphicFrame>
      <p:sp>
        <p:nvSpPr>
          <p:cNvPr id="23" name="Rectangle 4"/>
          <p:cNvSpPr>
            <a:spLocks noChangeArrowheads="1"/>
          </p:cNvSpPr>
          <p:nvPr/>
        </p:nvSpPr>
        <p:spPr bwMode="auto">
          <a:xfrm>
            <a:off x="2940208" y="6027737"/>
            <a:ext cx="4438683" cy="462307"/>
          </a:xfrm>
          <a:prstGeom prst="rect">
            <a:avLst/>
          </a:prstGeom>
          <a:solidFill>
            <a:srgbClr val="00FFFF"/>
          </a:solidFill>
          <a:ln w="12700">
            <a:solidFill>
              <a:srgbClr val="00FFFF"/>
            </a:solidFill>
            <a:miter lim="800000"/>
            <a:headEnd/>
            <a:tailEnd/>
          </a:ln>
        </p:spPr>
        <p:txBody>
          <a:bodyPr wrap="square" lIns="92075" tIns="46038" rIns="92075" bIns="46038">
            <a:spAutoFit/>
          </a:bodyPr>
          <a:lstStyle/>
          <a:p>
            <a:pPr>
              <a:defRPr/>
            </a:pPr>
            <a:r>
              <a:rPr lang="zh-CN" altLang="en-US" sz="2400" b="1" kern="0" dirty="0">
                <a:ea typeface="楷体_GB2312" pitchFamily="1" charset="-122"/>
              </a:rPr>
              <a:t>主量子数</a:t>
            </a:r>
            <a:r>
              <a:rPr lang="zh-CN" altLang="en-US" sz="2400" b="1" kern="0" dirty="0"/>
              <a:t>   </a:t>
            </a:r>
            <a:r>
              <a:rPr lang="en-US" altLang="zh-CN" sz="2400" b="1" i="1" kern="0" dirty="0"/>
              <a:t>n = </a:t>
            </a:r>
            <a:r>
              <a:rPr lang="en-US" altLang="zh-CN" sz="2400" b="1" kern="0" dirty="0"/>
              <a:t>1 </a:t>
            </a:r>
            <a:r>
              <a:rPr lang="zh-CN" altLang="en-US" sz="2400" b="1" kern="0" dirty="0"/>
              <a:t>，</a:t>
            </a:r>
            <a:r>
              <a:rPr lang="en-US" altLang="zh-CN" sz="2400" b="1" kern="0" dirty="0"/>
              <a:t>2 </a:t>
            </a:r>
            <a:r>
              <a:rPr lang="zh-CN" altLang="en-US" sz="2400" b="1" kern="0" dirty="0"/>
              <a:t>，</a:t>
            </a:r>
            <a:r>
              <a:rPr lang="en-US" altLang="zh-CN" sz="2400" b="1" kern="0" dirty="0"/>
              <a:t>3 </a:t>
            </a:r>
            <a:r>
              <a:rPr lang="zh-CN" altLang="en-US" sz="2400" b="1" kern="0" dirty="0"/>
              <a:t>，</a:t>
            </a:r>
            <a:r>
              <a:rPr lang="en-US" altLang="zh-CN" sz="2400" b="1" kern="0" dirty="0"/>
              <a:t>……</a:t>
            </a:r>
          </a:p>
        </p:txBody>
      </p:sp>
    </p:spTree>
    <p:extLst>
      <p:ext uri="{BB962C8B-B14F-4D97-AF65-F5344CB8AC3E}">
        <p14:creationId xmlns:p14="http://schemas.microsoft.com/office/powerpoint/2010/main" val="33484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circle(in)">
                                      <p:cBhvr>
                                        <p:cTn id="47" dur="20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heel(1)">
                                      <p:cBhvr>
                                        <p:cTn id="62" dur="2000"/>
                                        <p:tgtEl>
                                          <p:spTgt spid="20"/>
                                        </p:tgtEl>
                                      </p:cBhvr>
                                    </p:animEffect>
                                  </p:childTnLst>
                                </p:cTn>
                              </p:par>
                              <p:par>
                                <p:cTn id="63" presetID="2" presetClass="entr" presetSubtype="4"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autoUpdateAnimBg="0"/>
      <p:bldP spid="8" grpId="0"/>
      <p:bldP spid="10" grpId="0"/>
      <p:bldP spid="20" grpId="0"/>
      <p:bldP spid="21" grpId="0"/>
      <p:bldP spid="2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146989" y="476252"/>
            <a:ext cx="289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FF"/>
                </a:solidFill>
              </a:rPr>
              <a:t>（</a:t>
            </a:r>
            <a:r>
              <a:rPr lang="en-US" altLang="zh-CN" dirty="0">
                <a:solidFill>
                  <a:srgbClr val="FF00FF"/>
                </a:solidFill>
              </a:rPr>
              <a:t>2</a:t>
            </a:r>
            <a:r>
              <a:rPr lang="zh-CN" altLang="en-US" dirty="0">
                <a:solidFill>
                  <a:srgbClr val="FF00FF"/>
                </a:solidFill>
              </a:rPr>
              <a:t>）角动量量子化 </a:t>
            </a:r>
          </a:p>
        </p:txBody>
      </p:sp>
      <p:sp>
        <p:nvSpPr>
          <p:cNvPr id="6" name="Rectangle 7"/>
          <p:cNvSpPr>
            <a:spLocks noChangeArrowheads="1"/>
          </p:cNvSpPr>
          <p:nvPr/>
        </p:nvSpPr>
        <p:spPr bwMode="auto">
          <a:xfrm>
            <a:off x="2250175" y="1285877"/>
            <a:ext cx="4362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9900"/>
                </a:solidFill>
              </a:rPr>
              <a:t>电子绕核转动的角动量 的大小</a:t>
            </a:r>
          </a:p>
        </p:txBody>
      </p:sp>
      <p:sp>
        <p:nvSpPr>
          <p:cNvPr id="13" name="Rectangle 3"/>
          <p:cNvSpPr>
            <a:spLocks noChangeArrowheads="1"/>
          </p:cNvSpPr>
          <p:nvPr/>
        </p:nvSpPr>
        <p:spPr bwMode="auto">
          <a:xfrm>
            <a:off x="2670864" y="2282825"/>
            <a:ext cx="6092825" cy="463550"/>
          </a:xfrm>
          <a:prstGeom prst="rect">
            <a:avLst/>
          </a:prstGeom>
          <a:solidFill>
            <a:srgbClr val="FFFF00"/>
          </a:solidFill>
          <a:ln w="12700">
            <a:solidFill>
              <a:srgbClr val="00FFFF"/>
            </a:solidFill>
            <a:miter lim="800000"/>
            <a:headEnd/>
            <a:tailEnd/>
          </a:ln>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角量子数      </a:t>
            </a:r>
            <a:r>
              <a:rPr lang="en-US" altLang="zh-CN" i="1" dirty="0"/>
              <a:t>l </a:t>
            </a:r>
            <a:r>
              <a:rPr lang="en-US" altLang="zh-CN" dirty="0"/>
              <a:t>= 0 </a:t>
            </a:r>
            <a:r>
              <a:rPr lang="zh-CN" altLang="en-US" dirty="0"/>
              <a:t>，</a:t>
            </a:r>
            <a:r>
              <a:rPr lang="en-US" altLang="zh-CN" dirty="0"/>
              <a:t>1 </a:t>
            </a:r>
            <a:r>
              <a:rPr lang="zh-CN" altLang="en-US" dirty="0"/>
              <a:t>，</a:t>
            </a:r>
            <a:r>
              <a:rPr lang="en-US" altLang="zh-CN" dirty="0"/>
              <a:t>2 </a:t>
            </a:r>
            <a:r>
              <a:rPr lang="zh-CN" altLang="en-US" dirty="0"/>
              <a:t>， </a:t>
            </a:r>
            <a:r>
              <a:rPr lang="en-US" altLang="zh-CN" dirty="0"/>
              <a:t>…… , </a:t>
            </a:r>
            <a:r>
              <a:rPr lang="en-US" altLang="zh-CN" i="1" dirty="0"/>
              <a:t>n</a:t>
            </a:r>
            <a:r>
              <a:rPr lang="en-US" altLang="zh-CN" dirty="0"/>
              <a:t>-1</a:t>
            </a:r>
          </a:p>
        </p:txBody>
      </p:sp>
      <p:graphicFrame>
        <p:nvGraphicFramePr>
          <p:cNvPr id="14" name="Object 4"/>
          <p:cNvGraphicFramePr>
            <a:graphicFrameLocks/>
          </p:cNvGraphicFramePr>
          <p:nvPr>
            <p:extLst>
              <p:ext uri="{D42A27DB-BD31-4B8C-83A1-F6EECF244321}">
                <p14:modId xmlns:p14="http://schemas.microsoft.com/office/powerpoint/2010/main" val="1968069946"/>
              </p:ext>
            </p:extLst>
          </p:nvPr>
        </p:nvGraphicFramePr>
        <p:xfrm>
          <a:off x="6951995" y="1111250"/>
          <a:ext cx="2214562" cy="857250"/>
        </p:xfrm>
        <a:graphic>
          <a:graphicData uri="http://schemas.openxmlformats.org/presentationml/2006/ole">
            <mc:AlternateContent xmlns:mc="http://schemas.openxmlformats.org/markup-compatibility/2006">
              <mc:Choice xmlns:v="urn:schemas-microsoft-com:vml" Requires="v">
                <p:oleObj spid="_x0000_s118584" name="Equation" r:id="rId3" imgW="863225" imgH="253890" progId="Equation.3">
                  <p:embed/>
                </p:oleObj>
              </mc:Choice>
              <mc:Fallback>
                <p:oleObj name="Equation" r:id="rId3" imgW="863225" imgH="25389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995" y="1111250"/>
                        <a:ext cx="2214562"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5"/>
          <p:cNvSpPr>
            <a:spLocks noChangeArrowheads="1"/>
          </p:cNvSpPr>
          <p:nvPr/>
        </p:nvSpPr>
        <p:spPr bwMode="auto">
          <a:xfrm>
            <a:off x="2167626" y="3581402"/>
            <a:ext cx="3509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C3300"/>
                </a:solidFill>
              </a:rPr>
              <a:t>（</a:t>
            </a:r>
            <a:r>
              <a:rPr lang="en-US" altLang="zh-CN" dirty="0">
                <a:solidFill>
                  <a:srgbClr val="CC3300"/>
                </a:solidFill>
              </a:rPr>
              <a:t>3</a:t>
            </a:r>
            <a:r>
              <a:rPr lang="zh-CN" altLang="en-US" dirty="0">
                <a:solidFill>
                  <a:srgbClr val="CC3300"/>
                </a:solidFill>
              </a:rPr>
              <a:t>）角动量空间量子化 </a:t>
            </a:r>
          </a:p>
        </p:txBody>
      </p:sp>
      <p:sp>
        <p:nvSpPr>
          <p:cNvPr id="16" name="Rectangle 10"/>
          <p:cNvSpPr>
            <a:spLocks noChangeArrowheads="1"/>
          </p:cNvSpPr>
          <p:nvPr/>
        </p:nvSpPr>
        <p:spPr bwMode="auto">
          <a:xfrm>
            <a:off x="1964426" y="4572002"/>
            <a:ext cx="4549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9900"/>
                </a:solidFill>
              </a:rPr>
              <a:t>角动量 的在外磁场方向</a:t>
            </a:r>
            <a:r>
              <a:rPr lang="en-US" altLang="zh-CN" i="1" dirty="0">
                <a:solidFill>
                  <a:srgbClr val="009900"/>
                </a:solidFill>
              </a:rPr>
              <a:t>Z </a:t>
            </a:r>
            <a:r>
              <a:rPr lang="zh-CN" altLang="en-US" dirty="0">
                <a:solidFill>
                  <a:srgbClr val="009900"/>
                </a:solidFill>
              </a:rPr>
              <a:t>的投影</a:t>
            </a:r>
          </a:p>
        </p:txBody>
      </p:sp>
      <p:sp>
        <p:nvSpPr>
          <p:cNvPr id="19" name="Rectangle 14"/>
          <p:cNvSpPr>
            <a:spLocks noChangeArrowheads="1"/>
          </p:cNvSpPr>
          <p:nvPr/>
        </p:nvSpPr>
        <p:spPr bwMode="auto">
          <a:xfrm>
            <a:off x="2440675" y="2971802"/>
            <a:ext cx="807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FF"/>
                </a:solidFill>
              </a:rPr>
              <a:t>当 </a:t>
            </a:r>
            <a:r>
              <a:rPr lang="en-US" altLang="zh-CN" i="1" dirty="0">
                <a:solidFill>
                  <a:srgbClr val="FF0000"/>
                </a:solidFill>
              </a:rPr>
              <a:t>n </a:t>
            </a:r>
            <a:r>
              <a:rPr lang="en-US" altLang="zh-CN" dirty="0">
                <a:solidFill>
                  <a:srgbClr val="FF0000"/>
                </a:solidFill>
              </a:rPr>
              <a:t>= 1</a:t>
            </a:r>
            <a:r>
              <a:rPr lang="en-US" altLang="zh-CN" i="1" dirty="0">
                <a:solidFill>
                  <a:srgbClr val="FF0000"/>
                </a:solidFill>
              </a:rPr>
              <a:t> </a:t>
            </a:r>
            <a:r>
              <a:rPr lang="zh-CN" altLang="en-US" dirty="0">
                <a:solidFill>
                  <a:srgbClr val="0000FF"/>
                </a:solidFill>
              </a:rPr>
              <a:t>时， </a:t>
            </a:r>
            <a:r>
              <a:rPr lang="en-US" altLang="zh-CN" i="1" dirty="0">
                <a:solidFill>
                  <a:srgbClr val="FF0000"/>
                </a:solidFill>
              </a:rPr>
              <a:t>l </a:t>
            </a:r>
            <a:r>
              <a:rPr lang="en-US" altLang="zh-CN" dirty="0">
                <a:solidFill>
                  <a:srgbClr val="FF0000"/>
                </a:solidFill>
              </a:rPr>
              <a:t>= 0 </a:t>
            </a:r>
            <a:r>
              <a:rPr lang="zh-CN" altLang="en-US" dirty="0">
                <a:solidFill>
                  <a:srgbClr val="0000FF"/>
                </a:solidFill>
              </a:rPr>
              <a:t>。当 </a:t>
            </a:r>
            <a:r>
              <a:rPr lang="en-US" altLang="zh-CN" i="1" dirty="0">
                <a:solidFill>
                  <a:srgbClr val="FF0000"/>
                </a:solidFill>
              </a:rPr>
              <a:t>n </a:t>
            </a:r>
            <a:r>
              <a:rPr lang="en-US" altLang="zh-CN" dirty="0">
                <a:solidFill>
                  <a:srgbClr val="FF0000"/>
                </a:solidFill>
              </a:rPr>
              <a:t>= 2</a:t>
            </a:r>
            <a:r>
              <a:rPr lang="en-US" altLang="zh-CN" i="1" dirty="0">
                <a:solidFill>
                  <a:srgbClr val="FF0000"/>
                </a:solidFill>
              </a:rPr>
              <a:t> </a:t>
            </a:r>
            <a:r>
              <a:rPr lang="zh-CN" altLang="en-US" dirty="0">
                <a:solidFill>
                  <a:srgbClr val="0000FF"/>
                </a:solidFill>
              </a:rPr>
              <a:t>时， </a:t>
            </a:r>
            <a:r>
              <a:rPr lang="en-US" altLang="zh-CN" i="1" dirty="0">
                <a:solidFill>
                  <a:srgbClr val="FF0000"/>
                </a:solidFill>
              </a:rPr>
              <a:t>l</a:t>
            </a:r>
            <a:r>
              <a:rPr lang="en-US" altLang="zh-CN" dirty="0">
                <a:solidFill>
                  <a:srgbClr val="FF0000"/>
                </a:solidFill>
              </a:rPr>
              <a:t>  </a:t>
            </a:r>
            <a:r>
              <a:rPr lang="zh-CN" altLang="en-US" dirty="0">
                <a:solidFill>
                  <a:srgbClr val="0000FF"/>
                </a:solidFill>
              </a:rPr>
              <a:t>可以取 </a:t>
            </a:r>
            <a:r>
              <a:rPr lang="en-US" altLang="zh-CN" dirty="0">
                <a:solidFill>
                  <a:srgbClr val="0000FF"/>
                </a:solidFill>
              </a:rPr>
              <a:t>0 </a:t>
            </a:r>
            <a:r>
              <a:rPr lang="zh-CN" altLang="en-US" dirty="0">
                <a:solidFill>
                  <a:srgbClr val="0000FF"/>
                </a:solidFill>
              </a:rPr>
              <a:t>和 </a:t>
            </a:r>
            <a:r>
              <a:rPr lang="en-US" altLang="zh-CN" dirty="0">
                <a:solidFill>
                  <a:srgbClr val="0000FF"/>
                </a:solidFill>
              </a:rPr>
              <a:t>1  … </a:t>
            </a:r>
          </a:p>
        </p:txBody>
      </p:sp>
      <p:sp>
        <p:nvSpPr>
          <p:cNvPr id="20" name="Rectangle 15"/>
          <p:cNvSpPr>
            <a:spLocks noChangeArrowheads="1"/>
          </p:cNvSpPr>
          <p:nvPr/>
        </p:nvSpPr>
        <p:spPr bwMode="auto">
          <a:xfrm>
            <a:off x="8993877" y="2057400"/>
            <a:ext cx="15287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C00CC"/>
                </a:solidFill>
              </a:rPr>
              <a:t>注意可取值的范围</a:t>
            </a:r>
          </a:p>
        </p:txBody>
      </p:sp>
      <p:graphicFrame>
        <p:nvGraphicFramePr>
          <p:cNvPr id="22" name="Object 12"/>
          <p:cNvGraphicFramePr>
            <a:graphicFrameLocks/>
          </p:cNvGraphicFramePr>
          <p:nvPr>
            <p:extLst>
              <p:ext uri="{D42A27DB-BD31-4B8C-83A1-F6EECF244321}">
                <p14:modId xmlns:p14="http://schemas.microsoft.com/office/powerpoint/2010/main" val="2788874097"/>
              </p:ext>
            </p:extLst>
          </p:nvPr>
        </p:nvGraphicFramePr>
        <p:xfrm>
          <a:off x="7536552" y="4286250"/>
          <a:ext cx="1857375" cy="571500"/>
        </p:xfrm>
        <a:graphic>
          <a:graphicData uri="http://schemas.openxmlformats.org/presentationml/2006/ole">
            <mc:AlternateContent xmlns:mc="http://schemas.openxmlformats.org/markup-compatibility/2006">
              <mc:Choice xmlns:v="urn:schemas-microsoft-com:vml" Requires="v">
                <p:oleObj spid="_x0000_s118585" name="Equation" r:id="rId5" imgW="571252" imgH="228501" progId="Equation.3">
                  <p:embed/>
                </p:oleObj>
              </mc:Choice>
              <mc:Fallback>
                <p:oleObj name="Equation" r:id="rId5" imgW="571252" imgH="228501"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6552" y="4286250"/>
                        <a:ext cx="1857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Rectangle 13"/>
          <p:cNvSpPr>
            <a:spLocks noChangeArrowheads="1"/>
          </p:cNvSpPr>
          <p:nvPr/>
        </p:nvSpPr>
        <p:spPr bwMode="auto">
          <a:xfrm>
            <a:off x="2594664" y="5375275"/>
            <a:ext cx="6169025" cy="463550"/>
          </a:xfrm>
          <a:prstGeom prst="rect">
            <a:avLst/>
          </a:prstGeom>
          <a:solidFill>
            <a:srgbClr val="00FFFF"/>
          </a:solidFill>
          <a:ln w="12700">
            <a:solidFill>
              <a:srgbClr val="00FFFF"/>
            </a:solidFill>
            <a:miter lim="800000"/>
            <a:headEnd/>
            <a:tailEnd/>
          </a:ln>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磁量子数      </a:t>
            </a:r>
            <a:r>
              <a:rPr lang="en-US" altLang="zh-CN" i="1"/>
              <a:t>m</a:t>
            </a:r>
            <a:r>
              <a:rPr lang="en-US" altLang="zh-CN" i="1" baseline="-25000"/>
              <a:t>l</a:t>
            </a:r>
            <a:r>
              <a:rPr lang="en-US" altLang="zh-CN"/>
              <a:t> = 0 , </a:t>
            </a:r>
            <a:r>
              <a:rPr lang="en-US" altLang="zh-CN" sz="2000"/>
              <a:t>±</a:t>
            </a:r>
            <a:r>
              <a:rPr lang="en-US" altLang="zh-CN"/>
              <a:t>1 , </a:t>
            </a:r>
            <a:r>
              <a:rPr lang="en-US" altLang="zh-CN" sz="2000"/>
              <a:t>±</a:t>
            </a:r>
            <a:r>
              <a:rPr lang="en-US" altLang="zh-CN"/>
              <a:t>2 , …… , </a:t>
            </a:r>
            <a:r>
              <a:rPr lang="en-US" altLang="zh-CN" sz="2000"/>
              <a:t>±</a:t>
            </a:r>
            <a:r>
              <a:rPr lang="en-US" altLang="zh-CN" i="1"/>
              <a:t>l</a:t>
            </a:r>
            <a:r>
              <a:rPr lang="en-US" altLang="zh-CN"/>
              <a:t> </a:t>
            </a:r>
          </a:p>
        </p:txBody>
      </p:sp>
      <p:sp>
        <p:nvSpPr>
          <p:cNvPr id="24" name="Rectangle 16"/>
          <p:cNvSpPr>
            <a:spLocks noChangeArrowheads="1"/>
          </p:cNvSpPr>
          <p:nvPr/>
        </p:nvSpPr>
        <p:spPr bwMode="auto">
          <a:xfrm>
            <a:off x="8917677" y="5181600"/>
            <a:ext cx="15287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70C0"/>
                </a:solidFill>
              </a:rPr>
              <a:t>注意可取值的范围</a:t>
            </a:r>
          </a:p>
        </p:txBody>
      </p:sp>
    </p:spTree>
    <p:extLst>
      <p:ext uri="{BB962C8B-B14F-4D97-AF65-F5344CB8AC3E}">
        <p14:creationId xmlns:p14="http://schemas.microsoft.com/office/powerpoint/2010/main" val="110994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circle(in)">
                                      <p:cBhvr>
                                        <p:cTn id="47" dur="2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3" grpId="0" animBg="1"/>
      <p:bldP spid="15" grpId="0"/>
      <p:bldP spid="16" grpId="0"/>
      <p:bldP spid="19" grpId="0"/>
      <p:bldP spid="20" grpId="0"/>
      <p:bldP spid="23" grpId="0" animBg="1"/>
      <p:bldP spid="24"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2503227" y="411165"/>
            <a:ext cx="7620000" cy="5761037"/>
            <a:chOff x="528" y="259"/>
            <a:chExt cx="4800" cy="3629"/>
          </a:xfrm>
        </p:grpSpPr>
        <p:sp>
          <p:nvSpPr>
            <p:cNvPr id="3" name="Line 8"/>
            <p:cNvSpPr>
              <a:spLocks noChangeShapeType="1"/>
            </p:cNvSpPr>
            <p:nvPr/>
          </p:nvSpPr>
          <p:spPr bwMode="auto">
            <a:xfrm>
              <a:off x="912" y="1776"/>
              <a:ext cx="192"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Arc 9"/>
            <p:cNvSpPr>
              <a:spLocks/>
            </p:cNvSpPr>
            <p:nvPr/>
          </p:nvSpPr>
          <p:spPr bwMode="auto">
            <a:xfrm>
              <a:off x="2449" y="1317"/>
              <a:ext cx="816" cy="1509"/>
            </a:xfrm>
            <a:custGeom>
              <a:avLst/>
              <a:gdLst>
                <a:gd name="T0" fmla="*/ 0 w 21626"/>
                <a:gd name="T1" fmla="*/ 0 h 43200"/>
                <a:gd name="T2" fmla="*/ 0 w 21626"/>
                <a:gd name="T3" fmla="*/ 0 h 43200"/>
                <a:gd name="T4" fmla="*/ 0 w 21626"/>
                <a:gd name="T5" fmla="*/ 0 h 43200"/>
                <a:gd name="T6" fmla="*/ 0 60000 65536"/>
                <a:gd name="T7" fmla="*/ 0 60000 65536"/>
                <a:gd name="T8" fmla="*/ 0 60000 65536"/>
                <a:gd name="T9" fmla="*/ 0 w 21626"/>
                <a:gd name="T10" fmla="*/ 0 h 43200"/>
                <a:gd name="T11" fmla="*/ 21626 w 21626"/>
                <a:gd name="T12" fmla="*/ 43200 h 43200"/>
              </a:gdLst>
              <a:ahLst/>
              <a:cxnLst>
                <a:cxn ang="T6">
                  <a:pos x="T0" y="T1"/>
                </a:cxn>
                <a:cxn ang="T7">
                  <a:pos x="T2" y="T3"/>
                </a:cxn>
                <a:cxn ang="T8">
                  <a:pos x="T4" y="T5"/>
                </a:cxn>
              </a:cxnLst>
              <a:rect l="T9" t="T10" r="T11" b="T12"/>
              <a:pathLst>
                <a:path w="21626" h="43200" fill="none" extrusionOk="0">
                  <a:moveTo>
                    <a:pt x="0" y="0"/>
                  </a:moveTo>
                  <a:cubicBezTo>
                    <a:pt x="8" y="0"/>
                    <a:pt x="17" y="-1"/>
                    <a:pt x="26" y="0"/>
                  </a:cubicBezTo>
                  <a:cubicBezTo>
                    <a:pt x="11955" y="0"/>
                    <a:pt x="21626" y="9670"/>
                    <a:pt x="21626" y="21600"/>
                  </a:cubicBezTo>
                  <a:cubicBezTo>
                    <a:pt x="21626" y="33529"/>
                    <a:pt x="11955" y="43199"/>
                    <a:pt x="26" y="43200"/>
                  </a:cubicBezTo>
                </a:path>
                <a:path w="21626" h="43200" stroke="0" extrusionOk="0">
                  <a:moveTo>
                    <a:pt x="0" y="0"/>
                  </a:moveTo>
                  <a:cubicBezTo>
                    <a:pt x="8" y="0"/>
                    <a:pt x="17" y="-1"/>
                    <a:pt x="26" y="0"/>
                  </a:cubicBezTo>
                  <a:cubicBezTo>
                    <a:pt x="11955" y="0"/>
                    <a:pt x="21626" y="9670"/>
                    <a:pt x="21626" y="21600"/>
                  </a:cubicBezTo>
                  <a:cubicBezTo>
                    <a:pt x="21626" y="33529"/>
                    <a:pt x="11955" y="43199"/>
                    <a:pt x="26" y="43200"/>
                  </a:cubicBezTo>
                  <a:lnTo>
                    <a:pt x="26" y="21600"/>
                  </a:lnTo>
                  <a:lnTo>
                    <a:pt x="0" y="0"/>
                  </a:lnTo>
                  <a:close/>
                </a:path>
              </a:pathLst>
            </a:custGeom>
            <a:noFill/>
            <a:ln w="127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 name="Line 10"/>
            <p:cNvSpPr>
              <a:spLocks noChangeShapeType="1"/>
            </p:cNvSpPr>
            <p:nvPr/>
          </p:nvSpPr>
          <p:spPr bwMode="auto">
            <a:xfrm>
              <a:off x="2448" y="2070"/>
              <a:ext cx="816" cy="0"/>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flipV="1">
              <a:off x="2465" y="1719"/>
              <a:ext cx="746" cy="343"/>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2"/>
            <p:cNvSpPr>
              <a:spLocks noChangeShapeType="1"/>
            </p:cNvSpPr>
            <p:nvPr/>
          </p:nvSpPr>
          <p:spPr bwMode="auto">
            <a:xfrm flipV="1">
              <a:off x="2448" y="1440"/>
              <a:ext cx="432" cy="630"/>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3"/>
            <p:cNvSpPr>
              <a:spLocks noChangeShapeType="1"/>
            </p:cNvSpPr>
            <p:nvPr/>
          </p:nvSpPr>
          <p:spPr bwMode="auto">
            <a:xfrm>
              <a:off x="2448" y="2070"/>
              <a:ext cx="710" cy="344"/>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2448" y="2070"/>
              <a:ext cx="384" cy="666"/>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15"/>
            <p:cNvSpPr>
              <a:spLocks noChangeArrowheads="1"/>
            </p:cNvSpPr>
            <p:nvPr/>
          </p:nvSpPr>
          <p:spPr bwMode="auto">
            <a:xfrm>
              <a:off x="1632" y="259"/>
              <a:ext cx="2193"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0000"/>
                  </a:solidFill>
                  <a:latin typeface="宋体" panose="02010600030101010101" pitchFamily="2" charset="-122"/>
                </a:rPr>
                <a:t>空间量子化示意图</a:t>
              </a:r>
            </a:p>
          </p:txBody>
        </p:sp>
        <p:sp>
          <p:nvSpPr>
            <p:cNvPr id="11" name="Line 16"/>
            <p:cNvSpPr>
              <a:spLocks noChangeShapeType="1"/>
            </p:cNvSpPr>
            <p:nvPr/>
          </p:nvSpPr>
          <p:spPr bwMode="auto">
            <a:xfrm>
              <a:off x="4226" y="912"/>
              <a:ext cx="0" cy="2303"/>
            </a:xfrm>
            <a:prstGeom prst="line">
              <a:avLst/>
            </a:prstGeom>
            <a:noFill/>
            <a:ln w="12700">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Arc 17"/>
            <p:cNvSpPr>
              <a:spLocks/>
            </p:cNvSpPr>
            <p:nvPr/>
          </p:nvSpPr>
          <p:spPr bwMode="auto">
            <a:xfrm>
              <a:off x="4227" y="1035"/>
              <a:ext cx="1101" cy="2092"/>
            </a:xfrm>
            <a:custGeom>
              <a:avLst/>
              <a:gdLst>
                <a:gd name="T0" fmla="*/ 0 w 21758"/>
                <a:gd name="T1" fmla="*/ 0 h 43200"/>
                <a:gd name="T2" fmla="*/ 0 w 21758"/>
                <a:gd name="T3" fmla="*/ 0 h 43200"/>
                <a:gd name="T4" fmla="*/ 0 w 21758"/>
                <a:gd name="T5" fmla="*/ 0 h 43200"/>
                <a:gd name="T6" fmla="*/ 0 60000 65536"/>
                <a:gd name="T7" fmla="*/ 0 60000 65536"/>
                <a:gd name="T8" fmla="*/ 0 60000 65536"/>
                <a:gd name="T9" fmla="*/ 0 w 21758"/>
                <a:gd name="T10" fmla="*/ 0 h 43200"/>
                <a:gd name="T11" fmla="*/ 21758 w 21758"/>
                <a:gd name="T12" fmla="*/ 43200 h 43200"/>
              </a:gdLst>
              <a:ahLst/>
              <a:cxnLst>
                <a:cxn ang="T6">
                  <a:pos x="T0" y="T1"/>
                </a:cxn>
                <a:cxn ang="T7">
                  <a:pos x="T2" y="T3"/>
                </a:cxn>
                <a:cxn ang="T8">
                  <a:pos x="T4" y="T5"/>
                </a:cxn>
              </a:cxnLst>
              <a:rect l="T9" t="T10" r="T11" b="T12"/>
              <a:pathLst>
                <a:path w="21758" h="43200" fill="none" extrusionOk="0">
                  <a:moveTo>
                    <a:pt x="138" y="0"/>
                  </a:moveTo>
                  <a:cubicBezTo>
                    <a:pt x="144" y="0"/>
                    <a:pt x="151" y="-1"/>
                    <a:pt x="158" y="0"/>
                  </a:cubicBezTo>
                  <a:cubicBezTo>
                    <a:pt x="12087" y="0"/>
                    <a:pt x="21758" y="9670"/>
                    <a:pt x="21758" y="21600"/>
                  </a:cubicBezTo>
                  <a:cubicBezTo>
                    <a:pt x="21758" y="33529"/>
                    <a:pt x="12087" y="43200"/>
                    <a:pt x="158" y="43200"/>
                  </a:cubicBezTo>
                  <a:cubicBezTo>
                    <a:pt x="105" y="43200"/>
                    <a:pt x="52" y="43199"/>
                    <a:pt x="-1" y="43199"/>
                  </a:cubicBezTo>
                </a:path>
                <a:path w="21758" h="43200" stroke="0" extrusionOk="0">
                  <a:moveTo>
                    <a:pt x="138" y="0"/>
                  </a:moveTo>
                  <a:cubicBezTo>
                    <a:pt x="144" y="0"/>
                    <a:pt x="151" y="-1"/>
                    <a:pt x="158" y="0"/>
                  </a:cubicBezTo>
                  <a:cubicBezTo>
                    <a:pt x="12087" y="0"/>
                    <a:pt x="21758" y="9670"/>
                    <a:pt x="21758" y="21600"/>
                  </a:cubicBezTo>
                  <a:cubicBezTo>
                    <a:pt x="21758" y="33529"/>
                    <a:pt x="12087" y="43200"/>
                    <a:pt x="158" y="43200"/>
                  </a:cubicBezTo>
                  <a:cubicBezTo>
                    <a:pt x="105" y="43200"/>
                    <a:pt x="52" y="43199"/>
                    <a:pt x="-1" y="43199"/>
                  </a:cubicBezTo>
                  <a:lnTo>
                    <a:pt x="158" y="21600"/>
                  </a:lnTo>
                  <a:lnTo>
                    <a:pt x="138" y="0"/>
                  </a:lnTo>
                  <a:close/>
                </a:path>
              </a:pathLst>
            </a:custGeom>
            <a:noFill/>
            <a:ln w="127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Line 18"/>
            <p:cNvSpPr>
              <a:spLocks noChangeShapeType="1"/>
            </p:cNvSpPr>
            <p:nvPr/>
          </p:nvSpPr>
          <p:spPr bwMode="auto">
            <a:xfrm flipV="1">
              <a:off x="4226" y="1107"/>
              <a:ext cx="413" cy="973"/>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V="1">
              <a:off x="4226" y="1431"/>
              <a:ext cx="860" cy="649"/>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a:off x="4226" y="2080"/>
              <a:ext cx="1101" cy="0"/>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a:off x="4226" y="2080"/>
              <a:ext cx="1066" cy="325"/>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2"/>
            <p:cNvSpPr>
              <a:spLocks noChangeShapeType="1"/>
            </p:cNvSpPr>
            <p:nvPr/>
          </p:nvSpPr>
          <p:spPr bwMode="auto">
            <a:xfrm>
              <a:off x="4226" y="2080"/>
              <a:ext cx="860" cy="649"/>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3"/>
            <p:cNvSpPr>
              <a:spLocks noChangeShapeType="1"/>
            </p:cNvSpPr>
            <p:nvPr/>
          </p:nvSpPr>
          <p:spPr bwMode="auto">
            <a:xfrm>
              <a:off x="4226" y="2080"/>
              <a:ext cx="413" cy="973"/>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4"/>
            <p:cNvSpPr>
              <a:spLocks noChangeShapeType="1"/>
            </p:cNvSpPr>
            <p:nvPr/>
          </p:nvSpPr>
          <p:spPr bwMode="auto">
            <a:xfrm flipV="1">
              <a:off x="4226" y="1756"/>
              <a:ext cx="1066" cy="324"/>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5"/>
            <p:cNvSpPr>
              <a:spLocks noChangeShapeType="1"/>
            </p:cNvSpPr>
            <p:nvPr/>
          </p:nvSpPr>
          <p:spPr bwMode="auto">
            <a:xfrm flipV="1">
              <a:off x="2448" y="1440"/>
              <a:ext cx="432"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6"/>
            <p:cNvSpPr>
              <a:spLocks noChangeShapeType="1"/>
            </p:cNvSpPr>
            <p:nvPr/>
          </p:nvSpPr>
          <p:spPr bwMode="auto">
            <a:xfrm flipV="1">
              <a:off x="2448" y="1728"/>
              <a:ext cx="720" cy="9"/>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7"/>
            <p:cNvSpPr>
              <a:spLocks noChangeShapeType="1"/>
            </p:cNvSpPr>
            <p:nvPr/>
          </p:nvSpPr>
          <p:spPr bwMode="auto">
            <a:xfrm>
              <a:off x="2448" y="2400"/>
              <a:ext cx="624"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8"/>
            <p:cNvSpPr>
              <a:spLocks noChangeShapeType="1"/>
            </p:cNvSpPr>
            <p:nvPr/>
          </p:nvSpPr>
          <p:spPr bwMode="auto">
            <a:xfrm flipV="1">
              <a:off x="2448" y="2736"/>
              <a:ext cx="384"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9"/>
            <p:cNvSpPr>
              <a:spLocks noChangeShapeType="1"/>
            </p:cNvSpPr>
            <p:nvPr/>
          </p:nvSpPr>
          <p:spPr bwMode="auto">
            <a:xfrm>
              <a:off x="867" y="1554"/>
              <a:ext cx="0" cy="1038"/>
            </a:xfrm>
            <a:prstGeom prst="line">
              <a:avLst/>
            </a:prstGeom>
            <a:noFill/>
            <a:ln w="12700">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Arc 30"/>
            <p:cNvSpPr>
              <a:spLocks/>
            </p:cNvSpPr>
            <p:nvPr/>
          </p:nvSpPr>
          <p:spPr bwMode="auto">
            <a:xfrm>
              <a:off x="864" y="1685"/>
              <a:ext cx="416" cy="778"/>
            </a:xfrm>
            <a:custGeom>
              <a:avLst/>
              <a:gdLst>
                <a:gd name="T0" fmla="*/ 0 w 21757"/>
                <a:gd name="T1" fmla="*/ 0 h 43200"/>
                <a:gd name="T2" fmla="*/ 0 w 21757"/>
                <a:gd name="T3" fmla="*/ 0 h 43200"/>
                <a:gd name="T4" fmla="*/ 0 w 21757"/>
                <a:gd name="T5" fmla="*/ 0 h 43200"/>
                <a:gd name="T6" fmla="*/ 0 60000 65536"/>
                <a:gd name="T7" fmla="*/ 0 60000 65536"/>
                <a:gd name="T8" fmla="*/ 0 60000 65536"/>
                <a:gd name="T9" fmla="*/ 0 w 21757"/>
                <a:gd name="T10" fmla="*/ 0 h 43200"/>
                <a:gd name="T11" fmla="*/ 21757 w 21757"/>
                <a:gd name="T12" fmla="*/ 43200 h 43200"/>
              </a:gdLst>
              <a:ahLst/>
              <a:cxnLst>
                <a:cxn ang="T6">
                  <a:pos x="T0" y="T1"/>
                </a:cxn>
                <a:cxn ang="T7">
                  <a:pos x="T2" y="T3"/>
                </a:cxn>
                <a:cxn ang="T8">
                  <a:pos x="T4" y="T5"/>
                </a:cxn>
              </a:cxnLst>
              <a:rect l="T9" t="T10" r="T11" b="T12"/>
              <a:pathLst>
                <a:path w="21757" h="43200" fill="none"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path>
                <a:path w="21757" h="43200" stroke="0" extrusionOk="0">
                  <a:moveTo>
                    <a:pt x="105" y="0"/>
                  </a:moveTo>
                  <a:cubicBezTo>
                    <a:pt x="122" y="0"/>
                    <a:pt x="139" y="-1"/>
                    <a:pt x="157" y="0"/>
                  </a:cubicBezTo>
                  <a:cubicBezTo>
                    <a:pt x="12086" y="0"/>
                    <a:pt x="21757" y="9670"/>
                    <a:pt x="21757" y="21600"/>
                  </a:cubicBezTo>
                  <a:cubicBezTo>
                    <a:pt x="21757" y="33529"/>
                    <a:pt x="12086" y="43200"/>
                    <a:pt x="157" y="43200"/>
                  </a:cubicBezTo>
                  <a:cubicBezTo>
                    <a:pt x="104" y="43200"/>
                    <a:pt x="52" y="43199"/>
                    <a:pt x="-1" y="43199"/>
                  </a:cubicBezTo>
                  <a:lnTo>
                    <a:pt x="157" y="21600"/>
                  </a:lnTo>
                  <a:lnTo>
                    <a:pt x="105" y="0"/>
                  </a:lnTo>
                  <a:close/>
                </a:path>
              </a:pathLst>
            </a:custGeom>
            <a:noFill/>
            <a:ln w="127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Line 31"/>
            <p:cNvSpPr>
              <a:spLocks noChangeShapeType="1"/>
            </p:cNvSpPr>
            <p:nvPr/>
          </p:nvSpPr>
          <p:spPr bwMode="auto">
            <a:xfrm>
              <a:off x="867" y="2073"/>
              <a:ext cx="413" cy="0"/>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2"/>
            <p:cNvSpPr>
              <a:spLocks noChangeShapeType="1"/>
            </p:cNvSpPr>
            <p:nvPr/>
          </p:nvSpPr>
          <p:spPr bwMode="auto">
            <a:xfrm flipV="1">
              <a:off x="867" y="1749"/>
              <a:ext cx="241" cy="324"/>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3"/>
            <p:cNvSpPr>
              <a:spLocks noChangeShapeType="1"/>
            </p:cNvSpPr>
            <p:nvPr/>
          </p:nvSpPr>
          <p:spPr bwMode="auto">
            <a:xfrm>
              <a:off x="867" y="2073"/>
              <a:ext cx="206" cy="325"/>
            </a:xfrm>
            <a:prstGeom prst="line">
              <a:avLst/>
            </a:prstGeom>
            <a:noFill/>
            <a:ln w="254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 name="Object 34"/>
            <p:cNvGraphicFramePr>
              <a:graphicFrameLocks noChangeAspect="1"/>
            </p:cNvGraphicFramePr>
            <p:nvPr/>
          </p:nvGraphicFramePr>
          <p:xfrm>
            <a:off x="528" y="1430"/>
            <a:ext cx="346" cy="250"/>
          </p:xfrm>
          <a:graphic>
            <a:graphicData uri="http://schemas.openxmlformats.org/presentationml/2006/ole">
              <mc:AlternateContent xmlns:mc="http://schemas.openxmlformats.org/markup-compatibility/2006">
                <mc:Choice xmlns:v="urn:schemas-microsoft-com:vml" Requires="v">
                  <p:oleObj spid="_x0000_s382811" name="公式" r:id="rId3" imgW="200026" imgH="133347" progId="Equation.3">
                    <p:embed/>
                  </p:oleObj>
                </mc:Choice>
                <mc:Fallback>
                  <p:oleObj name="公式" r:id="rId3" imgW="200026" imgH="13334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1430"/>
                          <a:ext cx="3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35"/>
            <p:cNvSpPr>
              <a:spLocks noChangeShapeType="1"/>
            </p:cNvSpPr>
            <p:nvPr/>
          </p:nvSpPr>
          <p:spPr bwMode="auto">
            <a:xfrm flipH="1">
              <a:off x="864" y="2400"/>
              <a:ext cx="19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1" name="Object 36"/>
            <p:cNvGraphicFramePr>
              <a:graphicFrameLocks noChangeAspect="1"/>
            </p:cNvGraphicFramePr>
            <p:nvPr/>
          </p:nvGraphicFramePr>
          <p:xfrm>
            <a:off x="960" y="1440"/>
            <a:ext cx="147" cy="174"/>
          </p:xfrm>
          <a:graphic>
            <a:graphicData uri="http://schemas.openxmlformats.org/presentationml/2006/ole">
              <mc:AlternateContent xmlns:mc="http://schemas.openxmlformats.org/markup-compatibility/2006">
                <mc:Choice xmlns:v="urn:schemas-microsoft-com:vml" Requires="v">
                  <p:oleObj spid="_x0000_s382812" name="公式" r:id="rId5" imgW="47510" imgH="76121" progId="Equation.3">
                    <p:embed/>
                  </p:oleObj>
                </mc:Choice>
                <mc:Fallback>
                  <p:oleObj name="公式" r:id="rId5" imgW="47510" imgH="7612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1440"/>
                          <a:ext cx="147"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7"/>
            <p:cNvGraphicFramePr>
              <a:graphicFrameLocks noChangeAspect="1"/>
            </p:cNvGraphicFramePr>
            <p:nvPr/>
          </p:nvGraphicFramePr>
          <p:xfrm>
            <a:off x="716" y="1680"/>
            <a:ext cx="148" cy="202"/>
          </p:xfrm>
          <a:graphic>
            <a:graphicData uri="http://schemas.openxmlformats.org/presentationml/2006/ole">
              <mc:AlternateContent xmlns:mc="http://schemas.openxmlformats.org/markup-compatibility/2006">
                <mc:Choice xmlns:v="urn:schemas-microsoft-com:vml" Requires="v">
                  <p:oleObj spid="_x0000_s382813" name="公式" r:id="rId7" imgW="47510" imgH="95287" progId="Equation.3">
                    <p:embed/>
                  </p:oleObj>
                </mc:Choice>
                <mc:Fallback>
                  <p:oleObj name="公式" r:id="rId7" imgW="47510" imgH="9528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 y="1680"/>
                          <a:ext cx="148"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8"/>
            <p:cNvGraphicFramePr>
              <a:graphicFrameLocks noChangeAspect="1"/>
            </p:cNvGraphicFramePr>
            <p:nvPr/>
          </p:nvGraphicFramePr>
          <p:xfrm>
            <a:off x="700" y="1968"/>
            <a:ext cx="164" cy="218"/>
          </p:xfrm>
          <a:graphic>
            <a:graphicData uri="http://schemas.openxmlformats.org/presentationml/2006/ole">
              <mc:AlternateContent xmlns:mc="http://schemas.openxmlformats.org/markup-compatibility/2006">
                <mc:Choice xmlns:v="urn:schemas-microsoft-com:vml" Requires="v">
                  <p:oleObj spid="_x0000_s382814" name="公式" r:id="rId9" imgW="57227" imgH="114182" progId="Equation.3">
                    <p:embed/>
                  </p:oleObj>
                </mc:Choice>
                <mc:Fallback>
                  <p:oleObj name="公式" r:id="rId9" imgW="57227" imgH="11418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 y="1968"/>
                          <a:ext cx="16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9"/>
            <p:cNvGraphicFramePr>
              <a:graphicFrameLocks noChangeAspect="1"/>
            </p:cNvGraphicFramePr>
            <p:nvPr/>
          </p:nvGraphicFramePr>
          <p:xfrm>
            <a:off x="565" y="2293"/>
            <a:ext cx="299" cy="203"/>
          </p:xfrm>
          <a:graphic>
            <a:graphicData uri="http://schemas.openxmlformats.org/presentationml/2006/ole">
              <mc:AlternateContent xmlns:mc="http://schemas.openxmlformats.org/markup-compatibility/2006">
                <mc:Choice xmlns:v="urn:schemas-microsoft-com:vml" Requires="v">
                  <p:oleObj spid="_x0000_s382815" name="公式" r:id="rId11" imgW="161965" imgH="95287" progId="Equation.3">
                    <p:embed/>
                  </p:oleObj>
                </mc:Choice>
                <mc:Fallback>
                  <p:oleObj name="公式" r:id="rId11" imgW="161965" imgH="9528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 y="2293"/>
                          <a:ext cx="299"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40"/>
            <p:cNvGraphicFramePr>
              <a:graphicFrameLocks noChangeAspect="1"/>
            </p:cNvGraphicFramePr>
            <p:nvPr/>
          </p:nvGraphicFramePr>
          <p:xfrm>
            <a:off x="672" y="2640"/>
            <a:ext cx="412" cy="219"/>
          </p:xfrm>
          <a:graphic>
            <a:graphicData uri="http://schemas.openxmlformats.org/presentationml/2006/ole">
              <mc:AlternateContent xmlns:mc="http://schemas.openxmlformats.org/markup-compatibility/2006">
                <mc:Choice xmlns:v="urn:schemas-microsoft-com:vml" Requires="v">
                  <p:oleObj spid="_x0000_s382816" name="公式" r:id="rId13" imgW="247536" imgH="114182" progId="Equation.3">
                    <p:embed/>
                  </p:oleObj>
                </mc:Choice>
                <mc:Fallback>
                  <p:oleObj name="公式" r:id="rId13" imgW="247536" imgH="11418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 y="2640"/>
                          <a:ext cx="412"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41"/>
            <p:cNvSpPr>
              <a:spLocks noChangeShapeType="1"/>
            </p:cNvSpPr>
            <p:nvPr/>
          </p:nvSpPr>
          <p:spPr bwMode="auto">
            <a:xfrm flipV="1">
              <a:off x="2448" y="960"/>
              <a:ext cx="0" cy="20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42"/>
            <p:cNvGraphicFramePr>
              <a:graphicFrameLocks noChangeAspect="1"/>
            </p:cNvGraphicFramePr>
            <p:nvPr/>
          </p:nvGraphicFramePr>
          <p:xfrm>
            <a:off x="2112" y="912"/>
            <a:ext cx="346" cy="250"/>
          </p:xfrm>
          <a:graphic>
            <a:graphicData uri="http://schemas.openxmlformats.org/presentationml/2006/ole">
              <mc:AlternateContent xmlns:mc="http://schemas.openxmlformats.org/markup-compatibility/2006">
                <mc:Choice xmlns:v="urn:schemas-microsoft-com:vml" Requires="v">
                  <p:oleObj spid="_x0000_s382817" name="公式" r:id="rId15" imgW="200026" imgH="133347" progId="Equation.3">
                    <p:embed/>
                  </p:oleObj>
                </mc:Choice>
                <mc:Fallback>
                  <p:oleObj name="公式" r:id="rId15" imgW="200026" imgH="13334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2" y="912"/>
                          <a:ext cx="3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43"/>
            <p:cNvGraphicFramePr>
              <a:graphicFrameLocks noChangeAspect="1"/>
            </p:cNvGraphicFramePr>
            <p:nvPr/>
          </p:nvGraphicFramePr>
          <p:xfrm>
            <a:off x="2496" y="864"/>
            <a:ext cx="188" cy="222"/>
          </p:xfrm>
          <a:graphic>
            <a:graphicData uri="http://schemas.openxmlformats.org/presentationml/2006/ole">
              <mc:AlternateContent xmlns:mc="http://schemas.openxmlformats.org/markup-compatibility/2006">
                <mc:Choice xmlns:v="urn:schemas-microsoft-com:vml" Requires="v">
                  <p:oleObj spid="_x0000_s382818" name="公式" r:id="rId17" imgW="47510" imgH="76121" progId="Equation.3">
                    <p:embed/>
                  </p:oleObj>
                </mc:Choice>
                <mc:Fallback>
                  <p:oleObj name="公式" r:id="rId17" imgW="47510" imgH="7612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6" y="864"/>
                          <a:ext cx="188"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44"/>
            <p:cNvGraphicFramePr>
              <a:graphicFrameLocks noChangeAspect="1"/>
            </p:cNvGraphicFramePr>
            <p:nvPr/>
          </p:nvGraphicFramePr>
          <p:xfrm>
            <a:off x="2256" y="1632"/>
            <a:ext cx="148" cy="202"/>
          </p:xfrm>
          <a:graphic>
            <a:graphicData uri="http://schemas.openxmlformats.org/presentationml/2006/ole">
              <mc:AlternateContent xmlns:mc="http://schemas.openxmlformats.org/markup-compatibility/2006">
                <mc:Choice xmlns:v="urn:schemas-microsoft-com:vml" Requires="v">
                  <p:oleObj spid="_x0000_s382819" name="公式" r:id="rId19" imgW="47510" imgH="95287" progId="Equation.3">
                    <p:embed/>
                  </p:oleObj>
                </mc:Choice>
                <mc:Fallback>
                  <p:oleObj name="公式" r:id="rId19" imgW="47510" imgH="9528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56" y="1632"/>
                          <a:ext cx="148"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45"/>
            <p:cNvGraphicFramePr>
              <a:graphicFrameLocks noChangeAspect="1"/>
            </p:cNvGraphicFramePr>
            <p:nvPr/>
          </p:nvGraphicFramePr>
          <p:xfrm>
            <a:off x="2256" y="1968"/>
            <a:ext cx="164" cy="218"/>
          </p:xfrm>
          <a:graphic>
            <a:graphicData uri="http://schemas.openxmlformats.org/presentationml/2006/ole">
              <mc:AlternateContent xmlns:mc="http://schemas.openxmlformats.org/markup-compatibility/2006">
                <mc:Choice xmlns:v="urn:schemas-microsoft-com:vml" Requires="v">
                  <p:oleObj spid="_x0000_s382820" name="公式" r:id="rId21" imgW="57227" imgH="114182" progId="Equation.3">
                    <p:embed/>
                  </p:oleObj>
                </mc:Choice>
                <mc:Fallback>
                  <p:oleObj name="公式" r:id="rId21" imgW="57227" imgH="11418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56" y="1968"/>
                          <a:ext cx="16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46"/>
            <p:cNvGraphicFramePr>
              <a:graphicFrameLocks noChangeAspect="1"/>
            </p:cNvGraphicFramePr>
            <p:nvPr/>
          </p:nvGraphicFramePr>
          <p:xfrm>
            <a:off x="2112" y="2304"/>
            <a:ext cx="299" cy="203"/>
          </p:xfrm>
          <a:graphic>
            <a:graphicData uri="http://schemas.openxmlformats.org/presentationml/2006/ole">
              <mc:AlternateContent xmlns:mc="http://schemas.openxmlformats.org/markup-compatibility/2006">
                <mc:Choice xmlns:v="urn:schemas-microsoft-com:vml" Requires="v">
                  <p:oleObj spid="_x0000_s382821" name="公式" r:id="rId23" imgW="161965" imgH="95287" progId="Equation.3">
                    <p:embed/>
                  </p:oleObj>
                </mc:Choice>
                <mc:Fallback>
                  <p:oleObj name="公式" r:id="rId23" imgW="161965" imgH="95287"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12" y="2304"/>
                          <a:ext cx="299"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47"/>
            <p:cNvGraphicFramePr>
              <a:graphicFrameLocks noChangeAspect="1"/>
            </p:cNvGraphicFramePr>
            <p:nvPr/>
          </p:nvGraphicFramePr>
          <p:xfrm>
            <a:off x="2256" y="3045"/>
            <a:ext cx="431" cy="219"/>
          </p:xfrm>
          <a:graphic>
            <a:graphicData uri="http://schemas.openxmlformats.org/presentationml/2006/ole">
              <mc:AlternateContent xmlns:mc="http://schemas.openxmlformats.org/markup-compatibility/2006">
                <mc:Choice xmlns:v="urn:schemas-microsoft-com:vml" Requires="v">
                  <p:oleObj spid="_x0000_s382822" name="公式" r:id="rId25" imgW="266702" imgH="114182" progId="Equation.3">
                    <p:embed/>
                  </p:oleObj>
                </mc:Choice>
                <mc:Fallback>
                  <p:oleObj name="公式" r:id="rId25" imgW="266702" imgH="114182"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56" y="3045"/>
                          <a:ext cx="431"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48"/>
            <p:cNvGraphicFramePr>
              <a:graphicFrameLocks noChangeAspect="1"/>
            </p:cNvGraphicFramePr>
            <p:nvPr/>
          </p:nvGraphicFramePr>
          <p:xfrm>
            <a:off x="3887" y="816"/>
            <a:ext cx="346" cy="250"/>
          </p:xfrm>
          <a:graphic>
            <a:graphicData uri="http://schemas.openxmlformats.org/presentationml/2006/ole">
              <mc:AlternateContent xmlns:mc="http://schemas.openxmlformats.org/markup-compatibility/2006">
                <mc:Choice xmlns:v="urn:schemas-microsoft-com:vml" Requires="v">
                  <p:oleObj spid="_x0000_s382823" name="公式" r:id="rId27" imgW="200026" imgH="133347" progId="Equation.3">
                    <p:embed/>
                  </p:oleObj>
                </mc:Choice>
                <mc:Fallback>
                  <p:oleObj name="公式" r:id="rId27" imgW="200026" imgH="133347"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87" y="816"/>
                          <a:ext cx="3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9"/>
            <p:cNvGraphicFramePr>
              <a:graphicFrameLocks noChangeAspect="1"/>
            </p:cNvGraphicFramePr>
            <p:nvPr/>
          </p:nvGraphicFramePr>
          <p:xfrm>
            <a:off x="4271" y="786"/>
            <a:ext cx="188" cy="222"/>
          </p:xfrm>
          <a:graphic>
            <a:graphicData uri="http://schemas.openxmlformats.org/presentationml/2006/ole">
              <mc:AlternateContent xmlns:mc="http://schemas.openxmlformats.org/markup-compatibility/2006">
                <mc:Choice xmlns:v="urn:schemas-microsoft-com:vml" Requires="v">
                  <p:oleObj spid="_x0000_s382824" name="公式" r:id="rId29" imgW="47510" imgH="76121" progId="Equation.3">
                    <p:embed/>
                  </p:oleObj>
                </mc:Choice>
                <mc:Fallback>
                  <p:oleObj name="公式" r:id="rId29" imgW="47510" imgH="76121"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71" y="786"/>
                          <a:ext cx="188"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50"/>
            <p:cNvGraphicFramePr>
              <a:graphicFrameLocks noChangeAspect="1"/>
            </p:cNvGraphicFramePr>
            <p:nvPr/>
          </p:nvGraphicFramePr>
          <p:xfrm>
            <a:off x="4075" y="1632"/>
            <a:ext cx="148" cy="202"/>
          </p:xfrm>
          <a:graphic>
            <a:graphicData uri="http://schemas.openxmlformats.org/presentationml/2006/ole">
              <mc:AlternateContent xmlns:mc="http://schemas.openxmlformats.org/markup-compatibility/2006">
                <mc:Choice xmlns:v="urn:schemas-microsoft-com:vml" Requires="v">
                  <p:oleObj spid="_x0000_s382825" name="公式" r:id="rId31" imgW="47510" imgH="95287" progId="Equation.3">
                    <p:embed/>
                  </p:oleObj>
                </mc:Choice>
                <mc:Fallback>
                  <p:oleObj name="公式" r:id="rId31" imgW="47510" imgH="95287"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075" y="1632"/>
                          <a:ext cx="148"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51"/>
            <p:cNvGraphicFramePr>
              <a:graphicFrameLocks noChangeAspect="1"/>
            </p:cNvGraphicFramePr>
            <p:nvPr/>
          </p:nvGraphicFramePr>
          <p:xfrm>
            <a:off x="4059" y="1990"/>
            <a:ext cx="164" cy="218"/>
          </p:xfrm>
          <a:graphic>
            <a:graphicData uri="http://schemas.openxmlformats.org/presentationml/2006/ole">
              <mc:AlternateContent xmlns:mc="http://schemas.openxmlformats.org/markup-compatibility/2006">
                <mc:Choice xmlns:v="urn:schemas-microsoft-com:vml" Requires="v">
                  <p:oleObj spid="_x0000_s382826" name="公式" r:id="rId33" imgW="57227" imgH="114182" progId="Equation.3">
                    <p:embed/>
                  </p:oleObj>
                </mc:Choice>
                <mc:Fallback>
                  <p:oleObj name="公式" r:id="rId33" imgW="57227" imgH="11418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59" y="1990"/>
                          <a:ext cx="16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52"/>
            <p:cNvGraphicFramePr>
              <a:graphicFrameLocks noChangeAspect="1"/>
            </p:cNvGraphicFramePr>
            <p:nvPr/>
          </p:nvGraphicFramePr>
          <p:xfrm>
            <a:off x="3924" y="2293"/>
            <a:ext cx="299" cy="203"/>
          </p:xfrm>
          <a:graphic>
            <a:graphicData uri="http://schemas.openxmlformats.org/presentationml/2006/ole">
              <mc:AlternateContent xmlns:mc="http://schemas.openxmlformats.org/markup-compatibility/2006">
                <mc:Choice xmlns:v="urn:schemas-microsoft-com:vml" Requires="v">
                  <p:oleObj spid="_x0000_s382827" name="公式" r:id="rId35" imgW="161965" imgH="95287" progId="Equation.3">
                    <p:embed/>
                  </p:oleObj>
                </mc:Choice>
                <mc:Fallback>
                  <p:oleObj name="公式" r:id="rId35" imgW="161965" imgH="95287"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24" y="2293"/>
                          <a:ext cx="299"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53"/>
            <p:cNvGraphicFramePr>
              <a:graphicFrameLocks noChangeAspect="1"/>
            </p:cNvGraphicFramePr>
            <p:nvPr/>
          </p:nvGraphicFramePr>
          <p:xfrm>
            <a:off x="4031" y="3264"/>
            <a:ext cx="431" cy="219"/>
          </p:xfrm>
          <a:graphic>
            <a:graphicData uri="http://schemas.openxmlformats.org/presentationml/2006/ole">
              <mc:AlternateContent xmlns:mc="http://schemas.openxmlformats.org/markup-compatibility/2006">
                <mc:Choice xmlns:v="urn:schemas-microsoft-com:vml" Requires="v">
                  <p:oleObj spid="_x0000_s382828" name="公式" r:id="rId37" imgW="266702" imgH="114182" progId="Equation.3">
                    <p:embed/>
                  </p:oleObj>
                </mc:Choice>
                <mc:Fallback>
                  <p:oleObj name="公式" r:id="rId37" imgW="266702" imgH="114182"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31" y="3264"/>
                          <a:ext cx="431"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54"/>
            <p:cNvGraphicFramePr>
              <a:graphicFrameLocks noChangeAspect="1"/>
            </p:cNvGraphicFramePr>
            <p:nvPr/>
          </p:nvGraphicFramePr>
          <p:xfrm>
            <a:off x="4031" y="1008"/>
            <a:ext cx="164" cy="218"/>
          </p:xfrm>
          <a:graphic>
            <a:graphicData uri="http://schemas.openxmlformats.org/presentationml/2006/ole">
              <mc:AlternateContent xmlns:mc="http://schemas.openxmlformats.org/markup-compatibility/2006">
                <mc:Choice xmlns:v="urn:schemas-microsoft-com:vml" Requires="v">
                  <p:oleObj spid="_x0000_s382829" name="公式" r:id="rId39" imgW="57227" imgH="114182" progId="Equation.3">
                    <p:embed/>
                  </p:oleObj>
                </mc:Choice>
                <mc:Fallback>
                  <p:oleObj name="公式" r:id="rId39" imgW="57227" imgH="114182"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1" y="1008"/>
                          <a:ext cx="16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55"/>
            <p:cNvGraphicFramePr>
              <a:graphicFrameLocks noChangeAspect="1"/>
            </p:cNvGraphicFramePr>
            <p:nvPr/>
          </p:nvGraphicFramePr>
          <p:xfrm>
            <a:off x="4031" y="1344"/>
            <a:ext cx="164" cy="204"/>
          </p:xfrm>
          <a:graphic>
            <a:graphicData uri="http://schemas.openxmlformats.org/presentationml/2006/ole">
              <mc:AlternateContent xmlns:mc="http://schemas.openxmlformats.org/markup-compatibility/2006">
                <mc:Choice xmlns:v="urn:schemas-microsoft-com:vml" Requires="v">
                  <p:oleObj spid="_x0000_s382830" name="公式" r:id="rId41" imgW="57227" imgH="95287" progId="Equation.3">
                    <p:embed/>
                  </p:oleObj>
                </mc:Choice>
                <mc:Fallback>
                  <p:oleObj name="公式" r:id="rId41" imgW="57227" imgH="95287"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031" y="1344"/>
                          <a:ext cx="16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56"/>
            <p:cNvGraphicFramePr>
              <a:graphicFrameLocks noChangeAspect="1"/>
            </p:cNvGraphicFramePr>
            <p:nvPr/>
          </p:nvGraphicFramePr>
          <p:xfrm>
            <a:off x="2208" y="1344"/>
            <a:ext cx="164" cy="202"/>
          </p:xfrm>
          <a:graphic>
            <a:graphicData uri="http://schemas.openxmlformats.org/presentationml/2006/ole">
              <mc:AlternateContent xmlns:mc="http://schemas.openxmlformats.org/markup-compatibility/2006">
                <mc:Choice xmlns:v="urn:schemas-microsoft-com:vml" Requires="v">
                  <p:oleObj spid="_x0000_s382831" name="公式" r:id="rId43" imgW="57227" imgH="95287" progId="Equation.3">
                    <p:embed/>
                  </p:oleObj>
                </mc:Choice>
                <mc:Fallback>
                  <p:oleObj name="公式" r:id="rId43" imgW="57227" imgH="95287"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208" y="1344"/>
                          <a:ext cx="164"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57"/>
            <p:cNvGraphicFramePr>
              <a:graphicFrameLocks noChangeAspect="1"/>
            </p:cNvGraphicFramePr>
            <p:nvPr/>
          </p:nvGraphicFramePr>
          <p:xfrm>
            <a:off x="3909" y="2928"/>
            <a:ext cx="314" cy="218"/>
          </p:xfrm>
          <a:graphic>
            <a:graphicData uri="http://schemas.openxmlformats.org/presentationml/2006/ole">
              <mc:AlternateContent xmlns:mc="http://schemas.openxmlformats.org/markup-compatibility/2006">
                <mc:Choice xmlns:v="urn:schemas-microsoft-com:vml" Requires="v">
                  <p:oleObj spid="_x0000_s382832" name="公式" r:id="rId45" imgW="171412" imgH="114182" progId="Equation.3">
                    <p:embed/>
                  </p:oleObj>
                </mc:Choice>
                <mc:Fallback>
                  <p:oleObj name="公式" r:id="rId45" imgW="171412" imgH="114182"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09" y="2928"/>
                          <a:ext cx="31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58"/>
            <p:cNvGraphicFramePr>
              <a:graphicFrameLocks noChangeAspect="1"/>
            </p:cNvGraphicFramePr>
            <p:nvPr/>
          </p:nvGraphicFramePr>
          <p:xfrm>
            <a:off x="2112" y="2640"/>
            <a:ext cx="314" cy="203"/>
          </p:xfrm>
          <a:graphic>
            <a:graphicData uri="http://schemas.openxmlformats.org/presentationml/2006/ole">
              <mc:AlternateContent xmlns:mc="http://schemas.openxmlformats.org/markup-compatibility/2006">
                <mc:Choice xmlns:v="urn:schemas-microsoft-com:vml" Requires="v">
                  <p:oleObj spid="_x0000_s382833" name="公式" r:id="rId47" imgW="171412" imgH="95287" progId="Equation.3">
                    <p:embed/>
                  </p:oleObj>
                </mc:Choice>
                <mc:Fallback>
                  <p:oleObj name="公式" r:id="rId47" imgW="171412" imgH="95287"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112" y="2640"/>
                          <a:ext cx="314"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59"/>
            <p:cNvGraphicFramePr>
              <a:graphicFrameLocks noChangeAspect="1"/>
            </p:cNvGraphicFramePr>
            <p:nvPr/>
          </p:nvGraphicFramePr>
          <p:xfrm>
            <a:off x="3887" y="2640"/>
            <a:ext cx="313" cy="204"/>
          </p:xfrm>
          <a:graphic>
            <a:graphicData uri="http://schemas.openxmlformats.org/presentationml/2006/ole">
              <mc:AlternateContent xmlns:mc="http://schemas.openxmlformats.org/markup-compatibility/2006">
                <mc:Choice xmlns:v="urn:schemas-microsoft-com:vml" Requires="v">
                  <p:oleObj spid="_x0000_s382834" name="公式" r:id="rId49" imgW="171412" imgH="95287" progId="Equation.3">
                    <p:embed/>
                  </p:oleObj>
                </mc:Choice>
                <mc:Fallback>
                  <p:oleObj name="公式" r:id="rId49" imgW="171412" imgH="95287"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887" y="2640"/>
                          <a:ext cx="313"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Line 60"/>
            <p:cNvSpPr>
              <a:spLocks noChangeShapeType="1"/>
            </p:cNvSpPr>
            <p:nvPr/>
          </p:nvSpPr>
          <p:spPr bwMode="auto">
            <a:xfrm flipH="1">
              <a:off x="4223" y="1104"/>
              <a:ext cx="43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61"/>
            <p:cNvSpPr>
              <a:spLocks noChangeShapeType="1"/>
            </p:cNvSpPr>
            <p:nvPr/>
          </p:nvSpPr>
          <p:spPr bwMode="auto">
            <a:xfrm flipH="1">
              <a:off x="4223" y="1440"/>
              <a:ext cx="81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62"/>
            <p:cNvSpPr>
              <a:spLocks noChangeShapeType="1"/>
            </p:cNvSpPr>
            <p:nvPr/>
          </p:nvSpPr>
          <p:spPr bwMode="auto">
            <a:xfrm flipH="1">
              <a:off x="4223" y="1728"/>
              <a:ext cx="100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63"/>
            <p:cNvSpPr>
              <a:spLocks noChangeShapeType="1"/>
            </p:cNvSpPr>
            <p:nvPr/>
          </p:nvSpPr>
          <p:spPr bwMode="auto">
            <a:xfrm flipH="1">
              <a:off x="4223" y="2400"/>
              <a:ext cx="100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64"/>
            <p:cNvSpPr>
              <a:spLocks noChangeShapeType="1"/>
            </p:cNvSpPr>
            <p:nvPr/>
          </p:nvSpPr>
          <p:spPr bwMode="auto">
            <a:xfrm flipH="1">
              <a:off x="4223" y="2736"/>
              <a:ext cx="81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65"/>
            <p:cNvSpPr>
              <a:spLocks noChangeShapeType="1"/>
            </p:cNvSpPr>
            <p:nvPr/>
          </p:nvSpPr>
          <p:spPr bwMode="auto">
            <a:xfrm flipH="1">
              <a:off x="4223" y="3024"/>
              <a:ext cx="38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1" name="Object 66"/>
            <p:cNvGraphicFramePr>
              <a:graphicFrameLocks noChangeAspect="1"/>
            </p:cNvGraphicFramePr>
            <p:nvPr/>
          </p:nvGraphicFramePr>
          <p:xfrm>
            <a:off x="560" y="3072"/>
            <a:ext cx="746" cy="265"/>
          </p:xfrm>
          <a:graphic>
            <a:graphicData uri="http://schemas.openxmlformats.org/presentationml/2006/ole">
              <mc:AlternateContent xmlns:mc="http://schemas.openxmlformats.org/markup-compatibility/2006">
                <mc:Choice xmlns:v="urn:schemas-microsoft-com:vml" Requires="v">
                  <p:oleObj spid="_x0000_s382835" name="公式" r:id="rId51" imgW="504789" imgH="152512" progId="Equation.3">
                    <p:embed/>
                  </p:oleObj>
                </mc:Choice>
                <mc:Fallback>
                  <p:oleObj name="公式" r:id="rId51" imgW="504789" imgH="152512"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60" y="3072"/>
                          <a:ext cx="746"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67"/>
            <p:cNvGraphicFramePr>
              <a:graphicFrameLocks noChangeAspect="1"/>
            </p:cNvGraphicFramePr>
            <p:nvPr/>
          </p:nvGraphicFramePr>
          <p:xfrm>
            <a:off x="2168" y="3399"/>
            <a:ext cx="729" cy="283"/>
          </p:xfrm>
          <a:graphic>
            <a:graphicData uri="http://schemas.openxmlformats.org/presentationml/2006/ole">
              <mc:AlternateContent xmlns:mc="http://schemas.openxmlformats.org/markup-compatibility/2006">
                <mc:Choice xmlns:v="urn:schemas-microsoft-com:vml" Requires="v">
                  <p:oleObj spid="_x0000_s382836" name="公式" r:id="rId53" imgW="495341" imgH="161960" progId="Equation.3">
                    <p:embed/>
                  </p:oleObj>
                </mc:Choice>
                <mc:Fallback>
                  <p:oleObj name="公式" r:id="rId53" imgW="495341" imgH="16196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168" y="3399"/>
                          <a:ext cx="729"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68"/>
            <p:cNvGraphicFramePr>
              <a:graphicFrameLocks noChangeAspect="1"/>
            </p:cNvGraphicFramePr>
            <p:nvPr/>
          </p:nvGraphicFramePr>
          <p:xfrm>
            <a:off x="3991" y="3623"/>
            <a:ext cx="827" cy="265"/>
          </p:xfrm>
          <a:graphic>
            <a:graphicData uri="http://schemas.openxmlformats.org/presentationml/2006/ole">
              <mc:AlternateContent xmlns:mc="http://schemas.openxmlformats.org/markup-compatibility/2006">
                <mc:Choice xmlns:v="urn:schemas-microsoft-com:vml" Requires="v">
                  <p:oleObj spid="_x0000_s382837" name="公式" r:id="rId55" imgW="571465" imgH="152512" progId="Equation.3">
                    <p:embed/>
                  </p:oleObj>
                </mc:Choice>
                <mc:Fallback>
                  <p:oleObj name="公式" r:id="rId55" imgW="571465" imgH="152512"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991" y="3623"/>
                          <a:ext cx="827"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1646650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2256903" y="1044908"/>
            <a:ext cx="316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Clr>
                <a:schemeClr val="accent1"/>
              </a:buClr>
              <a:buFontTx/>
              <a:buChar char="•"/>
            </a:pPr>
            <a:r>
              <a:rPr kumimoji="1" lang="en-US" altLang="zh-CN" sz="2800" i="1" dirty="0"/>
              <a:t> </a:t>
            </a:r>
            <a:r>
              <a:rPr kumimoji="1" lang="zh-CN" altLang="en-US" dirty="0">
                <a:solidFill>
                  <a:srgbClr val="009900"/>
                </a:solidFill>
              </a:rPr>
              <a:t>电子自旋角动量大小</a:t>
            </a:r>
          </a:p>
        </p:txBody>
      </p:sp>
      <p:sp>
        <p:nvSpPr>
          <p:cNvPr id="4" name="Rectangle 6"/>
          <p:cNvSpPr>
            <a:spLocks noChangeArrowheads="1"/>
          </p:cNvSpPr>
          <p:nvPr/>
        </p:nvSpPr>
        <p:spPr bwMode="auto">
          <a:xfrm>
            <a:off x="2256903" y="2965783"/>
            <a:ext cx="3473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Clr>
                <a:schemeClr val="accent1"/>
              </a:buClr>
              <a:buFontTx/>
              <a:buChar char="•"/>
            </a:pPr>
            <a:r>
              <a:rPr kumimoji="1" lang="en-US" altLang="zh-CN" sz="2800" i="1" dirty="0"/>
              <a:t> </a:t>
            </a:r>
            <a:r>
              <a:rPr kumimoji="1" lang="en-US" altLang="zh-CN" sz="2800" i="1" dirty="0">
                <a:solidFill>
                  <a:srgbClr val="0000FF"/>
                </a:solidFill>
              </a:rPr>
              <a:t>S </a:t>
            </a:r>
            <a:r>
              <a:rPr kumimoji="1" lang="zh-CN" altLang="en-US" dirty="0">
                <a:solidFill>
                  <a:srgbClr val="0000FF"/>
                </a:solidFill>
              </a:rPr>
              <a:t>在外磁场方向的投影</a:t>
            </a:r>
          </a:p>
        </p:txBody>
      </p:sp>
      <p:sp>
        <p:nvSpPr>
          <p:cNvPr id="5" name="Rectangle 8"/>
          <p:cNvSpPr>
            <a:spLocks noChangeArrowheads="1"/>
          </p:cNvSpPr>
          <p:nvPr/>
        </p:nvSpPr>
        <p:spPr bwMode="auto">
          <a:xfrm>
            <a:off x="2810942" y="2384758"/>
            <a:ext cx="25479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dirty="0">
                <a:ea typeface="楷体_GB2312" pitchFamily="49" charset="-122"/>
              </a:rPr>
              <a:t>s </a:t>
            </a:r>
            <a:r>
              <a:rPr kumimoji="1" lang="en-US" altLang="zh-CN" sz="2800" dirty="0">
                <a:solidFill>
                  <a:srgbClr val="CC00CC"/>
                </a:solidFill>
                <a:ea typeface="楷体_GB2312" pitchFamily="49" charset="-122"/>
              </a:rPr>
              <a:t>—</a:t>
            </a:r>
            <a:r>
              <a:rPr kumimoji="1" lang="zh-CN" altLang="en-US" dirty="0">
                <a:solidFill>
                  <a:srgbClr val="CC00CC"/>
                </a:solidFill>
                <a:ea typeface="楷体_GB2312" pitchFamily="49" charset="-122"/>
              </a:rPr>
              <a:t>自旋量子数</a:t>
            </a:r>
          </a:p>
        </p:txBody>
      </p:sp>
      <p:sp>
        <p:nvSpPr>
          <p:cNvPr id="7" name="Rectangle 10"/>
          <p:cNvSpPr>
            <a:spLocks noChangeArrowheads="1"/>
          </p:cNvSpPr>
          <p:nvPr/>
        </p:nvSpPr>
        <p:spPr bwMode="auto">
          <a:xfrm>
            <a:off x="2182291" y="4169108"/>
            <a:ext cx="4470400"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kumimoji="1" lang="zh-CN" altLang="en-US" dirty="0">
                <a:solidFill>
                  <a:srgbClr val="CC00CC"/>
                </a:solidFill>
                <a:ea typeface="楷体_GB2312" pitchFamily="49" charset="-122"/>
              </a:rPr>
              <a:t>自旋磁量子数 </a:t>
            </a:r>
            <a:r>
              <a:rPr kumimoji="1" lang="en-US" altLang="zh-CN" sz="2800" i="1" dirty="0" err="1">
                <a:solidFill>
                  <a:srgbClr val="CC00CC"/>
                </a:solidFill>
                <a:ea typeface="楷体_GB2312" pitchFamily="49" charset="-122"/>
              </a:rPr>
              <a:t>m</a:t>
            </a:r>
            <a:r>
              <a:rPr kumimoji="1" lang="en-US" altLang="zh-CN" sz="2800" i="1" baseline="-22000" dirty="0" err="1">
                <a:solidFill>
                  <a:srgbClr val="CC00CC"/>
                </a:solidFill>
                <a:ea typeface="楷体_GB2312" pitchFamily="49" charset="-122"/>
              </a:rPr>
              <a:t>s</a:t>
            </a:r>
            <a:r>
              <a:rPr kumimoji="1" lang="en-US" altLang="zh-CN" sz="2800" dirty="0">
                <a:solidFill>
                  <a:srgbClr val="CC00CC"/>
                </a:solidFill>
                <a:ea typeface="楷体_GB2312" pitchFamily="49" charset="-122"/>
              </a:rPr>
              <a:t> </a:t>
            </a:r>
            <a:r>
              <a:rPr kumimoji="1" lang="zh-CN" altLang="en-US" dirty="0">
                <a:solidFill>
                  <a:srgbClr val="CC00CC"/>
                </a:solidFill>
                <a:ea typeface="楷体_GB2312" pitchFamily="49" charset="-122"/>
              </a:rPr>
              <a:t>取值个数为              </a:t>
            </a:r>
          </a:p>
        </p:txBody>
      </p:sp>
      <p:sp>
        <p:nvSpPr>
          <p:cNvPr id="8" name="Rectangle 11"/>
          <p:cNvSpPr>
            <a:spLocks noChangeArrowheads="1"/>
          </p:cNvSpPr>
          <p:nvPr/>
        </p:nvSpPr>
        <p:spPr bwMode="auto">
          <a:xfrm>
            <a:off x="2041004" y="435306"/>
            <a:ext cx="2460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FF0000"/>
                </a:solidFill>
              </a:rPr>
              <a:t> 14. </a:t>
            </a:r>
            <a:r>
              <a:rPr kumimoji="1" lang="zh-CN" altLang="en-US" sz="3200" dirty="0">
                <a:solidFill>
                  <a:srgbClr val="FF0000"/>
                </a:solidFill>
              </a:rPr>
              <a:t>电子自旋</a:t>
            </a:r>
            <a:endParaRPr kumimoji="1" lang="en-US" altLang="zh-CN" sz="3200" dirty="0">
              <a:solidFill>
                <a:srgbClr val="FF0000"/>
              </a:solidFill>
            </a:endParaRPr>
          </a:p>
        </p:txBody>
      </p:sp>
      <p:graphicFrame>
        <p:nvGraphicFramePr>
          <p:cNvPr id="17" name="Object 21"/>
          <p:cNvGraphicFramePr>
            <a:graphicFrameLocks noChangeAspect="1"/>
          </p:cNvGraphicFramePr>
          <p:nvPr>
            <p:extLst>
              <p:ext uri="{D42A27DB-BD31-4B8C-83A1-F6EECF244321}">
                <p14:modId xmlns:p14="http://schemas.microsoft.com/office/powerpoint/2010/main" val="436770991"/>
              </p:ext>
            </p:extLst>
          </p:nvPr>
        </p:nvGraphicFramePr>
        <p:xfrm>
          <a:off x="2572817" y="1673556"/>
          <a:ext cx="2357437" cy="636588"/>
        </p:xfrm>
        <a:graphic>
          <a:graphicData uri="http://schemas.openxmlformats.org/presentationml/2006/ole">
            <mc:AlternateContent xmlns:mc="http://schemas.openxmlformats.org/markup-compatibility/2006">
              <mc:Choice xmlns:v="urn:schemas-microsoft-com:vml" Requires="v">
                <p:oleObj spid="_x0000_s256623" name="Equation" r:id="rId3" imgW="939392" imgH="253890" progId="Equation.3">
                  <p:embed/>
                </p:oleObj>
              </mc:Choice>
              <mc:Fallback>
                <p:oleObj name="Equation" r:id="rId3" imgW="939392"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2817" y="1673556"/>
                        <a:ext cx="2357437"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22"/>
          <p:cNvGraphicFramePr>
            <a:graphicFrameLocks noChangeAspect="1"/>
          </p:cNvGraphicFramePr>
          <p:nvPr>
            <p:extLst>
              <p:ext uri="{D42A27DB-BD31-4B8C-83A1-F6EECF244321}">
                <p14:modId xmlns:p14="http://schemas.microsoft.com/office/powerpoint/2010/main" val="1675693036"/>
              </p:ext>
            </p:extLst>
          </p:nvPr>
        </p:nvGraphicFramePr>
        <p:xfrm>
          <a:off x="2787128" y="3602371"/>
          <a:ext cx="1714500" cy="657225"/>
        </p:xfrm>
        <a:graphic>
          <a:graphicData uri="http://schemas.openxmlformats.org/presentationml/2006/ole">
            <mc:AlternateContent xmlns:mc="http://schemas.openxmlformats.org/markup-compatibility/2006">
              <mc:Choice xmlns:v="urn:schemas-microsoft-com:vml" Requires="v">
                <p:oleObj spid="_x0000_s256624" name="Equation" r:id="rId5" imgW="596900" imgH="228600" progId="Equation.3">
                  <p:embed/>
                </p:oleObj>
              </mc:Choice>
              <mc:Fallback>
                <p:oleObj name="Equation" r:id="rId5" imgW="5969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128" y="3602371"/>
                        <a:ext cx="17145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23"/>
          <p:cNvGraphicFramePr>
            <a:graphicFrameLocks noChangeAspect="1"/>
          </p:cNvGraphicFramePr>
          <p:nvPr>
            <p:extLst>
              <p:ext uri="{D42A27DB-BD31-4B8C-83A1-F6EECF244321}">
                <p14:modId xmlns:p14="http://schemas.microsoft.com/office/powerpoint/2010/main" val="3578521509"/>
              </p:ext>
            </p:extLst>
          </p:nvPr>
        </p:nvGraphicFramePr>
        <p:xfrm>
          <a:off x="1929879" y="5888369"/>
          <a:ext cx="3357563" cy="677862"/>
        </p:xfrm>
        <a:graphic>
          <a:graphicData uri="http://schemas.openxmlformats.org/presentationml/2006/ole">
            <mc:AlternateContent xmlns:mc="http://schemas.openxmlformats.org/markup-compatibility/2006">
              <mc:Choice xmlns:v="urn:schemas-microsoft-com:vml" Requires="v">
                <p:oleObj spid="_x0000_s256625" name="Equation" r:id="rId7" imgW="1384300" imgH="279400" progId="Equation.3">
                  <p:embed/>
                </p:oleObj>
              </mc:Choice>
              <mc:Fallback>
                <p:oleObj name="Equation" r:id="rId7" imgW="1384300" imgH="279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9879" y="5888369"/>
                        <a:ext cx="3357563" cy="67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Rectangle 17"/>
          <p:cNvSpPr>
            <a:spLocks noChangeArrowheads="1"/>
          </p:cNvSpPr>
          <p:nvPr/>
        </p:nvSpPr>
        <p:spPr bwMode="auto">
          <a:xfrm>
            <a:off x="3174478" y="4770771"/>
            <a:ext cx="1301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ea typeface="楷体_GB2312" pitchFamily="49" charset="-122"/>
              </a:rPr>
              <a:t>2</a:t>
            </a:r>
            <a:r>
              <a:rPr kumimoji="1" lang="en-US" altLang="zh-CN" sz="2800" i="1" dirty="0">
                <a:ea typeface="楷体_GB2312" pitchFamily="49" charset="-122"/>
              </a:rPr>
              <a:t>s </a:t>
            </a:r>
            <a:r>
              <a:rPr kumimoji="1" lang="en-US" altLang="zh-CN" dirty="0">
                <a:ea typeface="楷体_GB2312" pitchFamily="49" charset="-122"/>
              </a:rPr>
              <a:t>+1= 2</a:t>
            </a:r>
          </a:p>
        </p:txBody>
      </p:sp>
      <p:sp>
        <p:nvSpPr>
          <p:cNvPr id="22" name="Rectangle 16"/>
          <p:cNvSpPr>
            <a:spLocks noChangeArrowheads="1"/>
          </p:cNvSpPr>
          <p:nvPr/>
        </p:nvSpPr>
        <p:spPr bwMode="auto">
          <a:xfrm>
            <a:off x="3963466" y="5235908"/>
            <a:ext cx="1617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dirty="0" err="1">
                <a:solidFill>
                  <a:srgbClr val="009900"/>
                </a:solidFill>
                <a:ea typeface="楷体_GB2312" pitchFamily="49" charset="-122"/>
              </a:rPr>
              <a:t>m</a:t>
            </a:r>
            <a:r>
              <a:rPr kumimoji="1" lang="en-US" altLang="zh-CN" sz="2800" baseline="-20000" dirty="0" err="1">
                <a:solidFill>
                  <a:srgbClr val="009900"/>
                </a:solidFill>
                <a:ea typeface="楷体_GB2312" pitchFamily="49" charset="-122"/>
              </a:rPr>
              <a:t>s</a:t>
            </a:r>
            <a:r>
              <a:rPr kumimoji="1" lang="en-US" altLang="zh-CN" sz="2800" baseline="-20000" dirty="0">
                <a:solidFill>
                  <a:srgbClr val="009900"/>
                </a:solidFill>
                <a:ea typeface="楷体_GB2312" pitchFamily="49" charset="-122"/>
              </a:rPr>
              <a:t> </a:t>
            </a:r>
            <a:r>
              <a:rPr kumimoji="1" lang="en-US" altLang="zh-CN" sz="2800" i="1" dirty="0">
                <a:solidFill>
                  <a:srgbClr val="009900"/>
                </a:solidFill>
                <a:ea typeface="楷体_GB2312" pitchFamily="49" charset="-122"/>
              </a:rPr>
              <a:t>= </a:t>
            </a:r>
            <a:r>
              <a:rPr kumimoji="1" lang="en-US" altLang="zh-CN" dirty="0">
                <a:solidFill>
                  <a:srgbClr val="009900"/>
                </a:solidFill>
                <a:ea typeface="楷体_GB2312" pitchFamily="49" charset="-122"/>
              </a:rPr>
              <a:t>±1/2</a:t>
            </a:r>
          </a:p>
        </p:txBody>
      </p:sp>
      <p:sp>
        <p:nvSpPr>
          <p:cNvPr id="23" name="Rectangle 18"/>
          <p:cNvSpPr>
            <a:spLocks noChangeArrowheads="1"/>
          </p:cNvSpPr>
          <p:nvPr/>
        </p:nvSpPr>
        <p:spPr bwMode="auto">
          <a:xfrm>
            <a:off x="2218804" y="5242258"/>
            <a:ext cx="2111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CC3300"/>
                </a:solidFill>
                <a:ea typeface="楷体_GB2312" pitchFamily="49" charset="-122"/>
              </a:rPr>
              <a:t>则</a:t>
            </a:r>
            <a:r>
              <a:rPr kumimoji="1" lang="zh-CN" altLang="en-US" sz="2800" i="1" dirty="0">
                <a:solidFill>
                  <a:srgbClr val="CC3300"/>
                </a:solidFill>
                <a:ea typeface="楷体_GB2312" pitchFamily="49" charset="-122"/>
              </a:rPr>
              <a:t>  </a:t>
            </a:r>
            <a:r>
              <a:rPr kumimoji="1" lang="en-US" altLang="zh-CN" sz="2800" i="1" dirty="0">
                <a:solidFill>
                  <a:srgbClr val="0070C0"/>
                </a:solidFill>
                <a:ea typeface="楷体_GB2312" pitchFamily="49" charset="-122"/>
              </a:rPr>
              <a:t>s </a:t>
            </a:r>
            <a:r>
              <a:rPr kumimoji="1" lang="en-US" altLang="zh-CN" i="1" dirty="0">
                <a:solidFill>
                  <a:srgbClr val="0070C0"/>
                </a:solidFill>
                <a:ea typeface="楷体_GB2312" pitchFamily="49" charset="-122"/>
              </a:rPr>
              <a:t>=</a:t>
            </a:r>
            <a:r>
              <a:rPr kumimoji="1" lang="en-US" altLang="zh-CN" sz="2800" i="1" dirty="0">
                <a:solidFill>
                  <a:srgbClr val="0070C0"/>
                </a:solidFill>
                <a:ea typeface="楷体_GB2312" pitchFamily="49" charset="-122"/>
              </a:rPr>
              <a:t> </a:t>
            </a:r>
            <a:r>
              <a:rPr kumimoji="1" lang="en-US" altLang="zh-CN" dirty="0">
                <a:solidFill>
                  <a:srgbClr val="0070C0"/>
                </a:solidFill>
                <a:ea typeface="楷体_GB2312" pitchFamily="49" charset="-122"/>
              </a:rPr>
              <a:t>1/2 </a:t>
            </a:r>
            <a:r>
              <a:rPr kumimoji="1" lang="zh-CN" altLang="en-US" dirty="0">
                <a:solidFill>
                  <a:srgbClr val="0070C0"/>
                </a:solidFill>
                <a:ea typeface="楷体_GB2312" pitchFamily="49" charset="-122"/>
              </a:rPr>
              <a:t>，</a:t>
            </a:r>
          </a:p>
        </p:txBody>
      </p:sp>
      <p:pic>
        <p:nvPicPr>
          <p:cNvPr id="24" name="Picture 2" descr="电子自旋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0817" y="1484646"/>
            <a:ext cx="3278187"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9"/>
          <p:cNvSpPr txBox="1">
            <a:spLocks noChangeArrowheads="1"/>
          </p:cNvSpPr>
          <p:nvPr/>
        </p:nvSpPr>
        <p:spPr bwMode="auto">
          <a:xfrm>
            <a:off x="7325792" y="5761371"/>
            <a:ext cx="26876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a:latin typeface="楷体_GB2312" pitchFamily="49" charset="-122"/>
                <a:ea typeface="楷体_GB2312" pitchFamily="49" charset="-122"/>
              </a:rPr>
              <a:t>电子自旋角动量在    </a:t>
            </a:r>
          </a:p>
          <a:p>
            <a:pPr eaLnBrk="1" hangingPunct="1"/>
            <a:r>
              <a:rPr kumimoji="1" lang="zh-CN" altLang="en-US" sz="2000" dirty="0">
                <a:latin typeface="楷体_GB2312" pitchFamily="49" charset="-122"/>
                <a:ea typeface="楷体_GB2312" pitchFamily="49" charset="-122"/>
              </a:rPr>
              <a:t> 外磁场中的取向</a:t>
            </a:r>
          </a:p>
        </p:txBody>
      </p:sp>
      <p:grpSp>
        <p:nvGrpSpPr>
          <p:cNvPr id="26" name="Group 12"/>
          <p:cNvGrpSpPr>
            <a:grpSpLocks/>
          </p:cNvGrpSpPr>
          <p:nvPr/>
        </p:nvGrpSpPr>
        <p:grpSpPr bwMode="auto">
          <a:xfrm>
            <a:off x="6892403" y="1484645"/>
            <a:ext cx="3276600" cy="4232275"/>
            <a:chOff x="3329" y="617"/>
            <a:chExt cx="2064" cy="2666"/>
          </a:xfrm>
        </p:grpSpPr>
        <p:pic>
          <p:nvPicPr>
            <p:cNvPr id="27" name="Picture 13" descr="电子自旋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9" y="617"/>
              <a:ext cx="2064" cy="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Line 14"/>
            <p:cNvSpPr>
              <a:spLocks noChangeShapeType="1"/>
            </p:cNvSpPr>
            <p:nvPr/>
          </p:nvSpPr>
          <p:spPr bwMode="auto">
            <a:xfrm>
              <a:off x="5077" y="2486"/>
              <a:ext cx="67" cy="0"/>
            </a:xfrm>
            <a:prstGeom prst="line">
              <a:avLst/>
            </a:prstGeom>
            <a:noFill/>
            <a:ln w="9525">
              <a:solidFill>
                <a:schemeClr val="bg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29" name="Line 15"/>
          <p:cNvSpPr>
            <a:spLocks noChangeShapeType="1"/>
          </p:cNvSpPr>
          <p:nvPr/>
        </p:nvSpPr>
        <p:spPr bwMode="auto">
          <a:xfrm>
            <a:off x="9684815" y="2984831"/>
            <a:ext cx="106362" cy="0"/>
          </a:xfrm>
          <a:prstGeom prst="line">
            <a:avLst/>
          </a:prstGeom>
          <a:noFill/>
          <a:ln w="9525">
            <a:solidFill>
              <a:schemeClr val="bg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22"/>
          <p:cNvGraphicFramePr>
            <a:graphicFrameLocks noChangeAspect="1"/>
          </p:cNvGraphicFramePr>
          <p:nvPr>
            <p:extLst>
              <p:ext uri="{D42A27DB-BD31-4B8C-83A1-F6EECF244321}">
                <p14:modId xmlns:p14="http://schemas.microsoft.com/office/powerpoint/2010/main" val="3822688341"/>
              </p:ext>
            </p:extLst>
          </p:nvPr>
        </p:nvGraphicFramePr>
        <p:xfrm>
          <a:off x="8112978" y="745616"/>
          <a:ext cx="1546225" cy="592720"/>
        </p:xfrm>
        <a:graphic>
          <a:graphicData uri="http://schemas.openxmlformats.org/presentationml/2006/ole">
            <mc:AlternateContent xmlns:mc="http://schemas.openxmlformats.org/markup-compatibility/2006">
              <mc:Choice xmlns:v="urn:schemas-microsoft-com:vml" Requires="v">
                <p:oleObj spid="_x0000_s256626" name="Equation" r:id="rId11" imgW="596900" imgH="228600" progId="Equation.3">
                  <p:embed/>
                </p:oleObj>
              </mc:Choice>
              <mc:Fallback>
                <p:oleObj name="Equation" r:id="rId11" imgW="5969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978" y="745616"/>
                        <a:ext cx="1546225" cy="592720"/>
                      </a:xfrm>
                      <a:prstGeom prst="rect">
                        <a:avLst/>
                      </a:prstGeom>
                      <a:solidFill>
                        <a:schemeClr val="bg1"/>
                      </a:solidFill>
                      <a:ln>
                        <a:noFill/>
                      </a:ln>
                      <a:effectLst/>
                      <a:extLst/>
                    </p:spPr>
                  </p:pic>
                </p:oleObj>
              </mc:Fallback>
            </mc:AlternateContent>
          </a:graphicData>
        </a:graphic>
      </p:graphicFrame>
      <p:sp>
        <p:nvSpPr>
          <p:cNvPr id="33" name="Rectangle 19"/>
          <p:cNvSpPr>
            <a:spLocks noChangeArrowheads="1"/>
          </p:cNvSpPr>
          <p:nvPr/>
        </p:nvSpPr>
        <p:spPr bwMode="auto">
          <a:xfrm>
            <a:off x="7728224" y="1544360"/>
            <a:ext cx="1362075" cy="409575"/>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Tree>
    <p:extLst>
      <p:ext uri="{BB962C8B-B14F-4D97-AF65-F5344CB8AC3E}">
        <p14:creationId xmlns:p14="http://schemas.microsoft.com/office/powerpoint/2010/main" val="264128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circle(in)">
                                      <p:cBhvr>
                                        <p:cTn id="41" dur="20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circle(in)">
                                      <p:cBhvr>
                                        <p:cTn id="53" dur="2000"/>
                                        <p:tgtEl>
                                          <p:spTgt spid="22"/>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circle(in)">
                                      <p:cBhvr>
                                        <p:cTn id="56" dur="20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inVertical)">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ppt_x"/>
                                          </p:val>
                                        </p:tav>
                                        <p:tav tm="100000">
                                          <p:val>
                                            <p:strVal val="#ppt_x"/>
                                          </p:val>
                                        </p:tav>
                                      </p:tavLst>
                                    </p:anim>
                                    <p:anim calcmode="lin" valueType="num">
                                      <p:cBhvr additive="base">
                                        <p:cTn id="77" dur="500" fill="hold"/>
                                        <p:tgtEl>
                                          <p:spTgt spid="29"/>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500" fill="hold"/>
                                        <p:tgtEl>
                                          <p:spTgt spid="33"/>
                                        </p:tgtEl>
                                        <p:attrNameLst>
                                          <p:attrName>ppt_x</p:attrName>
                                        </p:attrNameLst>
                                      </p:cBhvr>
                                      <p:tavLst>
                                        <p:tav tm="0">
                                          <p:val>
                                            <p:strVal val="#ppt_x"/>
                                          </p:val>
                                        </p:tav>
                                        <p:tav tm="100000">
                                          <p:val>
                                            <p:strVal val="#ppt_x"/>
                                          </p:val>
                                        </p:tav>
                                      </p:tavLst>
                                    </p:anim>
                                    <p:anim calcmode="lin" valueType="num">
                                      <p:cBhvr additive="base">
                                        <p:cTn id="8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ppt_x"/>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500" fill="hold"/>
                                        <p:tgtEl>
                                          <p:spTgt spid="32"/>
                                        </p:tgtEl>
                                        <p:attrNameLst>
                                          <p:attrName>ppt_x</p:attrName>
                                        </p:attrNameLst>
                                      </p:cBhvr>
                                      <p:tavLst>
                                        <p:tav tm="0">
                                          <p:val>
                                            <p:strVal val="#ppt_x"/>
                                          </p:val>
                                        </p:tav>
                                        <p:tav tm="100000">
                                          <p:val>
                                            <p:strVal val="#ppt_x"/>
                                          </p:val>
                                        </p:tav>
                                      </p:tavLst>
                                    </p:anim>
                                    <p:anim calcmode="lin" valueType="num">
                                      <p:cBhvr additive="base">
                                        <p:cTn id="9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21" grpId="0"/>
      <p:bldP spid="22" grpId="0"/>
      <p:bldP spid="23" grpId="0"/>
      <p:bldP spid="25" grpId="0"/>
      <p:bldP spid="29" grpId="0" animBg="1"/>
      <p:bldP spid="33"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330759" y="542618"/>
            <a:ext cx="6977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FF0000"/>
                </a:solidFill>
              </a:rPr>
              <a:t>15. </a:t>
            </a:r>
            <a:r>
              <a:rPr kumimoji="1" lang="zh-CN" altLang="en-US" sz="2800" dirty="0">
                <a:solidFill>
                  <a:srgbClr val="FF0000"/>
                </a:solidFill>
              </a:rPr>
              <a:t>描述原子中电子状态的四个量子数</a:t>
            </a:r>
          </a:p>
        </p:txBody>
      </p:sp>
      <p:sp>
        <p:nvSpPr>
          <p:cNvPr id="3" name="Rectangle 3"/>
          <p:cNvSpPr>
            <a:spLocks noChangeArrowheads="1"/>
          </p:cNvSpPr>
          <p:nvPr/>
        </p:nvSpPr>
        <p:spPr bwMode="auto">
          <a:xfrm>
            <a:off x="2035485" y="1120468"/>
            <a:ext cx="6784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987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kumimoji="1" lang="en-US" altLang="zh-CN" dirty="0">
                <a:solidFill>
                  <a:srgbClr val="0000FF"/>
                </a:solidFill>
              </a:rPr>
              <a:t>(1) </a:t>
            </a:r>
            <a:r>
              <a:rPr kumimoji="1" lang="zh-CN" altLang="en-US" dirty="0">
                <a:solidFill>
                  <a:srgbClr val="0000FF"/>
                </a:solidFill>
              </a:rPr>
              <a:t>主量子数 </a:t>
            </a:r>
            <a:r>
              <a:rPr kumimoji="1" lang="en-US" altLang="zh-CN" i="1" dirty="0">
                <a:solidFill>
                  <a:srgbClr val="0000FF"/>
                </a:solidFill>
              </a:rPr>
              <a:t>n</a:t>
            </a:r>
            <a:r>
              <a:rPr kumimoji="1" lang="en-US" altLang="zh-CN" dirty="0">
                <a:solidFill>
                  <a:srgbClr val="0000FF"/>
                </a:solidFill>
              </a:rPr>
              <a:t>  ( 1 , 2 , 3, ……)</a:t>
            </a:r>
          </a:p>
        </p:txBody>
      </p:sp>
      <p:sp>
        <p:nvSpPr>
          <p:cNvPr id="4" name="Rectangle 4"/>
          <p:cNvSpPr>
            <a:spLocks noChangeArrowheads="1"/>
          </p:cNvSpPr>
          <p:nvPr/>
        </p:nvSpPr>
        <p:spPr bwMode="auto">
          <a:xfrm>
            <a:off x="2338696" y="2320618"/>
            <a:ext cx="692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a:solidFill>
                  <a:srgbClr val="FF00FF"/>
                </a:solidFill>
              </a:rPr>
              <a:t>(2) </a:t>
            </a:r>
            <a:r>
              <a:rPr kumimoji="1" lang="zh-CN" altLang="en-US">
                <a:solidFill>
                  <a:srgbClr val="FF00FF"/>
                </a:solidFill>
              </a:rPr>
              <a:t>角量子数  </a:t>
            </a:r>
            <a:r>
              <a:rPr kumimoji="1" lang="en-US" altLang="zh-CN" i="1">
                <a:solidFill>
                  <a:srgbClr val="FF00FF"/>
                </a:solidFill>
              </a:rPr>
              <a:t>l  </a:t>
            </a:r>
            <a:r>
              <a:rPr kumimoji="1" lang="en-US" altLang="zh-CN">
                <a:solidFill>
                  <a:srgbClr val="FF00FF"/>
                </a:solidFill>
              </a:rPr>
              <a:t>( 0</a:t>
            </a:r>
            <a:r>
              <a:rPr kumimoji="1" lang="zh-CN" altLang="en-US">
                <a:solidFill>
                  <a:srgbClr val="FF00FF"/>
                </a:solidFill>
              </a:rPr>
              <a:t>，</a:t>
            </a:r>
            <a:r>
              <a:rPr kumimoji="1" lang="en-US" altLang="zh-CN">
                <a:solidFill>
                  <a:srgbClr val="FF00FF"/>
                </a:solidFill>
              </a:rPr>
              <a:t>1</a:t>
            </a:r>
            <a:r>
              <a:rPr kumimoji="1" lang="zh-CN" altLang="en-US">
                <a:solidFill>
                  <a:srgbClr val="FF00FF"/>
                </a:solidFill>
              </a:rPr>
              <a:t>，</a:t>
            </a:r>
            <a:r>
              <a:rPr kumimoji="1" lang="en-US" altLang="zh-CN">
                <a:solidFill>
                  <a:srgbClr val="FF00FF"/>
                </a:solidFill>
              </a:rPr>
              <a:t>2</a:t>
            </a:r>
            <a:r>
              <a:rPr kumimoji="1" lang="zh-CN" altLang="en-US">
                <a:solidFill>
                  <a:srgbClr val="FF00FF"/>
                </a:solidFill>
              </a:rPr>
              <a:t>，</a:t>
            </a:r>
            <a:r>
              <a:rPr kumimoji="1" lang="en-US" altLang="zh-CN">
                <a:solidFill>
                  <a:srgbClr val="FF00FF"/>
                </a:solidFill>
              </a:rPr>
              <a:t>……. , </a:t>
            </a:r>
            <a:r>
              <a:rPr kumimoji="1" lang="en-US" altLang="zh-CN" i="1">
                <a:solidFill>
                  <a:srgbClr val="FF00FF"/>
                </a:solidFill>
              </a:rPr>
              <a:t>n </a:t>
            </a:r>
            <a:r>
              <a:rPr kumimoji="1" lang="en-US" altLang="zh-CN">
                <a:solidFill>
                  <a:srgbClr val="FF00FF"/>
                </a:solidFill>
              </a:rPr>
              <a:t>-1 ) </a:t>
            </a:r>
          </a:p>
        </p:txBody>
      </p:sp>
      <p:sp>
        <p:nvSpPr>
          <p:cNvPr id="5" name="Rectangle 5"/>
          <p:cNvSpPr>
            <a:spLocks noChangeArrowheads="1"/>
          </p:cNvSpPr>
          <p:nvPr/>
        </p:nvSpPr>
        <p:spPr bwMode="auto">
          <a:xfrm>
            <a:off x="2360922" y="3563630"/>
            <a:ext cx="729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dirty="0">
                <a:solidFill>
                  <a:srgbClr val="CC3300"/>
                </a:solidFill>
              </a:rPr>
              <a:t>(3) </a:t>
            </a:r>
            <a:r>
              <a:rPr kumimoji="1" lang="zh-CN" altLang="en-US" dirty="0">
                <a:solidFill>
                  <a:srgbClr val="CC3300"/>
                </a:solidFill>
              </a:rPr>
              <a:t>磁量子数  </a:t>
            </a:r>
            <a:r>
              <a:rPr kumimoji="1" lang="en-US" altLang="zh-CN" i="1" dirty="0">
                <a:solidFill>
                  <a:srgbClr val="CC3300"/>
                </a:solidFill>
              </a:rPr>
              <a:t>m</a:t>
            </a:r>
            <a:r>
              <a:rPr kumimoji="1" lang="en-US" altLang="zh-CN" i="1" baseline="-20000" dirty="0">
                <a:solidFill>
                  <a:srgbClr val="CC3300"/>
                </a:solidFill>
              </a:rPr>
              <a:t>l  </a:t>
            </a:r>
            <a:r>
              <a:rPr kumimoji="1" lang="en-US" altLang="zh-CN" dirty="0">
                <a:solidFill>
                  <a:srgbClr val="CC3300"/>
                </a:solidFill>
              </a:rPr>
              <a:t>( 0</a:t>
            </a:r>
            <a:r>
              <a:rPr kumimoji="1" lang="zh-CN" altLang="en-US" dirty="0">
                <a:solidFill>
                  <a:srgbClr val="CC3300"/>
                </a:solidFill>
              </a:rPr>
              <a:t>，</a:t>
            </a:r>
            <a:r>
              <a:rPr kumimoji="1" lang="en-US" altLang="zh-CN" dirty="0">
                <a:solidFill>
                  <a:srgbClr val="CC3300"/>
                </a:solidFill>
              </a:rPr>
              <a:t>±1</a:t>
            </a:r>
            <a:r>
              <a:rPr kumimoji="1" lang="zh-CN" altLang="en-US" dirty="0">
                <a:solidFill>
                  <a:srgbClr val="CC3300"/>
                </a:solidFill>
              </a:rPr>
              <a:t>， </a:t>
            </a:r>
            <a:r>
              <a:rPr kumimoji="1" lang="en-US" altLang="zh-CN" dirty="0">
                <a:solidFill>
                  <a:srgbClr val="CC3300"/>
                </a:solidFill>
              </a:rPr>
              <a:t>± 2</a:t>
            </a:r>
            <a:r>
              <a:rPr kumimoji="1" lang="zh-CN" altLang="en-US" dirty="0">
                <a:solidFill>
                  <a:srgbClr val="CC3300"/>
                </a:solidFill>
              </a:rPr>
              <a:t>，</a:t>
            </a:r>
            <a:r>
              <a:rPr kumimoji="1" lang="en-US" altLang="zh-CN" dirty="0">
                <a:solidFill>
                  <a:srgbClr val="CC3300"/>
                </a:solidFill>
              </a:rPr>
              <a:t>……. , ± </a:t>
            </a:r>
            <a:r>
              <a:rPr kumimoji="1" lang="en-US" altLang="zh-CN" i="1" dirty="0">
                <a:solidFill>
                  <a:srgbClr val="CC3300"/>
                </a:solidFill>
              </a:rPr>
              <a:t>l</a:t>
            </a:r>
            <a:r>
              <a:rPr kumimoji="1" lang="en-US" altLang="zh-CN" dirty="0">
                <a:solidFill>
                  <a:srgbClr val="CC3300"/>
                </a:solidFill>
              </a:rPr>
              <a:t> ) </a:t>
            </a:r>
          </a:p>
        </p:txBody>
      </p:sp>
      <p:sp>
        <p:nvSpPr>
          <p:cNvPr id="6" name="Rectangle 6"/>
          <p:cNvSpPr>
            <a:spLocks noChangeArrowheads="1"/>
          </p:cNvSpPr>
          <p:nvPr/>
        </p:nvSpPr>
        <p:spPr bwMode="auto">
          <a:xfrm>
            <a:off x="2383147" y="4789180"/>
            <a:ext cx="7013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olidFill>
                  <a:srgbClr val="CC00CC"/>
                </a:solidFill>
              </a:rPr>
              <a:t>(4) </a:t>
            </a:r>
            <a:r>
              <a:rPr kumimoji="1" lang="zh-CN" altLang="en-US" dirty="0">
                <a:solidFill>
                  <a:srgbClr val="CC00CC"/>
                </a:solidFill>
              </a:rPr>
              <a:t>自旋磁量子数  </a:t>
            </a:r>
            <a:r>
              <a:rPr kumimoji="1" lang="en-US" altLang="zh-CN" i="1" dirty="0" err="1">
                <a:solidFill>
                  <a:srgbClr val="CC00CC"/>
                </a:solidFill>
              </a:rPr>
              <a:t>m</a:t>
            </a:r>
            <a:r>
              <a:rPr kumimoji="1" lang="en-US" altLang="zh-CN" i="1" baseline="-20000" dirty="0" err="1">
                <a:solidFill>
                  <a:srgbClr val="CC00CC"/>
                </a:solidFill>
              </a:rPr>
              <a:t>s</a:t>
            </a:r>
            <a:r>
              <a:rPr kumimoji="1" lang="en-US" altLang="zh-CN" i="1" baseline="-20000" dirty="0">
                <a:solidFill>
                  <a:srgbClr val="CC00CC"/>
                </a:solidFill>
              </a:rPr>
              <a:t>  </a:t>
            </a:r>
            <a:r>
              <a:rPr kumimoji="1" lang="en-US" altLang="zh-CN" dirty="0">
                <a:solidFill>
                  <a:srgbClr val="CC00CC"/>
                </a:solidFill>
              </a:rPr>
              <a:t>( 1/2 ,  -1/2 ) </a:t>
            </a:r>
          </a:p>
        </p:txBody>
      </p:sp>
      <p:sp>
        <p:nvSpPr>
          <p:cNvPr id="7" name="Rectangle 7"/>
          <p:cNvSpPr>
            <a:spLocks noChangeArrowheads="1"/>
          </p:cNvSpPr>
          <p:nvPr/>
        </p:nvSpPr>
        <p:spPr bwMode="auto">
          <a:xfrm>
            <a:off x="3175310" y="1728480"/>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ea typeface="楷体_GB2312" pitchFamily="49" charset="-122"/>
              </a:rPr>
              <a:t>大体上决定了电子能量</a:t>
            </a:r>
          </a:p>
        </p:txBody>
      </p:sp>
      <p:sp>
        <p:nvSpPr>
          <p:cNvPr id="8" name="Rectangle 8"/>
          <p:cNvSpPr>
            <a:spLocks noChangeArrowheads="1"/>
          </p:cNvSpPr>
          <p:nvPr/>
        </p:nvSpPr>
        <p:spPr bwMode="auto">
          <a:xfrm>
            <a:off x="3173721" y="2896880"/>
            <a:ext cx="7310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9900"/>
                </a:solidFill>
                <a:ea typeface="楷体_GB2312" pitchFamily="49" charset="-122"/>
              </a:rPr>
              <a:t>决定电子的轨道角动量大小，对能量也有稍许影响。</a:t>
            </a:r>
          </a:p>
        </p:txBody>
      </p:sp>
      <p:sp>
        <p:nvSpPr>
          <p:cNvPr id="9" name="Rectangle 9"/>
          <p:cNvSpPr>
            <a:spLocks noChangeArrowheads="1"/>
          </p:cNvSpPr>
          <p:nvPr/>
        </p:nvSpPr>
        <p:spPr bwMode="auto">
          <a:xfrm>
            <a:off x="3180071" y="4185930"/>
            <a:ext cx="416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70C0"/>
                </a:solidFill>
                <a:ea typeface="楷体_GB2312" pitchFamily="49" charset="-122"/>
              </a:rPr>
              <a:t>决定电子轨道角动量空间取向</a:t>
            </a:r>
          </a:p>
        </p:txBody>
      </p:sp>
      <p:sp>
        <p:nvSpPr>
          <p:cNvPr id="10" name="Rectangle 10"/>
          <p:cNvSpPr>
            <a:spLocks noChangeArrowheads="1"/>
          </p:cNvSpPr>
          <p:nvPr/>
        </p:nvSpPr>
        <p:spPr bwMode="auto">
          <a:xfrm>
            <a:off x="3173722" y="5392430"/>
            <a:ext cx="452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ea typeface="楷体_GB2312" pitchFamily="49" charset="-122"/>
              </a:rPr>
              <a:t>决定电子自旋角动量空间取向</a:t>
            </a:r>
          </a:p>
        </p:txBody>
      </p:sp>
    </p:spTree>
    <p:extLst>
      <p:ext uri="{BB962C8B-B14F-4D97-AF65-F5344CB8AC3E}">
        <p14:creationId xmlns:p14="http://schemas.microsoft.com/office/powerpoint/2010/main" val="173386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2000"/>
                                        <p:tgtEl>
                                          <p:spTgt spid="4"/>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2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2000"/>
                                        <p:tgtEl>
                                          <p:spTgt spid="5"/>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2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2000"/>
                                        <p:tgtEl>
                                          <p:spTgt spid="6"/>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65102" y="238662"/>
            <a:ext cx="7398179" cy="523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dirty="0">
                <a:solidFill>
                  <a:srgbClr val="CC3300"/>
                </a:solidFill>
              </a:rPr>
              <a:t>一维无限深方势阱中粒子的波函数和概率密度</a:t>
            </a:r>
          </a:p>
        </p:txBody>
      </p:sp>
      <p:graphicFrame>
        <p:nvGraphicFramePr>
          <p:cNvPr id="58" name="Object 8"/>
          <p:cNvGraphicFramePr>
            <a:graphicFrameLocks noChangeAspect="1"/>
          </p:cNvGraphicFramePr>
          <p:nvPr>
            <p:extLst>
              <p:ext uri="{D42A27DB-BD31-4B8C-83A1-F6EECF244321}">
                <p14:modId xmlns:p14="http://schemas.microsoft.com/office/powerpoint/2010/main" val="3477127849"/>
              </p:ext>
            </p:extLst>
          </p:nvPr>
        </p:nvGraphicFramePr>
        <p:xfrm>
          <a:off x="3063847" y="708026"/>
          <a:ext cx="4918133" cy="1035594"/>
        </p:xfrm>
        <a:graphic>
          <a:graphicData uri="http://schemas.openxmlformats.org/presentationml/2006/ole">
            <mc:AlternateContent xmlns:mc="http://schemas.openxmlformats.org/markup-compatibility/2006">
              <mc:Choice xmlns:v="urn:schemas-microsoft-com:vml" Requires="v">
                <p:oleObj spid="_x0000_s404510" name="公式" r:id="rId3" imgW="2145960" imgH="444240" progId="Equation.3">
                  <p:embed/>
                </p:oleObj>
              </mc:Choice>
              <mc:Fallback>
                <p:oleObj name="公式" r:id="rId3" imgW="2145960" imgH="444240" progId="Equation.3">
                  <p:embed/>
                  <p:pic>
                    <p:nvPicPr>
                      <p:cNvPr id="0" name=""/>
                      <p:cNvPicPr>
                        <a:picLocks noChangeAspect="1" noChangeArrowheads="1"/>
                      </p:cNvPicPr>
                      <p:nvPr/>
                    </p:nvPicPr>
                    <p:blipFill>
                      <a:blip r:embed="rId4"/>
                      <a:srcRect/>
                      <a:stretch>
                        <a:fillRect/>
                      </a:stretch>
                    </p:blipFill>
                    <p:spPr bwMode="auto">
                      <a:xfrm>
                        <a:off x="3063847" y="708026"/>
                        <a:ext cx="4918133" cy="1035594"/>
                      </a:xfrm>
                      <a:prstGeom prst="rect">
                        <a:avLst/>
                      </a:prstGeom>
                      <a:noFill/>
                      <a:ln>
                        <a:noFill/>
                      </a:ln>
                      <a:effectLst/>
                      <a:extLst/>
                    </p:spPr>
                  </p:pic>
                </p:oleObj>
              </mc:Fallback>
            </mc:AlternateContent>
          </a:graphicData>
        </a:graphic>
      </p:graphicFrame>
      <p:grpSp>
        <p:nvGrpSpPr>
          <p:cNvPr id="59" name="Group 3"/>
          <p:cNvGrpSpPr>
            <a:grpSpLocks/>
          </p:cNvGrpSpPr>
          <p:nvPr/>
        </p:nvGrpSpPr>
        <p:grpSpPr bwMode="auto">
          <a:xfrm>
            <a:off x="1751013" y="1390650"/>
            <a:ext cx="3424238" cy="5395912"/>
            <a:chOff x="271" y="480"/>
            <a:chExt cx="2157" cy="3399"/>
          </a:xfrm>
        </p:grpSpPr>
        <p:graphicFrame>
          <p:nvGraphicFramePr>
            <p:cNvPr id="60" name="Object 4"/>
            <p:cNvGraphicFramePr>
              <a:graphicFrameLocks noChangeAspect="1"/>
            </p:cNvGraphicFramePr>
            <p:nvPr/>
          </p:nvGraphicFramePr>
          <p:xfrm>
            <a:off x="307" y="882"/>
            <a:ext cx="447" cy="238"/>
          </p:xfrm>
          <a:graphic>
            <a:graphicData uri="http://schemas.openxmlformats.org/presentationml/2006/ole">
              <mc:AlternateContent xmlns:mc="http://schemas.openxmlformats.org/markup-compatibility/2006">
                <mc:Choice xmlns:v="urn:schemas-microsoft-com:vml" Requires="v">
                  <p:oleObj spid="_x0000_s404511" name="Equation" r:id="rId5" imgW="406048" imgH="215713" progId="Equation.3">
                    <p:embed/>
                  </p:oleObj>
                </mc:Choice>
                <mc:Fallback>
                  <p:oleObj name="Equation" r:id="rId5" imgW="406048"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 y="882"/>
                          <a:ext cx="447"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5"/>
            <p:cNvGraphicFramePr>
              <a:graphicFrameLocks noChangeAspect="1"/>
            </p:cNvGraphicFramePr>
            <p:nvPr/>
          </p:nvGraphicFramePr>
          <p:xfrm>
            <a:off x="279" y="1680"/>
            <a:ext cx="434" cy="254"/>
          </p:xfrm>
          <a:graphic>
            <a:graphicData uri="http://schemas.openxmlformats.org/presentationml/2006/ole">
              <mc:AlternateContent xmlns:mc="http://schemas.openxmlformats.org/markup-compatibility/2006">
                <mc:Choice xmlns:v="urn:schemas-microsoft-com:vml" Requires="v">
                  <p:oleObj spid="_x0000_s404512" name="Equation" r:id="rId7" imgW="393529" imgH="228501" progId="Equation.3">
                    <p:embed/>
                  </p:oleObj>
                </mc:Choice>
                <mc:Fallback>
                  <p:oleObj name="Equation" r:id="rId7" imgW="393529"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 y="1680"/>
                          <a:ext cx="434"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6"/>
            <p:cNvGraphicFramePr>
              <a:graphicFrameLocks noChangeAspect="1"/>
            </p:cNvGraphicFramePr>
            <p:nvPr/>
          </p:nvGraphicFramePr>
          <p:xfrm>
            <a:off x="271" y="2451"/>
            <a:ext cx="449" cy="237"/>
          </p:xfrm>
          <a:graphic>
            <a:graphicData uri="http://schemas.openxmlformats.org/presentationml/2006/ole">
              <mc:AlternateContent xmlns:mc="http://schemas.openxmlformats.org/markup-compatibility/2006">
                <mc:Choice xmlns:v="urn:schemas-microsoft-com:vml" Requires="v">
                  <p:oleObj spid="_x0000_s404513" name="Equation" r:id="rId9" imgW="406048" imgH="215713" progId="Equation.3">
                    <p:embed/>
                  </p:oleObj>
                </mc:Choice>
                <mc:Fallback>
                  <p:oleObj name="Equation" r:id="rId9" imgW="406048"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 y="2451"/>
                          <a:ext cx="449"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7"/>
            <p:cNvGraphicFramePr>
              <a:graphicFrameLocks noChangeAspect="1"/>
            </p:cNvGraphicFramePr>
            <p:nvPr/>
          </p:nvGraphicFramePr>
          <p:xfrm>
            <a:off x="285" y="3122"/>
            <a:ext cx="435" cy="238"/>
          </p:xfrm>
          <a:graphic>
            <a:graphicData uri="http://schemas.openxmlformats.org/presentationml/2006/ole">
              <mc:AlternateContent xmlns:mc="http://schemas.openxmlformats.org/markup-compatibility/2006">
                <mc:Choice xmlns:v="urn:schemas-microsoft-com:vml" Requires="v">
                  <p:oleObj spid="_x0000_s404514" name="Equation" r:id="rId11" imgW="393359" imgH="215713" progId="Equation.3">
                    <p:embed/>
                  </p:oleObj>
                </mc:Choice>
                <mc:Fallback>
                  <p:oleObj name="Equation" r:id="rId11" imgW="393359" imgH="2157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 y="3122"/>
                          <a:ext cx="43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8"/>
            <p:cNvGraphicFramePr>
              <a:graphicFrameLocks noChangeAspect="1"/>
            </p:cNvGraphicFramePr>
            <p:nvPr/>
          </p:nvGraphicFramePr>
          <p:xfrm>
            <a:off x="288" y="480"/>
            <a:ext cx="448" cy="306"/>
          </p:xfrm>
          <a:graphic>
            <a:graphicData uri="http://schemas.openxmlformats.org/presentationml/2006/ole">
              <mc:AlternateContent xmlns:mc="http://schemas.openxmlformats.org/markup-compatibility/2006">
                <mc:Choice xmlns:v="urn:schemas-microsoft-com:vml" Requires="v">
                  <p:oleObj spid="_x0000_s404515" name="Equation" r:id="rId13" imgW="355292" imgH="203024" progId="Equation.3">
                    <p:embed/>
                  </p:oleObj>
                </mc:Choice>
                <mc:Fallback>
                  <p:oleObj name="Equation" r:id="rId13" imgW="355292" imgH="20302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 y="480"/>
                          <a:ext cx="448"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Text Box 9"/>
            <p:cNvSpPr txBox="1">
              <a:spLocks noChangeArrowheads="1"/>
            </p:cNvSpPr>
            <p:nvPr/>
          </p:nvSpPr>
          <p:spPr bwMode="auto">
            <a:xfrm>
              <a:off x="1404" y="355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en-US" altLang="zh-CN" sz="2800"/>
                <a:t>o</a:t>
              </a:r>
            </a:p>
          </p:txBody>
        </p:sp>
        <p:sp>
          <p:nvSpPr>
            <p:cNvPr id="66" name="Line 10"/>
            <p:cNvSpPr>
              <a:spLocks noChangeShapeType="1"/>
            </p:cNvSpPr>
            <p:nvPr/>
          </p:nvSpPr>
          <p:spPr bwMode="auto">
            <a:xfrm>
              <a:off x="768" y="720"/>
              <a:ext cx="0" cy="28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11"/>
            <p:cNvSpPr>
              <a:spLocks noChangeShapeType="1"/>
            </p:cNvSpPr>
            <p:nvPr/>
          </p:nvSpPr>
          <p:spPr bwMode="auto">
            <a:xfrm>
              <a:off x="2304" y="720"/>
              <a:ext cx="0" cy="28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12"/>
            <p:cNvSpPr>
              <a:spLocks noChangeShapeType="1"/>
            </p:cNvSpPr>
            <p:nvPr/>
          </p:nvSpPr>
          <p:spPr bwMode="auto">
            <a:xfrm>
              <a:off x="768" y="1173"/>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13"/>
            <p:cNvSpPr>
              <a:spLocks noChangeShapeType="1"/>
            </p:cNvSpPr>
            <p:nvPr/>
          </p:nvSpPr>
          <p:spPr bwMode="auto">
            <a:xfrm>
              <a:off x="768" y="2001"/>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14"/>
            <p:cNvSpPr>
              <a:spLocks noChangeShapeType="1"/>
            </p:cNvSpPr>
            <p:nvPr/>
          </p:nvSpPr>
          <p:spPr bwMode="auto">
            <a:xfrm>
              <a:off x="768" y="2834"/>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15"/>
            <p:cNvSpPr>
              <a:spLocks noChangeShapeType="1"/>
            </p:cNvSpPr>
            <p:nvPr/>
          </p:nvSpPr>
          <p:spPr bwMode="auto">
            <a:xfrm>
              <a:off x="768" y="3488"/>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16"/>
            <p:cNvSpPr>
              <a:spLocks noChangeShapeType="1"/>
            </p:cNvSpPr>
            <p:nvPr/>
          </p:nvSpPr>
          <p:spPr bwMode="auto">
            <a:xfrm>
              <a:off x="768" y="3614"/>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Freeform 17"/>
            <p:cNvSpPr>
              <a:spLocks/>
            </p:cNvSpPr>
            <p:nvPr/>
          </p:nvSpPr>
          <p:spPr bwMode="auto">
            <a:xfrm>
              <a:off x="768" y="991"/>
              <a:ext cx="1536" cy="372"/>
            </a:xfrm>
            <a:custGeom>
              <a:avLst/>
              <a:gdLst>
                <a:gd name="T0" fmla="*/ 0 w 1392"/>
                <a:gd name="T1" fmla="*/ 1 h 728"/>
                <a:gd name="T2" fmla="*/ 4597 w 1392"/>
                <a:gd name="T3" fmla="*/ 1 h 728"/>
                <a:gd name="T4" fmla="*/ 10121 w 1392"/>
                <a:gd name="T5" fmla="*/ 1 h 728"/>
                <a:gd name="T6" fmla="*/ 16557 w 1392"/>
                <a:gd name="T7" fmla="*/ 1 h 728"/>
                <a:gd name="T8" fmla="*/ 22077 w 1392"/>
                <a:gd name="T9" fmla="*/ 1 h 728"/>
                <a:gd name="T10" fmla="*/ 26662 w 1392"/>
                <a:gd name="T11" fmla="*/ 1 h 728"/>
                <a:gd name="T12" fmla="*/ 0 60000 65536"/>
                <a:gd name="T13" fmla="*/ 0 60000 65536"/>
                <a:gd name="T14" fmla="*/ 0 60000 65536"/>
                <a:gd name="T15" fmla="*/ 0 60000 65536"/>
                <a:gd name="T16" fmla="*/ 0 60000 65536"/>
                <a:gd name="T17" fmla="*/ 0 60000 65536"/>
                <a:gd name="T18" fmla="*/ 0 w 1392"/>
                <a:gd name="T19" fmla="*/ 0 h 728"/>
                <a:gd name="T20" fmla="*/ 1392 w 1392"/>
                <a:gd name="T21" fmla="*/ 728 h 728"/>
              </a:gdLst>
              <a:ahLst/>
              <a:cxnLst>
                <a:cxn ang="T12">
                  <a:pos x="T0" y="T1"/>
                </a:cxn>
                <a:cxn ang="T13">
                  <a:pos x="T2" y="T3"/>
                </a:cxn>
                <a:cxn ang="T14">
                  <a:pos x="T4" y="T5"/>
                </a:cxn>
                <a:cxn ang="T15">
                  <a:pos x="T6" y="T7"/>
                </a:cxn>
                <a:cxn ang="T16">
                  <a:pos x="T8" y="T9"/>
                </a:cxn>
                <a:cxn ang="T17">
                  <a:pos x="T10" y="T11"/>
                </a:cxn>
              </a:cxnLst>
              <a:rect l="T18" t="T19" r="T20" b="T21"/>
              <a:pathLst>
                <a:path w="1392" h="728">
                  <a:moveTo>
                    <a:pt x="0" y="384"/>
                  </a:moveTo>
                  <a:cubicBezTo>
                    <a:pt x="76" y="192"/>
                    <a:pt x="152" y="0"/>
                    <a:pt x="240" y="48"/>
                  </a:cubicBezTo>
                  <a:cubicBezTo>
                    <a:pt x="328" y="96"/>
                    <a:pt x="424" y="672"/>
                    <a:pt x="528" y="672"/>
                  </a:cubicBezTo>
                  <a:cubicBezTo>
                    <a:pt x="632" y="672"/>
                    <a:pt x="760" y="48"/>
                    <a:pt x="864" y="48"/>
                  </a:cubicBezTo>
                  <a:cubicBezTo>
                    <a:pt x="968" y="48"/>
                    <a:pt x="1064" y="616"/>
                    <a:pt x="1152" y="672"/>
                  </a:cubicBezTo>
                  <a:cubicBezTo>
                    <a:pt x="1240" y="728"/>
                    <a:pt x="1352" y="432"/>
                    <a:pt x="1392" y="38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 name="Freeform 18"/>
            <p:cNvSpPr>
              <a:spLocks/>
            </p:cNvSpPr>
            <p:nvPr/>
          </p:nvSpPr>
          <p:spPr bwMode="auto">
            <a:xfrm>
              <a:off x="768" y="1824"/>
              <a:ext cx="1536" cy="337"/>
            </a:xfrm>
            <a:custGeom>
              <a:avLst/>
              <a:gdLst>
                <a:gd name="T0" fmla="*/ 0 w 1392"/>
                <a:gd name="T1" fmla="*/ 3 h 386"/>
                <a:gd name="T2" fmla="*/ 4857 w 1392"/>
                <a:gd name="T3" fmla="*/ 3 h 386"/>
                <a:gd name="T4" fmla="*/ 13273 w 1392"/>
                <a:gd name="T5" fmla="*/ 7 h 386"/>
                <a:gd name="T6" fmla="*/ 22246 w 1392"/>
                <a:gd name="T7" fmla="*/ 3 h 386"/>
                <a:gd name="T8" fmla="*/ 26662 w 1392"/>
                <a:gd name="T9" fmla="*/ 3 h 386"/>
                <a:gd name="T10" fmla="*/ 0 60000 65536"/>
                <a:gd name="T11" fmla="*/ 0 60000 65536"/>
                <a:gd name="T12" fmla="*/ 0 60000 65536"/>
                <a:gd name="T13" fmla="*/ 0 60000 65536"/>
                <a:gd name="T14" fmla="*/ 0 60000 65536"/>
                <a:gd name="T15" fmla="*/ 0 w 1392"/>
                <a:gd name="T16" fmla="*/ 0 h 386"/>
                <a:gd name="T17" fmla="*/ 1392 w 1392"/>
                <a:gd name="T18" fmla="*/ 386 h 386"/>
              </a:gdLst>
              <a:ahLst/>
              <a:cxnLst>
                <a:cxn ang="T10">
                  <a:pos x="T0" y="T1"/>
                </a:cxn>
                <a:cxn ang="T11">
                  <a:pos x="T2" y="T3"/>
                </a:cxn>
                <a:cxn ang="T12">
                  <a:pos x="T4" y="T5"/>
                </a:cxn>
                <a:cxn ang="T13">
                  <a:pos x="T6" y="T7"/>
                </a:cxn>
                <a:cxn ang="T14">
                  <a:pos x="T8" y="T9"/>
                </a:cxn>
              </a:cxnLst>
              <a:rect l="T15" t="T16" r="T17" b="T18"/>
              <a:pathLst>
                <a:path w="1392" h="386">
                  <a:moveTo>
                    <a:pt x="0" y="202"/>
                  </a:moveTo>
                  <a:cubicBezTo>
                    <a:pt x="42" y="173"/>
                    <a:pt x="139" y="0"/>
                    <a:pt x="254" y="30"/>
                  </a:cubicBezTo>
                  <a:cubicBezTo>
                    <a:pt x="369" y="60"/>
                    <a:pt x="542" y="376"/>
                    <a:pt x="693" y="381"/>
                  </a:cubicBezTo>
                  <a:cubicBezTo>
                    <a:pt x="844" y="386"/>
                    <a:pt x="1044" y="89"/>
                    <a:pt x="1161" y="59"/>
                  </a:cubicBezTo>
                  <a:cubicBezTo>
                    <a:pt x="1278" y="29"/>
                    <a:pt x="1344" y="172"/>
                    <a:pt x="1392" y="202"/>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 name="Freeform 19"/>
            <p:cNvSpPr>
              <a:spLocks/>
            </p:cNvSpPr>
            <p:nvPr/>
          </p:nvSpPr>
          <p:spPr bwMode="auto">
            <a:xfrm>
              <a:off x="768" y="2651"/>
              <a:ext cx="1536" cy="373"/>
            </a:xfrm>
            <a:custGeom>
              <a:avLst/>
              <a:gdLst>
                <a:gd name="T0" fmla="*/ 0 w 1392"/>
                <a:gd name="T1" fmla="*/ 3 h 427"/>
                <a:gd name="T2" fmla="*/ 7666 w 1392"/>
                <a:gd name="T3" fmla="*/ 3 h 427"/>
                <a:gd name="T4" fmla="*/ 18876 w 1392"/>
                <a:gd name="T5" fmla="*/ 7 h 427"/>
                <a:gd name="T6" fmla="*/ 26662 w 1392"/>
                <a:gd name="T7" fmla="*/ 3 h 427"/>
                <a:gd name="T8" fmla="*/ 0 60000 65536"/>
                <a:gd name="T9" fmla="*/ 0 60000 65536"/>
                <a:gd name="T10" fmla="*/ 0 60000 65536"/>
                <a:gd name="T11" fmla="*/ 0 60000 65536"/>
                <a:gd name="T12" fmla="*/ 0 w 1392"/>
                <a:gd name="T13" fmla="*/ 0 h 427"/>
                <a:gd name="T14" fmla="*/ 1392 w 1392"/>
                <a:gd name="T15" fmla="*/ 427 h 427"/>
              </a:gdLst>
              <a:ahLst/>
              <a:cxnLst>
                <a:cxn ang="T8">
                  <a:pos x="T0" y="T1"/>
                </a:cxn>
                <a:cxn ang="T9">
                  <a:pos x="T2" y="T3"/>
                </a:cxn>
                <a:cxn ang="T10">
                  <a:pos x="T4" y="T5"/>
                </a:cxn>
                <a:cxn ang="T11">
                  <a:pos x="T6" y="T7"/>
                </a:cxn>
              </a:cxnLst>
              <a:rect l="T12" t="T13" r="T14" b="T15"/>
              <a:pathLst>
                <a:path w="1392" h="427">
                  <a:moveTo>
                    <a:pt x="0" y="210"/>
                  </a:moveTo>
                  <a:cubicBezTo>
                    <a:pt x="67" y="180"/>
                    <a:pt x="236" y="0"/>
                    <a:pt x="400" y="31"/>
                  </a:cubicBezTo>
                  <a:cubicBezTo>
                    <a:pt x="564" y="62"/>
                    <a:pt x="820" y="367"/>
                    <a:pt x="985" y="397"/>
                  </a:cubicBezTo>
                  <a:cubicBezTo>
                    <a:pt x="1150" y="427"/>
                    <a:pt x="1307" y="249"/>
                    <a:pt x="1392" y="21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Freeform 20"/>
            <p:cNvSpPr>
              <a:spLocks/>
            </p:cNvSpPr>
            <p:nvPr/>
          </p:nvSpPr>
          <p:spPr bwMode="auto">
            <a:xfrm>
              <a:off x="768" y="3320"/>
              <a:ext cx="1536" cy="168"/>
            </a:xfrm>
            <a:custGeom>
              <a:avLst/>
              <a:gdLst>
                <a:gd name="T0" fmla="*/ 0 w 1392"/>
                <a:gd name="T1" fmla="*/ 4 h 192"/>
                <a:gd name="T2" fmla="*/ 13792 w 1392"/>
                <a:gd name="T3" fmla="*/ 0 h 192"/>
                <a:gd name="T4" fmla="*/ 26662 w 1392"/>
                <a:gd name="T5" fmla="*/ 4 h 192"/>
                <a:gd name="T6" fmla="*/ 0 60000 65536"/>
                <a:gd name="T7" fmla="*/ 0 60000 65536"/>
                <a:gd name="T8" fmla="*/ 0 60000 65536"/>
                <a:gd name="T9" fmla="*/ 0 w 1392"/>
                <a:gd name="T10" fmla="*/ 0 h 192"/>
                <a:gd name="T11" fmla="*/ 1392 w 1392"/>
                <a:gd name="T12" fmla="*/ 192 h 192"/>
              </a:gdLst>
              <a:ahLst/>
              <a:cxnLst>
                <a:cxn ang="T6">
                  <a:pos x="T0" y="T1"/>
                </a:cxn>
                <a:cxn ang="T7">
                  <a:pos x="T2" y="T3"/>
                </a:cxn>
                <a:cxn ang="T8">
                  <a:pos x="T4" y="T5"/>
                </a:cxn>
              </a:cxnLst>
              <a:rect l="T9" t="T10" r="T11" b="T12"/>
              <a:pathLst>
                <a:path w="1392" h="192">
                  <a:moveTo>
                    <a:pt x="0" y="192"/>
                  </a:moveTo>
                  <a:cubicBezTo>
                    <a:pt x="244" y="96"/>
                    <a:pt x="488" y="0"/>
                    <a:pt x="720" y="0"/>
                  </a:cubicBezTo>
                  <a:cubicBezTo>
                    <a:pt x="952" y="0"/>
                    <a:pt x="1172" y="96"/>
                    <a:pt x="1392" y="192"/>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7" name="Object 21"/>
            <p:cNvGraphicFramePr>
              <a:graphicFrameLocks noChangeAspect="1"/>
            </p:cNvGraphicFramePr>
            <p:nvPr/>
          </p:nvGraphicFramePr>
          <p:xfrm>
            <a:off x="1789" y="805"/>
            <a:ext cx="301" cy="252"/>
          </p:xfrm>
          <a:graphic>
            <a:graphicData uri="http://schemas.openxmlformats.org/presentationml/2006/ole">
              <mc:AlternateContent xmlns:mc="http://schemas.openxmlformats.org/markup-compatibility/2006">
                <mc:Choice xmlns:v="urn:schemas-microsoft-com:vml" Requires="v">
                  <p:oleObj spid="_x0000_s404516" name="公式" r:id="rId15" imgW="203024" imgH="215713" progId="Equation.3">
                    <p:embed/>
                  </p:oleObj>
                </mc:Choice>
                <mc:Fallback>
                  <p:oleObj name="公式" r:id="rId15" imgW="203024" imgH="21571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89" y="805"/>
                          <a:ext cx="30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22"/>
            <p:cNvGraphicFramePr>
              <a:graphicFrameLocks noChangeAspect="1"/>
            </p:cNvGraphicFramePr>
            <p:nvPr/>
          </p:nvGraphicFramePr>
          <p:xfrm>
            <a:off x="1547" y="1765"/>
            <a:ext cx="300" cy="252"/>
          </p:xfrm>
          <a:graphic>
            <a:graphicData uri="http://schemas.openxmlformats.org/presentationml/2006/ole">
              <mc:AlternateContent xmlns:mc="http://schemas.openxmlformats.org/markup-compatibility/2006">
                <mc:Choice xmlns:v="urn:schemas-microsoft-com:vml" Requires="v">
                  <p:oleObj spid="_x0000_s404517" name="公式" r:id="rId17" imgW="215806" imgH="228501" progId="Equation.3">
                    <p:embed/>
                  </p:oleObj>
                </mc:Choice>
                <mc:Fallback>
                  <p:oleObj name="公式" r:id="rId17" imgW="215806" imgH="22850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47" y="1765"/>
                          <a:ext cx="30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23"/>
            <p:cNvGraphicFramePr>
              <a:graphicFrameLocks noChangeAspect="1"/>
            </p:cNvGraphicFramePr>
            <p:nvPr/>
          </p:nvGraphicFramePr>
          <p:xfrm>
            <a:off x="1722" y="2579"/>
            <a:ext cx="319" cy="251"/>
          </p:xfrm>
          <a:graphic>
            <a:graphicData uri="http://schemas.openxmlformats.org/presentationml/2006/ole">
              <mc:AlternateContent xmlns:mc="http://schemas.openxmlformats.org/markup-compatibility/2006">
                <mc:Choice xmlns:v="urn:schemas-microsoft-com:vml" Requires="v">
                  <p:oleObj spid="_x0000_s404518" name="公式" r:id="rId19" imgW="215619" imgH="215619" progId="Equation.3">
                    <p:embed/>
                  </p:oleObj>
                </mc:Choice>
                <mc:Fallback>
                  <p:oleObj name="公式" r:id="rId19" imgW="215619" imgH="21561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22" y="2579"/>
                          <a:ext cx="319"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24"/>
            <p:cNvGraphicFramePr>
              <a:graphicFrameLocks noChangeAspect="1"/>
            </p:cNvGraphicFramePr>
            <p:nvPr/>
          </p:nvGraphicFramePr>
          <p:xfrm>
            <a:off x="958" y="3151"/>
            <a:ext cx="299" cy="252"/>
          </p:xfrm>
          <a:graphic>
            <a:graphicData uri="http://schemas.openxmlformats.org/presentationml/2006/ole">
              <mc:AlternateContent xmlns:mc="http://schemas.openxmlformats.org/markup-compatibility/2006">
                <mc:Choice xmlns:v="urn:schemas-microsoft-com:vml" Requires="v">
                  <p:oleObj spid="_x0000_s404519" name="公式" r:id="rId21" imgW="203024" imgH="215713" progId="Equation.3">
                    <p:embed/>
                  </p:oleObj>
                </mc:Choice>
                <mc:Fallback>
                  <p:oleObj name="公式" r:id="rId21" imgW="203024" imgH="215713"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8" y="3151"/>
                          <a:ext cx="29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Line 25"/>
            <p:cNvSpPr>
              <a:spLocks noChangeShapeType="1"/>
            </p:cNvSpPr>
            <p:nvPr/>
          </p:nvSpPr>
          <p:spPr bwMode="auto">
            <a:xfrm>
              <a:off x="1536" y="782"/>
              <a:ext cx="0" cy="28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sp>
          <p:nvSpPr>
            <p:cNvPr id="82" name="Text Box 26"/>
            <p:cNvSpPr txBox="1">
              <a:spLocks noChangeArrowheads="1"/>
            </p:cNvSpPr>
            <p:nvPr/>
          </p:nvSpPr>
          <p:spPr bwMode="auto">
            <a:xfrm>
              <a:off x="551" y="3600"/>
              <a:ext cx="39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a:t>-</a:t>
              </a:r>
              <a:r>
                <a:rPr kumimoji="1" lang="en-US" altLang="zh-CN" sz="2800" i="1"/>
                <a:t>L</a:t>
              </a:r>
              <a:r>
                <a:rPr kumimoji="1" lang="en-US" altLang="zh-CN" sz="2800"/>
                <a:t>/2</a:t>
              </a:r>
            </a:p>
          </p:txBody>
        </p:sp>
        <p:sp>
          <p:nvSpPr>
            <p:cNvPr id="83" name="Text Box 27"/>
            <p:cNvSpPr txBox="1">
              <a:spLocks noChangeArrowheads="1"/>
            </p:cNvSpPr>
            <p:nvPr/>
          </p:nvSpPr>
          <p:spPr bwMode="auto">
            <a:xfrm>
              <a:off x="2114" y="3600"/>
              <a:ext cx="31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i="1"/>
                <a:t>L</a:t>
              </a:r>
              <a:r>
                <a:rPr kumimoji="1" lang="en-US" altLang="zh-CN" sz="2800"/>
                <a:t>/2</a:t>
              </a:r>
            </a:p>
          </p:txBody>
        </p:sp>
      </p:grpSp>
      <p:grpSp>
        <p:nvGrpSpPr>
          <p:cNvPr id="84" name="Group 28"/>
          <p:cNvGrpSpPr>
            <a:grpSpLocks/>
          </p:cNvGrpSpPr>
          <p:nvPr/>
        </p:nvGrpSpPr>
        <p:grpSpPr bwMode="auto">
          <a:xfrm>
            <a:off x="6272213" y="1646237"/>
            <a:ext cx="4165600" cy="5143500"/>
            <a:chOff x="2752" y="624"/>
            <a:chExt cx="2624" cy="3240"/>
          </a:xfrm>
        </p:grpSpPr>
        <p:graphicFrame>
          <p:nvGraphicFramePr>
            <p:cNvPr id="85" name="Object 29"/>
            <p:cNvGraphicFramePr>
              <a:graphicFrameLocks noChangeAspect="1"/>
            </p:cNvGraphicFramePr>
            <p:nvPr/>
          </p:nvGraphicFramePr>
          <p:xfrm>
            <a:off x="2800" y="1420"/>
            <a:ext cx="562" cy="330"/>
          </p:xfrm>
          <a:graphic>
            <a:graphicData uri="http://schemas.openxmlformats.org/presentationml/2006/ole">
              <mc:AlternateContent xmlns:mc="http://schemas.openxmlformats.org/markup-compatibility/2006">
                <mc:Choice xmlns:v="urn:schemas-microsoft-com:vml" Requires="v">
                  <p:oleObj spid="_x0000_s404520" name="Equation" r:id="rId23" imgW="495085" imgH="279279" progId="Equation.3">
                    <p:embed/>
                  </p:oleObj>
                </mc:Choice>
                <mc:Fallback>
                  <p:oleObj name="Equation" r:id="rId23" imgW="495085" imgH="27927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00" y="1420"/>
                          <a:ext cx="56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30"/>
            <p:cNvGraphicFramePr>
              <a:graphicFrameLocks noChangeAspect="1"/>
            </p:cNvGraphicFramePr>
            <p:nvPr/>
          </p:nvGraphicFramePr>
          <p:xfrm>
            <a:off x="5001" y="1510"/>
            <a:ext cx="374" cy="179"/>
          </p:xfrm>
          <a:graphic>
            <a:graphicData uri="http://schemas.openxmlformats.org/presentationml/2006/ole">
              <mc:AlternateContent xmlns:mc="http://schemas.openxmlformats.org/markup-compatibility/2006">
                <mc:Choice xmlns:v="urn:schemas-microsoft-com:vml" Requires="v">
                  <p:oleObj spid="_x0000_s404521" name="公式" r:id="rId25" imgW="368140" imgH="177723" progId="Equation.3">
                    <p:embed/>
                  </p:oleObj>
                </mc:Choice>
                <mc:Fallback>
                  <p:oleObj name="公式" r:id="rId25" imgW="368140" imgH="177723"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01" y="1510"/>
                          <a:ext cx="374"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31"/>
            <p:cNvGraphicFramePr>
              <a:graphicFrameLocks noChangeAspect="1"/>
            </p:cNvGraphicFramePr>
            <p:nvPr/>
          </p:nvGraphicFramePr>
          <p:xfrm>
            <a:off x="2752" y="639"/>
            <a:ext cx="562" cy="313"/>
          </p:xfrm>
          <a:graphic>
            <a:graphicData uri="http://schemas.openxmlformats.org/presentationml/2006/ole">
              <mc:AlternateContent xmlns:mc="http://schemas.openxmlformats.org/markup-compatibility/2006">
                <mc:Choice xmlns:v="urn:schemas-microsoft-com:vml" Requires="v">
                  <p:oleObj spid="_x0000_s404522" name="Equation" r:id="rId27" imgW="495085" imgH="279279" progId="Equation.3">
                    <p:embed/>
                  </p:oleObj>
                </mc:Choice>
                <mc:Fallback>
                  <p:oleObj name="Equation" r:id="rId27" imgW="495085" imgH="27927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52" y="639"/>
                          <a:ext cx="562"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 name="Object 32"/>
            <p:cNvGraphicFramePr>
              <a:graphicFrameLocks noChangeAspect="1"/>
            </p:cNvGraphicFramePr>
            <p:nvPr/>
          </p:nvGraphicFramePr>
          <p:xfrm>
            <a:off x="5001" y="694"/>
            <a:ext cx="375" cy="179"/>
          </p:xfrm>
          <a:graphic>
            <a:graphicData uri="http://schemas.openxmlformats.org/presentationml/2006/ole">
              <mc:AlternateContent xmlns:mc="http://schemas.openxmlformats.org/markup-compatibility/2006">
                <mc:Choice xmlns:v="urn:schemas-microsoft-com:vml" Requires="v">
                  <p:oleObj spid="_x0000_s404523" name="公式" r:id="rId29" imgW="368140" imgH="177723" progId="Equation.3">
                    <p:embed/>
                  </p:oleObj>
                </mc:Choice>
                <mc:Fallback>
                  <p:oleObj name="公式" r:id="rId29" imgW="368140" imgH="177723"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01" y="694"/>
                          <a:ext cx="375"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 name="Object 33"/>
            <p:cNvGraphicFramePr>
              <a:graphicFrameLocks noChangeAspect="1"/>
            </p:cNvGraphicFramePr>
            <p:nvPr/>
          </p:nvGraphicFramePr>
          <p:xfrm>
            <a:off x="2800" y="2288"/>
            <a:ext cx="562" cy="334"/>
          </p:xfrm>
          <a:graphic>
            <a:graphicData uri="http://schemas.openxmlformats.org/presentationml/2006/ole">
              <mc:AlternateContent xmlns:mc="http://schemas.openxmlformats.org/markup-compatibility/2006">
                <mc:Choice xmlns:v="urn:schemas-microsoft-com:vml" Requires="v">
                  <p:oleObj spid="_x0000_s404524" name="Equation" r:id="rId31" imgW="495085" imgH="279279" progId="Equation.3">
                    <p:embed/>
                  </p:oleObj>
                </mc:Choice>
                <mc:Fallback>
                  <p:oleObj name="Equation" r:id="rId31" imgW="495085" imgH="279279"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00" y="2288"/>
                          <a:ext cx="562"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 name="Object 34"/>
            <p:cNvGraphicFramePr>
              <a:graphicFrameLocks noChangeAspect="1"/>
            </p:cNvGraphicFramePr>
            <p:nvPr/>
          </p:nvGraphicFramePr>
          <p:xfrm>
            <a:off x="5001" y="2278"/>
            <a:ext cx="374" cy="179"/>
          </p:xfrm>
          <a:graphic>
            <a:graphicData uri="http://schemas.openxmlformats.org/presentationml/2006/ole">
              <mc:AlternateContent xmlns:mc="http://schemas.openxmlformats.org/markup-compatibility/2006">
                <mc:Choice xmlns:v="urn:schemas-microsoft-com:vml" Requires="v">
                  <p:oleObj spid="_x0000_s404525" name="公式" r:id="rId33" imgW="368140" imgH="177723" progId="Equation.3">
                    <p:embed/>
                  </p:oleObj>
                </mc:Choice>
                <mc:Fallback>
                  <p:oleObj name="公式" r:id="rId33" imgW="368140" imgH="177723"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001" y="2278"/>
                          <a:ext cx="374"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 name="Object 35"/>
            <p:cNvGraphicFramePr>
              <a:graphicFrameLocks noChangeAspect="1"/>
            </p:cNvGraphicFramePr>
            <p:nvPr/>
          </p:nvGraphicFramePr>
          <p:xfrm>
            <a:off x="2826" y="2955"/>
            <a:ext cx="518" cy="301"/>
          </p:xfrm>
          <a:graphic>
            <a:graphicData uri="http://schemas.openxmlformats.org/presentationml/2006/ole">
              <mc:AlternateContent xmlns:mc="http://schemas.openxmlformats.org/markup-compatibility/2006">
                <mc:Choice xmlns:v="urn:schemas-microsoft-com:vml" Requires="v">
                  <p:oleObj spid="_x0000_s404526" name="Equation" r:id="rId35" imgW="482391" imgH="279279" progId="Equation.3">
                    <p:embed/>
                  </p:oleObj>
                </mc:Choice>
                <mc:Fallback>
                  <p:oleObj name="Equation" r:id="rId35" imgW="482391" imgH="279279"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826" y="2955"/>
                          <a:ext cx="518"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36"/>
            <p:cNvGraphicFramePr>
              <a:graphicFrameLocks noChangeAspect="1"/>
            </p:cNvGraphicFramePr>
            <p:nvPr/>
          </p:nvGraphicFramePr>
          <p:xfrm>
            <a:off x="5001" y="3046"/>
            <a:ext cx="360" cy="179"/>
          </p:xfrm>
          <a:graphic>
            <a:graphicData uri="http://schemas.openxmlformats.org/presentationml/2006/ole">
              <mc:AlternateContent xmlns:mc="http://schemas.openxmlformats.org/markup-compatibility/2006">
                <mc:Choice xmlns:v="urn:schemas-microsoft-com:vml" Requires="v">
                  <p:oleObj spid="_x0000_s404527" name="公式" r:id="rId37" imgW="355138" imgH="177569" progId="Equation.3">
                    <p:embed/>
                  </p:oleObj>
                </mc:Choice>
                <mc:Fallback>
                  <p:oleObj name="公式" r:id="rId37" imgW="355138" imgH="177569"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001" y="3046"/>
                          <a:ext cx="360"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Freeform 37"/>
            <p:cNvSpPr>
              <a:spLocks/>
            </p:cNvSpPr>
            <p:nvPr/>
          </p:nvSpPr>
          <p:spPr bwMode="auto">
            <a:xfrm>
              <a:off x="3369" y="1582"/>
              <a:ext cx="1542" cy="408"/>
            </a:xfrm>
            <a:custGeom>
              <a:avLst/>
              <a:gdLst>
                <a:gd name="T0" fmla="*/ 0 w 1536"/>
                <a:gd name="T1" fmla="*/ 551 h 383"/>
                <a:gd name="T2" fmla="*/ 237 w 1536"/>
                <a:gd name="T3" fmla="*/ 1 h 383"/>
                <a:gd name="T4" fmla="*/ 522 w 1536"/>
                <a:gd name="T5" fmla="*/ 558 h 383"/>
                <a:gd name="T6" fmla="*/ 792 w 1536"/>
                <a:gd name="T7" fmla="*/ 16 h 383"/>
                <a:gd name="T8" fmla="*/ 1080 w 1536"/>
                <a:gd name="T9" fmla="*/ 533 h 383"/>
                <a:gd name="T10" fmla="*/ 1350 w 1536"/>
                <a:gd name="T11" fmla="*/ 22 h 383"/>
                <a:gd name="T12" fmla="*/ 1572 w 1536"/>
                <a:gd name="T13" fmla="*/ 551 h 383"/>
                <a:gd name="T14" fmla="*/ 0 60000 65536"/>
                <a:gd name="T15" fmla="*/ 0 60000 65536"/>
                <a:gd name="T16" fmla="*/ 0 60000 65536"/>
                <a:gd name="T17" fmla="*/ 0 60000 65536"/>
                <a:gd name="T18" fmla="*/ 0 60000 65536"/>
                <a:gd name="T19" fmla="*/ 0 60000 65536"/>
                <a:gd name="T20" fmla="*/ 0 60000 65536"/>
                <a:gd name="T21" fmla="*/ 0 w 1536"/>
                <a:gd name="T22" fmla="*/ 0 h 383"/>
                <a:gd name="T23" fmla="*/ 1536 w 1536"/>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6" h="383">
                  <a:moveTo>
                    <a:pt x="0" y="376"/>
                  </a:moveTo>
                  <a:cubicBezTo>
                    <a:pt x="38" y="314"/>
                    <a:pt x="146" y="0"/>
                    <a:pt x="231" y="1"/>
                  </a:cubicBezTo>
                  <a:cubicBezTo>
                    <a:pt x="316" y="2"/>
                    <a:pt x="420" y="381"/>
                    <a:pt x="510" y="382"/>
                  </a:cubicBezTo>
                  <a:cubicBezTo>
                    <a:pt x="600" y="383"/>
                    <a:pt x="672" y="10"/>
                    <a:pt x="774" y="10"/>
                  </a:cubicBezTo>
                  <a:cubicBezTo>
                    <a:pt x="876" y="10"/>
                    <a:pt x="969" y="362"/>
                    <a:pt x="1056" y="364"/>
                  </a:cubicBezTo>
                  <a:cubicBezTo>
                    <a:pt x="1143" y="366"/>
                    <a:pt x="1240" y="14"/>
                    <a:pt x="1320" y="16"/>
                  </a:cubicBezTo>
                  <a:cubicBezTo>
                    <a:pt x="1400" y="18"/>
                    <a:pt x="1491" y="301"/>
                    <a:pt x="1536" y="376"/>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4" name="Freeform 38"/>
            <p:cNvSpPr>
              <a:spLocks/>
            </p:cNvSpPr>
            <p:nvPr/>
          </p:nvSpPr>
          <p:spPr bwMode="auto">
            <a:xfrm>
              <a:off x="3369" y="770"/>
              <a:ext cx="1536" cy="356"/>
            </a:xfrm>
            <a:custGeom>
              <a:avLst/>
              <a:gdLst>
                <a:gd name="T0" fmla="*/ 0 w 1968"/>
                <a:gd name="T1" fmla="*/ 354 h 356"/>
                <a:gd name="T2" fmla="*/ 2 w 1968"/>
                <a:gd name="T3" fmla="*/ 0 h 356"/>
                <a:gd name="T4" fmla="*/ 2 w 1968"/>
                <a:gd name="T5" fmla="*/ 354 h 356"/>
                <a:gd name="T6" fmla="*/ 2 w 1968"/>
                <a:gd name="T7" fmla="*/ 12 h 356"/>
                <a:gd name="T8" fmla="*/ 2 w 1968"/>
                <a:gd name="T9" fmla="*/ 354 h 356"/>
                <a:gd name="T10" fmla="*/ 2 w 1968"/>
                <a:gd name="T11" fmla="*/ 18 h 356"/>
                <a:gd name="T12" fmla="*/ 2 w 1968"/>
                <a:gd name="T13" fmla="*/ 354 h 356"/>
                <a:gd name="T14" fmla="*/ 2 w 1968"/>
                <a:gd name="T15" fmla="*/ 18 h 356"/>
                <a:gd name="T16" fmla="*/ 2 w 1968"/>
                <a:gd name="T17" fmla="*/ 354 h 3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8"/>
                <a:gd name="T28" fmla="*/ 0 h 356"/>
                <a:gd name="T29" fmla="*/ 1968 w 1968"/>
                <a:gd name="T30" fmla="*/ 356 h 3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8" h="356">
                  <a:moveTo>
                    <a:pt x="0" y="354"/>
                  </a:moveTo>
                  <a:cubicBezTo>
                    <a:pt x="38" y="295"/>
                    <a:pt x="148" y="0"/>
                    <a:pt x="228" y="0"/>
                  </a:cubicBezTo>
                  <a:cubicBezTo>
                    <a:pt x="308" y="0"/>
                    <a:pt x="395" y="352"/>
                    <a:pt x="480" y="354"/>
                  </a:cubicBezTo>
                  <a:cubicBezTo>
                    <a:pt x="565" y="356"/>
                    <a:pt x="649" y="12"/>
                    <a:pt x="738" y="12"/>
                  </a:cubicBezTo>
                  <a:cubicBezTo>
                    <a:pt x="827" y="12"/>
                    <a:pt x="922" y="353"/>
                    <a:pt x="1014" y="354"/>
                  </a:cubicBezTo>
                  <a:cubicBezTo>
                    <a:pt x="1106" y="355"/>
                    <a:pt x="1203" y="18"/>
                    <a:pt x="1290" y="18"/>
                  </a:cubicBezTo>
                  <a:cubicBezTo>
                    <a:pt x="1377" y="18"/>
                    <a:pt x="1455" y="354"/>
                    <a:pt x="1536" y="354"/>
                  </a:cubicBezTo>
                  <a:cubicBezTo>
                    <a:pt x="1617" y="354"/>
                    <a:pt x="1704" y="18"/>
                    <a:pt x="1776" y="18"/>
                  </a:cubicBezTo>
                  <a:cubicBezTo>
                    <a:pt x="1848" y="18"/>
                    <a:pt x="1908" y="186"/>
                    <a:pt x="1968" y="354"/>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5" name="Line 39"/>
            <p:cNvSpPr>
              <a:spLocks noChangeShapeType="1"/>
            </p:cNvSpPr>
            <p:nvPr/>
          </p:nvSpPr>
          <p:spPr bwMode="auto">
            <a:xfrm>
              <a:off x="3375" y="2835"/>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Freeform 40"/>
            <p:cNvSpPr>
              <a:spLocks/>
            </p:cNvSpPr>
            <p:nvPr/>
          </p:nvSpPr>
          <p:spPr bwMode="auto">
            <a:xfrm>
              <a:off x="3369" y="2443"/>
              <a:ext cx="1510" cy="403"/>
            </a:xfrm>
            <a:custGeom>
              <a:avLst/>
              <a:gdLst>
                <a:gd name="T0" fmla="*/ 0 w 1468"/>
                <a:gd name="T1" fmla="*/ 403 h 403"/>
                <a:gd name="T2" fmla="*/ 794 w 1468"/>
                <a:gd name="T3" fmla="*/ 2 h 403"/>
                <a:gd name="T4" fmla="*/ 1701 w 1468"/>
                <a:gd name="T5" fmla="*/ 392 h 403"/>
                <a:gd name="T6" fmla="*/ 2665 w 1468"/>
                <a:gd name="T7" fmla="*/ 8 h 403"/>
                <a:gd name="T8" fmla="*/ 3422 w 1468"/>
                <a:gd name="T9" fmla="*/ 398 h 403"/>
                <a:gd name="T10" fmla="*/ 0 60000 65536"/>
                <a:gd name="T11" fmla="*/ 0 60000 65536"/>
                <a:gd name="T12" fmla="*/ 0 60000 65536"/>
                <a:gd name="T13" fmla="*/ 0 60000 65536"/>
                <a:gd name="T14" fmla="*/ 0 60000 65536"/>
                <a:gd name="T15" fmla="*/ 0 w 1468"/>
                <a:gd name="T16" fmla="*/ 0 h 403"/>
                <a:gd name="T17" fmla="*/ 1468 w 1468"/>
                <a:gd name="T18" fmla="*/ 403 h 403"/>
              </a:gdLst>
              <a:ahLst/>
              <a:cxnLst>
                <a:cxn ang="T10">
                  <a:pos x="T0" y="T1"/>
                </a:cxn>
                <a:cxn ang="T11">
                  <a:pos x="T2" y="T3"/>
                </a:cxn>
                <a:cxn ang="T12">
                  <a:pos x="T4" y="T5"/>
                </a:cxn>
                <a:cxn ang="T13">
                  <a:pos x="T6" y="T7"/>
                </a:cxn>
                <a:cxn ang="T14">
                  <a:pos x="T8" y="T9"/>
                </a:cxn>
              </a:cxnLst>
              <a:rect l="T15" t="T16" r="T17" b="T18"/>
              <a:pathLst>
                <a:path w="1468" h="403">
                  <a:moveTo>
                    <a:pt x="0" y="403"/>
                  </a:moveTo>
                  <a:cubicBezTo>
                    <a:pt x="57" y="336"/>
                    <a:pt x="218" y="4"/>
                    <a:pt x="340" y="2"/>
                  </a:cubicBezTo>
                  <a:cubicBezTo>
                    <a:pt x="462" y="0"/>
                    <a:pt x="597" y="391"/>
                    <a:pt x="730" y="392"/>
                  </a:cubicBezTo>
                  <a:cubicBezTo>
                    <a:pt x="863" y="393"/>
                    <a:pt x="1018" y="7"/>
                    <a:pt x="1141" y="8"/>
                  </a:cubicBezTo>
                  <a:cubicBezTo>
                    <a:pt x="1264" y="9"/>
                    <a:pt x="1400" y="317"/>
                    <a:pt x="1468" y="398"/>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7" name="Freeform 41"/>
            <p:cNvSpPr>
              <a:spLocks/>
            </p:cNvSpPr>
            <p:nvPr/>
          </p:nvSpPr>
          <p:spPr bwMode="auto">
            <a:xfrm>
              <a:off x="3369" y="3072"/>
              <a:ext cx="1536" cy="396"/>
            </a:xfrm>
            <a:custGeom>
              <a:avLst/>
              <a:gdLst>
                <a:gd name="T0" fmla="*/ 0 w 1445"/>
                <a:gd name="T1" fmla="*/ 392 h 396"/>
                <a:gd name="T2" fmla="*/ 4545 w 1445"/>
                <a:gd name="T3" fmla="*/ 1 h 396"/>
                <a:gd name="T4" fmla="*/ 9025 w 1445"/>
                <a:gd name="T5" fmla="*/ 396 h 396"/>
                <a:gd name="T6" fmla="*/ 0 60000 65536"/>
                <a:gd name="T7" fmla="*/ 0 60000 65536"/>
                <a:gd name="T8" fmla="*/ 0 60000 65536"/>
                <a:gd name="T9" fmla="*/ 0 w 1445"/>
                <a:gd name="T10" fmla="*/ 0 h 396"/>
                <a:gd name="T11" fmla="*/ 1445 w 1445"/>
                <a:gd name="T12" fmla="*/ 396 h 396"/>
              </a:gdLst>
              <a:ahLst/>
              <a:cxnLst>
                <a:cxn ang="T6">
                  <a:pos x="T0" y="T1"/>
                </a:cxn>
                <a:cxn ang="T7">
                  <a:pos x="T2" y="T3"/>
                </a:cxn>
                <a:cxn ang="T8">
                  <a:pos x="T4" y="T5"/>
                </a:cxn>
              </a:cxnLst>
              <a:rect l="T9" t="T10" r="T11" b="T12"/>
              <a:pathLst>
                <a:path w="1445" h="396">
                  <a:moveTo>
                    <a:pt x="0" y="392"/>
                  </a:moveTo>
                  <a:cubicBezTo>
                    <a:pt x="121" y="327"/>
                    <a:pt x="487" y="0"/>
                    <a:pt x="728" y="1"/>
                  </a:cubicBezTo>
                  <a:cubicBezTo>
                    <a:pt x="969" y="2"/>
                    <a:pt x="1296" y="314"/>
                    <a:pt x="1445" y="396"/>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 name="Line 42"/>
            <p:cNvSpPr>
              <a:spLocks noChangeShapeType="1"/>
            </p:cNvSpPr>
            <p:nvPr/>
          </p:nvSpPr>
          <p:spPr bwMode="auto">
            <a:xfrm>
              <a:off x="3358" y="679"/>
              <a:ext cx="0" cy="29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43"/>
            <p:cNvSpPr>
              <a:spLocks noChangeShapeType="1"/>
            </p:cNvSpPr>
            <p:nvPr/>
          </p:nvSpPr>
          <p:spPr bwMode="auto">
            <a:xfrm>
              <a:off x="4905" y="672"/>
              <a:ext cx="0" cy="29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44"/>
            <p:cNvSpPr>
              <a:spLocks noChangeShapeType="1"/>
            </p:cNvSpPr>
            <p:nvPr/>
          </p:nvSpPr>
          <p:spPr bwMode="auto">
            <a:xfrm>
              <a:off x="3369" y="3600"/>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45"/>
            <p:cNvSpPr>
              <a:spLocks noChangeShapeType="1"/>
            </p:cNvSpPr>
            <p:nvPr/>
          </p:nvSpPr>
          <p:spPr bwMode="auto">
            <a:xfrm flipV="1">
              <a:off x="3369" y="1975"/>
              <a:ext cx="1533" cy="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46"/>
            <p:cNvSpPr>
              <a:spLocks noChangeShapeType="1"/>
            </p:cNvSpPr>
            <p:nvPr/>
          </p:nvSpPr>
          <p:spPr bwMode="auto">
            <a:xfrm>
              <a:off x="3375" y="1125"/>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47"/>
            <p:cNvSpPr>
              <a:spLocks noChangeShapeType="1"/>
            </p:cNvSpPr>
            <p:nvPr/>
          </p:nvSpPr>
          <p:spPr bwMode="auto">
            <a:xfrm>
              <a:off x="4137" y="624"/>
              <a:ext cx="0" cy="29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Text Box 48"/>
            <p:cNvSpPr txBox="1">
              <a:spLocks noChangeArrowheads="1"/>
            </p:cNvSpPr>
            <p:nvPr/>
          </p:nvSpPr>
          <p:spPr bwMode="auto">
            <a:xfrm>
              <a:off x="3143" y="3593"/>
              <a:ext cx="39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a:t>-</a:t>
              </a:r>
              <a:r>
                <a:rPr kumimoji="1" lang="en-US" altLang="zh-CN" sz="2800" i="1"/>
                <a:t>L</a:t>
              </a:r>
              <a:r>
                <a:rPr kumimoji="1" lang="en-US" altLang="zh-CN" sz="2800"/>
                <a:t>/2</a:t>
              </a:r>
            </a:p>
          </p:txBody>
        </p:sp>
        <p:sp>
          <p:nvSpPr>
            <p:cNvPr id="105" name="Text Box 49"/>
            <p:cNvSpPr txBox="1">
              <a:spLocks noChangeArrowheads="1"/>
            </p:cNvSpPr>
            <p:nvPr/>
          </p:nvSpPr>
          <p:spPr bwMode="auto">
            <a:xfrm>
              <a:off x="4754" y="3567"/>
              <a:ext cx="31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i="1"/>
                <a:t>L</a:t>
              </a:r>
              <a:r>
                <a:rPr kumimoji="1" lang="en-US" altLang="zh-CN" sz="2800"/>
                <a:t>/2</a:t>
              </a:r>
            </a:p>
          </p:txBody>
        </p:sp>
        <p:sp>
          <p:nvSpPr>
            <p:cNvPr id="106" name="Text Box 50"/>
            <p:cNvSpPr txBox="1">
              <a:spLocks noChangeArrowheads="1"/>
            </p:cNvSpPr>
            <p:nvPr/>
          </p:nvSpPr>
          <p:spPr bwMode="auto">
            <a:xfrm>
              <a:off x="4044" y="35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en-US" altLang="zh-CN" sz="2800"/>
                <a:t>o</a:t>
              </a:r>
            </a:p>
          </p:txBody>
        </p:sp>
        <p:sp>
          <p:nvSpPr>
            <p:cNvPr id="107" name="Line 51"/>
            <p:cNvSpPr>
              <a:spLocks noChangeShapeType="1"/>
            </p:cNvSpPr>
            <p:nvPr/>
          </p:nvSpPr>
          <p:spPr bwMode="auto">
            <a:xfrm>
              <a:off x="3360" y="3478"/>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8" name="Group 52"/>
          <p:cNvGrpSpPr>
            <a:grpSpLocks/>
          </p:cNvGrpSpPr>
          <p:nvPr/>
        </p:nvGrpSpPr>
        <p:grpSpPr bwMode="auto">
          <a:xfrm>
            <a:off x="5027613" y="2074862"/>
            <a:ext cx="990600" cy="4330700"/>
            <a:chOff x="2208" y="1064"/>
            <a:chExt cx="624" cy="2728"/>
          </a:xfrm>
        </p:grpSpPr>
        <p:graphicFrame>
          <p:nvGraphicFramePr>
            <p:cNvPr id="109" name="Object 53"/>
            <p:cNvGraphicFramePr>
              <a:graphicFrameLocks noChangeAspect="1"/>
            </p:cNvGraphicFramePr>
            <p:nvPr/>
          </p:nvGraphicFramePr>
          <p:xfrm>
            <a:off x="2216" y="3505"/>
            <a:ext cx="608" cy="287"/>
          </p:xfrm>
          <a:graphic>
            <a:graphicData uri="http://schemas.openxmlformats.org/presentationml/2006/ole">
              <mc:AlternateContent xmlns:mc="http://schemas.openxmlformats.org/markup-compatibility/2006">
                <mc:Choice xmlns:v="urn:schemas-microsoft-com:vml" Requires="v">
                  <p:oleObj spid="_x0000_s404528" name="Equation" r:id="rId39" imgW="494870" imgH="215713" progId="Equation.3">
                    <p:embed/>
                  </p:oleObj>
                </mc:Choice>
                <mc:Fallback>
                  <p:oleObj name="Equation" r:id="rId39" imgW="494870" imgH="215713"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216" y="3505"/>
                          <a:ext cx="60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 name="Object 54"/>
            <p:cNvGraphicFramePr>
              <a:graphicFrameLocks noChangeAspect="1"/>
            </p:cNvGraphicFramePr>
            <p:nvPr/>
          </p:nvGraphicFramePr>
          <p:xfrm>
            <a:off x="2231" y="2810"/>
            <a:ext cx="529" cy="309"/>
          </p:xfrm>
          <a:graphic>
            <a:graphicData uri="http://schemas.openxmlformats.org/presentationml/2006/ole">
              <mc:AlternateContent xmlns:mc="http://schemas.openxmlformats.org/markup-compatibility/2006">
                <mc:Choice xmlns:v="urn:schemas-microsoft-com:vml" Requires="v">
                  <p:oleObj spid="_x0000_s404529" name="Equation" r:id="rId41" imgW="431613" imgH="215806" progId="Equation.3">
                    <p:embed/>
                  </p:oleObj>
                </mc:Choice>
                <mc:Fallback>
                  <p:oleObj name="Equation" r:id="rId41" imgW="431613" imgH="215806"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231" y="2810"/>
                          <a:ext cx="529"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 name="Object 55"/>
            <p:cNvGraphicFramePr>
              <a:graphicFrameLocks noChangeAspect="1"/>
            </p:cNvGraphicFramePr>
            <p:nvPr/>
          </p:nvGraphicFramePr>
          <p:xfrm>
            <a:off x="2208" y="1904"/>
            <a:ext cx="624" cy="488"/>
          </p:xfrm>
          <a:graphic>
            <a:graphicData uri="http://schemas.openxmlformats.org/presentationml/2006/ole">
              <mc:AlternateContent xmlns:mc="http://schemas.openxmlformats.org/markup-compatibility/2006">
                <mc:Choice xmlns:v="urn:schemas-microsoft-com:vml" Requires="v">
                  <p:oleObj spid="_x0000_s404530" name="Equation" r:id="rId43" imgW="571252" imgH="393529" progId="Equation.3">
                    <p:embed/>
                  </p:oleObj>
                </mc:Choice>
                <mc:Fallback>
                  <p:oleObj name="Equation" r:id="rId43" imgW="571252" imgH="393529"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208" y="1904"/>
                          <a:ext cx="624"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 name="Object 56"/>
            <p:cNvGraphicFramePr>
              <a:graphicFrameLocks noChangeAspect="1"/>
            </p:cNvGraphicFramePr>
            <p:nvPr/>
          </p:nvGraphicFramePr>
          <p:xfrm>
            <a:off x="2210" y="1064"/>
            <a:ext cx="526" cy="494"/>
          </p:xfrm>
          <a:graphic>
            <a:graphicData uri="http://schemas.openxmlformats.org/presentationml/2006/ole">
              <mc:AlternateContent xmlns:mc="http://schemas.openxmlformats.org/markup-compatibility/2006">
                <mc:Choice xmlns:v="urn:schemas-microsoft-com:vml" Requires="v">
                  <p:oleObj spid="_x0000_s404531" name="Equation" r:id="rId45" imgW="457002" imgH="393529" progId="Equation.3">
                    <p:embed/>
                  </p:oleObj>
                </mc:Choice>
                <mc:Fallback>
                  <p:oleObj name="Equation" r:id="rId45" imgW="457002" imgH="393529"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210" y="1064"/>
                          <a:ext cx="526" cy="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414914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500" fill="hold"/>
                                        <p:tgtEl>
                                          <p:spTgt spid="58"/>
                                        </p:tgtEl>
                                        <p:attrNameLst>
                                          <p:attrName>ppt_x</p:attrName>
                                        </p:attrNameLst>
                                      </p:cBhvr>
                                      <p:tavLst>
                                        <p:tav tm="0">
                                          <p:val>
                                            <p:strVal val="#ppt_x"/>
                                          </p:val>
                                        </p:tav>
                                        <p:tav tm="100000">
                                          <p:val>
                                            <p:strVal val="#ppt_x"/>
                                          </p:val>
                                        </p:tav>
                                      </p:tavLst>
                                    </p:anim>
                                    <p:anim calcmode="lin" valueType="num">
                                      <p:cBhvr additive="base">
                                        <p:cTn id="1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heel(1)">
                                      <p:cBhvr>
                                        <p:cTn id="18" dur="20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wipe(left)">
                                      <p:cBhvr>
                                        <p:cTn id="23" dur="500"/>
                                        <p:tgtEl>
                                          <p:spTgt spid="10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p:cTn id="28" dur="500" fill="hold"/>
                                        <p:tgtEl>
                                          <p:spTgt spid="84"/>
                                        </p:tgtEl>
                                        <p:attrNameLst>
                                          <p:attrName>ppt_w</p:attrName>
                                        </p:attrNameLst>
                                      </p:cBhvr>
                                      <p:tavLst>
                                        <p:tav tm="0">
                                          <p:val>
                                            <p:fltVal val="0"/>
                                          </p:val>
                                        </p:tav>
                                        <p:tav tm="100000">
                                          <p:val>
                                            <p:strVal val="#ppt_w"/>
                                          </p:val>
                                        </p:tav>
                                      </p:tavLst>
                                    </p:anim>
                                    <p:anim calcmode="lin" valueType="num">
                                      <p:cBhvr>
                                        <p:cTn id="29" dur="500" fill="hold"/>
                                        <p:tgtEl>
                                          <p:spTgt spid="84"/>
                                        </p:tgtEl>
                                        <p:attrNameLst>
                                          <p:attrName>ppt_h</p:attrName>
                                        </p:attrNameLst>
                                      </p:cBhvr>
                                      <p:tavLst>
                                        <p:tav tm="0">
                                          <p:val>
                                            <p:fltVal val="0"/>
                                          </p:val>
                                        </p:tav>
                                        <p:tav tm="100000">
                                          <p:val>
                                            <p:strVal val="#ppt_h"/>
                                          </p:val>
                                        </p:tav>
                                      </p:tavLst>
                                    </p:anim>
                                    <p:animEffect transition="in" filter="fade">
                                      <p:cBhvr>
                                        <p:cTn id="3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5521" y="497047"/>
            <a:ext cx="2560701" cy="523220"/>
          </a:xfrm>
          <a:prstGeom prst="rect">
            <a:avLst/>
          </a:prstGeom>
        </p:spPr>
        <p:txBody>
          <a:bodyPr wrap="square">
            <a:spAutoFit/>
          </a:bodyPr>
          <a:lstStyle/>
          <a:p>
            <a:r>
              <a:rPr lang="zh-CN" altLang="en-US" sz="2800" b="1" dirty="0">
                <a:solidFill>
                  <a:srgbClr val="FF0000"/>
                </a:solidFill>
                <a:latin typeface="Calibri" panose="020F0502020204030204" pitchFamily="34" charset="0"/>
              </a:rPr>
              <a:t>哈密顿</a:t>
            </a:r>
            <a:r>
              <a:rPr lang="zh-CN" altLang="en-US" sz="2800" b="1" kern="0" dirty="0">
                <a:solidFill>
                  <a:srgbClr val="0000FF"/>
                </a:solidFill>
              </a:rPr>
              <a:t>算符</a:t>
            </a:r>
            <a:endParaRPr lang="zh-CN" altLang="en-US" sz="2800" b="1" dirty="0">
              <a:solidFill>
                <a:srgbClr val="0000FF"/>
              </a:solidFill>
              <a:latin typeface="Calibri" panose="020F0502020204030204" pitchFamily="34" charset="0"/>
            </a:endParaRPr>
          </a:p>
        </p:txBody>
      </p:sp>
      <p:graphicFrame>
        <p:nvGraphicFramePr>
          <p:cNvPr id="3" name="Object 15"/>
          <p:cNvGraphicFramePr>
            <a:graphicFrameLocks noChangeAspect="1"/>
          </p:cNvGraphicFramePr>
          <p:nvPr>
            <p:extLst>
              <p:ext uri="{D42A27DB-BD31-4B8C-83A1-F6EECF244321}">
                <p14:modId xmlns:p14="http://schemas.microsoft.com/office/powerpoint/2010/main" val="2446276208"/>
              </p:ext>
            </p:extLst>
          </p:nvPr>
        </p:nvGraphicFramePr>
        <p:xfrm>
          <a:off x="4353693" y="268683"/>
          <a:ext cx="5889625" cy="1154113"/>
        </p:xfrm>
        <a:graphic>
          <a:graphicData uri="http://schemas.openxmlformats.org/presentationml/2006/ole">
            <mc:AlternateContent xmlns:mc="http://schemas.openxmlformats.org/markup-compatibility/2006">
              <mc:Choice xmlns:v="urn:schemas-microsoft-com:vml" Requires="v">
                <p:oleObj spid="_x0000_s270124" name="公式" r:id="rId3" imgW="2336760" imgH="457200" progId="Equation.3">
                  <p:embed/>
                </p:oleObj>
              </mc:Choice>
              <mc:Fallback>
                <p:oleObj name="公式" r:id="rId3" imgW="2336760" imgH="457200" progId="Equation.3">
                  <p:embed/>
                  <p:pic>
                    <p:nvPicPr>
                      <p:cNvPr id="0" name=""/>
                      <p:cNvPicPr>
                        <a:picLocks noChangeAspect="1" noChangeArrowheads="1"/>
                      </p:cNvPicPr>
                      <p:nvPr/>
                    </p:nvPicPr>
                    <p:blipFill>
                      <a:blip r:embed="rId4"/>
                      <a:srcRect/>
                      <a:stretch>
                        <a:fillRect/>
                      </a:stretch>
                    </p:blipFill>
                    <p:spPr bwMode="auto">
                      <a:xfrm>
                        <a:off x="4353693" y="268683"/>
                        <a:ext cx="5889625" cy="1154113"/>
                      </a:xfrm>
                      <a:prstGeom prst="rect">
                        <a:avLst/>
                      </a:prstGeom>
                      <a:noFill/>
                      <a:ln>
                        <a:noFill/>
                      </a:ln>
                      <a:effectLst/>
                      <a:extLst/>
                    </p:spPr>
                  </p:pic>
                </p:oleObj>
              </mc:Fallback>
            </mc:AlternateContent>
          </a:graphicData>
        </a:graphic>
      </p:graphicFrame>
      <p:graphicFrame>
        <p:nvGraphicFramePr>
          <p:cNvPr id="4" name="Object 2"/>
          <p:cNvGraphicFramePr>
            <a:graphicFrameLocks noChangeAspect="1"/>
          </p:cNvGraphicFramePr>
          <p:nvPr>
            <p:extLst>
              <p:ext uri="{D42A27DB-BD31-4B8C-83A1-F6EECF244321}">
                <p14:modId xmlns:p14="http://schemas.microsoft.com/office/powerpoint/2010/main" val="1905983519"/>
              </p:ext>
            </p:extLst>
          </p:nvPr>
        </p:nvGraphicFramePr>
        <p:xfrm>
          <a:off x="4336221" y="4209186"/>
          <a:ext cx="1504950" cy="693738"/>
        </p:xfrm>
        <a:graphic>
          <a:graphicData uri="http://schemas.openxmlformats.org/presentationml/2006/ole">
            <mc:AlternateContent xmlns:mc="http://schemas.openxmlformats.org/markup-compatibility/2006">
              <mc:Choice xmlns:v="urn:schemas-microsoft-com:vml" Requires="v">
                <p:oleObj spid="_x0000_s270125" name="公式" r:id="rId5" imgW="545760" imgH="241200" progId="Equation.3">
                  <p:embed/>
                </p:oleObj>
              </mc:Choice>
              <mc:Fallback>
                <p:oleObj name="公式" r:id="rId5" imgW="545760" imgH="241200" progId="Equation.3">
                  <p:embed/>
                  <p:pic>
                    <p:nvPicPr>
                      <p:cNvPr id="0" name=""/>
                      <p:cNvPicPr>
                        <a:picLocks noChangeAspect="1" noChangeArrowheads="1"/>
                      </p:cNvPicPr>
                      <p:nvPr/>
                    </p:nvPicPr>
                    <p:blipFill>
                      <a:blip r:embed="rId6"/>
                      <a:srcRect/>
                      <a:stretch>
                        <a:fillRect/>
                      </a:stretch>
                    </p:blipFill>
                    <p:spPr bwMode="auto">
                      <a:xfrm>
                        <a:off x="4336221" y="4209186"/>
                        <a:ext cx="1504950" cy="693738"/>
                      </a:xfrm>
                      <a:prstGeom prst="rect">
                        <a:avLst/>
                      </a:prstGeom>
                      <a:noFill/>
                      <a:ln>
                        <a:noFill/>
                      </a:ln>
                      <a:effectLst/>
                      <a:extLst/>
                    </p:spPr>
                  </p:pic>
                </p:oleObj>
              </mc:Fallback>
            </mc:AlternateContent>
          </a:graphicData>
        </a:graphic>
      </p:graphicFrame>
      <p:sp>
        <p:nvSpPr>
          <p:cNvPr id="5" name="Rectangle 28"/>
          <p:cNvSpPr>
            <a:spLocks noChangeArrowheads="1"/>
          </p:cNvSpPr>
          <p:nvPr/>
        </p:nvSpPr>
        <p:spPr bwMode="auto">
          <a:xfrm>
            <a:off x="7896201" y="6235365"/>
            <a:ext cx="23471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kern="0" dirty="0">
                <a:solidFill>
                  <a:srgbClr val="E628C2"/>
                </a:solidFill>
                <a:latin typeface="Times New Roman" pitchFamily="18" charset="0"/>
              </a:rPr>
              <a:t>—</a:t>
            </a:r>
            <a:r>
              <a:rPr lang="zh-CN" altLang="en-US" sz="2800" b="1" dirty="0">
                <a:solidFill>
                  <a:srgbClr val="FF00FF"/>
                </a:solidFill>
                <a:latin typeface="Calibri" panose="020F0502020204030204" pitchFamily="34" charset="0"/>
              </a:rPr>
              <a:t>薛定谔方程</a:t>
            </a:r>
          </a:p>
        </p:txBody>
      </p:sp>
      <p:graphicFrame>
        <p:nvGraphicFramePr>
          <p:cNvPr id="6" name="Object 8"/>
          <p:cNvGraphicFramePr>
            <a:graphicFrameLocks noChangeAspect="1"/>
          </p:cNvGraphicFramePr>
          <p:nvPr>
            <p:extLst>
              <p:ext uri="{D42A27DB-BD31-4B8C-83A1-F6EECF244321}">
                <p14:modId xmlns:p14="http://schemas.microsoft.com/office/powerpoint/2010/main" val="722563906"/>
              </p:ext>
            </p:extLst>
          </p:nvPr>
        </p:nvGraphicFramePr>
        <p:xfrm>
          <a:off x="5866360" y="4196226"/>
          <a:ext cx="2109788" cy="757237"/>
        </p:xfrm>
        <a:graphic>
          <a:graphicData uri="http://schemas.openxmlformats.org/presentationml/2006/ole">
            <mc:AlternateContent xmlns:mc="http://schemas.openxmlformats.org/markup-compatibility/2006">
              <mc:Choice xmlns:v="urn:schemas-microsoft-com:vml" Requires="v">
                <p:oleObj spid="_x0000_s270126" name="公式" r:id="rId7" imgW="672840" imgH="241200" progId="Equation.3">
                  <p:embed/>
                </p:oleObj>
              </mc:Choice>
              <mc:Fallback>
                <p:oleObj name="公式" r:id="rId7" imgW="672840" imgH="241200" progId="Equation.3">
                  <p:embed/>
                  <p:pic>
                    <p:nvPicPr>
                      <p:cNvPr id="0" name=""/>
                      <p:cNvPicPr>
                        <a:picLocks noChangeAspect="1" noChangeArrowheads="1"/>
                      </p:cNvPicPr>
                      <p:nvPr/>
                    </p:nvPicPr>
                    <p:blipFill>
                      <a:blip r:embed="rId8"/>
                      <a:srcRect/>
                      <a:stretch>
                        <a:fillRect/>
                      </a:stretch>
                    </p:blipFill>
                    <p:spPr bwMode="auto">
                      <a:xfrm>
                        <a:off x="5866360" y="4196226"/>
                        <a:ext cx="2109788" cy="757237"/>
                      </a:xfrm>
                      <a:prstGeom prst="rect">
                        <a:avLst/>
                      </a:prstGeom>
                      <a:noFill/>
                      <a:ln>
                        <a:noFill/>
                      </a:ln>
                      <a:effectLs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558336382"/>
              </p:ext>
            </p:extLst>
          </p:nvPr>
        </p:nvGraphicFramePr>
        <p:xfrm>
          <a:off x="4799856" y="5156894"/>
          <a:ext cx="4559748" cy="1187747"/>
        </p:xfrm>
        <a:graphic>
          <a:graphicData uri="http://schemas.openxmlformats.org/presentationml/2006/ole">
            <mc:AlternateContent xmlns:mc="http://schemas.openxmlformats.org/markup-compatibility/2006">
              <mc:Choice xmlns:v="urn:schemas-microsoft-com:vml" Requires="v">
                <p:oleObj spid="_x0000_s270127" name="公式" r:id="rId9" imgW="1828849" imgH="457267" progId="Equation.3">
                  <p:embed/>
                </p:oleObj>
              </mc:Choice>
              <mc:Fallback>
                <p:oleObj name="公式" r:id="rId9" imgW="1828849" imgH="45726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9856" y="5156894"/>
                        <a:ext cx="4559748" cy="1187747"/>
                      </a:xfrm>
                      <a:prstGeom prst="rect">
                        <a:avLst/>
                      </a:prstGeom>
                      <a:noFill/>
                      <a:ln>
                        <a:noFill/>
                      </a:ln>
                      <a:effectLst/>
                      <a:extLst/>
                    </p:spPr>
                  </p:pic>
                </p:oleObj>
              </mc:Fallback>
            </mc:AlternateContent>
          </a:graphicData>
        </a:graphic>
      </p:graphicFrame>
      <p:sp>
        <p:nvSpPr>
          <p:cNvPr id="8" name="矩形 7"/>
          <p:cNvSpPr/>
          <p:nvPr/>
        </p:nvSpPr>
        <p:spPr>
          <a:xfrm>
            <a:off x="1964741" y="1514890"/>
            <a:ext cx="8030594" cy="523220"/>
          </a:xfrm>
          <a:prstGeom prst="rect">
            <a:avLst/>
          </a:prstGeom>
        </p:spPr>
        <p:txBody>
          <a:bodyPr wrap="square">
            <a:spAutoFit/>
          </a:bodyPr>
          <a:lstStyle/>
          <a:p>
            <a:r>
              <a:rPr lang="zh-CN" altLang="en-US" sz="2800" b="1" dirty="0">
                <a:solidFill>
                  <a:srgbClr val="FF0000"/>
                </a:solidFill>
                <a:latin typeface="Calibri" panose="020F0502020204030204" pitchFamily="34" charset="0"/>
              </a:rPr>
              <a:t>经典力学：</a:t>
            </a:r>
            <a:r>
              <a:rPr lang="zh-CN" altLang="en-US" sz="2800" b="1" dirty="0">
                <a:solidFill>
                  <a:srgbClr val="0000FF"/>
                </a:solidFill>
                <a:latin typeface="Calibri" panose="020F0502020204030204" pitchFamily="34" charset="0"/>
              </a:rPr>
              <a:t>对于保守系统，其</a:t>
            </a:r>
            <a:r>
              <a:rPr lang="zh-CN" altLang="zh-CN" sz="2800" b="1" dirty="0">
                <a:solidFill>
                  <a:srgbClr val="0000FF"/>
                </a:solidFill>
                <a:latin typeface="Times New Roman" panose="02020603050405020304" pitchFamily="18" charset="0"/>
              </a:rPr>
              <a:t>能量</a:t>
            </a:r>
            <a:r>
              <a:rPr lang="zh-CN" altLang="en-US" sz="2800" b="1" dirty="0">
                <a:solidFill>
                  <a:srgbClr val="0000FF"/>
                </a:solidFill>
                <a:latin typeface="Calibri" panose="020F0502020204030204" pitchFamily="34" charset="0"/>
              </a:rPr>
              <a:t>等于哈密顿</a:t>
            </a:r>
            <a:r>
              <a:rPr lang="zh-CN" altLang="zh-CN" sz="2800" b="1" dirty="0">
                <a:solidFill>
                  <a:srgbClr val="0000FF"/>
                </a:solidFill>
                <a:latin typeface="Times New Roman" panose="02020603050405020304" pitchFamily="18" charset="0"/>
              </a:rPr>
              <a:t>量</a:t>
            </a:r>
            <a:endParaRPr lang="zh-CN" altLang="en-US" sz="2800" b="1" dirty="0">
              <a:solidFill>
                <a:srgbClr val="0000FF"/>
              </a:solidFill>
              <a:latin typeface="Calibri" panose="020F0502020204030204" pitchFamily="34" charset="0"/>
            </a:endParaRPr>
          </a:p>
        </p:txBody>
      </p:sp>
      <p:sp>
        <p:nvSpPr>
          <p:cNvPr id="9" name="矩形 8"/>
          <p:cNvSpPr/>
          <p:nvPr/>
        </p:nvSpPr>
        <p:spPr>
          <a:xfrm>
            <a:off x="1957559" y="3134356"/>
            <a:ext cx="8530929" cy="954107"/>
          </a:xfrm>
          <a:prstGeom prst="rect">
            <a:avLst/>
          </a:prstGeom>
        </p:spPr>
        <p:txBody>
          <a:bodyPr wrap="square">
            <a:spAutoFit/>
          </a:bodyPr>
          <a:lstStyle/>
          <a:p>
            <a:r>
              <a:rPr lang="zh-CN" altLang="en-US" sz="2800" b="1" dirty="0">
                <a:solidFill>
                  <a:srgbClr val="FF00FF"/>
                </a:solidFill>
                <a:latin typeface="Calibri" panose="020F0502020204030204" pitchFamily="34" charset="0"/>
              </a:rPr>
              <a:t>量子力学：</a:t>
            </a:r>
            <a:r>
              <a:rPr lang="zh-CN" altLang="en-US" sz="2800" b="1" dirty="0">
                <a:solidFill>
                  <a:srgbClr val="008000"/>
                </a:solidFill>
                <a:latin typeface="Calibri" panose="020F0502020204030204" pitchFamily="34" charset="0"/>
              </a:rPr>
              <a:t>对于保守系统，其</a:t>
            </a:r>
            <a:r>
              <a:rPr lang="zh-CN" altLang="zh-CN" sz="2800" b="1" dirty="0">
                <a:solidFill>
                  <a:srgbClr val="008000"/>
                </a:solidFill>
                <a:latin typeface="Times New Roman" panose="02020603050405020304" pitchFamily="18" charset="0"/>
              </a:rPr>
              <a:t>能量</a:t>
            </a:r>
            <a:r>
              <a:rPr lang="zh-CN" altLang="en-US" sz="2800" b="1" kern="0" dirty="0">
                <a:solidFill>
                  <a:srgbClr val="008000"/>
                </a:solidFill>
              </a:rPr>
              <a:t>算符作用在</a:t>
            </a:r>
            <a:r>
              <a:rPr lang="zh-CN" altLang="zh-CN" sz="2800" b="1" dirty="0">
                <a:solidFill>
                  <a:srgbClr val="008000"/>
                </a:solidFill>
                <a:latin typeface="Century Schoolbook" panose="02040604050505020304" pitchFamily="18" charset="0"/>
              </a:rPr>
              <a:t>波函数</a:t>
            </a:r>
            <a:r>
              <a:rPr lang="zh-CN" altLang="en-US" sz="2800" b="1" dirty="0">
                <a:solidFill>
                  <a:srgbClr val="008000"/>
                </a:solidFill>
                <a:latin typeface="Century Schoolbook" panose="02040604050505020304" pitchFamily="18" charset="0"/>
              </a:rPr>
              <a:t>上</a:t>
            </a:r>
            <a:r>
              <a:rPr lang="zh-CN" altLang="en-US" sz="2800" b="1" dirty="0">
                <a:solidFill>
                  <a:srgbClr val="008000"/>
                </a:solidFill>
                <a:latin typeface="Calibri" panose="020F0502020204030204" pitchFamily="34" charset="0"/>
              </a:rPr>
              <a:t>等于哈密顿</a:t>
            </a:r>
            <a:r>
              <a:rPr lang="zh-CN" altLang="en-US" sz="2800" b="1" kern="0" dirty="0">
                <a:solidFill>
                  <a:srgbClr val="008000"/>
                </a:solidFill>
              </a:rPr>
              <a:t>算符作用在</a:t>
            </a:r>
            <a:r>
              <a:rPr lang="zh-CN" altLang="zh-CN" sz="2800" b="1" dirty="0">
                <a:solidFill>
                  <a:srgbClr val="008000"/>
                </a:solidFill>
                <a:latin typeface="Century Schoolbook" panose="02040604050505020304" pitchFamily="18" charset="0"/>
              </a:rPr>
              <a:t>波函数</a:t>
            </a:r>
            <a:r>
              <a:rPr lang="zh-CN" altLang="en-US" sz="2800" b="1" dirty="0">
                <a:solidFill>
                  <a:srgbClr val="008000"/>
                </a:solidFill>
                <a:latin typeface="Century Schoolbook" panose="02040604050505020304" pitchFamily="18" charset="0"/>
              </a:rPr>
              <a:t>上</a:t>
            </a:r>
            <a:r>
              <a:rPr lang="en-US" altLang="zh-CN" sz="2800" b="1" kern="0" dirty="0">
                <a:solidFill>
                  <a:srgbClr val="E628C2"/>
                </a:solidFill>
                <a:latin typeface="Times New Roman" pitchFamily="18" charset="0"/>
              </a:rPr>
              <a:t>—</a:t>
            </a:r>
            <a:r>
              <a:rPr lang="zh-CN" altLang="en-US" sz="2800" b="1" dirty="0">
                <a:solidFill>
                  <a:srgbClr val="FF00FF"/>
                </a:solidFill>
                <a:latin typeface="Calibri" panose="020F0502020204030204" pitchFamily="34" charset="0"/>
              </a:rPr>
              <a:t>薛定谔方程</a:t>
            </a:r>
          </a:p>
        </p:txBody>
      </p:sp>
      <p:graphicFrame>
        <p:nvGraphicFramePr>
          <p:cNvPr id="10" name="对象 9"/>
          <p:cNvGraphicFramePr>
            <a:graphicFrameLocks noChangeAspect="1"/>
          </p:cNvGraphicFramePr>
          <p:nvPr>
            <p:extLst>
              <p:ext uri="{D42A27DB-BD31-4B8C-83A1-F6EECF244321}">
                <p14:modId xmlns:p14="http://schemas.microsoft.com/office/powerpoint/2010/main" val="2174442549"/>
              </p:ext>
            </p:extLst>
          </p:nvPr>
        </p:nvGraphicFramePr>
        <p:xfrm>
          <a:off x="3304824" y="5308648"/>
          <a:ext cx="1709737" cy="884237"/>
        </p:xfrm>
        <a:graphic>
          <a:graphicData uri="http://schemas.openxmlformats.org/presentationml/2006/ole">
            <mc:AlternateContent xmlns:mc="http://schemas.openxmlformats.org/markup-compatibility/2006">
              <mc:Choice xmlns:v="urn:schemas-microsoft-com:vml" Requires="v">
                <p:oleObj spid="_x0000_s270128" name="公式" r:id="rId11" imgW="761760" imgH="393480" progId="Equation.3">
                  <p:embed/>
                </p:oleObj>
              </mc:Choice>
              <mc:Fallback>
                <p:oleObj name="公式" r:id="rId11" imgW="761760" imgH="393480" progId="Equation.3">
                  <p:embed/>
                  <p:pic>
                    <p:nvPicPr>
                      <p:cNvPr id="0" name=""/>
                      <p:cNvPicPr/>
                      <p:nvPr/>
                    </p:nvPicPr>
                    <p:blipFill>
                      <a:blip r:embed="rId12"/>
                      <a:stretch>
                        <a:fillRect/>
                      </a:stretch>
                    </p:blipFill>
                    <p:spPr>
                      <a:xfrm>
                        <a:off x="3304824" y="5308648"/>
                        <a:ext cx="1709737" cy="884237"/>
                      </a:xfrm>
                      <a:prstGeom prst="rect">
                        <a:avLst/>
                      </a:prstGeom>
                    </p:spPr>
                  </p:pic>
                </p:oleObj>
              </mc:Fallback>
            </mc:AlternateContent>
          </a:graphicData>
        </a:graphic>
      </p:graphicFrame>
      <p:graphicFrame>
        <p:nvGraphicFramePr>
          <p:cNvPr id="11" name="Object 27"/>
          <p:cNvGraphicFramePr>
            <a:graphicFrameLocks noChangeAspect="1"/>
          </p:cNvGraphicFramePr>
          <p:nvPr>
            <p:extLst>
              <p:ext uri="{D42A27DB-BD31-4B8C-83A1-F6EECF244321}">
                <p14:modId xmlns:p14="http://schemas.microsoft.com/office/powerpoint/2010/main" val="3013667015"/>
              </p:ext>
            </p:extLst>
          </p:nvPr>
        </p:nvGraphicFramePr>
        <p:xfrm>
          <a:off x="3736924" y="1914171"/>
          <a:ext cx="4987925" cy="1255713"/>
        </p:xfrm>
        <a:graphic>
          <a:graphicData uri="http://schemas.openxmlformats.org/presentationml/2006/ole">
            <mc:AlternateContent xmlns:mc="http://schemas.openxmlformats.org/markup-compatibility/2006">
              <mc:Choice xmlns:v="urn:schemas-microsoft-com:vml" Requires="v">
                <p:oleObj spid="_x0000_s270129" name="公式" r:id="rId13" imgW="1333440" imgH="419040" progId="Equation.3">
                  <p:embed/>
                </p:oleObj>
              </mc:Choice>
              <mc:Fallback>
                <p:oleObj name="公式" r:id="rId13" imgW="1333440" imgH="419040" progId="Equation.3">
                  <p:embed/>
                  <p:pic>
                    <p:nvPicPr>
                      <p:cNvPr id="0" name=""/>
                      <p:cNvPicPr>
                        <a:picLocks noChangeAspect="1" noChangeArrowheads="1"/>
                      </p:cNvPicPr>
                      <p:nvPr/>
                    </p:nvPicPr>
                    <p:blipFill>
                      <a:blip r:embed="rId14"/>
                      <a:srcRect/>
                      <a:stretch>
                        <a:fillRect/>
                      </a:stretch>
                    </p:blipFill>
                    <p:spPr bwMode="auto">
                      <a:xfrm>
                        <a:off x="3736924" y="1914171"/>
                        <a:ext cx="4987925"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AutoShape 35"/>
          <p:cNvSpPr>
            <a:spLocks noChangeArrowheads="1"/>
          </p:cNvSpPr>
          <p:nvPr/>
        </p:nvSpPr>
        <p:spPr bwMode="auto">
          <a:xfrm>
            <a:off x="2152144" y="5661249"/>
            <a:ext cx="669730" cy="187545"/>
          </a:xfrm>
          <a:prstGeom prst="rightArrow">
            <a:avLst>
              <a:gd name="adj1" fmla="val 50000"/>
              <a:gd name="adj2" fmla="val 175000"/>
            </a:avLst>
          </a:prstGeom>
          <a:solidFill>
            <a:srgbClr val="FFFF00"/>
          </a:solidFill>
          <a:ln w="12700">
            <a:solidFill>
              <a:srgbClr val="FF0000"/>
            </a:solidFill>
            <a:miter lim="800000"/>
            <a:headEnd/>
            <a:tailEnd/>
          </a:ln>
        </p:spPr>
        <p:txBody>
          <a:bodyPr wrap="none" anchor="ctr"/>
          <a:lstStyle/>
          <a:p>
            <a:pPr>
              <a:defRPr/>
            </a:pPr>
            <a:endParaRPr lang="zh-CN" altLang="en-US" b="1" kern="0">
              <a:solidFill>
                <a:sysClr val="windowText" lastClr="000000"/>
              </a:solidFill>
            </a:endParaRPr>
          </a:p>
        </p:txBody>
      </p:sp>
    </p:spTree>
    <p:extLst>
      <p:ext uri="{BB962C8B-B14F-4D97-AF65-F5344CB8AC3E}">
        <p14:creationId xmlns:p14="http://schemas.microsoft.com/office/powerpoint/2010/main" val="336968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heel(1)">
                                      <p:cBhvr>
                                        <p:cTn id="44" dur="2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9" grpId="0"/>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484216" y="633592"/>
            <a:ext cx="654463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wrap="square"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0000FF"/>
                </a:solidFill>
              </a:rPr>
              <a:t>设不同能级的波函数</a:t>
            </a:r>
            <a:r>
              <a:rPr kumimoji="1" lang="zh-CN" altLang="en-US" sz="2800" i="1" dirty="0">
                <a:solidFill>
                  <a:srgbClr val="FF0000"/>
                </a:solidFill>
                <a:sym typeface="Symbol" panose="05050102010706020507" pitchFamily="18" charset="2"/>
              </a:rPr>
              <a:t>Φ</a:t>
            </a:r>
            <a:r>
              <a:rPr kumimoji="1" lang="en-US" altLang="zh-CN" sz="2800" baseline="-25000" dirty="0">
                <a:solidFill>
                  <a:srgbClr val="FF0000"/>
                </a:solidFill>
                <a:sym typeface="Symbol" panose="05050102010706020507" pitchFamily="18" charset="2"/>
              </a:rPr>
              <a:t>m</a:t>
            </a:r>
            <a:r>
              <a:rPr kumimoji="1" lang="zh-CN" altLang="en-US" sz="2800" dirty="0">
                <a:solidFill>
                  <a:srgbClr val="0000FF"/>
                </a:solidFill>
              </a:rPr>
              <a:t>和</a:t>
            </a:r>
            <a:r>
              <a:rPr kumimoji="1" lang="zh-CN" altLang="en-US" sz="2800" i="1" dirty="0">
                <a:solidFill>
                  <a:srgbClr val="FF0000"/>
                </a:solidFill>
                <a:sym typeface="Symbol" panose="05050102010706020507" pitchFamily="18" charset="2"/>
              </a:rPr>
              <a:t>Φ</a:t>
            </a:r>
            <a:r>
              <a:rPr kumimoji="1" lang="en-US" altLang="zh-CN" sz="2800" baseline="-25000" dirty="0">
                <a:solidFill>
                  <a:srgbClr val="FF0000"/>
                </a:solidFill>
                <a:sym typeface="Symbol" panose="05050102010706020507" pitchFamily="18" charset="2"/>
              </a:rPr>
              <a:t>n</a:t>
            </a:r>
            <a:r>
              <a:rPr kumimoji="1" lang="zh-CN" altLang="en-US" sz="2800" dirty="0">
                <a:solidFill>
                  <a:srgbClr val="0000FF"/>
                </a:solidFill>
                <a:sym typeface="Symbol" panose="05050102010706020507" pitchFamily="18" charset="2"/>
              </a:rPr>
              <a:t>，则</a:t>
            </a:r>
            <a:r>
              <a:rPr kumimoji="1" lang="zh-CN" altLang="en-US" sz="2800" dirty="0">
                <a:solidFill>
                  <a:srgbClr val="0000FF"/>
                </a:solidFill>
              </a:rPr>
              <a:t>有</a:t>
            </a:r>
          </a:p>
        </p:txBody>
      </p:sp>
      <p:grpSp>
        <p:nvGrpSpPr>
          <p:cNvPr id="3" name="Group 3"/>
          <p:cNvGrpSpPr>
            <a:grpSpLocks/>
          </p:cNvGrpSpPr>
          <p:nvPr/>
        </p:nvGrpSpPr>
        <p:grpSpPr bwMode="auto">
          <a:xfrm>
            <a:off x="2722340" y="5313543"/>
            <a:ext cx="6286261" cy="1436274"/>
            <a:chOff x="259" y="2495"/>
            <a:chExt cx="3738" cy="1100"/>
          </a:xfrm>
        </p:grpSpPr>
        <p:graphicFrame>
          <p:nvGraphicFramePr>
            <p:cNvPr id="4" name="Object 4"/>
            <p:cNvGraphicFramePr>
              <a:graphicFrameLocks noChangeAspect="1"/>
            </p:cNvGraphicFramePr>
            <p:nvPr/>
          </p:nvGraphicFramePr>
          <p:xfrm>
            <a:off x="259" y="2592"/>
            <a:ext cx="1608" cy="734"/>
          </p:xfrm>
          <a:graphic>
            <a:graphicData uri="http://schemas.openxmlformats.org/presentationml/2006/ole">
              <mc:AlternateContent xmlns:mc="http://schemas.openxmlformats.org/markup-compatibility/2006">
                <mc:Choice xmlns:v="urn:schemas-microsoft-com:vml" Requires="v">
                  <p:oleObj spid="_x0000_s322022" name="Equation" r:id="rId3" imgW="962069" imgH="400042" progId="Equation.3">
                    <p:embed/>
                  </p:oleObj>
                </mc:Choice>
                <mc:Fallback>
                  <p:oleObj name="Equation" r:id="rId3" imgW="962069" imgH="40004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 y="2592"/>
                          <a:ext cx="1608" cy="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AutoShape 5"/>
            <p:cNvSpPr>
              <a:spLocks/>
            </p:cNvSpPr>
            <p:nvPr/>
          </p:nvSpPr>
          <p:spPr bwMode="auto">
            <a:xfrm>
              <a:off x="2200" y="2879"/>
              <a:ext cx="152" cy="386"/>
            </a:xfrm>
            <a:prstGeom prst="leftBrace">
              <a:avLst>
                <a:gd name="adj1" fmla="val 28058"/>
                <a:gd name="adj2" fmla="val 50000"/>
              </a:avLst>
            </a:prstGeom>
            <a:solidFill>
              <a:srgbClr val="FFFFFF"/>
            </a:solidFill>
            <a:ln w="3175">
              <a:solidFill>
                <a:srgbClr val="FF0000"/>
              </a:solidFill>
              <a:round/>
              <a:headEnd/>
              <a:tailEnd/>
            </a:ln>
            <a:extLst/>
          </p:spPr>
          <p:txBody>
            <a:bodyPr wrap="square" lIns="90000" tIns="46800" rIns="90000" bIns="46800"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endParaRPr kumimoji="1" lang="zh-CN" altLang="zh-CN"/>
            </a:p>
          </p:txBody>
        </p:sp>
        <p:sp>
          <p:nvSpPr>
            <p:cNvPr id="6" name="Text Box 6"/>
            <p:cNvSpPr txBox="1">
              <a:spLocks noChangeArrowheads="1"/>
            </p:cNvSpPr>
            <p:nvPr/>
          </p:nvSpPr>
          <p:spPr bwMode="auto">
            <a:xfrm>
              <a:off x="2400" y="2495"/>
              <a:ext cx="159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wrap="square"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solidFill>
                    <a:srgbClr val="CC3300"/>
                  </a:solidFill>
                </a:rPr>
                <a:t>1</a:t>
              </a:r>
              <a:r>
                <a:rPr kumimoji="1" lang="en-US" altLang="zh-CN" sz="2800" dirty="0">
                  <a:solidFill>
                    <a:schemeClr val="tx2"/>
                  </a:solidFill>
                </a:rPr>
                <a:t>   </a:t>
              </a:r>
              <a:r>
                <a:rPr kumimoji="1" lang="en-US" altLang="zh-CN" sz="2800" i="1" dirty="0">
                  <a:solidFill>
                    <a:srgbClr val="FF00FF"/>
                  </a:solidFill>
                </a:rPr>
                <a:t>m</a:t>
              </a:r>
              <a:r>
                <a:rPr kumimoji="1" lang="en-US" altLang="zh-CN" sz="2800" dirty="0">
                  <a:solidFill>
                    <a:srgbClr val="FF00FF"/>
                  </a:solidFill>
                </a:rPr>
                <a:t>=</a:t>
              </a:r>
              <a:r>
                <a:rPr kumimoji="1" lang="en-US" altLang="zh-CN" sz="2800" i="1" dirty="0">
                  <a:solidFill>
                    <a:srgbClr val="FF00FF"/>
                  </a:solidFill>
                </a:rPr>
                <a:t>n</a:t>
              </a:r>
              <a:r>
                <a:rPr kumimoji="1" lang="en-US" altLang="zh-CN" sz="2800" dirty="0">
                  <a:solidFill>
                    <a:schemeClr val="tx2"/>
                  </a:solidFill>
                </a:rPr>
                <a:t> </a:t>
              </a:r>
              <a:r>
                <a:rPr kumimoji="1" lang="zh-CN" altLang="en-US" sz="2800" dirty="0">
                  <a:solidFill>
                    <a:srgbClr val="0000CC"/>
                  </a:solidFill>
                </a:rPr>
                <a:t>归一</a:t>
              </a:r>
            </a:p>
          </p:txBody>
        </p:sp>
        <p:sp>
          <p:nvSpPr>
            <p:cNvPr id="7" name="Text Box 7"/>
            <p:cNvSpPr txBox="1">
              <a:spLocks noChangeArrowheads="1"/>
            </p:cNvSpPr>
            <p:nvPr/>
          </p:nvSpPr>
          <p:spPr bwMode="auto">
            <a:xfrm>
              <a:off x="2352" y="3193"/>
              <a:ext cx="144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wrap="square"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solidFill>
                    <a:srgbClr val="CC3300"/>
                  </a:solidFill>
                </a:rPr>
                <a:t>0</a:t>
              </a:r>
              <a:r>
                <a:rPr kumimoji="1" lang="en-US" altLang="zh-CN" sz="2800" dirty="0">
                  <a:solidFill>
                    <a:schemeClr val="tx2"/>
                  </a:solidFill>
                </a:rPr>
                <a:t>    </a:t>
              </a:r>
              <a:r>
                <a:rPr kumimoji="1" lang="en-US" altLang="zh-CN" sz="2800" i="1" dirty="0" err="1">
                  <a:solidFill>
                    <a:srgbClr val="FF00FF"/>
                  </a:solidFill>
                </a:rPr>
                <a:t>m</a:t>
              </a:r>
              <a:r>
                <a:rPr kumimoji="1" lang="en-US" altLang="zh-CN" sz="2800" dirty="0" err="1">
                  <a:solidFill>
                    <a:srgbClr val="FF00FF"/>
                  </a:solidFill>
                  <a:sym typeface="Symbol" panose="05050102010706020507" pitchFamily="18" charset="2"/>
                </a:rPr>
                <a:t></a:t>
              </a:r>
              <a:r>
                <a:rPr kumimoji="1" lang="en-US" altLang="zh-CN" sz="2800" i="1" dirty="0" err="1">
                  <a:solidFill>
                    <a:srgbClr val="FF00FF"/>
                  </a:solidFill>
                </a:rPr>
                <a:t>n</a:t>
              </a:r>
              <a:r>
                <a:rPr kumimoji="1" lang="en-US" altLang="zh-CN" sz="2800" dirty="0">
                  <a:solidFill>
                    <a:schemeClr val="tx2"/>
                  </a:solidFill>
                </a:rPr>
                <a:t> </a:t>
              </a:r>
              <a:r>
                <a:rPr kumimoji="1" lang="zh-CN" altLang="en-US" sz="2800" dirty="0"/>
                <a:t>正交</a:t>
              </a:r>
            </a:p>
          </p:txBody>
        </p:sp>
      </p:grpSp>
      <p:sp>
        <p:nvSpPr>
          <p:cNvPr id="8" name="Text Box 8"/>
          <p:cNvSpPr txBox="1">
            <a:spLocks noChangeArrowheads="1"/>
          </p:cNvSpPr>
          <p:nvPr/>
        </p:nvSpPr>
        <p:spPr bwMode="auto">
          <a:xfrm>
            <a:off x="1965102" y="165279"/>
            <a:ext cx="6711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eaLnBrk="0" hangingPunct="0">
              <a:defRPr sz="2400" b="1">
                <a:solidFill>
                  <a:schemeClr val="tx1"/>
                </a:solidFill>
                <a:latin typeface="Times New Roman" pitchFamily="18" charset="0"/>
                <a:ea typeface="宋体" pitchFamily="2" charset="-122"/>
              </a:defRPr>
            </a:lvl1pPr>
            <a:lvl2pPr marL="742950" indent="-285750" eaLnBrk="0" hangingPunct="0">
              <a:defRPr sz="2400" b="1">
                <a:solidFill>
                  <a:schemeClr val="tx1"/>
                </a:solidFill>
                <a:latin typeface="Times New Roman" pitchFamily="18" charset="0"/>
                <a:ea typeface="宋体" pitchFamily="2" charset="-122"/>
              </a:defRPr>
            </a:lvl2pPr>
            <a:lvl3pPr marL="1143000" indent="-228600" eaLnBrk="0" hangingPunct="0">
              <a:defRPr sz="2400" b="1">
                <a:solidFill>
                  <a:schemeClr val="tx1"/>
                </a:solidFill>
                <a:latin typeface="Times New Roman" pitchFamily="18" charset="0"/>
                <a:ea typeface="宋体" pitchFamily="2" charset="-122"/>
              </a:defRPr>
            </a:lvl3pPr>
            <a:lvl4pPr marL="1600200" indent="-228600" eaLnBrk="0" hangingPunct="0">
              <a:defRPr sz="2400" b="1">
                <a:solidFill>
                  <a:schemeClr val="tx1"/>
                </a:solidFill>
                <a:latin typeface="Times New Roman" pitchFamily="18" charset="0"/>
                <a:ea typeface="宋体" pitchFamily="2" charset="-122"/>
              </a:defRPr>
            </a:lvl4pPr>
            <a:lvl5pPr marL="2057400" indent="-228600" eaLnBrk="0" hangingPunct="0">
              <a:defRPr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宋体" pitchFamily="2" charset="-122"/>
              </a:defRPr>
            </a:lvl9pPr>
          </a:lstStyle>
          <a:p>
            <a:pPr eaLnBrk="1" hangingPunct="1">
              <a:spcBef>
                <a:spcPct val="50000"/>
              </a:spcBef>
              <a:defRPr/>
            </a:pPr>
            <a:r>
              <a:rPr kumimoji="1" lang="en-US" altLang="zh-CN" dirty="0">
                <a:solidFill>
                  <a:schemeClr val="accent4"/>
                </a:solidFill>
              </a:rPr>
              <a:t>**</a:t>
            </a:r>
            <a:r>
              <a:rPr kumimoji="1" lang="zh-CN" altLang="en-US" dirty="0">
                <a:solidFill>
                  <a:srgbClr val="FF00FF"/>
                </a:solidFill>
              </a:rPr>
              <a:t>一维无限深势阱中粒子波函数是正交归一的</a:t>
            </a:r>
          </a:p>
        </p:txBody>
      </p:sp>
      <p:graphicFrame>
        <p:nvGraphicFramePr>
          <p:cNvPr id="9" name="Object 9"/>
          <p:cNvGraphicFramePr>
            <a:graphicFrameLocks noChangeAspect="1"/>
          </p:cNvGraphicFramePr>
          <p:nvPr>
            <p:extLst>
              <p:ext uri="{D42A27DB-BD31-4B8C-83A1-F6EECF244321}">
                <p14:modId xmlns:p14="http://schemas.microsoft.com/office/powerpoint/2010/main" val="3116388823"/>
              </p:ext>
            </p:extLst>
          </p:nvPr>
        </p:nvGraphicFramePr>
        <p:xfrm>
          <a:off x="3158904" y="1079681"/>
          <a:ext cx="5692775" cy="962025"/>
        </p:xfrm>
        <a:graphic>
          <a:graphicData uri="http://schemas.openxmlformats.org/presentationml/2006/ole">
            <mc:AlternateContent xmlns:mc="http://schemas.openxmlformats.org/markup-compatibility/2006">
              <mc:Choice xmlns:v="urn:schemas-microsoft-com:vml" Requires="v">
                <p:oleObj spid="_x0000_s322023" name="Equation" r:id="rId5" imgW="2628954" imgH="419207" progId="Equation.3">
                  <p:embed/>
                </p:oleObj>
              </mc:Choice>
              <mc:Fallback>
                <p:oleObj name="Equation" r:id="rId5" imgW="2628954" imgH="4192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8904" y="1079681"/>
                        <a:ext cx="5692775"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1365213229"/>
              </p:ext>
            </p:extLst>
          </p:nvPr>
        </p:nvGraphicFramePr>
        <p:xfrm>
          <a:off x="2336578" y="4089581"/>
          <a:ext cx="7070725" cy="1090613"/>
        </p:xfrm>
        <a:graphic>
          <a:graphicData uri="http://schemas.openxmlformats.org/presentationml/2006/ole">
            <mc:AlternateContent xmlns:mc="http://schemas.openxmlformats.org/markup-compatibility/2006">
              <mc:Choice xmlns:v="urn:schemas-microsoft-com:vml" Requires="v">
                <p:oleObj spid="_x0000_s322024" name="Equation" r:id="rId7" imgW="2876490" imgH="419207" progId="Equation.3">
                  <p:embed/>
                </p:oleObj>
              </mc:Choice>
              <mc:Fallback>
                <p:oleObj name="Equation" r:id="rId7" imgW="2876490" imgH="41920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6578" y="4089581"/>
                        <a:ext cx="7070725"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1"/>
          <p:cNvSpPr txBox="1">
            <a:spLocks noChangeArrowheads="1"/>
          </p:cNvSpPr>
          <p:nvPr/>
        </p:nvSpPr>
        <p:spPr bwMode="auto">
          <a:xfrm>
            <a:off x="2346103" y="2070279"/>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9900"/>
                </a:solidFill>
              </a:rPr>
              <a:t>利用</a:t>
            </a:r>
          </a:p>
        </p:txBody>
      </p:sp>
      <p:graphicFrame>
        <p:nvGraphicFramePr>
          <p:cNvPr id="12" name="Object 12"/>
          <p:cNvGraphicFramePr>
            <a:graphicFrameLocks noChangeAspect="1"/>
          </p:cNvGraphicFramePr>
          <p:nvPr>
            <p:extLst>
              <p:ext uri="{D42A27DB-BD31-4B8C-83A1-F6EECF244321}">
                <p14:modId xmlns:p14="http://schemas.microsoft.com/office/powerpoint/2010/main" val="2576355786"/>
              </p:ext>
            </p:extLst>
          </p:nvPr>
        </p:nvGraphicFramePr>
        <p:xfrm>
          <a:off x="3260502" y="1917881"/>
          <a:ext cx="5257800" cy="790575"/>
        </p:xfrm>
        <a:graphic>
          <a:graphicData uri="http://schemas.openxmlformats.org/presentationml/2006/ole">
            <mc:AlternateContent xmlns:mc="http://schemas.openxmlformats.org/markup-compatibility/2006">
              <mc:Choice xmlns:v="urn:schemas-microsoft-com:vml" Requires="v">
                <p:oleObj spid="_x0000_s322025" name="公式" r:id="rId9" imgW="2533665" imgH="323920" progId="Equation.3">
                  <p:embed/>
                </p:oleObj>
              </mc:Choice>
              <mc:Fallback>
                <p:oleObj name="公式" r:id="rId9" imgW="2533665" imgH="3239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0502" y="1917881"/>
                        <a:ext cx="5257800"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3"/>
          <p:cNvGraphicFramePr>
            <a:graphicFrameLocks noChangeAspect="1"/>
          </p:cNvGraphicFramePr>
          <p:nvPr>
            <p:extLst>
              <p:ext uri="{D42A27DB-BD31-4B8C-83A1-F6EECF244321}">
                <p14:modId xmlns:p14="http://schemas.microsoft.com/office/powerpoint/2010/main" val="2896554170"/>
              </p:ext>
            </p:extLst>
          </p:nvPr>
        </p:nvGraphicFramePr>
        <p:xfrm>
          <a:off x="2269903" y="2603681"/>
          <a:ext cx="6659563" cy="1006475"/>
        </p:xfrm>
        <a:graphic>
          <a:graphicData uri="http://schemas.openxmlformats.org/presentationml/2006/ole">
            <mc:AlternateContent xmlns:mc="http://schemas.openxmlformats.org/markup-compatibility/2006">
              <mc:Choice xmlns:v="urn:schemas-microsoft-com:vml" Requires="v">
                <p:oleObj spid="_x0000_s322026" name="Equation" r:id="rId11" imgW="2943165" imgH="419207" progId="Equation.3">
                  <p:embed/>
                </p:oleObj>
              </mc:Choice>
              <mc:Fallback>
                <p:oleObj name="Equation" r:id="rId11" imgW="2943165" imgH="41920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9903" y="2603681"/>
                        <a:ext cx="665956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4"/>
          <p:cNvGraphicFramePr>
            <a:graphicFrameLocks noChangeAspect="1"/>
          </p:cNvGraphicFramePr>
          <p:nvPr>
            <p:extLst>
              <p:ext uri="{D42A27DB-BD31-4B8C-83A1-F6EECF244321}">
                <p14:modId xmlns:p14="http://schemas.microsoft.com/office/powerpoint/2010/main" val="3886618549"/>
              </p:ext>
            </p:extLst>
          </p:nvPr>
        </p:nvGraphicFramePr>
        <p:xfrm>
          <a:off x="8873904" y="2871967"/>
          <a:ext cx="1501775" cy="425450"/>
        </p:xfrm>
        <a:graphic>
          <a:graphicData uri="http://schemas.openxmlformats.org/presentationml/2006/ole">
            <mc:AlternateContent xmlns:mc="http://schemas.openxmlformats.org/markup-compatibility/2006">
              <mc:Choice xmlns:v="urn:schemas-microsoft-com:vml" Requires="v">
                <p:oleObj spid="_x0000_s322027" name="公式" r:id="rId13" imgW="647588" imgH="133347" progId="Equation.3">
                  <p:embed/>
                </p:oleObj>
              </mc:Choice>
              <mc:Fallback>
                <p:oleObj name="公式" r:id="rId13" imgW="647588" imgH="13334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73904" y="2871967"/>
                        <a:ext cx="150177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6"/>
          <p:cNvSpPr txBox="1">
            <a:spLocks noChangeArrowheads="1"/>
          </p:cNvSpPr>
          <p:nvPr/>
        </p:nvSpPr>
        <p:spPr bwMode="auto">
          <a:xfrm>
            <a:off x="9324752" y="4954767"/>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FF0000"/>
                </a:solidFill>
              </a:rPr>
              <a:t>归一</a:t>
            </a:r>
          </a:p>
        </p:txBody>
      </p:sp>
      <p:sp>
        <p:nvSpPr>
          <p:cNvPr id="16" name="矩形 18"/>
          <p:cNvSpPr>
            <a:spLocks noChangeArrowheads="1"/>
          </p:cNvSpPr>
          <p:nvPr/>
        </p:nvSpPr>
        <p:spPr bwMode="auto">
          <a:xfrm>
            <a:off x="8370667" y="3513317"/>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FF0000"/>
                </a:solidFill>
              </a:rPr>
              <a:t>正交</a:t>
            </a:r>
            <a:endParaRPr lang="zh-CN" altLang="en-US">
              <a:solidFill>
                <a:srgbClr val="FF0000"/>
              </a:solidFill>
            </a:endParaRPr>
          </a:p>
        </p:txBody>
      </p:sp>
    </p:spTree>
    <p:extLst>
      <p:ext uri="{BB962C8B-B14F-4D97-AF65-F5344CB8AC3E}">
        <p14:creationId xmlns:p14="http://schemas.microsoft.com/office/powerpoint/2010/main" val="429166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circle(in)">
                                      <p:cBhvr>
                                        <p:cTn id="49" dur="20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ppt_x"/>
                                          </p:val>
                                        </p:tav>
                                        <p:tav tm="100000">
                                          <p:val>
                                            <p:strVal val="#ppt_x"/>
                                          </p:val>
                                        </p:tav>
                                      </p:tavLst>
                                    </p:anim>
                                    <p:anim calcmode="lin" valueType="num">
                                      <p:cBhvr additive="base">
                                        <p:cTn id="5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11"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10073" y="1330324"/>
            <a:ext cx="8129588"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87119F"/>
                </a:solidFill>
              </a:rPr>
              <a:t>(2) </a:t>
            </a:r>
            <a:r>
              <a:rPr kumimoji="1" lang="zh-CN" altLang="en-US" dirty="0">
                <a:solidFill>
                  <a:srgbClr val="87119F"/>
                </a:solidFill>
                <a:ea typeface="黑体" panose="02010609060101010101" pitchFamily="49" charset="-122"/>
              </a:rPr>
              <a:t>无限深方势阱粒子能谱为离散能谱，能级分布不均匀</a:t>
            </a:r>
          </a:p>
          <a:p>
            <a:pPr eaLnBrk="1" hangingPunct="1">
              <a:spcBef>
                <a:spcPct val="50000"/>
              </a:spcBef>
            </a:pPr>
            <a:r>
              <a:rPr kumimoji="1" lang="zh-CN" altLang="en-US" dirty="0">
                <a:solidFill>
                  <a:schemeClr val="tx2"/>
                </a:solidFill>
                <a:ea typeface="黑体" panose="02010609060101010101" pitchFamily="49" charset="-122"/>
              </a:rPr>
              <a:t>     </a:t>
            </a:r>
            <a:r>
              <a:rPr kumimoji="1" lang="en-US" altLang="zh-CN" dirty="0">
                <a:solidFill>
                  <a:srgbClr val="0070C0"/>
                </a:solidFill>
                <a:ea typeface="黑体" panose="02010609060101010101" pitchFamily="49" charset="-122"/>
              </a:rPr>
              <a:t>n</a:t>
            </a:r>
            <a:r>
              <a:rPr kumimoji="1" lang="zh-CN" altLang="en-US" dirty="0">
                <a:solidFill>
                  <a:srgbClr val="0070C0"/>
                </a:solidFill>
                <a:ea typeface="黑体" panose="02010609060101010101" pitchFamily="49" charset="-122"/>
              </a:rPr>
              <a:t>越大</a:t>
            </a:r>
            <a:r>
              <a:rPr kumimoji="1" lang="en-US" altLang="zh-CN" dirty="0">
                <a:solidFill>
                  <a:srgbClr val="0070C0"/>
                </a:solidFill>
                <a:ea typeface="黑体" panose="02010609060101010101" pitchFamily="49" charset="-122"/>
              </a:rPr>
              <a:t>,  </a:t>
            </a:r>
            <a:r>
              <a:rPr kumimoji="1" lang="zh-CN" altLang="en-US" dirty="0">
                <a:solidFill>
                  <a:srgbClr val="0070C0"/>
                </a:solidFill>
                <a:ea typeface="黑体" panose="02010609060101010101" pitchFamily="49" charset="-122"/>
              </a:rPr>
              <a:t>能级间隔越大。</a:t>
            </a:r>
          </a:p>
        </p:txBody>
      </p:sp>
      <p:graphicFrame>
        <p:nvGraphicFramePr>
          <p:cNvPr id="3" name="Object 3"/>
          <p:cNvGraphicFramePr>
            <a:graphicFrameLocks noChangeAspect="1"/>
          </p:cNvGraphicFramePr>
          <p:nvPr>
            <p:extLst>
              <p:ext uri="{D42A27DB-BD31-4B8C-83A1-F6EECF244321}">
                <p14:modId xmlns:p14="http://schemas.microsoft.com/office/powerpoint/2010/main" val="1939287345"/>
              </p:ext>
            </p:extLst>
          </p:nvPr>
        </p:nvGraphicFramePr>
        <p:xfrm>
          <a:off x="5386723" y="1700212"/>
          <a:ext cx="2336800" cy="876300"/>
        </p:xfrm>
        <a:graphic>
          <a:graphicData uri="http://schemas.openxmlformats.org/presentationml/2006/ole">
            <mc:AlternateContent xmlns:mc="http://schemas.openxmlformats.org/markup-compatibility/2006">
              <mc:Choice xmlns:v="urn:schemas-microsoft-com:vml" Requires="v">
                <p:oleObj spid="_x0000_s323530" name="Equation" r:id="rId3" imgW="1104868" imgH="352533" progId="Equation.3">
                  <p:embed/>
                </p:oleObj>
              </mc:Choice>
              <mc:Fallback>
                <p:oleObj name="Equation" r:id="rId3" imgW="1104868" imgH="35253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723" y="1700212"/>
                        <a:ext cx="23368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4"/>
          <p:cNvSpPr txBox="1">
            <a:spLocks noChangeArrowheads="1"/>
          </p:cNvSpPr>
          <p:nvPr/>
        </p:nvSpPr>
        <p:spPr bwMode="auto">
          <a:xfrm>
            <a:off x="7966413" y="1835149"/>
            <a:ext cx="25923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srgbClr val="0070C0"/>
                </a:solidFill>
                <a:ea typeface="黑体" panose="02010609060101010101" pitchFamily="49" charset="-122"/>
              </a:rPr>
              <a:t>其余称为激发态</a:t>
            </a:r>
          </a:p>
        </p:txBody>
      </p:sp>
      <p:sp>
        <p:nvSpPr>
          <p:cNvPr id="5" name="Text Box 5"/>
          <p:cNvSpPr txBox="1">
            <a:spLocks noChangeArrowheads="1"/>
          </p:cNvSpPr>
          <p:nvPr/>
        </p:nvSpPr>
        <p:spPr bwMode="auto">
          <a:xfrm>
            <a:off x="1695786" y="2327274"/>
            <a:ext cx="4140201" cy="1756508"/>
          </a:xfrm>
          <a:prstGeom prst="rect">
            <a:avLst/>
          </a:prstGeom>
          <a:noFill/>
          <a:ln w="3175" cap="rnd">
            <a:noFill/>
            <a:prstDash val="sysDot"/>
            <a:miter lim="800000"/>
            <a:headEnd/>
            <a:tailEnd/>
          </a:ln>
        </p:spPr>
        <p:txBody>
          <a:bodyPr lIns="90000" tIns="46800" rIns="90000" bIns="46800">
            <a:spAutoFit/>
          </a:bodyPr>
          <a:lstStyle/>
          <a:p>
            <a:pPr>
              <a:spcBef>
                <a:spcPct val="50000"/>
              </a:spcBef>
              <a:defRPr/>
            </a:pPr>
            <a:r>
              <a:rPr kumimoji="1" lang="en-US" altLang="zh-CN" sz="2400" dirty="0">
                <a:solidFill>
                  <a:srgbClr val="CC3300"/>
                </a:solidFill>
              </a:rPr>
              <a:t>(3) </a:t>
            </a:r>
            <a:r>
              <a:rPr kumimoji="1" lang="zh-CN" altLang="en-US" sz="2400" dirty="0">
                <a:solidFill>
                  <a:srgbClr val="CC3300"/>
                </a:solidFill>
                <a:ea typeface="黑体" pitchFamily="49" charset="-122"/>
              </a:rPr>
              <a:t>势阱中粒子波函数是驻波 </a:t>
            </a:r>
            <a:r>
              <a:rPr kumimoji="1" lang="zh-CN" altLang="en-US" sz="2400" dirty="0">
                <a:solidFill>
                  <a:srgbClr val="FF00FF"/>
                </a:solidFill>
                <a:ea typeface="黑体" pitchFamily="49" charset="-122"/>
              </a:rPr>
              <a:t>基态除 </a:t>
            </a:r>
            <a:r>
              <a:rPr kumimoji="1" lang="en-US" altLang="zh-CN" sz="2400" dirty="0">
                <a:solidFill>
                  <a:srgbClr val="FF00FF"/>
                </a:solidFill>
                <a:ea typeface="黑体" pitchFamily="49" charset="-122"/>
              </a:rPr>
              <a:t>x=-0, x=L </a:t>
            </a:r>
            <a:r>
              <a:rPr kumimoji="1" lang="zh-CN" altLang="en-US" sz="2400" dirty="0">
                <a:solidFill>
                  <a:srgbClr val="FF00FF"/>
                </a:solidFill>
                <a:ea typeface="黑体" pitchFamily="49" charset="-122"/>
              </a:rPr>
              <a:t>无节点。</a:t>
            </a:r>
            <a:endParaRPr kumimoji="1" lang="en-US" altLang="zh-CN" sz="2400" dirty="0">
              <a:solidFill>
                <a:srgbClr val="FF00FF"/>
              </a:solidFill>
              <a:ea typeface="黑体" pitchFamily="49" charset="-122"/>
            </a:endParaRPr>
          </a:p>
          <a:p>
            <a:pPr>
              <a:spcBef>
                <a:spcPct val="50000"/>
              </a:spcBef>
              <a:defRPr/>
            </a:pPr>
            <a:r>
              <a:rPr kumimoji="1" lang="zh-CN" altLang="en-US" sz="2400" dirty="0">
                <a:solidFill>
                  <a:srgbClr val="990033"/>
                </a:solidFill>
                <a:ea typeface="黑体" pitchFamily="49" charset="-122"/>
              </a:rPr>
              <a:t>第一激发态有一个节点</a:t>
            </a:r>
            <a:r>
              <a:rPr kumimoji="1" lang="en-US" altLang="zh-CN" sz="2400" dirty="0">
                <a:solidFill>
                  <a:srgbClr val="990033"/>
                </a:solidFill>
                <a:ea typeface="黑体" pitchFamily="49" charset="-122"/>
              </a:rPr>
              <a:t>,</a:t>
            </a:r>
            <a:r>
              <a:rPr kumimoji="1" lang="en-US" altLang="zh-CN" sz="2400" dirty="0">
                <a:solidFill>
                  <a:schemeClr val="tx2"/>
                </a:solidFill>
                <a:ea typeface="黑体" pitchFamily="49" charset="-122"/>
              </a:rPr>
              <a:t> </a:t>
            </a:r>
            <a:r>
              <a:rPr kumimoji="1" lang="en-US" altLang="zh-CN" sz="2400" dirty="0">
                <a:solidFill>
                  <a:srgbClr val="00B050"/>
                </a:solidFill>
                <a:ea typeface="黑体" pitchFamily="49" charset="-122"/>
              </a:rPr>
              <a:t>k </a:t>
            </a:r>
            <a:r>
              <a:rPr kumimoji="1" lang="zh-CN" altLang="en-US" sz="2400" dirty="0">
                <a:solidFill>
                  <a:srgbClr val="00B050"/>
                </a:solidFill>
                <a:ea typeface="黑体" pitchFamily="49" charset="-122"/>
              </a:rPr>
              <a:t>激发态有 </a:t>
            </a:r>
            <a:r>
              <a:rPr kumimoji="1" lang="en-US" altLang="zh-CN" sz="2400" dirty="0">
                <a:solidFill>
                  <a:srgbClr val="00B050"/>
                </a:solidFill>
                <a:ea typeface="黑体" pitchFamily="49" charset="-122"/>
              </a:rPr>
              <a:t>k=n-1</a:t>
            </a:r>
            <a:r>
              <a:rPr kumimoji="1" lang="zh-CN" altLang="en-US" sz="2400" dirty="0">
                <a:solidFill>
                  <a:srgbClr val="00B050"/>
                </a:solidFill>
                <a:ea typeface="黑体" pitchFamily="49" charset="-122"/>
              </a:rPr>
              <a:t>个节点</a:t>
            </a:r>
            <a:r>
              <a:rPr kumimoji="1" lang="zh-CN" altLang="en-US" sz="2400" dirty="0">
                <a:solidFill>
                  <a:srgbClr val="00B050"/>
                </a:solidFill>
              </a:rPr>
              <a:t>。</a:t>
            </a:r>
            <a:endParaRPr kumimoji="1" lang="en-US" altLang="zh-CN" sz="2400" dirty="0">
              <a:solidFill>
                <a:srgbClr val="00B050"/>
              </a:solidFill>
            </a:endParaRPr>
          </a:p>
        </p:txBody>
      </p:sp>
      <p:sp>
        <p:nvSpPr>
          <p:cNvPr id="6" name="Text Box 6"/>
          <p:cNvSpPr txBox="1">
            <a:spLocks noChangeArrowheads="1"/>
          </p:cNvSpPr>
          <p:nvPr/>
        </p:nvSpPr>
        <p:spPr bwMode="auto">
          <a:xfrm>
            <a:off x="1738649" y="4437062"/>
            <a:ext cx="36353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0000FF"/>
                </a:solidFill>
              </a:rPr>
              <a:t>(4) </a:t>
            </a:r>
            <a:r>
              <a:rPr kumimoji="1" lang="zh-CN" altLang="en-US" dirty="0">
                <a:solidFill>
                  <a:srgbClr val="0000FF"/>
                </a:solidFill>
                <a:ea typeface="黑体" panose="02010609060101010101" pitchFamily="49" charset="-122"/>
              </a:rPr>
              <a:t>概率密度分布不均匀</a:t>
            </a:r>
          </a:p>
        </p:txBody>
      </p:sp>
      <p:sp>
        <p:nvSpPr>
          <p:cNvPr id="7" name="Text Box 7"/>
          <p:cNvSpPr txBox="1">
            <a:spLocks noChangeArrowheads="1"/>
          </p:cNvSpPr>
          <p:nvPr/>
        </p:nvSpPr>
        <p:spPr bwMode="auto">
          <a:xfrm>
            <a:off x="1703724" y="4791074"/>
            <a:ext cx="417512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dirty="0">
                <a:solidFill>
                  <a:srgbClr val="CC00CC"/>
                </a:solidFill>
                <a:latin typeface="黑体" panose="02010609060101010101" pitchFamily="49" charset="-122"/>
                <a:ea typeface="黑体" panose="02010609060101010101" pitchFamily="49" charset="-122"/>
              </a:rPr>
              <a:t>当 </a:t>
            </a:r>
            <a:r>
              <a:rPr kumimoji="1" lang="en-US" altLang="zh-CN" dirty="0">
                <a:solidFill>
                  <a:srgbClr val="009900"/>
                </a:solidFill>
                <a:latin typeface="黑体" panose="02010609060101010101" pitchFamily="49" charset="-122"/>
                <a:ea typeface="黑体" panose="02010609060101010101" pitchFamily="49" charset="-122"/>
              </a:rPr>
              <a:t>n</a:t>
            </a:r>
            <a:r>
              <a:rPr kumimoji="1" lang="en-US" altLang="zh-CN" dirty="0">
                <a:solidFill>
                  <a:srgbClr val="009900"/>
                </a:solidFill>
                <a:latin typeface="黑体" panose="02010609060101010101" pitchFamily="49" charset="-122"/>
                <a:ea typeface="黑体" panose="02010609060101010101" pitchFamily="49" charset="-122"/>
                <a:sym typeface="Symbol" panose="05050102010706020507" pitchFamily="18" charset="2"/>
              </a:rPr>
              <a:t> </a:t>
            </a:r>
            <a:r>
              <a:rPr kumimoji="1" lang="zh-CN" altLang="en-US" dirty="0">
                <a:solidFill>
                  <a:srgbClr val="CC00CC"/>
                </a:solidFill>
                <a:latin typeface="黑体" panose="02010609060101010101" pitchFamily="49" charset="-122"/>
                <a:ea typeface="黑体" panose="02010609060101010101" pitchFamily="49" charset="-122"/>
                <a:sym typeface="Symbol" panose="05050102010706020507" pitchFamily="18" charset="2"/>
              </a:rPr>
              <a:t>时</a:t>
            </a:r>
            <a:r>
              <a:rPr kumimoji="1" lang="zh-CN" altLang="en-US" dirty="0">
                <a:solidFill>
                  <a:srgbClr val="CC00CC"/>
                </a:solidFill>
                <a:latin typeface="黑体" panose="02010609060101010101" pitchFamily="49" charset="-122"/>
                <a:ea typeface="黑体" panose="02010609060101010101" pitchFamily="49" charset="-122"/>
              </a:rPr>
              <a:t>过渡到经典力学</a:t>
            </a:r>
          </a:p>
        </p:txBody>
      </p:sp>
      <p:sp>
        <p:nvSpPr>
          <p:cNvPr id="8" name="Text Box 10"/>
          <p:cNvSpPr txBox="1">
            <a:spLocks noChangeArrowheads="1"/>
          </p:cNvSpPr>
          <p:nvPr/>
        </p:nvSpPr>
        <p:spPr bwMode="auto">
          <a:xfrm>
            <a:off x="1738649" y="382589"/>
            <a:ext cx="4949825"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wrap="none"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0000FF"/>
                </a:solidFill>
              </a:rPr>
              <a:t>(1) </a:t>
            </a:r>
            <a:r>
              <a:rPr kumimoji="1" lang="zh-CN" altLang="en-US" dirty="0">
                <a:solidFill>
                  <a:srgbClr val="0000FF"/>
                </a:solidFill>
                <a:ea typeface="黑体" panose="02010609060101010101" pitchFamily="49" charset="-122"/>
              </a:rPr>
              <a:t>无限深方势阱中粒子能量量子化</a:t>
            </a:r>
          </a:p>
          <a:p>
            <a:pPr eaLnBrk="1" hangingPunct="1">
              <a:spcBef>
                <a:spcPct val="50000"/>
              </a:spcBef>
            </a:pPr>
            <a:r>
              <a:rPr kumimoji="1" lang="zh-CN" altLang="en-US" dirty="0">
                <a:solidFill>
                  <a:schemeClr val="tx2"/>
                </a:solidFill>
                <a:ea typeface="黑体" panose="02010609060101010101" pitchFamily="49" charset="-122"/>
              </a:rPr>
              <a:t>     </a:t>
            </a:r>
            <a:r>
              <a:rPr kumimoji="1" lang="en-US" altLang="zh-CN" dirty="0">
                <a:solidFill>
                  <a:srgbClr val="FF0000"/>
                </a:solidFill>
                <a:ea typeface="黑体" panose="02010609060101010101" pitchFamily="49" charset="-122"/>
              </a:rPr>
              <a:t>n</a:t>
            </a:r>
            <a:r>
              <a:rPr kumimoji="1" lang="zh-CN" altLang="en-US" dirty="0">
                <a:solidFill>
                  <a:srgbClr val="009900"/>
                </a:solidFill>
                <a:ea typeface="黑体" panose="02010609060101010101" pitchFamily="49" charset="-122"/>
              </a:rPr>
              <a:t>是量子数，</a:t>
            </a:r>
            <a:r>
              <a:rPr kumimoji="1" lang="en-US" altLang="zh-CN" dirty="0" err="1">
                <a:solidFill>
                  <a:srgbClr val="FF0000"/>
                </a:solidFill>
                <a:ea typeface="黑体" panose="02010609060101010101" pitchFamily="49" charset="-122"/>
              </a:rPr>
              <a:t>E</a:t>
            </a:r>
            <a:r>
              <a:rPr kumimoji="1" lang="en-US" altLang="zh-CN" baseline="-25000" dirty="0" err="1">
                <a:solidFill>
                  <a:srgbClr val="FF0000"/>
                </a:solidFill>
                <a:ea typeface="黑体" panose="02010609060101010101" pitchFamily="49" charset="-122"/>
              </a:rPr>
              <a:t>n</a:t>
            </a:r>
            <a:r>
              <a:rPr kumimoji="1" lang="zh-CN" altLang="en-US" dirty="0">
                <a:solidFill>
                  <a:srgbClr val="009900"/>
                </a:solidFill>
                <a:ea typeface="黑体" panose="02010609060101010101" pitchFamily="49" charset="-122"/>
              </a:rPr>
              <a:t>称为能级。</a:t>
            </a:r>
            <a:endParaRPr kumimoji="1" lang="en-US" altLang="zh-CN" dirty="0">
              <a:solidFill>
                <a:srgbClr val="009900"/>
              </a:solidFill>
              <a:ea typeface="黑体" panose="02010609060101010101" pitchFamily="49" charset="-122"/>
            </a:endParaRPr>
          </a:p>
        </p:txBody>
      </p:sp>
      <p:grpSp>
        <p:nvGrpSpPr>
          <p:cNvPr id="9" name="Group 12"/>
          <p:cNvGrpSpPr>
            <a:grpSpLocks/>
          </p:cNvGrpSpPr>
          <p:nvPr/>
        </p:nvGrpSpPr>
        <p:grpSpPr bwMode="auto">
          <a:xfrm>
            <a:off x="5447048" y="3057524"/>
            <a:ext cx="5348288" cy="3595688"/>
            <a:chOff x="2336" y="2422"/>
            <a:chExt cx="3369" cy="2517"/>
          </a:xfrm>
        </p:grpSpPr>
        <p:grpSp>
          <p:nvGrpSpPr>
            <p:cNvPr id="10" name="Group 13"/>
            <p:cNvGrpSpPr>
              <a:grpSpLocks/>
            </p:cNvGrpSpPr>
            <p:nvPr/>
          </p:nvGrpSpPr>
          <p:grpSpPr bwMode="auto">
            <a:xfrm>
              <a:off x="2336" y="2587"/>
              <a:ext cx="1895" cy="2352"/>
              <a:chOff x="2052" y="2536"/>
              <a:chExt cx="1895" cy="2352"/>
            </a:xfrm>
          </p:grpSpPr>
          <p:sp>
            <p:nvSpPr>
              <p:cNvPr id="37" name="Freeform 14"/>
              <p:cNvSpPr>
                <a:spLocks/>
              </p:cNvSpPr>
              <p:nvPr/>
            </p:nvSpPr>
            <p:spPr bwMode="auto">
              <a:xfrm>
                <a:off x="2439" y="4047"/>
                <a:ext cx="1269" cy="214"/>
              </a:xfrm>
              <a:custGeom>
                <a:avLst/>
                <a:gdLst>
                  <a:gd name="T0" fmla="*/ 0 w 1152"/>
                  <a:gd name="T1" fmla="*/ 0 h 1008"/>
                  <a:gd name="T2" fmla="*/ 3839 w 1152"/>
                  <a:gd name="T3" fmla="*/ 0 h 1008"/>
                  <a:gd name="T4" fmla="*/ 7692 w 1152"/>
                  <a:gd name="T5" fmla="*/ 0 h 1008"/>
                  <a:gd name="T6" fmla="*/ 11564 w 1152"/>
                  <a:gd name="T7" fmla="*/ 0 h 1008"/>
                  <a:gd name="T8" fmla="*/ 15409 w 1152"/>
                  <a:gd name="T9" fmla="*/ 0 h 1008"/>
                  <a:gd name="T10" fmla="*/ 19228 w 1152"/>
                  <a:gd name="T11" fmla="*/ 0 h 1008"/>
                  <a:gd name="T12" fmla="*/ 23099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8" name="Group 15"/>
              <p:cNvGrpSpPr>
                <a:grpSpLocks/>
              </p:cNvGrpSpPr>
              <p:nvPr/>
            </p:nvGrpSpPr>
            <p:grpSpPr bwMode="auto">
              <a:xfrm>
                <a:off x="2052" y="2536"/>
                <a:ext cx="1895" cy="2352"/>
                <a:chOff x="2052" y="2536"/>
                <a:chExt cx="1895" cy="2352"/>
              </a:xfrm>
            </p:grpSpPr>
            <p:sp>
              <p:nvSpPr>
                <p:cNvPr id="39" name="Line 16"/>
                <p:cNvSpPr>
                  <a:spLocks noChangeShapeType="1"/>
                </p:cNvSpPr>
                <p:nvPr/>
              </p:nvSpPr>
              <p:spPr bwMode="auto">
                <a:xfrm>
                  <a:off x="2420" y="3747"/>
                  <a:ext cx="1269" cy="0"/>
                </a:xfrm>
                <a:prstGeom prst="line">
                  <a:avLst/>
                </a:prstGeom>
                <a:noFill/>
                <a:ln w="9525">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7"/>
                <p:cNvSpPr>
                  <a:spLocks noChangeShapeType="1"/>
                </p:cNvSpPr>
                <p:nvPr/>
              </p:nvSpPr>
              <p:spPr bwMode="auto">
                <a:xfrm>
                  <a:off x="2420" y="3323"/>
                  <a:ext cx="1269" cy="0"/>
                </a:xfrm>
                <a:prstGeom prst="line">
                  <a:avLst/>
                </a:prstGeom>
                <a:noFill/>
                <a:ln w="9525">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Text Box 18"/>
                <p:cNvSpPr txBox="1">
                  <a:spLocks noChangeArrowheads="1"/>
                </p:cNvSpPr>
                <p:nvPr/>
              </p:nvSpPr>
              <p:spPr bwMode="auto">
                <a:xfrm>
                  <a:off x="2061" y="4007"/>
                  <a:ext cx="375"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E</a:t>
                  </a:r>
                  <a:r>
                    <a:rPr kumimoji="1" lang="en-US" altLang="zh-CN" sz="3200" baseline="-25000"/>
                    <a:t>1</a:t>
                  </a:r>
                  <a:endParaRPr kumimoji="1" lang="en-US" altLang="zh-CN" sz="3200"/>
                </a:p>
              </p:txBody>
            </p:sp>
            <p:grpSp>
              <p:nvGrpSpPr>
                <p:cNvPr id="42" name="Group 19"/>
                <p:cNvGrpSpPr>
                  <a:grpSpLocks/>
                </p:cNvGrpSpPr>
                <p:nvPr/>
              </p:nvGrpSpPr>
              <p:grpSpPr bwMode="auto">
                <a:xfrm>
                  <a:off x="2421" y="3636"/>
                  <a:ext cx="1270" cy="216"/>
                  <a:chOff x="2880" y="2112"/>
                  <a:chExt cx="2304" cy="2016"/>
                </a:xfrm>
              </p:grpSpPr>
              <p:sp>
                <p:nvSpPr>
                  <p:cNvPr id="64" name="Freeform 20"/>
                  <p:cNvSpPr>
                    <a:spLocks/>
                  </p:cNvSpPr>
                  <p:nvPr/>
                </p:nvSpPr>
                <p:spPr bwMode="auto">
                  <a:xfrm>
                    <a:off x="2880" y="2112"/>
                    <a:ext cx="1152" cy="1008"/>
                  </a:xfrm>
                  <a:custGeom>
                    <a:avLst/>
                    <a:gdLst>
                      <a:gd name="T0" fmla="*/ 0 w 1152"/>
                      <a:gd name="T1" fmla="*/ 1008 h 1008"/>
                      <a:gd name="T2" fmla="*/ 192 w 1152"/>
                      <a:gd name="T3" fmla="*/ 528 h 1008"/>
                      <a:gd name="T4" fmla="*/ 384 w 1152"/>
                      <a:gd name="T5" fmla="*/ 144 h 1008"/>
                      <a:gd name="T6" fmla="*/ 576 w 1152"/>
                      <a:gd name="T7" fmla="*/ 0 h 1008"/>
                      <a:gd name="T8" fmla="*/ 768 w 1152"/>
                      <a:gd name="T9" fmla="*/ 144 h 1008"/>
                      <a:gd name="T10" fmla="*/ 960 w 1152"/>
                      <a:gd name="T11" fmla="*/ 528 h 1008"/>
                      <a:gd name="T12" fmla="*/ 1152 w 1152"/>
                      <a:gd name="T13" fmla="*/ 1008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 name="Freeform 21"/>
                  <p:cNvSpPr>
                    <a:spLocks/>
                  </p:cNvSpPr>
                  <p:nvPr/>
                </p:nvSpPr>
                <p:spPr bwMode="auto">
                  <a:xfrm flipV="1">
                    <a:off x="4032" y="3120"/>
                    <a:ext cx="1152" cy="1008"/>
                  </a:xfrm>
                  <a:custGeom>
                    <a:avLst/>
                    <a:gdLst>
                      <a:gd name="T0" fmla="*/ 0 w 1152"/>
                      <a:gd name="T1" fmla="*/ 1008 h 1008"/>
                      <a:gd name="T2" fmla="*/ 192 w 1152"/>
                      <a:gd name="T3" fmla="*/ 528 h 1008"/>
                      <a:gd name="T4" fmla="*/ 384 w 1152"/>
                      <a:gd name="T5" fmla="*/ 144 h 1008"/>
                      <a:gd name="T6" fmla="*/ 576 w 1152"/>
                      <a:gd name="T7" fmla="*/ 0 h 1008"/>
                      <a:gd name="T8" fmla="*/ 768 w 1152"/>
                      <a:gd name="T9" fmla="*/ 144 h 1008"/>
                      <a:gd name="T10" fmla="*/ 960 w 1152"/>
                      <a:gd name="T11" fmla="*/ 528 h 1008"/>
                      <a:gd name="T12" fmla="*/ 1152 w 1152"/>
                      <a:gd name="T13" fmla="*/ 1008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grpSp>
            <p:sp>
              <p:nvSpPr>
                <p:cNvPr id="43" name="Text Box 22"/>
                <p:cNvSpPr txBox="1">
                  <a:spLocks noChangeArrowheads="1"/>
                </p:cNvSpPr>
                <p:nvPr/>
              </p:nvSpPr>
              <p:spPr bwMode="auto">
                <a:xfrm>
                  <a:off x="2052" y="3577"/>
                  <a:ext cx="375"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E</a:t>
                  </a:r>
                  <a:r>
                    <a:rPr kumimoji="1" lang="en-US" altLang="zh-CN" sz="3200" baseline="-25000"/>
                    <a:t>2</a:t>
                  </a:r>
                  <a:endParaRPr kumimoji="1" lang="en-US" altLang="zh-CN" sz="3200"/>
                </a:p>
              </p:txBody>
            </p:sp>
            <p:grpSp>
              <p:nvGrpSpPr>
                <p:cNvPr id="44" name="Group 23"/>
                <p:cNvGrpSpPr>
                  <a:grpSpLocks/>
                </p:cNvGrpSpPr>
                <p:nvPr/>
              </p:nvGrpSpPr>
              <p:grpSpPr bwMode="auto">
                <a:xfrm>
                  <a:off x="2425" y="3189"/>
                  <a:ext cx="1267" cy="181"/>
                  <a:chOff x="3216" y="2928"/>
                  <a:chExt cx="907" cy="295"/>
                </a:xfrm>
              </p:grpSpPr>
              <p:grpSp>
                <p:nvGrpSpPr>
                  <p:cNvPr id="60" name="Group 24"/>
                  <p:cNvGrpSpPr>
                    <a:grpSpLocks/>
                  </p:cNvGrpSpPr>
                  <p:nvPr/>
                </p:nvGrpSpPr>
                <p:grpSpPr bwMode="auto">
                  <a:xfrm>
                    <a:off x="3216" y="2929"/>
                    <a:ext cx="604" cy="294"/>
                    <a:chOff x="2880" y="2112"/>
                    <a:chExt cx="2304" cy="2016"/>
                  </a:xfrm>
                </p:grpSpPr>
                <p:sp>
                  <p:nvSpPr>
                    <p:cNvPr id="62" name="Freeform 25"/>
                    <p:cNvSpPr>
                      <a:spLocks/>
                    </p:cNvSpPr>
                    <p:nvPr/>
                  </p:nvSpPr>
                  <p:spPr bwMode="auto">
                    <a:xfrm>
                      <a:off x="2880" y="2112"/>
                      <a:ext cx="1152" cy="1008"/>
                    </a:xfrm>
                    <a:custGeom>
                      <a:avLst/>
                      <a:gdLst>
                        <a:gd name="T0" fmla="*/ 0 w 1152"/>
                        <a:gd name="T1" fmla="*/ 1008 h 1008"/>
                        <a:gd name="T2" fmla="*/ 192 w 1152"/>
                        <a:gd name="T3" fmla="*/ 528 h 1008"/>
                        <a:gd name="T4" fmla="*/ 384 w 1152"/>
                        <a:gd name="T5" fmla="*/ 144 h 1008"/>
                        <a:gd name="T6" fmla="*/ 576 w 1152"/>
                        <a:gd name="T7" fmla="*/ 0 h 1008"/>
                        <a:gd name="T8" fmla="*/ 768 w 1152"/>
                        <a:gd name="T9" fmla="*/ 144 h 1008"/>
                        <a:gd name="T10" fmla="*/ 960 w 1152"/>
                        <a:gd name="T11" fmla="*/ 528 h 1008"/>
                        <a:gd name="T12" fmla="*/ 1152 w 1152"/>
                        <a:gd name="T13" fmla="*/ 1008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3" name="Freeform 26"/>
                    <p:cNvSpPr>
                      <a:spLocks/>
                    </p:cNvSpPr>
                    <p:nvPr/>
                  </p:nvSpPr>
                  <p:spPr bwMode="auto">
                    <a:xfrm flipV="1">
                      <a:off x="4032" y="3120"/>
                      <a:ext cx="1152" cy="1008"/>
                    </a:xfrm>
                    <a:custGeom>
                      <a:avLst/>
                      <a:gdLst>
                        <a:gd name="T0" fmla="*/ 0 w 1152"/>
                        <a:gd name="T1" fmla="*/ 1008 h 1008"/>
                        <a:gd name="T2" fmla="*/ 192 w 1152"/>
                        <a:gd name="T3" fmla="*/ 528 h 1008"/>
                        <a:gd name="T4" fmla="*/ 384 w 1152"/>
                        <a:gd name="T5" fmla="*/ 144 h 1008"/>
                        <a:gd name="T6" fmla="*/ 576 w 1152"/>
                        <a:gd name="T7" fmla="*/ 0 h 1008"/>
                        <a:gd name="T8" fmla="*/ 768 w 1152"/>
                        <a:gd name="T9" fmla="*/ 144 h 1008"/>
                        <a:gd name="T10" fmla="*/ 960 w 1152"/>
                        <a:gd name="T11" fmla="*/ 528 h 1008"/>
                        <a:gd name="T12" fmla="*/ 1152 w 1152"/>
                        <a:gd name="T13" fmla="*/ 1008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grpSp>
              <p:sp>
                <p:nvSpPr>
                  <p:cNvPr id="61" name="Freeform 27"/>
                  <p:cNvSpPr>
                    <a:spLocks/>
                  </p:cNvSpPr>
                  <p:nvPr/>
                </p:nvSpPr>
                <p:spPr bwMode="auto">
                  <a:xfrm>
                    <a:off x="3820" y="2928"/>
                    <a:ext cx="303" cy="147"/>
                  </a:xfrm>
                  <a:custGeom>
                    <a:avLst/>
                    <a:gdLst>
                      <a:gd name="T0" fmla="*/ 0 w 1152"/>
                      <a:gd name="T1" fmla="*/ 0 h 1008"/>
                      <a:gd name="T2" fmla="*/ 0 w 1152"/>
                      <a:gd name="T3" fmla="*/ 0 h 1008"/>
                      <a:gd name="T4" fmla="*/ 0 w 1152"/>
                      <a:gd name="T5" fmla="*/ 0 h 1008"/>
                      <a:gd name="T6" fmla="*/ 0 w 1152"/>
                      <a:gd name="T7" fmla="*/ 0 h 1008"/>
                      <a:gd name="T8" fmla="*/ 0 w 1152"/>
                      <a:gd name="T9" fmla="*/ 0 h 1008"/>
                      <a:gd name="T10" fmla="*/ 0 w 1152"/>
                      <a:gd name="T11" fmla="*/ 0 h 1008"/>
                      <a:gd name="T12" fmla="*/ 0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45" name="Text Box 28"/>
                <p:cNvSpPr txBox="1">
                  <a:spLocks noChangeArrowheads="1"/>
                </p:cNvSpPr>
                <p:nvPr/>
              </p:nvSpPr>
              <p:spPr bwMode="auto">
                <a:xfrm>
                  <a:off x="2070" y="3126"/>
                  <a:ext cx="394"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E</a:t>
                  </a:r>
                  <a:r>
                    <a:rPr kumimoji="1" lang="en-US" altLang="zh-CN" sz="3200" baseline="-25000"/>
                    <a:t>3</a:t>
                  </a:r>
                  <a:endParaRPr kumimoji="1" lang="en-US" altLang="zh-CN" sz="3200"/>
                </a:p>
              </p:txBody>
            </p:sp>
            <p:grpSp>
              <p:nvGrpSpPr>
                <p:cNvPr id="46" name="Group 29"/>
                <p:cNvGrpSpPr>
                  <a:grpSpLocks/>
                </p:cNvGrpSpPr>
                <p:nvPr/>
              </p:nvGrpSpPr>
              <p:grpSpPr bwMode="auto">
                <a:xfrm>
                  <a:off x="2437" y="2795"/>
                  <a:ext cx="1272" cy="147"/>
                  <a:chOff x="3840" y="2928"/>
                  <a:chExt cx="1189" cy="293"/>
                </a:xfrm>
              </p:grpSpPr>
              <p:sp>
                <p:nvSpPr>
                  <p:cNvPr id="56" name="Freeform 30"/>
                  <p:cNvSpPr>
                    <a:spLocks/>
                  </p:cNvSpPr>
                  <p:nvPr/>
                </p:nvSpPr>
                <p:spPr bwMode="auto">
                  <a:xfrm flipV="1">
                    <a:off x="4128" y="3072"/>
                    <a:ext cx="302" cy="146"/>
                  </a:xfrm>
                  <a:custGeom>
                    <a:avLst/>
                    <a:gdLst>
                      <a:gd name="T0" fmla="*/ 0 w 1152"/>
                      <a:gd name="T1" fmla="*/ 0 h 1008"/>
                      <a:gd name="T2" fmla="*/ 0 w 1152"/>
                      <a:gd name="T3" fmla="*/ 0 h 1008"/>
                      <a:gd name="T4" fmla="*/ 0 w 1152"/>
                      <a:gd name="T5" fmla="*/ 0 h 1008"/>
                      <a:gd name="T6" fmla="*/ 0 w 1152"/>
                      <a:gd name="T7" fmla="*/ 0 h 1008"/>
                      <a:gd name="T8" fmla="*/ 0 w 1152"/>
                      <a:gd name="T9" fmla="*/ 0 h 1008"/>
                      <a:gd name="T10" fmla="*/ 0 w 1152"/>
                      <a:gd name="T11" fmla="*/ 0 h 1008"/>
                      <a:gd name="T12" fmla="*/ 0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57" name="Freeform 31"/>
                  <p:cNvSpPr>
                    <a:spLocks/>
                  </p:cNvSpPr>
                  <p:nvPr/>
                </p:nvSpPr>
                <p:spPr bwMode="auto">
                  <a:xfrm>
                    <a:off x="4425" y="2928"/>
                    <a:ext cx="302" cy="147"/>
                  </a:xfrm>
                  <a:custGeom>
                    <a:avLst/>
                    <a:gdLst>
                      <a:gd name="T0" fmla="*/ 0 w 1152"/>
                      <a:gd name="T1" fmla="*/ 0 h 1008"/>
                      <a:gd name="T2" fmla="*/ 0 w 1152"/>
                      <a:gd name="T3" fmla="*/ 0 h 1008"/>
                      <a:gd name="T4" fmla="*/ 0 w 1152"/>
                      <a:gd name="T5" fmla="*/ 0 h 1008"/>
                      <a:gd name="T6" fmla="*/ 0 w 1152"/>
                      <a:gd name="T7" fmla="*/ 0 h 1008"/>
                      <a:gd name="T8" fmla="*/ 0 w 1152"/>
                      <a:gd name="T9" fmla="*/ 0 h 1008"/>
                      <a:gd name="T10" fmla="*/ 0 w 1152"/>
                      <a:gd name="T11" fmla="*/ 0 h 1008"/>
                      <a:gd name="T12" fmla="*/ 0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 name="Freeform 32"/>
                  <p:cNvSpPr>
                    <a:spLocks/>
                  </p:cNvSpPr>
                  <p:nvPr/>
                </p:nvSpPr>
                <p:spPr bwMode="auto">
                  <a:xfrm flipV="1">
                    <a:off x="4727" y="3075"/>
                    <a:ext cx="302" cy="146"/>
                  </a:xfrm>
                  <a:custGeom>
                    <a:avLst/>
                    <a:gdLst>
                      <a:gd name="T0" fmla="*/ 0 w 1152"/>
                      <a:gd name="T1" fmla="*/ 0 h 1008"/>
                      <a:gd name="T2" fmla="*/ 0 w 1152"/>
                      <a:gd name="T3" fmla="*/ 0 h 1008"/>
                      <a:gd name="T4" fmla="*/ 0 w 1152"/>
                      <a:gd name="T5" fmla="*/ 0 h 1008"/>
                      <a:gd name="T6" fmla="*/ 0 w 1152"/>
                      <a:gd name="T7" fmla="*/ 0 h 1008"/>
                      <a:gd name="T8" fmla="*/ 0 w 1152"/>
                      <a:gd name="T9" fmla="*/ 0 h 1008"/>
                      <a:gd name="T10" fmla="*/ 0 w 1152"/>
                      <a:gd name="T11" fmla="*/ 0 h 1008"/>
                      <a:gd name="T12" fmla="*/ 0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59" name="Freeform 33"/>
                  <p:cNvSpPr>
                    <a:spLocks/>
                  </p:cNvSpPr>
                  <p:nvPr/>
                </p:nvSpPr>
                <p:spPr bwMode="auto">
                  <a:xfrm>
                    <a:off x="3840" y="2928"/>
                    <a:ext cx="302" cy="147"/>
                  </a:xfrm>
                  <a:custGeom>
                    <a:avLst/>
                    <a:gdLst>
                      <a:gd name="T0" fmla="*/ 0 w 1152"/>
                      <a:gd name="T1" fmla="*/ 0 h 1008"/>
                      <a:gd name="T2" fmla="*/ 0 w 1152"/>
                      <a:gd name="T3" fmla="*/ 0 h 1008"/>
                      <a:gd name="T4" fmla="*/ 0 w 1152"/>
                      <a:gd name="T5" fmla="*/ 0 h 1008"/>
                      <a:gd name="T6" fmla="*/ 0 w 1152"/>
                      <a:gd name="T7" fmla="*/ 0 h 1008"/>
                      <a:gd name="T8" fmla="*/ 0 w 1152"/>
                      <a:gd name="T9" fmla="*/ 0 h 1008"/>
                      <a:gd name="T10" fmla="*/ 0 w 1152"/>
                      <a:gd name="T11" fmla="*/ 0 h 1008"/>
                      <a:gd name="T12" fmla="*/ 0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47" name="Line 34"/>
                <p:cNvSpPr>
                  <a:spLocks noChangeShapeType="1"/>
                </p:cNvSpPr>
                <p:nvPr/>
              </p:nvSpPr>
              <p:spPr bwMode="auto">
                <a:xfrm>
                  <a:off x="2421" y="2855"/>
                  <a:ext cx="1270" cy="0"/>
                </a:xfrm>
                <a:prstGeom prst="line">
                  <a:avLst/>
                </a:prstGeom>
                <a:noFill/>
                <a:ln w="9525">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Text Box 35"/>
                <p:cNvSpPr txBox="1">
                  <a:spLocks noChangeArrowheads="1"/>
                </p:cNvSpPr>
                <p:nvPr/>
              </p:nvSpPr>
              <p:spPr bwMode="auto">
                <a:xfrm>
                  <a:off x="2060" y="2695"/>
                  <a:ext cx="375"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E</a:t>
                  </a:r>
                  <a:r>
                    <a:rPr kumimoji="1" lang="en-US" altLang="zh-CN" sz="3200" baseline="-25000"/>
                    <a:t>4</a:t>
                  </a:r>
                  <a:endParaRPr kumimoji="1" lang="en-US" altLang="zh-CN" sz="3200"/>
                </a:p>
              </p:txBody>
            </p:sp>
            <p:sp>
              <p:nvSpPr>
                <p:cNvPr id="49" name="Text Box 36"/>
                <p:cNvSpPr txBox="1">
                  <a:spLocks noChangeArrowheads="1"/>
                </p:cNvSpPr>
                <p:nvPr/>
              </p:nvSpPr>
              <p:spPr bwMode="auto">
                <a:xfrm>
                  <a:off x="3582" y="4238"/>
                  <a:ext cx="289"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L</a:t>
                  </a:r>
                </a:p>
              </p:txBody>
            </p:sp>
            <p:sp>
              <p:nvSpPr>
                <p:cNvPr id="50" name="Text Box 37"/>
                <p:cNvSpPr txBox="1">
                  <a:spLocks noChangeArrowheads="1"/>
                </p:cNvSpPr>
                <p:nvPr/>
              </p:nvSpPr>
              <p:spPr bwMode="auto">
                <a:xfrm>
                  <a:off x="2277" y="4258"/>
                  <a:ext cx="244"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0</a:t>
                  </a:r>
                </a:p>
              </p:txBody>
            </p:sp>
            <p:sp>
              <p:nvSpPr>
                <p:cNvPr id="51" name="Line 38"/>
                <p:cNvSpPr>
                  <a:spLocks noChangeShapeType="1"/>
                </p:cNvSpPr>
                <p:nvPr/>
              </p:nvSpPr>
              <p:spPr bwMode="auto">
                <a:xfrm flipV="1">
                  <a:off x="3721" y="2632"/>
                  <a:ext cx="0" cy="1732"/>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2" name="Group 39"/>
                <p:cNvGrpSpPr>
                  <a:grpSpLocks/>
                </p:cNvGrpSpPr>
                <p:nvPr/>
              </p:nvGrpSpPr>
              <p:grpSpPr bwMode="auto">
                <a:xfrm>
                  <a:off x="2426" y="2536"/>
                  <a:ext cx="1521" cy="2352"/>
                  <a:chOff x="672" y="0"/>
                  <a:chExt cx="1916" cy="2352"/>
                </a:xfrm>
              </p:grpSpPr>
              <p:sp>
                <p:nvSpPr>
                  <p:cNvPr id="54" name="Line 40"/>
                  <p:cNvSpPr>
                    <a:spLocks noChangeShapeType="1"/>
                  </p:cNvSpPr>
                  <p:nvPr/>
                </p:nvSpPr>
                <p:spPr bwMode="auto">
                  <a:xfrm>
                    <a:off x="716" y="1746"/>
                    <a:ext cx="187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41"/>
                  <p:cNvSpPr>
                    <a:spLocks noChangeShapeType="1"/>
                  </p:cNvSpPr>
                  <p:nvPr/>
                </p:nvSpPr>
                <p:spPr bwMode="auto">
                  <a:xfrm flipV="1">
                    <a:off x="672" y="0"/>
                    <a:ext cx="0" cy="2352"/>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 name="Text Box 42"/>
                <p:cNvSpPr txBox="1">
                  <a:spLocks noChangeArrowheads="1"/>
                </p:cNvSpPr>
                <p:nvPr/>
              </p:nvSpPr>
              <p:spPr bwMode="auto">
                <a:xfrm>
                  <a:off x="3679" y="3911"/>
                  <a:ext cx="24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x</a:t>
                  </a:r>
                </a:p>
              </p:txBody>
            </p:sp>
          </p:grpSp>
        </p:grpSp>
        <p:grpSp>
          <p:nvGrpSpPr>
            <p:cNvPr id="11" name="Group 49"/>
            <p:cNvGrpSpPr>
              <a:grpSpLocks/>
            </p:cNvGrpSpPr>
            <p:nvPr/>
          </p:nvGrpSpPr>
          <p:grpSpPr bwMode="auto">
            <a:xfrm>
              <a:off x="4200" y="2422"/>
              <a:ext cx="1505" cy="2352"/>
              <a:chOff x="4200" y="2422"/>
              <a:chExt cx="1505" cy="2352"/>
            </a:xfrm>
          </p:grpSpPr>
          <p:sp>
            <p:nvSpPr>
              <p:cNvPr id="12" name="Line 50"/>
              <p:cNvSpPr>
                <a:spLocks noChangeShapeType="1"/>
              </p:cNvSpPr>
              <p:nvPr/>
            </p:nvSpPr>
            <p:spPr bwMode="auto">
              <a:xfrm flipV="1">
                <a:off x="5490" y="2432"/>
                <a:ext cx="0" cy="1871"/>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Freeform 51"/>
              <p:cNvSpPr>
                <a:spLocks/>
              </p:cNvSpPr>
              <p:nvPr/>
            </p:nvSpPr>
            <p:spPr bwMode="auto">
              <a:xfrm>
                <a:off x="4320" y="3933"/>
                <a:ext cx="1169" cy="405"/>
              </a:xfrm>
              <a:custGeom>
                <a:avLst/>
                <a:gdLst>
                  <a:gd name="T0" fmla="*/ 0 w 1152"/>
                  <a:gd name="T1" fmla="*/ 0 h 1008"/>
                  <a:gd name="T2" fmla="*/ 300 w 1152"/>
                  <a:gd name="T3" fmla="*/ 0 h 1008"/>
                  <a:gd name="T4" fmla="*/ 605 w 1152"/>
                  <a:gd name="T5" fmla="*/ 0 h 1008"/>
                  <a:gd name="T6" fmla="*/ 907 w 1152"/>
                  <a:gd name="T7" fmla="*/ 0 h 1008"/>
                  <a:gd name="T8" fmla="*/ 1210 w 1152"/>
                  <a:gd name="T9" fmla="*/ 0 h 1008"/>
                  <a:gd name="T10" fmla="*/ 1511 w 1152"/>
                  <a:gd name="T11" fmla="*/ 0 h 1008"/>
                  <a:gd name="T12" fmla="*/ 1815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grpSp>
            <p:nvGrpSpPr>
              <p:cNvPr id="14" name="Group 52"/>
              <p:cNvGrpSpPr>
                <a:grpSpLocks/>
              </p:cNvGrpSpPr>
              <p:nvPr/>
            </p:nvGrpSpPr>
            <p:grpSpPr bwMode="auto">
              <a:xfrm>
                <a:off x="4276" y="3183"/>
                <a:ext cx="1210" cy="650"/>
                <a:chOff x="3522" y="1675"/>
                <a:chExt cx="1844" cy="650"/>
              </a:xfrm>
            </p:grpSpPr>
            <p:sp>
              <p:nvSpPr>
                <p:cNvPr id="32" name="Line 53"/>
                <p:cNvSpPr>
                  <a:spLocks noChangeShapeType="1"/>
                </p:cNvSpPr>
                <p:nvPr/>
              </p:nvSpPr>
              <p:spPr bwMode="auto">
                <a:xfrm>
                  <a:off x="3522" y="2325"/>
                  <a:ext cx="1831" cy="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 name="Group 54"/>
                <p:cNvGrpSpPr>
                  <a:grpSpLocks/>
                </p:cNvGrpSpPr>
                <p:nvPr/>
              </p:nvGrpSpPr>
              <p:grpSpPr bwMode="auto">
                <a:xfrm>
                  <a:off x="3522" y="1675"/>
                  <a:ext cx="1844" cy="229"/>
                  <a:chOff x="2911" y="1321"/>
                  <a:chExt cx="1844" cy="229"/>
                </a:xfrm>
              </p:grpSpPr>
              <p:sp>
                <p:nvSpPr>
                  <p:cNvPr id="34" name="Freeform 55"/>
                  <p:cNvSpPr>
                    <a:spLocks/>
                  </p:cNvSpPr>
                  <p:nvPr/>
                </p:nvSpPr>
                <p:spPr bwMode="auto">
                  <a:xfrm>
                    <a:off x="3528" y="1321"/>
                    <a:ext cx="609" cy="229"/>
                  </a:xfrm>
                  <a:custGeom>
                    <a:avLst/>
                    <a:gdLst>
                      <a:gd name="T0" fmla="*/ 0 w 1152"/>
                      <a:gd name="T1" fmla="*/ 0 h 1008"/>
                      <a:gd name="T2" fmla="*/ 1 w 1152"/>
                      <a:gd name="T3" fmla="*/ 0 h 1008"/>
                      <a:gd name="T4" fmla="*/ 1 w 1152"/>
                      <a:gd name="T5" fmla="*/ 0 h 1008"/>
                      <a:gd name="T6" fmla="*/ 1 w 1152"/>
                      <a:gd name="T7" fmla="*/ 0 h 1008"/>
                      <a:gd name="T8" fmla="*/ 1 w 1152"/>
                      <a:gd name="T9" fmla="*/ 0 h 1008"/>
                      <a:gd name="T10" fmla="*/ 1 w 1152"/>
                      <a:gd name="T11" fmla="*/ 0 h 1008"/>
                      <a:gd name="T12" fmla="*/ 1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sp>
                <p:nvSpPr>
                  <p:cNvPr id="35" name="Freeform 56"/>
                  <p:cNvSpPr>
                    <a:spLocks/>
                  </p:cNvSpPr>
                  <p:nvPr/>
                </p:nvSpPr>
                <p:spPr bwMode="auto">
                  <a:xfrm>
                    <a:off x="4146" y="1321"/>
                    <a:ext cx="609" cy="229"/>
                  </a:xfrm>
                  <a:custGeom>
                    <a:avLst/>
                    <a:gdLst>
                      <a:gd name="T0" fmla="*/ 0 w 1152"/>
                      <a:gd name="T1" fmla="*/ 0 h 1008"/>
                      <a:gd name="T2" fmla="*/ 1 w 1152"/>
                      <a:gd name="T3" fmla="*/ 0 h 1008"/>
                      <a:gd name="T4" fmla="*/ 1 w 1152"/>
                      <a:gd name="T5" fmla="*/ 0 h 1008"/>
                      <a:gd name="T6" fmla="*/ 1 w 1152"/>
                      <a:gd name="T7" fmla="*/ 0 h 1008"/>
                      <a:gd name="T8" fmla="*/ 1 w 1152"/>
                      <a:gd name="T9" fmla="*/ 0 h 1008"/>
                      <a:gd name="T10" fmla="*/ 1 w 1152"/>
                      <a:gd name="T11" fmla="*/ 0 h 1008"/>
                      <a:gd name="T12" fmla="*/ 1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sp>
                <p:nvSpPr>
                  <p:cNvPr id="36" name="Freeform 57"/>
                  <p:cNvSpPr>
                    <a:spLocks/>
                  </p:cNvSpPr>
                  <p:nvPr/>
                </p:nvSpPr>
                <p:spPr bwMode="auto">
                  <a:xfrm>
                    <a:off x="2911" y="1321"/>
                    <a:ext cx="609" cy="229"/>
                  </a:xfrm>
                  <a:custGeom>
                    <a:avLst/>
                    <a:gdLst>
                      <a:gd name="T0" fmla="*/ 0 w 1152"/>
                      <a:gd name="T1" fmla="*/ 0 h 1008"/>
                      <a:gd name="T2" fmla="*/ 1 w 1152"/>
                      <a:gd name="T3" fmla="*/ 0 h 1008"/>
                      <a:gd name="T4" fmla="*/ 1 w 1152"/>
                      <a:gd name="T5" fmla="*/ 0 h 1008"/>
                      <a:gd name="T6" fmla="*/ 1 w 1152"/>
                      <a:gd name="T7" fmla="*/ 0 h 1008"/>
                      <a:gd name="T8" fmla="*/ 1 w 1152"/>
                      <a:gd name="T9" fmla="*/ 0 h 1008"/>
                      <a:gd name="T10" fmla="*/ 1 w 1152"/>
                      <a:gd name="T11" fmla="*/ 0 h 1008"/>
                      <a:gd name="T12" fmla="*/ 1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grpSp>
          </p:grpSp>
          <p:grpSp>
            <p:nvGrpSpPr>
              <p:cNvPr id="15" name="Group 58"/>
              <p:cNvGrpSpPr>
                <a:grpSpLocks/>
              </p:cNvGrpSpPr>
              <p:nvPr/>
            </p:nvGrpSpPr>
            <p:grpSpPr bwMode="auto">
              <a:xfrm>
                <a:off x="4230" y="2422"/>
                <a:ext cx="1377" cy="2352"/>
                <a:chOff x="585" y="0"/>
                <a:chExt cx="1872" cy="2352"/>
              </a:xfrm>
            </p:grpSpPr>
            <p:sp>
              <p:nvSpPr>
                <p:cNvPr id="30" name="Line 59"/>
                <p:cNvSpPr>
                  <a:spLocks noChangeShapeType="1"/>
                </p:cNvSpPr>
                <p:nvPr/>
              </p:nvSpPr>
              <p:spPr bwMode="auto">
                <a:xfrm>
                  <a:off x="585" y="1911"/>
                  <a:ext cx="1872"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60"/>
                <p:cNvSpPr>
                  <a:spLocks noChangeShapeType="1"/>
                </p:cNvSpPr>
                <p:nvPr/>
              </p:nvSpPr>
              <p:spPr bwMode="auto">
                <a:xfrm flipV="1">
                  <a:off x="672" y="0"/>
                  <a:ext cx="0" cy="235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 name="Text Box 61"/>
              <p:cNvSpPr txBox="1">
                <a:spLocks noChangeArrowheads="1"/>
              </p:cNvSpPr>
              <p:nvPr/>
            </p:nvSpPr>
            <p:spPr bwMode="auto">
              <a:xfrm>
                <a:off x="5279" y="4264"/>
                <a:ext cx="289"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L</a:t>
                </a:r>
              </a:p>
            </p:txBody>
          </p:sp>
          <p:sp>
            <p:nvSpPr>
              <p:cNvPr id="17" name="Text Box 62"/>
              <p:cNvSpPr txBox="1">
                <a:spLocks noChangeArrowheads="1"/>
              </p:cNvSpPr>
              <p:nvPr/>
            </p:nvSpPr>
            <p:spPr bwMode="auto">
              <a:xfrm>
                <a:off x="4200" y="4289"/>
                <a:ext cx="244"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0</a:t>
                </a:r>
              </a:p>
            </p:txBody>
          </p:sp>
          <p:sp>
            <p:nvSpPr>
              <p:cNvPr id="18" name="Text Box 63"/>
              <p:cNvSpPr txBox="1">
                <a:spLocks noChangeArrowheads="1"/>
              </p:cNvSpPr>
              <p:nvPr/>
            </p:nvSpPr>
            <p:spPr bwMode="auto">
              <a:xfrm>
                <a:off x="5459" y="3935"/>
                <a:ext cx="24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a:t>x</a:t>
                </a:r>
              </a:p>
            </p:txBody>
          </p:sp>
          <p:grpSp>
            <p:nvGrpSpPr>
              <p:cNvPr id="19" name="Group 64"/>
              <p:cNvGrpSpPr>
                <a:grpSpLocks/>
              </p:cNvGrpSpPr>
              <p:nvPr/>
            </p:nvGrpSpPr>
            <p:grpSpPr bwMode="auto">
              <a:xfrm>
                <a:off x="4275" y="2733"/>
                <a:ext cx="1247" cy="650"/>
                <a:chOff x="3520" y="1224"/>
                <a:chExt cx="1902" cy="650"/>
              </a:xfrm>
            </p:grpSpPr>
            <p:sp>
              <p:nvSpPr>
                <p:cNvPr id="25" name="Line 65"/>
                <p:cNvSpPr>
                  <a:spLocks noChangeShapeType="1"/>
                </p:cNvSpPr>
                <p:nvPr/>
              </p:nvSpPr>
              <p:spPr bwMode="auto">
                <a:xfrm>
                  <a:off x="3590" y="1874"/>
                  <a:ext cx="1832" cy="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Freeform 66"/>
                <p:cNvSpPr>
                  <a:spLocks/>
                </p:cNvSpPr>
                <p:nvPr/>
              </p:nvSpPr>
              <p:spPr bwMode="auto">
                <a:xfrm>
                  <a:off x="3520" y="1224"/>
                  <a:ext cx="460" cy="192"/>
                </a:xfrm>
                <a:custGeom>
                  <a:avLst/>
                  <a:gdLst>
                    <a:gd name="T0" fmla="*/ 0 w 1152"/>
                    <a:gd name="T1" fmla="*/ 0 h 1008"/>
                    <a:gd name="T2" fmla="*/ 0 w 1152"/>
                    <a:gd name="T3" fmla="*/ 0 h 1008"/>
                    <a:gd name="T4" fmla="*/ 0 w 1152"/>
                    <a:gd name="T5" fmla="*/ 0 h 1008"/>
                    <a:gd name="T6" fmla="*/ 0 w 1152"/>
                    <a:gd name="T7" fmla="*/ 0 h 1008"/>
                    <a:gd name="T8" fmla="*/ 0 w 1152"/>
                    <a:gd name="T9" fmla="*/ 0 h 1008"/>
                    <a:gd name="T10" fmla="*/ 0 w 1152"/>
                    <a:gd name="T11" fmla="*/ 0 h 1008"/>
                    <a:gd name="T12" fmla="*/ 0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sp>
              <p:nvSpPr>
                <p:cNvPr id="27" name="Freeform 67"/>
                <p:cNvSpPr>
                  <a:spLocks/>
                </p:cNvSpPr>
                <p:nvPr/>
              </p:nvSpPr>
              <p:spPr bwMode="auto">
                <a:xfrm>
                  <a:off x="4481" y="1224"/>
                  <a:ext cx="434" cy="192"/>
                </a:xfrm>
                <a:custGeom>
                  <a:avLst/>
                  <a:gdLst>
                    <a:gd name="T0" fmla="*/ 0 w 1152"/>
                    <a:gd name="T1" fmla="*/ 0 h 1008"/>
                    <a:gd name="T2" fmla="*/ 0 w 1152"/>
                    <a:gd name="T3" fmla="*/ 0 h 1008"/>
                    <a:gd name="T4" fmla="*/ 0 w 1152"/>
                    <a:gd name="T5" fmla="*/ 0 h 1008"/>
                    <a:gd name="T6" fmla="*/ 0 w 1152"/>
                    <a:gd name="T7" fmla="*/ 0 h 1008"/>
                    <a:gd name="T8" fmla="*/ 0 w 1152"/>
                    <a:gd name="T9" fmla="*/ 0 h 1008"/>
                    <a:gd name="T10" fmla="*/ 0 w 1152"/>
                    <a:gd name="T11" fmla="*/ 0 h 1008"/>
                    <a:gd name="T12" fmla="*/ 0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sp>
              <p:nvSpPr>
                <p:cNvPr id="28" name="Freeform 68"/>
                <p:cNvSpPr>
                  <a:spLocks/>
                </p:cNvSpPr>
                <p:nvPr/>
              </p:nvSpPr>
              <p:spPr bwMode="auto">
                <a:xfrm>
                  <a:off x="4893" y="1224"/>
                  <a:ext cx="434" cy="192"/>
                </a:xfrm>
                <a:custGeom>
                  <a:avLst/>
                  <a:gdLst>
                    <a:gd name="T0" fmla="*/ 0 w 1152"/>
                    <a:gd name="T1" fmla="*/ 0 h 1008"/>
                    <a:gd name="T2" fmla="*/ 0 w 1152"/>
                    <a:gd name="T3" fmla="*/ 0 h 1008"/>
                    <a:gd name="T4" fmla="*/ 0 w 1152"/>
                    <a:gd name="T5" fmla="*/ 0 h 1008"/>
                    <a:gd name="T6" fmla="*/ 0 w 1152"/>
                    <a:gd name="T7" fmla="*/ 0 h 1008"/>
                    <a:gd name="T8" fmla="*/ 0 w 1152"/>
                    <a:gd name="T9" fmla="*/ 0 h 1008"/>
                    <a:gd name="T10" fmla="*/ 0 w 1152"/>
                    <a:gd name="T11" fmla="*/ 0 h 1008"/>
                    <a:gd name="T12" fmla="*/ 0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sp>
              <p:nvSpPr>
                <p:cNvPr id="29" name="Freeform 69"/>
                <p:cNvSpPr>
                  <a:spLocks/>
                </p:cNvSpPr>
                <p:nvPr/>
              </p:nvSpPr>
              <p:spPr bwMode="auto">
                <a:xfrm>
                  <a:off x="4000" y="1224"/>
                  <a:ext cx="480" cy="192"/>
                </a:xfrm>
                <a:custGeom>
                  <a:avLst/>
                  <a:gdLst>
                    <a:gd name="T0" fmla="*/ 0 w 1152"/>
                    <a:gd name="T1" fmla="*/ 0 h 1008"/>
                    <a:gd name="T2" fmla="*/ 0 w 1152"/>
                    <a:gd name="T3" fmla="*/ 0 h 1008"/>
                    <a:gd name="T4" fmla="*/ 0 w 1152"/>
                    <a:gd name="T5" fmla="*/ 0 h 1008"/>
                    <a:gd name="T6" fmla="*/ 0 w 1152"/>
                    <a:gd name="T7" fmla="*/ 0 h 1008"/>
                    <a:gd name="T8" fmla="*/ 0 w 1152"/>
                    <a:gd name="T9" fmla="*/ 0 h 1008"/>
                    <a:gd name="T10" fmla="*/ 0 w 1152"/>
                    <a:gd name="T11" fmla="*/ 0 h 1008"/>
                    <a:gd name="T12" fmla="*/ 0 w 1152"/>
                    <a:gd name="T13" fmla="*/ 0 h 1008"/>
                    <a:gd name="T14" fmla="*/ 0 60000 65536"/>
                    <a:gd name="T15" fmla="*/ 0 60000 65536"/>
                    <a:gd name="T16" fmla="*/ 0 60000 65536"/>
                    <a:gd name="T17" fmla="*/ 0 60000 65536"/>
                    <a:gd name="T18" fmla="*/ 0 60000 65536"/>
                    <a:gd name="T19" fmla="*/ 0 60000 65536"/>
                    <a:gd name="T20" fmla="*/ 0 60000 65536"/>
                    <a:gd name="T21" fmla="*/ 0 w 1152"/>
                    <a:gd name="T22" fmla="*/ 0 h 1008"/>
                    <a:gd name="T23" fmla="*/ 1152 w 1152"/>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008">
                      <a:moveTo>
                        <a:pt x="0" y="1008"/>
                      </a:moveTo>
                      <a:cubicBezTo>
                        <a:pt x="64" y="840"/>
                        <a:pt x="128" y="672"/>
                        <a:pt x="192" y="528"/>
                      </a:cubicBezTo>
                      <a:cubicBezTo>
                        <a:pt x="256" y="384"/>
                        <a:pt x="320" y="232"/>
                        <a:pt x="384" y="144"/>
                      </a:cubicBezTo>
                      <a:cubicBezTo>
                        <a:pt x="448" y="56"/>
                        <a:pt x="512" y="0"/>
                        <a:pt x="576" y="0"/>
                      </a:cubicBezTo>
                      <a:cubicBezTo>
                        <a:pt x="640" y="0"/>
                        <a:pt x="704" y="56"/>
                        <a:pt x="768" y="144"/>
                      </a:cubicBezTo>
                      <a:cubicBezTo>
                        <a:pt x="832" y="232"/>
                        <a:pt x="896" y="384"/>
                        <a:pt x="960" y="528"/>
                      </a:cubicBezTo>
                      <a:cubicBezTo>
                        <a:pt x="1024" y="672"/>
                        <a:pt x="1120" y="928"/>
                        <a:pt x="1152" y="1008"/>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grpSp>
          <p:grpSp>
            <p:nvGrpSpPr>
              <p:cNvPr id="20" name="Group 70"/>
              <p:cNvGrpSpPr>
                <a:grpSpLocks/>
              </p:cNvGrpSpPr>
              <p:nvPr/>
            </p:nvGrpSpPr>
            <p:grpSpPr bwMode="auto">
              <a:xfrm>
                <a:off x="4274" y="3533"/>
                <a:ext cx="1201" cy="800"/>
                <a:chOff x="3519" y="2021"/>
                <a:chExt cx="1831" cy="800"/>
              </a:xfrm>
            </p:grpSpPr>
            <p:sp>
              <p:nvSpPr>
                <p:cNvPr id="21" name="Line 71"/>
                <p:cNvSpPr>
                  <a:spLocks noChangeShapeType="1"/>
                </p:cNvSpPr>
                <p:nvPr/>
              </p:nvSpPr>
              <p:spPr bwMode="auto">
                <a:xfrm>
                  <a:off x="3519" y="2821"/>
                  <a:ext cx="1831" cy="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 name="Group 72"/>
                <p:cNvGrpSpPr>
                  <a:grpSpLocks/>
                </p:cNvGrpSpPr>
                <p:nvPr/>
              </p:nvGrpSpPr>
              <p:grpSpPr bwMode="auto">
                <a:xfrm>
                  <a:off x="3521" y="2021"/>
                  <a:ext cx="1806" cy="306"/>
                  <a:chOff x="3521" y="2021"/>
                  <a:chExt cx="1806" cy="306"/>
                </a:xfrm>
              </p:grpSpPr>
              <p:sp>
                <p:nvSpPr>
                  <p:cNvPr id="23" name="Freeform 73"/>
                  <p:cNvSpPr>
                    <a:spLocks/>
                  </p:cNvSpPr>
                  <p:nvPr/>
                </p:nvSpPr>
                <p:spPr bwMode="auto">
                  <a:xfrm>
                    <a:off x="3521" y="2021"/>
                    <a:ext cx="916" cy="303"/>
                  </a:xfrm>
                  <a:custGeom>
                    <a:avLst/>
                    <a:gdLst>
                      <a:gd name="T0" fmla="*/ 0 w 916"/>
                      <a:gd name="T1" fmla="*/ 303 h 303"/>
                      <a:gd name="T2" fmla="*/ 153 w 916"/>
                      <a:gd name="T3" fmla="*/ 160 h 303"/>
                      <a:gd name="T4" fmla="*/ 302 w 916"/>
                      <a:gd name="T5" fmla="*/ 63 h 303"/>
                      <a:gd name="T6" fmla="*/ 458 w 916"/>
                      <a:gd name="T7" fmla="*/ 2 h 303"/>
                      <a:gd name="T8" fmla="*/ 602 w 916"/>
                      <a:gd name="T9" fmla="*/ 51 h 303"/>
                      <a:gd name="T10" fmla="*/ 763 w 916"/>
                      <a:gd name="T11" fmla="*/ 160 h 303"/>
                      <a:gd name="T12" fmla="*/ 916 w 916"/>
                      <a:gd name="T13" fmla="*/ 303 h 303"/>
                      <a:gd name="T14" fmla="*/ 0 60000 65536"/>
                      <a:gd name="T15" fmla="*/ 0 60000 65536"/>
                      <a:gd name="T16" fmla="*/ 0 60000 65536"/>
                      <a:gd name="T17" fmla="*/ 0 60000 65536"/>
                      <a:gd name="T18" fmla="*/ 0 60000 65536"/>
                      <a:gd name="T19" fmla="*/ 0 60000 65536"/>
                      <a:gd name="T20" fmla="*/ 0 60000 65536"/>
                      <a:gd name="T21" fmla="*/ 0 w 916"/>
                      <a:gd name="T22" fmla="*/ 0 h 303"/>
                      <a:gd name="T23" fmla="*/ 916 w 916"/>
                      <a:gd name="T24" fmla="*/ 303 h 3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6" h="303">
                        <a:moveTo>
                          <a:pt x="0" y="303"/>
                        </a:moveTo>
                        <a:cubicBezTo>
                          <a:pt x="51" y="253"/>
                          <a:pt x="103" y="200"/>
                          <a:pt x="153" y="160"/>
                        </a:cubicBezTo>
                        <a:cubicBezTo>
                          <a:pt x="203" y="120"/>
                          <a:pt x="251" y="89"/>
                          <a:pt x="302" y="63"/>
                        </a:cubicBezTo>
                        <a:cubicBezTo>
                          <a:pt x="353" y="37"/>
                          <a:pt x="408" y="4"/>
                          <a:pt x="458" y="2"/>
                        </a:cubicBezTo>
                        <a:cubicBezTo>
                          <a:pt x="508" y="0"/>
                          <a:pt x="551" y="25"/>
                          <a:pt x="602" y="51"/>
                        </a:cubicBezTo>
                        <a:cubicBezTo>
                          <a:pt x="653" y="77"/>
                          <a:pt x="711" y="118"/>
                          <a:pt x="763" y="160"/>
                        </a:cubicBezTo>
                        <a:cubicBezTo>
                          <a:pt x="815" y="202"/>
                          <a:pt x="891" y="279"/>
                          <a:pt x="916" y="303"/>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sp>
                <p:nvSpPr>
                  <p:cNvPr id="24" name="Freeform 74"/>
                  <p:cNvSpPr>
                    <a:spLocks/>
                  </p:cNvSpPr>
                  <p:nvPr/>
                </p:nvSpPr>
                <p:spPr bwMode="auto">
                  <a:xfrm>
                    <a:off x="4411" y="2021"/>
                    <a:ext cx="916" cy="306"/>
                  </a:xfrm>
                  <a:custGeom>
                    <a:avLst/>
                    <a:gdLst>
                      <a:gd name="T0" fmla="*/ 0 w 916"/>
                      <a:gd name="T1" fmla="*/ 306 h 306"/>
                      <a:gd name="T2" fmla="*/ 153 w 916"/>
                      <a:gd name="T3" fmla="*/ 163 h 306"/>
                      <a:gd name="T4" fmla="*/ 307 w 916"/>
                      <a:gd name="T5" fmla="*/ 60 h 306"/>
                      <a:gd name="T6" fmla="*/ 463 w 916"/>
                      <a:gd name="T7" fmla="*/ 4 h 306"/>
                      <a:gd name="T8" fmla="*/ 674 w 916"/>
                      <a:gd name="T9" fmla="*/ 82 h 306"/>
                      <a:gd name="T10" fmla="*/ 807 w 916"/>
                      <a:gd name="T11" fmla="*/ 193 h 306"/>
                      <a:gd name="T12" fmla="*/ 916 w 916"/>
                      <a:gd name="T13" fmla="*/ 306 h 306"/>
                      <a:gd name="T14" fmla="*/ 0 60000 65536"/>
                      <a:gd name="T15" fmla="*/ 0 60000 65536"/>
                      <a:gd name="T16" fmla="*/ 0 60000 65536"/>
                      <a:gd name="T17" fmla="*/ 0 60000 65536"/>
                      <a:gd name="T18" fmla="*/ 0 60000 65536"/>
                      <a:gd name="T19" fmla="*/ 0 60000 65536"/>
                      <a:gd name="T20" fmla="*/ 0 60000 65536"/>
                      <a:gd name="T21" fmla="*/ 0 w 916"/>
                      <a:gd name="T22" fmla="*/ 0 h 306"/>
                      <a:gd name="T23" fmla="*/ 916 w 916"/>
                      <a:gd name="T24" fmla="*/ 306 h 3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6" h="306">
                        <a:moveTo>
                          <a:pt x="0" y="306"/>
                        </a:moveTo>
                        <a:cubicBezTo>
                          <a:pt x="51" y="256"/>
                          <a:pt x="102" y="204"/>
                          <a:pt x="153" y="163"/>
                        </a:cubicBezTo>
                        <a:cubicBezTo>
                          <a:pt x="204" y="122"/>
                          <a:pt x="255" y="87"/>
                          <a:pt x="307" y="60"/>
                        </a:cubicBezTo>
                        <a:cubicBezTo>
                          <a:pt x="359" y="33"/>
                          <a:pt x="402" y="0"/>
                          <a:pt x="463" y="4"/>
                        </a:cubicBezTo>
                        <a:cubicBezTo>
                          <a:pt x="524" y="8"/>
                          <a:pt x="617" y="51"/>
                          <a:pt x="674" y="82"/>
                        </a:cubicBezTo>
                        <a:cubicBezTo>
                          <a:pt x="731" y="113"/>
                          <a:pt x="767" y="156"/>
                          <a:pt x="807" y="193"/>
                        </a:cubicBezTo>
                        <a:cubicBezTo>
                          <a:pt x="847" y="230"/>
                          <a:pt x="893" y="283"/>
                          <a:pt x="916" y="306"/>
                        </a:cubicBezTo>
                      </a:path>
                    </a:pathLst>
                  </a:custGeom>
                  <a:solidFill>
                    <a:srgbClr val="00FFFF">
                      <a:alpha val="50195"/>
                    </a:srgbClr>
                  </a:solidFill>
                  <a:ln w="47625">
                    <a:solidFill>
                      <a:srgbClr val="FF0000"/>
                    </a:solidFill>
                    <a:round/>
                    <a:headEnd/>
                    <a:tailEnd/>
                  </a:ln>
                </p:spPr>
                <p:txBody>
                  <a:bodyPr wrap="none" anchor="ctr"/>
                  <a:lstStyle/>
                  <a:p>
                    <a:endParaRPr lang="zh-CN" altLang="en-US"/>
                  </a:p>
                </p:txBody>
              </p:sp>
            </p:grpSp>
          </p:grpSp>
        </p:grpSp>
      </p:grpSp>
      <p:sp>
        <p:nvSpPr>
          <p:cNvPr id="66" name="Text Box 80"/>
          <p:cNvSpPr txBox="1">
            <a:spLocks noChangeArrowheads="1"/>
          </p:cNvSpPr>
          <p:nvPr/>
        </p:nvSpPr>
        <p:spPr bwMode="auto">
          <a:xfrm>
            <a:off x="4435018" y="-13648"/>
            <a:ext cx="1692275"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00"/>
                </a:solidFill>
                <a:latin typeface="黑体" panose="02010609060101010101" pitchFamily="49" charset="-122"/>
                <a:ea typeface="黑体" panose="02010609060101010101" pitchFamily="49" charset="-122"/>
              </a:rPr>
              <a:t>总结：</a:t>
            </a:r>
          </a:p>
        </p:txBody>
      </p:sp>
      <p:sp>
        <p:nvSpPr>
          <p:cNvPr id="67" name="Text Box 81"/>
          <p:cNvSpPr txBox="1">
            <a:spLocks noChangeArrowheads="1"/>
          </p:cNvSpPr>
          <p:nvPr/>
        </p:nvSpPr>
        <p:spPr bwMode="auto">
          <a:xfrm>
            <a:off x="1738648" y="5300664"/>
            <a:ext cx="3671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a:solidFill>
                  <a:schemeClr val="accent2"/>
                </a:solidFill>
                <a:ea typeface="黑体" panose="02010609060101010101" pitchFamily="49" charset="-122"/>
              </a:rPr>
              <a:t>在某些极限条件下</a:t>
            </a:r>
            <a:r>
              <a:rPr kumimoji="1" lang="en-US" altLang="zh-CN">
                <a:solidFill>
                  <a:schemeClr val="accent2"/>
                </a:solidFill>
                <a:ea typeface="黑体" panose="02010609060101010101" pitchFamily="49" charset="-122"/>
              </a:rPr>
              <a:t>,</a:t>
            </a:r>
            <a:r>
              <a:rPr kumimoji="1" lang="zh-CN" altLang="en-US">
                <a:solidFill>
                  <a:schemeClr val="accent2"/>
                </a:solidFill>
                <a:ea typeface="黑体" panose="02010609060101010101" pitchFamily="49" charset="-122"/>
              </a:rPr>
              <a:t>量子规律可以转化为经典规律。</a:t>
            </a:r>
          </a:p>
        </p:txBody>
      </p:sp>
      <p:sp>
        <p:nvSpPr>
          <p:cNvPr id="68" name="Text Box 82"/>
          <p:cNvSpPr txBox="1">
            <a:spLocks noChangeArrowheads="1"/>
          </p:cNvSpPr>
          <p:nvPr/>
        </p:nvSpPr>
        <p:spPr bwMode="auto">
          <a:xfrm>
            <a:off x="2095836" y="6215062"/>
            <a:ext cx="3816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a:solidFill>
                  <a:srgbClr val="FF0000"/>
                </a:solidFill>
                <a:ea typeface="黑体" panose="02010609060101010101" pitchFamily="49" charset="-122"/>
              </a:rPr>
              <a:t>量子物理的对应原理</a:t>
            </a:r>
          </a:p>
        </p:txBody>
      </p:sp>
      <p:graphicFrame>
        <p:nvGraphicFramePr>
          <p:cNvPr id="69" name="Object 4"/>
          <p:cNvGraphicFramePr>
            <a:graphicFrameLocks noChangeAspect="1"/>
          </p:cNvGraphicFramePr>
          <p:nvPr>
            <p:extLst>
              <p:ext uri="{D42A27DB-BD31-4B8C-83A1-F6EECF244321}">
                <p14:modId xmlns:p14="http://schemas.microsoft.com/office/powerpoint/2010/main" val="787542766"/>
              </p:ext>
            </p:extLst>
          </p:nvPr>
        </p:nvGraphicFramePr>
        <p:xfrm>
          <a:off x="6569411" y="3248024"/>
          <a:ext cx="620712" cy="311150"/>
        </p:xfrm>
        <a:graphic>
          <a:graphicData uri="http://schemas.openxmlformats.org/presentationml/2006/ole">
            <mc:AlternateContent xmlns:mc="http://schemas.openxmlformats.org/markup-compatibility/2006">
              <mc:Choice xmlns:v="urn:schemas-microsoft-com:vml" Requires="v">
                <p:oleObj spid="_x0000_s323531" name="Equation" r:id="rId5" imgW="355138" imgH="177569" progId="Equation.3">
                  <p:embed/>
                </p:oleObj>
              </mc:Choice>
              <mc:Fallback>
                <p:oleObj name="Equation" r:id="rId5" imgW="355138"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9411" y="3248024"/>
                        <a:ext cx="620712"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31"/>
          <p:cNvGraphicFramePr>
            <a:graphicFrameLocks noChangeAspect="1"/>
          </p:cNvGraphicFramePr>
          <p:nvPr>
            <p:extLst>
              <p:ext uri="{D42A27DB-BD31-4B8C-83A1-F6EECF244321}">
                <p14:modId xmlns:p14="http://schemas.microsoft.com/office/powerpoint/2010/main" val="3827035754"/>
              </p:ext>
            </p:extLst>
          </p:nvPr>
        </p:nvGraphicFramePr>
        <p:xfrm>
          <a:off x="8299788" y="2571749"/>
          <a:ext cx="915987" cy="496888"/>
        </p:xfrm>
        <a:graphic>
          <a:graphicData uri="http://schemas.openxmlformats.org/presentationml/2006/ole">
            <mc:AlternateContent xmlns:mc="http://schemas.openxmlformats.org/markup-compatibility/2006">
              <mc:Choice xmlns:v="urn:schemas-microsoft-com:vml" Requires="v">
                <p:oleObj spid="_x0000_s323532" name="Equation" r:id="rId7" imgW="508000" imgH="279400" progId="Equation.3">
                  <p:embed/>
                </p:oleObj>
              </mc:Choice>
              <mc:Fallback>
                <p:oleObj name="Equation" r:id="rId7" imgW="508000" imgH="279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9788" y="2571749"/>
                        <a:ext cx="915987"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8"/>
          <p:cNvGraphicFramePr>
            <a:graphicFrameLocks noChangeAspect="1"/>
          </p:cNvGraphicFramePr>
          <p:nvPr>
            <p:extLst>
              <p:ext uri="{D42A27DB-BD31-4B8C-83A1-F6EECF244321}">
                <p14:modId xmlns:p14="http://schemas.microsoft.com/office/powerpoint/2010/main" val="785248930"/>
              </p:ext>
            </p:extLst>
          </p:nvPr>
        </p:nvGraphicFramePr>
        <p:xfrm>
          <a:off x="5532773" y="2827337"/>
          <a:ext cx="838200" cy="546100"/>
        </p:xfrm>
        <a:graphic>
          <a:graphicData uri="http://schemas.openxmlformats.org/presentationml/2006/ole">
            <mc:AlternateContent xmlns:mc="http://schemas.openxmlformats.org/markup-compatibility/2006">
              <mc:Choice xmlns:v="urn:schemas-microsoft-com:vml" Requires="v">
                <p:oleObj spid="_x0000_s323533" name="Equation" r:id="rId9" imgW="419100" imgH="228600" progId="Equation.3">
                  <p:embed/>
                </p:oleObj>
              </mc:Choice>
              <mc:Fallback>
                <p:oleObj name="Equation" r:id="rId9" imgW="419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32773" y="2827337"/>
                        <a:ext cx="8382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4"/>
          <p:cNvGraphicFramePr>
            <a:graphicFrameLocks noChangeAspect="1"/>
          </p:cNvGraphicFramePr>
          <p:nvPr>
            <p:extLst>
              <p:ext uri="{D42A27DB-BD31-4B8C-83A1-F6EECF244321}">
                <p14:modId xmlns:p14="http://schemas.microsoft.com/office/powerpoint/2010/main" val="1519341641"/>
              </p:ext>
            </p:extLst>
          </p:nvPr>
        </p:nvGraphicFramePr>
        <p:xfrm>
          <a:off x="6893263" y="4000499"/>
          <a:ext cx="598487" cy="311150"/>
        </p:xfrm>
        <a:graphic>
          <a:graphicData uri="http://schemas.openxmlformats.org/presentationml/2006/ole">
            <mc:AlternateContent xmlns:mc="http://schemas.openxmlformats.org/markup-compatibility/2006">
              <mc:Choice xmlns:v="urn:schemas-microsoft-com:vml" Requires="v">
                <p:oleObj spid="_x0000_s323534" name="Equation" r:id="rId11" imgW="342603" imgH="177646" progId="Equation.3">
                  <p:embed/>
                </p:oleObj>
              </mc:Choice>
              <mc:Fallback>
                <p:oleObj name="Equation" r:id="rId11" imgW="342603"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3263" y="4000499"/>
                        <a:ext cx="598487"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4"/>
          <p:cNvGraphicFramePr>
            <a:graphicFrameLocks noChangeAspect="1"/>
          </p:cNvGraphicFramePr>
          <p:nvPr>
            <p:extLst>
              <p:ext uri="{D42A27DB-BD31-4B8C-83A1-F6EECF244321}">
                <p14:modId xmlns:p14="http://schemas.microsoft.com/office/powerpoint/2010/main" val="1836320579"/>
              </p:ext>
            </p:extLst>
          </p:nvPr>
        </p:nvGraphicFramePr>
        <p:xfrm>
          <a:off x="9382461" y="3143249"/>
          <a:ext cx="620712" cy="311150"/>
        </p:xfrm>
        <a:graphic>
          <a:graphicData uri="http://schemas.openxmlformats.org/presentationml/2006/ole">
            <mc:AlternateContent xmlns:mc="http://schemas.openxmlformats.org/markup-compatibility/2006">
              <mc:Choice xmlns:v="urn:schemas-microsoft-com:vml" Requires="v">
                <p:oleObj spid="_x0000_s323535" name="Equation" r:id="rId13" imgW="355138" imgH="177569" progId="Equation.3">
                  <p:embed/>
                </p:oleObj>
              </mc:Choice>
              <mc:Fallback>
                <p:oleObj name="Equation" r:id="rId13" imgW="355138"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461" y="3143249"/>
                        <a:ext cx="620712"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4"/>
          <p:cNvGraphicFramePr>
            <a:graphicFrameLocks noChangeAspect="1"/>
          </p:cNvGraphicFramePr>
          <p:nvPr>
            <p:extLst>
              <p:ext uri="{D42A27DB-BD31-4B8C-83A1-F6EECF244321}">
                <p14:modId xmlns:p14="http://schemas.microsoft.com/office/powerpoint/2010/main" val="4153977021"/>
              </p:ext>
            </p:extLst>
          </p:nvPr>
        </p:nvGraphicFramePr>
        <p:xfrm>
          <a:off x="7167900" y="4571999"/>
          <a:ext cx="620713" cy="311150"/>
        </p:xfrm>
        <a:graphic>
          <a:graphicData uri="http://schemas.openxmlformats.org/presentationml/2006/ole">
            <mc:AlternateContent xmlns:mc="http://schemas.openxmlformats.org/markup-compatibility/2006">
              <mc:Choice xmlns:v="urn:schemas-microsoft-com:vml" Requires="v">
                <p:oleObj spid="_x0000_s323536" name="Equation" r:id="rId14" imgW="355138" imgH="177569" progId="Equation.3">
                  <p:embed/>
                </p:oleObj>
              </mc:Choice>
              <mc:Fallback>
                <p:oleObj name="Equation" r:id="rId14" imgW="355138" imgH="17756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7900" y="4571999"/>
                        <a:ext cx="620713"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4"/>
          <p:cNvGraphicFramePr>
            <a:graphicFrameLocks noChangeAspect="1"/>
          </p:cNvGraphicFramePr>
          <p:nvPr>
            <p:extLst>
              <p:ext uri="{D42A27DB-BD31-4B8C-83A1-F6EECF244321}">
                <p14:modId xmlns:p14="http://schemas.microsoft.com/office/powerpoint/2010/main" val="163110804"/>
              </p:ext>
            </p:extLst>
          </p:nvPr>
        </p:nvGraphicFramePr>
        <p:xfrm>
          <a:off x="6190000" y="5143499"/>
          <a:ext cx="576263" cy="311150"/>
        </p:xfrm>
        <a:graphic>
          <a:graphicData uri="http://schemas.openxmlformats.org/presentationml/2006/ole">
            <mc:AlternateContent xmlns:mc="http://schemas.openxmlformats.org/markup-compatibility/2006">
              <mc:Choice xmlns:v="urn:schemas-microsoft-com:vml" Requires="v">
                <p:oleObj spid="_x0000_s323537" name="Equation" r:id="rId16" imgW="329914" imgH="177646" progId="Equation.3">
                  <p:embed/>
                </p:oleObj>
              </mc:Choice>
              <mc:Fallback>
                <p:oleObj name="Equation" r:id="rId16" imgW="329914" imgH="177646"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90000" y="5143499"/>
                        <a:ext cx="576263"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4"/>
          <p:cNvGraphicFramePr>
            <a:graphicFrameLocks noChangeAspect="1"/>
          </p:cNvGraphicFramePr>
          <p:nvPr>
            <p:extLst>
              <p:ext uri="{D42A27DB-BD31-4B8C-83A1-F6EECF244321}">
                <p14:modId xmlns:p14="http://schemas.microsoft.com/office/powerpoint/2010/main" val="2445936991"/>
              </p:ext>
            </p:extLst>
          </p:nvPr>
        </p:nvGraphicFramePr>
        <p:xfrm>
          <a:off x="9239586" y="5357812"/>
          <a:ext cx="576262" cy="311150"/>
        </p:xfrm>
        <a:graphic>
          <a:graphicData uri="http://schemas.openxmlformats.org/presentationml/2006/ole">
            <mc:AlternateContent xmlns:mc="http://schemas.openxmlformats.org/markup-compatibility/2006">
              <mc:Choice xmlns:v="urn:schemas-microsoft-com:vml" Requires="v">
                <p:oleObj spid="_x0000_s323538" name="Equation" r:id="rId18" imgW="329914" imgH="177646" progId="Equation.3">
                  <p:embed/>
                </p:oleObj>
              </mc:Choice>
              <mc:Fallback>
                <p:oleObj name="Equation" r:id="rId18" imgW="329914" imgH="177646"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39586" y="5357812"/>
                        <a:ext cx="576262"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4"/>
          <p:cNvGraphicFramePr>
            <a:graphicFrameLocks noChangeAspect="1"/>
          </p:cNvGraphicFramePr>
          <p:nvPr>
            <p:extLst>
              <p:ext uri="{D42A27DB-BD31-4B8C-83A1-F6EECF244321}">
                <p14:modId xmlns:p14="http://schemas.microsoft.com/office/powerpoint/2010/main" val="2937096135"/>
              </p:ext>
            </p:extLst>
          </p:nvPr>
        </p:nvGraphicFramePr>
        <p:xfrm>
          <a:off x="9668211" y="4857749"/>
          <a:ext cx="620712" cy="311150"/>
        </p:xfrm>
        <a:graphic>
          <a:graphicData uri="http://schemas.openxmlformats.org/presentationml/2006/ole">
            <mc:AlternateContent xmlns:mc="http://schemas.openxmlformats.org/markup-compatibility/2006">
              <mc:Choice xmlns:v="urn:schemas-microsoft-com:vml" Requires="v">
                <p:oleObj spid="_x0000_s323539" name="Equation" r:id="rId19" imgW="355138" imgH="177569" progId="Equation.3">
                  <p:embed/>
                </p:oleObj>
              </mc:Choice>
              <mc:Fallback>
                <p:oleObj name="Equation" r:id="rId19" imgW="355138" imgH="17756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68211" y="4857749"/>
                        <a:ext cx="620712"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4"/>
          <p:cNvGraphicFramePr>
            <a:graphicFrameLocks noChangeAspect="1"/>
          </p:cNvGraphicFramePr>
          <p:nvPr>
            <p:extLst>
              <p:ext uri="{D42A27DB-BD31-4B8C-83A1-F6EECF244321}">
                <p14:modId xmlns:p14="http://schemas.microsoft.com/office/powerpoint/2010/main" val="1618869122"/>
              </p:ext>
            </p:extLst>
          </p:nvPr>
        </p:nvGraphicFramePr>
        <p:xfrm>
          <a:off x="9025273" y="3857624"/>
          <a:ext cx="598488" cy="311150"/>
        </p:xfrm>
        <a:graphic>
          <a:graphicData uri="http://schemas.openxmlformats.org/presentationml/2006/ole">
            <mc:AlternateContent xmlns:mc="http://schemas.openxmlformats.org/markup-compatibility/2006">
              <mc:Choice xmlns:v="urn:schemas-microsoft-com:vml" Requires="v">
                <p:oleObj spid="_x0000_s323540" name="Equation" r:id="rId21" imgW="342603" imgH="177646" progId="Equation.3">
                  <p:embed/>
                </p:oleObj>
              </mc:Choice>
              <mc:Fallback>
                <p:oleObj name="Equation" r:id="rId21" imgW="342603"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25273" y="3857624"/>
                        <a:ext cx="598488"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3"/>
          <p:cNvGraphicFramePr>
            <a:graphicFrameLocks noChangeAspect="1"/>
          </p:cNvGraphicFramePr>
          <p:nvPr>
            <p:extLst>
              <p:ext uri="{D42A27DB-BD31-4B8C-83A1-F6EECF244321}">
                <p14:modId xmlns:p14="http://schemas.microsoft.com/office/powerpoint/2010/main" val="2369921749"/>
              </p:ext>
            </p:extLst>
          </p:nvPr>
        </p:nvGraphicFramePr>
        <p:xfrm>
          <a:off x="7258386" y="285749"/>
          <a:ext cx="1727200" cy="876300"/>
        </p:xfrm>
        <a:graphic>
          <a:graphicData uri="http://schemas.openxmlformats.org/presentationml/2006/ole">
            <mc:AlternateContent xmlns:mc="http://schemas.openxmlformats.org/markup-compatibility/2006">
              <mc:Choice xmlns:v="urn:schemas-microsoft-com:vml" Requires="v">
                <p:oleObj spid="_x0000_s323541" name="Equation" r:id="rId22" imgW="800105" imgH="352533" progId="Equation.3">
                  <p:embed/>
                </p:oleObj>
              </mc:Choice>
              <mc:Fallback>
                <p:oleObj name="Equation" r:id="rId22" imgW="800105" imgH="352533"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58386" y="285749"/>
                        <a:ext cx="17272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4526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75"/>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up)">
                                      <p:cBhvr>
                                        <p:cTn id="22" dur="75"/>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up)">
                                      <p:cBhvr>
                                        <p:cTn id="27" dur="75"/>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5">
                                            <p:txEl>
                                              <p:pRg st="1" end="1"/>
                                            </p:txEl>
                                          </p:spTgt>
                                        </p:tgtEl>
                                        <p:attrNameLst>
                                          <p:attrName>style.visibility</p:attrName>
                                        </p:attrNameLst>
                                      </p:cBhvr>
                                      <p:to>
                                        <p:strVal val="visible"/>
                                      </p:to>
                                    </p:set>
                                    <p:animEffect transition="in" filter="wipe(up)">
                                      <p:cBhvr>
                                        <p:cTn id="32" dur="75"/>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6">
                                            <p:txEl>
                                              <p:pRg st="0" end="0"/>
                                            </p:txEl>
                                          </p:spTgt>
                                        </p:tgtEl>
                                        <p:attrNameLst>
                                          <p:attrName>style.visibility</p:attrName>
                                        </p:attrNameLst>
                                      </p:cBhvr>
                                      <p:to>
                                        <p:strVal val="visible"/>
                                      </p:to>
                                    </p:set>
                                    <p:animEffect transition="in" filter="wipe(up)">
                                      <p:cBhvr>
                                        <p:cTn id="37" dur="75"/>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7">
                                            <p:txEl>
                                              <p:pRg st="0" end="0"/>
                                            </p:txEl>
                                          </p:spTgt>
                                        </p:tgtEl>
                                        <p:attrNameLst>
                                          <p:attrName>style.visibility</p:attrName>
                                        </p:attrNameLst>
                                      </p:cBhvr>
                                      <p:to>
                                        <p:strVal val="visible"/>
                                      </p:to>
                                    </p:set>
                                    <p:animEffect transition="in" filter="wipe(up)">
                                      <p:cBhvr>
                                        <p:cTn id="42" dur="75"/>
                                        <p:tgtEl>
                                          <p:spTgt spid="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left)">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left)">
                                      <p:cBhvr>
                                        <p:cTn id="5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p:bldP spid="5" grpId="0" build="p" autoUpdateAnimBg="0"/>
      <p:bldP spid="6" grpId="0" build="p" autoUpdateAnimBg="0"/>
      <p:bldP spid="7" grpId="0" build="p" autoUpdateAnimBg="0"/>
      <p:bldP spid="67" grpId="0"/>
      <p:bldP spid="6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1621822" y="620713"/>
            <a:ext cx="85693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a:solidFill>
                  <a:srgbClr val="1C1C1C"/>
                </a:solidFill>
              </a:rPr>
              <a:t>        </a:t>
            </a:r>
            <a:r>
              <a:rPr lang="zh-CN" altLang="en-US" sz="3200">
                <a:solidFill>
                  <a:srgbClr val="C00000"/>
                </a:solidFill>
                <a:cs typeface="Times New Roman" panose="02020603050405020304" pitchFamily="18" charset="0"/>
              </a:rPr>
              <a:t>一维无限深势阱中运动粒子波函数特征：</a:t>
            </a:r>
            <a:endParaRPr lang="zh-CN" altLang="en-US" sz="3200">
              <a:solidFill>
                <a:srgbClr val="C00000"/>
              </a:solidFill>
            </a:endParaRPr>
          </a:p>
        </p:txBody>
      </p:sp>
      <p:sp>
        <p:nvSpPr>
          <p:cNvPr id="3" name="Text Box 17"/>
          <p:cNvSpPr txBox="1">
            <a:spLocks noChangeArrowheads="1"/>
          </p:cNvSpPr>
          <p:nvPr/>
        </p:nvSpPr>
        <p:spPr bwMode="auto">
          <a:xfrm>
            <a:off x="2125059" y="1431927"/>
            <a:ext cx="7921625"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AutoNum type="circleNumDbPlain"/>
            </a:pPr>
            <a:r>
              <a:rPr lang="zh-CN" altLang="en-US" sz="3200">
                <a:solidFill>
                  <a:srgbClr val="008000"/>
                </a:solidFill>
                <a:cs typeface="Times New Roman" panose="02020603050405020304" pitchFamily="18" charset="0"/>
              </a:rPr>
              <a:t>在</a:t>
            </a:r>
            <a:r>
              <a:rPr lang="en-US" altLang="zh-CN" sz="3200" i="1">
                <a:solidFill>
                  <a:srgbClr val="008000"/>
                </a:solidFill>
                <a:cs typeface="Times New Roman" panose="02020603050405020304" pitchFamily="18" charset="0"/>
              </a:rPr>
              <a:t>x</a:t>
            </a:r>
            <a:r>
              <a:rPr lang="en-US" altLang="zh-CN" sz="3200">
                <a:solidFill>
                  <a:srgbClr val="008000"/>
                </a:solidFill>
                <a:cs typeface="Times New Roman" panose="02020603050405020304" pitchFamily="18" charset="0"/>
              </a:rPr>
              <a:t>&lt;0</a:t>
            </a:r>
            <a:r>
              <a:rPr lang="zh-CN" altLang="en-US" sz="3200">
                <a:solidFill>
                  <a:srgbClr val="008000"/>
                </a:solidFill>
                <a:cs typeface="Times New Roman" panose="02020603050405020304" pitchFamily="18" charset="0"/>
              </a:rPr>
              <a:t>和</a:t>
            </a:r>
            <a:r>
              <a:rPr lang="en-US" altLang="zh-CN" sz="3200" i="1">
                <a:solidFill>
                  <a:srgbClr val="008000"/>
                </a:solidFill>
                <a:cs typeface="Times New Roman" panose="02020603050405020304" pitchFamily="18" charset="0"/>
              </a:rPr>
              <a:t>x</a:t>
            </a:r>
            <a:r>
              <a:rPr lang="en-US" altLang="zh-CN" sz="3200">
                <a:solidFill>
                  <a:srgbClr val="008000"/>
                </a:solidFill>
                <a:cs typeface="Times New Roman" panose="02020603050405020304" pitchFamily="18" charset="0"/>
              </a:rPr>
              <a:t>&gt;</a:t>
            </a:r>
            <a:r>
              <a:rPr lang="en-US" altLang="zh-CN" sz="3200" i="1">
                <a:solidFill>
                  <a:srgbClr val="008000"/>
                </a:solidFill>
                <a:cs typeface="Times New Roman" panose="02020603050405020304" pitchFamily="18" charset="0"/>
              </a:rPr>
              <a:t>L</a:t>
            </a:r>
            <a:r>
              <a:rPr lang="zh-CN" altLang="en-US" sz="3200">
                <a:solidFill>
                  <a:srgbClr val="008000"/>
                </a:solidFill>
                <a:cs typeface="Times New Roman" panose="02020603050405020304" pitchFamily="18" charset="0"/>
              </a:rPr>
              <a:t>区域，                         粒子只能在</a:t>
            </a:r>
            <a:r>
              <a:rPr lang="en-US" altLang="zh-CN" sz="3200" i="1">
                <a:solidFill>
                  <a:srgbClr val="008000"/>
                </a:solidFill>
                <a:cs typeface="Times New Roman" panose="02020603050405020304" pitchFamily="18" charset="0"/>
              </a:rPr>
              <a:t>U</a:t>
            </a:r>
            <a:r>
              <a:rPr lang="en-US" altLang="zh-CN" sz="3200">
                <a:solidFill>
                  <a:srgbClr val="008000"/>
                </a:solidFill>
                <a:cs typeface="Times New Roman" panose="02020603050405020304" pitchFamily="18" charset="0"/>
              </a:rPr>
              <a:t>=0</a:t>
            </a:r>
            <a:r>
              <a:rPr lang="zh-CN" altLang="en-US" sz="3200">
                <a:solidFill>
                  <a:srgbClr val="008000"/>
                </a:solidFill>
                <a:cs typeface="Times New Roman" panose="02020603050405020304" pitchFamily="18" charset="0"/>
              </a:rPr>
              <a:t>势阱内运动。</a:t>
            </a:r>
          </a:p>
        </p:txBody>
      </p:sp>
      <p:sp>
        <p:nvSpPr>
          <p:cNvPr id="4" name="Text Box 19"/>
          <p:cNvSpPr txBox="1">
            <a:spLocks noChangeArrowheads="1"/>
          </p:cNvSpPr>
          <p:nvPr/>
        </p:nvSpPr>
        <p:spPr bwMode="auto">
          <a:xfrm>
            <a:off x="2125058" y="2863850"/>
            <a:ext cx="79946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AutoNum type="circleNumDbPlain" startAt="2"/>
            </a:pPr>
            <a:r>
              <a:rPr lang="zh-CN" altLang="en-US" sz="3200" dirty="0">
                <a:solidFill>
                  <a:srgbClr val="0000FF"/>
                </a:solidFill>
                <a:cs typeface="Times New Roman" panose="02020603050405020304" pitchFamily="18" charset="0"/>
              </a:rPr>
              <a:t>在</a:t>
            </a:r>
            <a:r>
              <a:rPr lang="en-US" altLang="zh-CN" sz="3200" dirty="0">
                <a:solidFill>
                  <a:srgbClr val="FF0000"/>
                </a:solidFill>
                <a:cs typeface="Times New Roman" panose="02020603050405020304" pitchFamily="18" charset="0"/>
              </a:rPr>
              <a:t>0 ≤ </a:t>
            </a:r>
            <a:r>
              <a:rPr lang="en-US" altLang="zh-CN" sz="3200" i="1" dirty="0" err="1">
                <a:solidFill>
                  <a:srgbClr val="FF0000"/>
                </a:solidFill>
                <a:cs typeface="Times New Roman" panose="02020603050405020304" pitchFamily="18" charset="0"/>
              </a:rPr>
              <a:t>x</a:t>
            </a:r>
            <a:r>
              <a:rPr lang="en-US" altLang="zh-CN" sz="3200" dirty="0" err="1">
                <a:solidFill>
                  <a:srgbClr val="FF0000"/>
                </a:solidFill>
                <a:cs typeface="Times New Roman" panose="02020603050405020304" pitchFamily="18" charset="0"/>
              </a:rPr>
              <a:t>≤</a:t>
            </a:r>
            <a:r>
              <a:rPr lang="en-US" altLang="zh-CN" sz="3200" i="1" dirty="0" err="1">
                <a:solidFill>
                  <a:srgbClr val="FF0000"/>
                </a:solidFill>
                <a:cs typeface="Times New Roman" panose="02020603050405020304" pitchFamily="18" charset="0"/>
              </a:rPr>
              <a:t>L</a:t>
            </a:r>
            <a:r>
              <a:rPr lang="zh-CN" altLang="en-US" sz="3200" dirty="0">
                <a:solidFill>
                  <a:srgbClr val="0000FF"/>
                </a:solidFill>
                <a:cs typeface="Times New Roman" panose="02020603050405020304" pitchFamily="18" charset="0"/>
              </a:rPr>
              <a:t>区域，波函数是一驻波方程，能级越高，驻波个数越多。在</a:t>
            </a:r>
            <a:r>
              <a:rPr lang="en-US" altLang="zh-CN" sz="3200" i="1" dirty="0">
                <a:solidFill>
                  <a:srgbClr val="FF0000"/>
                </a:solidFill>
                <a:cs typeface="Times New Roman" panose="02020603050405020304" pitchFamily="18" charset="0"/>
              </a:rPr>
              <a:t>x</a:t>
            </a:r>
            <a:r>
              <a:rPr lang="en-US" altLang="zh-CN" sz="3200" dirty="0">
                <a:solidFill>
                  <a:srgbClr val="FF0000"/>
                </a:solidFill>
                <a:cs typeface="Times New Roman" panose="02020603050405020304" pitchFamily="18" charset="0"/>
              </a:rPr>
              <a:t>=0</a:t>
            </a:r>
            <a:r>
              <a:rPr lang="zh-CN" altLang="en-US" sz="3200" dirty="0">
                <a:solidFill>
                  <a:srgbClr val="0000FF"/>
                </a:solidFill>
                <a:cs typeface="Times New Roman" panose="02020603050405020304" pitchFamily="18" charset="0"/>
              </a:rPr>
              <a:t>和</a:t>
            </a:r>
            <a:r>
              <a:rPr lang="en-US" altLang="zh-CN" sz="3200" i="1" dirty="0">
                <a:solidFill>
                  <a:srgbClr val="FF0000"/>
                </a:solidFill>
                <a:cs typeface="Times New Roman" panose="02020603050405020304" pitchFamily="18" charset="0"/>
              </a:rPr>
              <a:t>x</a:t>
            </a:r>
            <a:r>
              <a:rPr lang="en-US" altLang="zh-CN" sz="3200" dirty="0">
                <a:solidFill>
                  <a:srgbClr val="FF0000"/>
                </a:solidFill>
                <a:cs typeface="Times New Roman" panose="02020603050405020304" pitchFamily="18" charset="0"/>
              </a:rPr>
              <a:t>=</a:t>
            </a:r>
            <a:r>
              <a:rPr lang="en-US" altLang="zh-CN" sz="3200" b="0" i="1" dirty="0">
                <a:solidFill>
                  <a:srgbClr val="FF0000"/>
                </a:solidFill>
                <a:cs typeface="Times New Roman" panose="02020603050405020304" pitchFamily="18" charset="0"/>
              </a:rPr>
              <a:t>L</a:t>
            </a:r>
            <a:r>
              <a:rPr lang="zh-CN" altLang="en-US" sz="3200" dirty="0">
                <a:solidFill>
                  <a:srgbClr val="0000FF"/>
                </a:solidFill>
                <a:cs typeface="Times New Roman" panose="02020603050405020304" pitchFamily="18" charset="0"/>
              </a:rPr>
              <a:t>边界上是驻波波节。在</a:t>
            </a:r>
            <a:r>
              <a:rPr lang="en-US" altLang="zh-CN" sz="3200" dirty="0">
                <a:solidFill>
                  <a:srgbClr val="FF0000"/>
                </a:solidFill>
                <a:cs typeface="Times New Roman" panose="02020603050405020304" pitchFamily="18" charset="0"/>
              </a:rPr>
              <a:t>0&lt;</a:t>
            </a:r>
            <a:r>
              <a:rPr lang="en-US" altLang="zh-CN" sz="3200" i="1" dirty="0">
                <a:solidFill>
                  <a:srgbClr val="FF0000"/>
                </a:solidFill>
                <a:cs typeface="Times New Roman" panose="02020603050405020304" pitchFamily="18" charset="0"/>
              </a:rPr>
              <a:t>x</a:t>
            </a:r>
            <a:r>
              <a:rPr lang="en-US" altLang="zh-CN" sz="3200" dirty="0">
                <a:solidFill>
                  <a:srgbClr val="FF0000"/>
                </a:solidFill>
                <a:cs typeface="Times New Roman" panose="02020603050405020304" pitchFamily="18" charset="0"/>
              </a:rPr>
              <a:t>&lt;</a:t>
            </a:r>
            <a:r>
              <a:rPr lang="en-US" altLang="zh-CN" sz="3200" i="1" dirty="0">
                <a:solidFill>
                  <a:srgbClr val="FF0000"/>
                </a:solidFill>
                <a:cs typeface="Times New Roman" panose="02020603050405020304" pitchFamily="18" charset="0"/>
              </a:rPr>
              <a:t>L</a:t>
            </a:r>
            <a:r>
              <a:rPr lang="zh-CN" altLang="en-US" sz="3200" dirty="0">
                <a:solidFill>
                  <a:srgbClr val="0000FF"/>
                </a:solidFill>
                <a:cs typeface="Times New Roman" panose="02020603050405020304" pitchFamily="18" charset="0"/>
              </a:rPr>
              <a:t>区域，驻波有</a:t>
            </a:r>
            <a:r>
              <a:rPr lang="en-US" altLang="zh-CN" sz="3200" i="1" dirty="0">
                <a:solidFill>
                  <a:srgbClr val="FF0000"/>
                </a:solidFill>
                <a:cs typeface="Times New Roman" panose="02020603050405020304" pitchFamily="18" charset="0"/>
              </a:rPr>
              <a:t>n</a:t>
            </a:r>
            <a:r>
              <a:rPr lang="en-US" altLang="zh-CN" sz="3200" dirty="0">
                <a:solidFill>
                  <a:srgbClr val="FF0000"/>
                </a:solidFill>
                <a:cs typeface="Times New Roman" panose="02020603050405020304" pitchFamily="18" charset="0"/>
              </a:rPr>
              <a:t>-1</a:t>
            </a:r>
            <a:r>
              <a:rPr lang="zh-CN" altLang="en-US" sz="3200" dirty="0">
                <a:solidFill>
                  <a:srgbClr val="0000FF"/>
                </a:solidFill>
                <a:cs typeface="Times New Roman" panose="02020603050405020304" pitchFamily="18" charset="0"/>
              </a:rPr>
              <a:t>个波节。驻波不向外辐射能量，粒子处于各种稳定态。</a:t>
            </a:r>
          </a:p>
        </p:txBody>
      </p:sp>
      <p:graphicFrame>
        <p:nvGraphicFramePr>
          <p:cNvPr id="5" name="Object 8"/>
          <p:cNvGraphicFramePr>
            <a:graphicFrameLocks noChangeAspect="1"/>
          </p:cNvGraphicFramePr>
          <p:nvPr>
            <p:extLst>
              <p:ext uri="{D42A27DB-BD31-4B8C-83A1-F6EECF244321}">
                <p14:modId xmlns:p14="http://schemas.microsoft.com/office/powerpoint/2010/main" val="1998064080"/>
              </p:ext>
            </p:extLst>
          </p:nvPr>
        </p:nvGraphicFramePr>
        <p:xfrm>
          <a:off x="6357333" y="1500188"/>
          <a:ext cx="1295400" cy="546100"/>
        </p:xfrm>
        <a:graphic>
          <a:graphicData uri="http://schemas.openxmlformats.org/presentationml/2006/ole">
            <mc:AlternateContent xmlns:mc="http://schemas.openxmlformats.org/markup-compatibility/2006">
              <mc:Choice xmlns:v="urn:schemas-microsoft-com:vml" Requires="v">
                <p:oleObj spid="_x0000_s18855" name="Equation" r:id="rId3" imgW="647700" imgH="228600" progId="Equation.3">
                  <p:embed/>
                </p:oleObj>
              </mc:Choice>
              <mc:Fallback>
                <p:oleObj name="Equation" r:id="rId3" imgW="647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333" y="1500188"/>
                        <a:ext cx="12954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8091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2609963" y="1045469"/>
            <a:ext cx="7272337"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FontTx/>
              <a:buAutoNum type="circleNumDbPlain" startAt="3"/>
            </a:pPr>
            <a:r>
              <a:rPr lang="zh-CN" altLang="en-US" sz="3200" dirty="0">
                <a:solidFill>
                  <a:srgbClr val="800080"/>
                </a:solidFill>
                <a:cs typeface="Times New Roman" panose="02020603050405020304" pitchFamily="18" charset="0"/>
              </a:rPr>
              <a:t>粒子概率密度分布不均匀，具有起伏性；能级越高，起伏次数越多，波节对应处粒子出现的概率为零，波腹对应处粒子出现最概然分布。</a:t>
            </a:r>
            <a:r>
              <a:rPr lang="en-US" altLang="zh-CN" sz="3200" i="1" dirty="0">
                <a:solidFill>
                  <a:srgbClr val="800080"/>
                </a:solidFill>
                <a:cs typeface="Times New Roman" panose="02020603050405020304" pitchFamily="18" charset="0"/>
              </a:rPr>
              <a:t>n</a:t>
            </a:r>
            <a:r>
              <a:rPr lang="en-US" altLang="zh-CN" sz="3200" dirty="0">
                <a:solidFill>
                  <a:srgbClr val="800080"/>
                </a:solidFill>
                <a:cs typeface="Times New Roman" panose="02020603050405020304" pitchFamily="18" charset="0"/>
              </a:rPr>
              <a:t>=1</a:t>
            </a:r>
            <a:r>
              <a:rPr lang="zh-CN" altLang="en-US" sz="3200" dirty="0">
                <a:solidFill>
                  <a:srgbClr val="800080"/>
                </a:solidFill>
                <a:cs typeface="Times New Roman" panose="02020603050405020304" pitchFamily="18" charset="0"/>
              </a:rPr>
              <a:t>时最概然分布出现在</a:t>
            </a:r>
            <a:r>
              <a:rPr lang="en-US" altLang="zh-CN" sz="3200" i="1" dirty="0">
                <a:solidFill>
                  <a:srgbClr val="800080"/>
                </a:solidFill>
                <a:cs typeface="Times New Roman" panose="02020603050405020304" pitchFamily="18" charset="0"/>
              </a:rPr>
              <a:t>x</a:t>
            </a:r>
            <a:r>
              <a:rPr lang="en-US" altLang="zh-CN" sz="3200" dirty="0">
                <a:solidFill>
                  <a:srgbClr val="800080"/>
                </a:solidFill>
                <a:cs typeface="Times New Roman" panose="02020603050405020304" pitchFamily="18" charset="0"/>
              </a:rPr>
              <a:t>=</a:t>
            </a:r>
            <a:r>
              <a:rPr lang="en-US" altLang="zh-CN" sz="3200" i="1" dirty="0">
                <a:solidFill>
                  <a:srgbClr val="800080"/>
                </a:solidFill>
                <a:cs typeface="Times New Roman" panose="02020603050405020304" pitchFamily="18" charset="0"/>
              </a:rPr>
              <a:t>L</a:t>
            </a:r>
            <a:r>
              <a:rPr lang="en-US" altLang="zh-CN" sz="3200" dirty="0">
                <a:solidFill>
                  <a:srgbClr val="800080"/>
                </a:solidFill>
                <a:cs typeface="Times New Roman" panose="02020603050405020304" pitchFamily="18" charset="0"/>
              </a:rPr>
              <a:t>/2</a:t>
            </a:r>
            <a:r>
              <a:rPr lang="zh-CN" altLang="en-US" sz="3200" dirty="0">
                <a:solidFill>
                  <a:srgbClr val="800080"/>
                </a:solidFill>
                <a:cs typeface="Times New Roman" panose="02020603050405020304" pitchFamily="18" charset="0"/>
              </a:rPr>
              <a:t>处，且出现最概然分布的数目与</a:t>
            </a:r>
            <a:r>
              <a:rPr lang="en-US" altLang="zh-CN" sz="3200" i="1" dirty="0">
                <a:solidFill>
                  <a:srgbClr val="800080"/>
                </a:solidFill>
                <a:cs typeface="Times New Roman" panose="02020603050405020304" pitchFamily="18" charset="0"/>
              </a:rPr>
              <a:t>n</a:t>
            </a:r>
            <a:r>
              <a:rPr lang="zh-CN" altLang="en-US" sz="3200" dirty="0">
                <a:solidFill>
                  <a:srgbClr val="800080"/>
                </a:solidFill>
                <a:cs typeface="Times New Roman" panose="02020603050405020304" pitchFamily="18" charset="0"/>
              </a:rPr>
              <a:t>相等。</a:t>
            </a:r>
          </a:p>
        </p:txBody>
      </p:sp>
    </p:spTree>
    <p:extLst>
      <p:ext uri="{BB962C8B-B14F-4D97-AF65-F5344CB8AC3E}">
        <p14:creationId xmlns:p14="http://schemas.microsoft.com/office/powerpoint/2010/main" val="3162995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8"/>
          <p:cNvGraphicFramePr>
            <a:graphicFrameLocks noChangeAspect="1"/>
          </p:cNvGraphicFramePr>
          <p:nvPr>
            <p:extLst>
              <p:ext uri="{D42A27DB-BD31-4B8C-83A1-F6EECF244321}">
                <p14:modId xmlns:p14="http://schemas.microsoft.com/office/powerpoint/2010/main" val="1187039700"/>
              </p:ext>
            </p:extLst>
          </p:nvPr>
        </p:nvGraphicFramePr>
        <p:xfrm>
          <a:off x="1515799" y="2258879"/>
          <a:ext cx="3521669" cy="1073782"/>
        </p:xfrm>
        <a:graphic>
          <a:graphicData uri="http://schemas.openxmlformats.org/presentationml/2006/ole">
            <mc:AlternateContent xmlns:mc="http://schemas.openxmlformats.org/markup-compatibility/2006">
              <mc:Choice xmlns:v="urn:schemas-microsoft-com:vml" Requires="v">
                <p:oleObj spid="_x0000_s401504" name="Equation" r:id="rId3" imgW="1409400" imgH="419040" progId="Equation.DSMT4">
                  <p:embed/>
                </p:oleObj>
              </mc:Choice>
              <mc:Fallback>
                <p:oleObj name="Equation" r:id="rId3" imgW="1409400" imgH="419040" progId="Equation.DSMT4">
                  <p:embed/>
                  <p:pic>
                    <p:nvPicPr>
                      <p:cNvPr id="3" name="Object 28"/>
                      <p:cNvPicPr>
                        <a:picLocks noChangeAspect="1" noChangeArrowheads="1"/>
                      </p:cNvPicPr>
                      <p:nvPr/>
                    </p:nvPicPr>
                    <p:blipFill>
                      <a:blip r:embed="rId4"/>
                      <a:srcRect/>
                      <a:stretch>
                        <a:fillRect/>
                      </a:stretch>
                    </p:blipFill>
                    <p:spPr bwMode="auto">
                      <a:xfrm>
                        <a:off x="1515799" y="2258879"/>
                        <a:ext cx="3521669" cy="1073782"/>
                      </a:xfrm>
                      <a:prstGeom prst="rect">
                        <a:avLst/>
                      </a:prstGeom>
                      <a:noFill/>
                      <a:ln>
                        <a:noFill/>
                      </a:ln>
                      <a:effectLst/>
                      <a:extLst/>
                    </p:spPr>
                  </p:pic>
                </p:oleObj>
              </mc:Fallback>
            </mc:AlternateContent>
          </a:graphicData>
        </a:graphic>
      </p:graphicFrame>
      <p:pic>
        <p:nvPicPr>
          <p:cNvPr id="3" name="Picture 24" descr="4C70BBA977B88F3DF7393CB7443DAF2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633027" y="269637"/>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034523" y="308495"/>
            <a:ext cx="9462027" cy="523220"/>
          </a:xfrm>
          <a:prstGeom prst="rect">
            <a:avLst/>
          </a:prstGeom>
        </p:spPr>
        <p:txBody>
          <a:bodyPr wrap="square">
            <a:spAutoFit/>
          </a:bodyPr>
          <a:lstStyle/>
          <a:p>
            <a:r>
              <a:rPr lang="zh-CN" altLang="en-US" sz="2800" b="1" dirty="0">
                <a:solidFill>
                  <a:srgbClr val="FF0000"/>
                </a:solidFill>
                <a:latin typeface="宋体" panose="02010600030101010101" pitchFamily="2" charset="-122"/>
              </a:rPr>
              <a:t>练习：</a:t>
            </a:r>
            <a:r>
              <a:rPr kumimoji="1" lang="zh-CN" altLang="en-US" sz="2800" b="1" dirty="0">
                <a:solidFill>
                  <a:srgbClr val="0000FF"/>
                </a:solidFill>
                <a:latin typeface="Symbol" panose="05050102010706020507" pitchFamily="18" charset="2"/>
              </a:rPr>
              <a:t>已知长度为</a:t>
            </a:r>
            <a:r>
              <a:rPr kumimoji="1" lang="en-US" altLang="zh-CN" sz="2800" b="1" dirty="0">
                <a:solidFill>
                  <a:srgbClr val="FF0000"/>
                </a:solidFill>
                <a:latin typeface="Symbol" panose="05050102010706020507" pitchFamily="18" charset="2"/>
              </a:rPr>
              <a:t>1</a:t>
            </a:r>
            <a:r>
              <a:rPr kumimoji="1" lang="zh-CN" altLang="en-US" sz="2800" b="1" dirty="0">
                <a:solidFill>
                  <a:srgbClr val="FF0000"/>
                </a:solidFill>
                <a:latin typeface="Symbol" panose="05050102010706020507" pitchFamily="18" charset="2"/>
              </a:rPr>
              <a:t>米</a:t>
            </a:r>
            <a:r>
              <a:rPr kumimoji="1" lang="zh-CN" altLang="en-US" sz="2800" b="1" dirty="0">
                <a:solidFill>
                  <a:srgbClr val="0000FF"/>
                </a:solidFill>
                <a:latin typeface="Symbol" panose="05050102010706020507" pitchFamily="18" charset="2"/>
              </a:rPr>
              <a:t>的</a:t>
            </a:r>
            <a:r>
              <a:rPr kumimoji="1" lang="zh-CN" altLang="en-US" sz="2800" b="1" dirty="0">
                <a:solidFill>
                  <a:srgbClr val="0000FF"/>
                </a:solidFill>
              </a:rPr>
              <a:t>一维无限深方势阱中的</a:t>
            </a:r>
            <a:r>
              <a:rPr kumimoji="1" lang="zh-CN" altLang="en-US" sz="2800" b="1" dirty="0">
                <a:solidFill>
                  <a:srgbClr val="008000"/>
                </a:solidFill>
              </a:rPr>
              <a:t>波函数为</a:t>
            </a:r>
            <a:endParaRPr kumimoji="1" lang="en-US" altLang="zh-CN" sz="2800" b="1" dirty="0">
              <a:solidFill>
                <a:srgbClr val="008000"/>
              </a:solidFill>
            </a:endParaRPr>
          </a:p>
        </p:txBody>
      </p:sp>
      <p:sp>
        <p:nvSpPr>
          <p:cNvPr id="5" name="矩形 4"/>
          <p:cNvSpPr/>
          <p:nvPr/>
        </p:nvSpPr>
        <p:spPr>
          <a:xfrm>
            <a:off x="575284" y="1719403"/>
            <a:ext cx="8924367" cy="523220"/>
          </a:xfrm>
          <a:prstGeom prst="rect">
            <a:avLst/>
          </a:prstGeom>
        </p:spPr>
        <p:txBody>
          <a:bodyPr wrap="square">
            <a:spAutoFit/>
          </a:bodyPr>
          <a:lstStyle/>
          <a:p>
            <a:r>
              <a:rPr kumimoji="1" lang="zh-CN" altLang="en-US" sz="2800" b="1" dirty="0">
                <a:solidFill>
                  <a:srgbClr val="C00000"/>
                </a:solidFill>
                <a:latin typeface="宋体" panose="02010600030101010101" pitchFamily="2" charset="-122"/>
              </a:rPr>
              <a:t>定态薛定谔方程</a:t>
            </a:r>
            <a:r>
              <a:rPr kumimoji="1" lang="en-US" altLang="zh-CN" sz="2800" b="1" dirty="0">
                <a:solidFill>
                  <a:srgbClr val="0000FF"/>
                </a:solidFill>
                <a:latin typeface="宋体" panose="02010600030101010101" pitchFamily="2" charset="-122"/>
              </a:rPr>
              <a:t>_____,</a:t>
            </a:r>
            <a:r>
              <a:rPr kumimoji="1" lang="en-US" altLang="zh-CN" sz="2800" b="1" dirty="0">
                <a:solidFill>
                  <a:srgbClr val="FF0000"/>
                </a:solidFill>
                <a:latin typeface="宋体" panose="02010600030101010101" pitchFamily="2" charset="-122"/>
                <a:sym typeface="Symbol" panose="05050102010706020507" pitchFamily="18" charset="2"/>
              </a:rPr>
              <a:t>E</a:t>
            </a:r>
            <a:r>
              <a:rPr kumimoji="1" lang="en-US" altLang="zh-CN" sz="2800" b="1" dirty="0">
                <a:solidFill>
                  <a:srgbClr val="009900"/>
                </a:solidFill>
                <a:latin typeface="宋体" panose="02010600030101010101" pitchFamily="2" charset="-122"/>
                <a:sym typeface="Symbol" panose="05050102010706020507" pitchFamily="18" charset="2"/>
              </a:rPr>
              <a:t>=______</a:t>
            </a:r>
            <a:r>
              <a:rPr kumimoji="1" lang="zh-CN" altLang="en-US" sz="2800" b="1" dirty="0">
                <a:solidFill>
                  <a:srgbClr val="009900"/>
                </a:solidFill>
                <a:latin typeface="宋体" panose="02010600030101010101" pitchFamily="2" charset="-122"/>
                <a:sym typeface="Symbol" panose="05050102010706020507" pitchFamily="18" charset="2"/>
              </a:rPr>
              <a:t>，归一化常数</a:t>
            </a:r>
            <a:r>
              <a:rPr kumimoji="1" lang="en-US" altLang="zh-CN" sz="2800" b="1" dirty="0">
                <a:solidFill>
                  <a:srgbClr val="FF0000"/>
                </a:solidFill>
                <a:latin typeface="宋体" panose="02010600030101010101" pitchFamily="2" charset="-122"/>
                <a:sym typeface="Symbol" panose="05050102010706020507" pitchFamily="18" charset="2"/>
              </a:rPr>
              <a:t>A</a:t>
            </a:r>
            <a:r>
              <a:rPr kumimoji="1" lang="en-US" altLang="zh-CN" sz="2800" b="1" dirty="0">
                <a:solidFill>
                  <a:srgbClr val="009900"/>
                </a:solidFill>
                <a:latin typeface="宋体" panose="02010600030101010101" pitchFamily="2" charset="-122"/>
                <a:sym typeface="Symbol" panose="05050102010706020507" pitchFamily="18" charset="2"/>
              </a:rPr>
              <a:t>=_____</a:t>
            </a:r>
            <a:r>
              <a:rPr kumimoji="1" lang="zh-CN" altLang="en-US" sz="2800" b="1" dirty="0">
                <a:solidFill>
                  <a:srgbClr val="009900"/>
                </a:solidFill>
                <a:latin typeface="宋体" panose="02010600030101010101" pitchFamily="2" charset="-122"/>
                <a:sym typeface="Symbol" panose="05050102010706020507" pitchFamily="18" charset="2"/>
              </a:rPr>
              <a:t>。</a:t>
            </a:r>
            <a:endParaRPr kumimoji="1" lang="zh-CN" altLang="en-US" sz="2800" b="1" dirty="0">
              <a:solidFill>
                <a:srgbClr val="009900"/>
              </a:solidFill>
              <a:latin typeface="宋体" panose="02010600030101010101" pitchFamily="2" charset="-122"/>
            </a:endParaRPr>
          </a:p>
        </p:txBody>
      </p:sp>
      <p:graphicFrame>
        <p:nvGraphicFramePr>
          <p:cNvPr id="6" name="Object 28"/>
          <p:cNvGraphicFramePr>
            <a:graphicFrameLocks noChangeAspect="1"/>
          </p:cNvGraphicFramePr>
          <p:nvPr>
            <p:extLst>
              <p:ext uri="{D42A27DB-BD31-4B8C-83A1-F6EECF244321}">
                <p14:modId xmlns:p14="http://schemas.microsoft.com/office/powerpoint/2010/main" val="1846809379"/>
              </p:ext>
            </p:extLst>
          </p:nvPr>
        </p:nvGraphicFramePr>
        <p:xfrm>
          <a:off x="1054969" y="3661953"/>
          <a:ext cx="5295900" cy="1119187"/>
        </p:xfrm>
        <a:graphic>
          <a:graphicData uri="http://schemas.openxmlformats.org/presentationml/2006/ole">
            <mc:AlternateContent xmlns:mc="http://schemas.openxmlformats.org/markup-compatibility/2006">
              <mc:Choice xmlns:v="urn:schemas-microsoft-com:vml" Requires="v">
                <p:oleObj spid="_x0000_s401505" name="Equation" r:id="rId6" imgW="1968480" imgH="419040" progId="Equation.DSMT4">
                  <p:embed/>
                </p:oleObj>
              </mc:Choice>
              <mc:Fallback>
                <p:oleObj name="Equation" r:id="rId6" imgW="1968480" imgH="419040" progId="Equation.DSMT4">
                  <p:embed/>
                  <p:pic>
                    <p:nvPicPr>
                      <p:cNvPr id="14" name="Object 28"/>
                      <p:cNvPicPr>
                        <a:picLocks noChangeAspect="1" noChangeArrowheads="1"/>
                      </p:cNvPicPr>
                      <p:nvPr/>
                    </p:nvPicPr>
                    <p:blipFill>
                      <a:blip r:embed="rId7"/>
                      <a:srcRect/>
                      <a:stretch>
                        <a:fillRect/>
                      </a:stretch>
                    </p:blipFill>
                    <p:spPr bwMode="auto">
                      <a:xfrm>
                        <a:off x="1054969" y="3661953"/>
                        <a:ext cx="5295900" cy="1119187"/>
                      </a:xfrm>
                      <a:prstGeom prst="rect">
                        <a:avLst/>
                      </a:prstGeom>
                      <a:noFill/>
                      <a:ln>
                        <a:noFill/>
                      </a:ln>
                      <a:effectLst/>
                      <a:extLst/>
                    </p:spPr>
                  </p:pic>
                </p:oleObj>
              </mc:Fallback>
            </mc:AlternateContent>
          </a:graphicData>
        </a:graphic>
      </p:graphicFrame>
      <p:graphicFrame>
        <p:nvGraphicFramePr>
          <p:cNvPr id="7" name="Object 28"/>
          <p:cNvGraphicFramePr>
            <a:graphicFrameLocks noChangeAspect="1"/>
          </p:cNvGraphicFramePr>
          <p:nvPr>
            <p:extLst>
              <p:ext uri="{D42A27DB-BD31-4B8C-83A1-F6EECF244321}">
                <p14:modId xmlns:p14="http://schemas.microsoft.com/office/powerpoint/2010/main" val="1841361603"/>
              </p:ext>
            </p:extLst>
          </p:nvPr>
        </p:nvGraphicFramePr>
        <p:xfrm>
          <a:off x="3695623" y="4994185"/>
          <a:ext cx="1458912" cy="542925"/>
        </p:xfrm>
        <a:graphic>
          <a:graphicData uri="http://schemas.openxmlformats.org/presentationml/2006/ole">
            <mc:AlternateContent xmlns:mc="http://schemas.openxmlformats.org/markup-compatibility/2006">
              <mc:Choice xmlns:v="urn:schemas-microsoft-com:vml" Requires="v">
                <p:oleObj spid="_x0000_s401506" name="公式" r:id="rId8" imgW="558720" imgH="203040" progId="Equation.3">
                  <p:embed/>
                </p:oleObj>
              </mc:Choice>
              <mc:Fallback>
                <p:oleObj name="公式" r:id="rId8" imgW="558720" imgH="203040" progId="Equation.3">
                  <p:embed/>
                  <p:pic>
                    <p:nvPicPr>
                      <p:cNvPr id="15" name="Object 28"/>
                      <p:cNvPicPr>
                        <a:picLocks noChangeAspect="1" noChangeArrowheads="1"/>
                      </p:cNvPicPr>
                      <p:nvPr/>
                    </p:nvPicPr>
                    <p:blipFill>
                      <a:blip r:embed="rId9"/>
                      <a:srcRect/>
                      <a:stretch>
                        <a:fillRect/>
                      </a:stretch>
                    </p:blipFill>
                    <p:spPr bwMode="auto">
                      <a:xfrm>
                        <a:off x="3695623" y="4994185"/>
                        <a:ext cx="1458912" cy="542925"/>
                      </a:xfrm>
                      <a:prstGeom prst="rect">
                        <a:avLst/>
                      </a:prstGeom>
                      <a:noFill/>
                      <a:ln>
                        <a:noFill/>
                      </a:ln>
                      <a:effectLst/>
                      <a:extLst/>
                    </p:spPr>
                  </p:pic>
                </p:oleObj>
              </mc:Fallback>
            </mc:AlternateContent>
          </a:graphicData>
        </a:graphic>
      </p:graphicFrame>
      <p:sp>
        <p:nvSpPr>
          <p:cNvPr id="8" name="AutoShape 8"/>
          <p:cNvSpPr>
            <a:spLocks noChangeArrowheads="1"/>
          </p:cNvSpPr>
          <p:nvPr/>
        </p:nvSpPr>
        <p:spPr bwMode="auto">
          <a:xfrm>
            <a:off x="815656" y="5977935"/>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28"/>
          <p:cNvGraphicFramePr>
            <a:graphicFrameLocks noChangeAspect="1"/>
          </p:cNvGraphicFramePr>
          <p:nvPr>
            <p:extLst>
              <p:ext uri="{D42A27DB-BD31-4B8C-83A1-F6EECF244321}">
                <p14:modId xmlns:p14="http://schemas.microsoft.com/office/powerpoint/2010/main" val="859761721"/>
              </p:ext>
            </p:extLst>
          </p:nvPr>
        </p:nvGraphicFramePr>
        <p:xfrm>
          <a:off x="1383033" y="4748565"/>
          <a:ext cx="2254250" cy="1119187"/>
        </p:xfrm>
        <a:graphic>
          <a:graphicData uri="http://schemas.openxmlformats.org/presentationml/2006/ole">
            <mc:AlternateContent xmlns:mc="http://schemas.openxmlformats.org/markup-compatibility/2006">
              <mc:Choice xmlns:v="urn:schemas-microsoft-com:vml" Requires="v">
                <p:oleObj spid="_x0000_s401507" name="Equation" r:id="rId10" imgW="838080" imgH="419040" progId="Equation.DSMT4">
                  <p:embed/>
                </p:oleObj>
              </mc:Choice>
              <mc:Fallback>
                <p:oleObj name="Equation" r:id="rId10" imgW="838080" imgH="419040" progId="Equation.DSMT4">
                  <p:embed/>
                  <p:pic>
                    <p:nvPicPr>
                      <p:cNvPr id="20" name="Object 28"/>
                      <p:cNvPicPr>
                        <a:picLocks noChangeAspect="1" noChangeArrowheads="1"/>
                      </p:cNvPicPr>
                      <p:nvPr/>
                    </p:nvPicPr>
                    <p:blipFill>
                      <a:blip r:embed="rId11"/>
                      <a:srcRect/>
                      <a:stretch>
                        <a:fillRect/>
                      </a:stretch>
                    </p:blipFill>
                    <p:spPr bwMode="auto">
                      <a:xfrm>
                        <a:off x="1383033" y="4748565"/>
                        <a:ext cx="2254250" cy="1119187"/>
                      </a:xfrm>
                      <a:prstGeom prst="rect">
                        <a:avLst/>
                      </a:prstGeom>
                      <a:noFill/>
                      <a:ln>
                        <a:noFill/>
                      </a:ln>
                      <a:effectLs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2915499866"/>
              </p:ext>
            </p:extLst>
          </p:nvPr>
        </p:nvGraphicFramePr>
        <p:xfrm>
          <a:off x="1994852" y="5667863"/>
          <a:ext cx="1784350" cy="1065213"/>
        </p:xfrm>
        <a:graphic>
          <a:graphicData uri="http://schemas.openxmlformats.org/presentationml/2006/ole">
            <mc:AlternateContent xmlns:mc="http://schemas.openxmlformats.org/markup-compatibility/2006">
              <mc:Choice xmlns:v="urn:schemas-microsoft-com:vml" Requires="v">
                <p:oleObj spid="_x0000_s401508" name="Equation" r:id="rId12" imgW="609480" imgH="419040" progId="Equation.DSMT4">
                  <p:embed/>
                </p:oleObj>
              </mc:Choice>
              <mc:Fallback>
                <p:oleObj name="Equation" r:id="rId12" imgW="609480" imgH="419040" progId="Equation.DSMT4">
                  <p:embed/>
                  <p:pic>
                    <p:nvPicPr>
                      <p:cNvPr id="21" name="Object 3"/>
                      <p:cNvPicPr>
                        <a:picLocks noChangeAspect="1" noChangeArrowheads="1"/>
                      </p:cNvPicPr>
                      <p:nvPr/>
                    </p:nvPicPr>
                    <p:blipFill>
                      <a:blip r:embed="rId13"/>
                      <a:srcRect/>
                      <a:stretch>
                        <a:fillRect/>
                      </a:stretch>
                    </p:blipFill>
                    <p:spPr bwMode="auto">
                      <a:xfrm>
                        <a:off x="1994852" y="5667863"/>
                        <a:ext cx="1784350" cy="1065213"/>
                      </a:xfrm>
                      <a:prstGeom prst="rect">
                        <a:avLst/>
                      </a:prstGeom>
                      <a:noFill/>
                      <a:ln>
                        <a:noFill/>
                      </a:ln>
                      <a:effectLst/>
                      <a:extLst/>
                    </p:spPr>
                  </p:pic>
                </p:oleObj>
              </mc:Fallback>
            </mc:AlternateContent>
          </a:graphicData>
        </a:graphic>
      </p:graphicFrame>
      <p:graphicFrame>
        <p:nvGraphicFramePr>
          <p:cNvPr id="23" name="Object 11"/>
          <p:cNvGraphicFramePr>
            <a:graphicFrameLocks noChangeAspect="1"/>
          </p:cNvGraphicFramePr>
          <p:nvPr>
            <p:extLst>
              <p:ext uri="{D42A27DB-BD31-4B8C-83A1-F6EECF244321}">
                <p14:modId xmlns:p14="http://schemas.microsoft.com/office/powerpoint/2010/main" val="3196342911"/>
              </p:ext>
            </p:extLst>
          </p:nvPr>
        </p:nvGraphicFramePr>
        <p:xfrm>
          <a:off x="4503814" y="803594"/>
          <a:ext cx="2411412" cy="558800"/>
        </p:xfrm>
        <a:graphic>
          <a:graphicData uri="http://schemas.openxmlformats.org/presentationml/2006/ole">
            <mc:AlternateContent xmlns:mc="http://schemas.openxmlformats.org/markup-compatibility/2006">
              <mc:Choice xmlns:v="urn:schemas-microsoft-com:vml" Requires="v">
                <p:oleObj spid="_x0000_s401509" name="Equation" r:id="rId14" imgW="977760" imgH="203040" progId="Equation.DSMT4">
                  <p:embed/>
                </p:oleObj>
              </mc:Choice>
              <mc:Fallback>
                <p:oleObj name="Equation" r:id="rId14" imgW="977760" imgH="203040" progId="Equation.DSMT4">
                  <p:embed/>
                  <p:pic>
                    <p:nvPicPr>
                      <p:cNvPr id="31" name="Object 11"/>
                      <p:cNvPicPr>
                        <a:picLocks noChangeAspect="1" noChangeArrowheads="1"/>
                      </p:cNvPicPr>
                      <p:nvPr/>
                    </p:nvPicPr>
                    <p:blipFill>
                      <a:blip r:embed="rId15"/>
                      <a:srcRect/>
                      <a:stretch>
                        <a:fillRect/>
                      </a:stretch>
                    </p:blipFill>
                    <p:spPr bwMode="auto">
                      <a:xfrm>
                        <a:off x="4503814" y="803594"/>
                        <a:ext cx="2411412" cy="558800"/>
                      </a:xfrm>
                      <a:prstGeom prst="rect">
                        <a:avLst/>
                      </a:prstGeom>
                      <a:noFill/>
                      <a:ln>
                        <a:noFill/>
                      </a:ln>
                      <a:effectLst/>
                      <a:extLst/>
                    </p:spPr>
                  </p:pic>
                </p:oleObj>
              </mc:Fallback>
            </mc:AlternateContent>
          </a:graphicData>
        </a:graphic>
      </p:graphicFrame>
      <p:sp>
        <p:nvSpPr>
          <p:cNvPr id="24" name="矩形 23"/>
          <p:cNvSpPr/>
          <p:nvPr/>
        </p:nvSpPr>
        <p:spPr>
          <a:xfrm>
            <a:off x="1126462" y="1253074"/>
            <a:ext cx="5788764" cy="523220"/>
          </a:xfrm>
          <a:prstGeom prst="rect">
            <a:avLst/>
          </a:prstGeom>
        </p:spPr>
        <p:txBody>
          <a:bodyPr wrap="none">
            <a:spAutoFit/>
          </a:bodyPr>
          <a:lstStyle/>
          <a:p>
            <a:r>
              <a:rPr kumimoji="1" lang="en-US" altLang="zh-CN" sz="2800" b="1" dirty="0">
                <a:solidFill>
                  <a:srgbClr val="008000"/>
                </a:solidFill>
              </a:rPr>
              <a:t>A</a:t>
            </a:r>
            <a:r>
              <a:rPr kumimoji="1" lang="zh-CN" altLang="en-US" sz="2800" b="1" dirty="0">
                <a:solidFill>
                  <a:srgbClr val="008000"/>
                </a:solidFill>
              </a:rPr>
              <a:t>为常数，坐标系原点取在</a:t>
            </a:r>
            <a:r>
              <a:rPr kumimoji="1" lang="zh-CN" altLang="en-US" sz="2800" b="1" dirty="0">
                <a:solidFill>
                  <a:srgbClr val="0000FF"/>
                </a:solidFill>
              </a:rPr>
              <a:t>势阱中心</a:t>
            </a:r>
            <a:endParaRPr kumimoji="1" lang="zh-CN" altLang="en-US" sz="2800" b="1" dirty="0">
              <a:solidFill>
                <a:srgbClr val="008000"/>
              </a:solidFill>
              <a:latin typeface="宋体" panose="02010600030101010101" pitchFamily="2" charset="-122"/>
            </a:endParaRPr>
          </a:p>
        </p:txBody>
      </p:sp>
      <p:grpSp>
        <p:nvGrpSpPr>
          <p:cNvPr id="25" name="Group 31"/>
          <p:cNvGrpSpPr>
            <a:grpSpLocks/>
          </p:cNvGrpSpPr>
          <p:nvPr/>
        </p:nvGrpSpPr>
        <p:grpSpPr bwMode="auto">
          <a:xfrm>
            <a:off x="7850724" y="2394884"/>
            <a:ext cx="3541713" cy="3101975"/>
            <a:chOff x="3529" y="1658"/>
            <a:chExt cx="2231" cy="1954"/>
          </a:xfrm>
        </p:grpSpPr>
        <p:sp>
          <p:nvSpPr>
            <p:cNvPr id="26" name="Line 32"/>
            <p:cNvSpPr>
              <a:spLocks noChangeShapeType="1"/>
            </p:cNvSpPr>
            <p:nvPr/>
          </p:nvSpPr>
          <p:spPr bwMode="auto">
            <a:xfrm>
              <a:off x="4533" y="3150"/>
              <a:ext cx="1035" cy="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33"/>
            <p:cNvSpPr>
              <a:spLocks noChangeShapeType="1"/>
            </p:cNvSpPr>
            <p:nvPr/>
          </p:nvSpPr>
          <p:spPr bwMode="auto">
            <a:xfrm flipH="1" flipV="1">
              <a:off x="3920" y="1731"/>
              <a:ext cx="0" cy="1389"/>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Text Box 34"/>
            <p:cNvSpPr txBox="1">
              <a:spLocks noChangeArrowheads="1"/>
            </p:cNvSpPr>
            <p:nvPr/>
          </p:nvSpPr>
          <p:spPr bwMode="auto">
            <a:xfrm>
              <a:off x="4216" y="2336"/>
              <a:ext cx="85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GB" altLang="zh-CN" sz="2800" i="1" dirty="0">
                  <a:latin typeface="宋体" panose="02010600030101010101" pitchFamily="2" charset="-122"/>
                </a:rPr>
                <a:t>U</a:t>
              </a:r>
              <a:r>
                <a:rPr kumimoji="1" lang="en-US" altLang="zh-CN" sz="2800" dirty="0">
                  <a:latin typeface="宋体" panose="02010600030101010101" pitchFamily="2" charset="-122"/>
                </a:rPr>
                <a:t>= 0</a:t>
              </a:r>
            </a:p>
          </p:txBody>
        </p:sp>
        <p:sp>
          <p:nvSpPr>
            <p:cNvPr id="29" name="Text Box 35"/>
            <p:cNvSpPr txBox="1">
              <a:spLocks noChangeArrowheads="1"/>
            </p:cNvSpPr>
            <p:nvPr/>
          </p:nvSpPr>
          <p:spPr bwMode="auto">
            <a:xfrm>
              <a:off x="3529" y="2006"/>
              <a:ext cx="44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endParaRPr kumimoji="1" lang="en-US" altLang="zh-CN" sz="2800" dirty="0"/>
            </a:p>
          </p:txBody>
        </p:sp>
        <p:sp>
          <p:nvSpPr>
            <p:cNvPr id="30" name="Text Box 36"/>
            <p:cNvSpPr txBox="1">
              <a:spLocks noChangeArrowheads="1"/>
            </p:cNvSpPr>
            <p:nvPr/>
          </p:nvSpPr>
          <p:spPr bwMode="auto">
            <a:xfrm>
              <a:off x="5123" y="1903"/>
              <a:ext cx="40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p>
          </p:txBody>
        </p:sp>
        <p:sp>
          <p:nvSpPr>
            <p:cNvPr id="31" name="Text Box 37"/>
            <p:cNvSpPr txBox="1">
              <a:spLocks noChangeArrowheads="1"/>
            </p:cNvSpPr>
            <p:nvPr/>
          </p:nvSpPr>
          <p:spPr bwMode="auto">
            <a:xfrm>
              <a:off x="3993" y="1658"/>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i="1"/>
                <a:t>U</a:t>
              </a:r>
              <a:r>
                <a:rPr kumimoji="1" lang="en-US" altLang="zh-CN" sz="2800"/>
                <a:t>(</a:t>
              </a:r>
              <a:r>
                <a:rPr kumimoji="1" lang="en-US" altLang="zh-CN" sz="2800" i="1"/>
                <a:t>x</a:t>
              </a:r>
              <a:r>
                <a:rPr kumimoji="1" lang="en-US" altLang="zh-CN" sz="2800"/>
                <a:t>)</a:t>
              </a:r>
            </a:p>
          </p:txBody>
        </p:sp>
        <p:sp>
          <p:nvSpPr>
            <p:cNvPr id="32" name="Text Box 38"/>
            <p:cNvSpPr txBox="1">
              <a:spLocks noChangeArrowheads="1"/>
            </p:cNvSpPr>
            <p:nvPr/>
          </p:nvSpPr>
          <p:spPr bwMode="auto">
            <a:xfrm>
              <a:off x="5440" y="3129"/>
              <a:ext cx="32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x</a:t>
              </a:r>
            </a:p>
          </p:txBody>
        </p:sp>
        <p:graphicFrame>
          <p:nvGraphicFramePr>
            <p:cNvPr id="33" name="Object 40"/>
            <p:cNvGraphicFramePr>
              <a:graphicFrameLocks noChangeAspect="1"/>
            </p:cNvGraphicFramePr>
            <p:nvPr>
              <p:extLst>
                <p:ext uri="{D42A27DB-BD31-4B8C-83A1-F6EECF244321}">
                  <p14:modId xmlns:p14="http://schemas.microsoft.com/office/powerpoint/2010/main" val="257860063"/>
                </p:ext>
              </p:extLst>
            </p:nvPr>
          </p:nvGraphicFramePr>
          <p:xfrm>
            <a:off x="4452" y="3204"/>
            <a:ext cx="205" cy="287"/>
          </p:xfrm>
          <a:graphic>
            <a:graphicData uri="http://schemas.openxmlformats.org/presentationml/2006/ole">
              <mc:AlternateContent xmlns:mc="http://schemas.openxmlformats.org/markup-compatibility/2006">
                <mc:Choice xmlns:v="urn:schemas-microsoft-com:vml" Requires="v">
                  <p:oleObj spid="_x0000_s401510" name="Equation" r:id="rId16" imgW="126725" imgH="177415" progId="Equation.3">
                    <p:embed/>
                  </p:oleObj>
                </mc:Choice>
                <mc:Fallback>
                  <p:oleObj name="Equation" r:id="rId16" imgW="126725" imgH="177415" progId="Equation.3">
                    <p:embed/>
                    <p:pic>
                      <p:nvPicPr>
                        <p:cNvPr id="11" name="Object 4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52" y="3204"/>
                          <a:ext cx="205" cy="287"/>
                        </a:xfrm>
                        <a:prstGeom prst="rect">
                          <a:avLst/>
                        </a:prstGeom>
                        <a:noFill/>
                        <a:ln>
                          <a:noFill/>
                        </a:ln>
                        <a:effectLst/>
                        <a:extLst/>
                      </p:spPr>
                    </p:pic>
                  </p:oleObj>
                </mc:Fallback>
              </mc:AlternateContent>
            </a:graphicData>
          </a:graphic>
        </p:graphicFrame>
        <p:graphicFrame>
          <p:nvGraphicFramePr>
            <p:cNvPr id="34" name="Object 41"/>
            <p:cNvGraphicFramePr>
              <a:graphicFrameLocks noChangeAspect="1"/>
            </p:cNvGraphicFramePr>
            <p:nvPr>
              <p:extLst>
                <p:ext uri="{D42A27DB-BD31-4B8C-83A1-F6EECF244321}">
                  <p14:modId xmlns:p14="http://schemas.microsoft.com/office/powerpoint/2010/main" val="1138012620"/>
                </p:ext>
              </p:extLst>
            </p:nvPr>
          </p:nvGraphicFramePr>
          <p:xfrm>
            <a:off x="4982" y="3181"/>
            <a:ext cx="368" cy="245"/>
          </p:xfrm>
          <a:graphic>
            <a:graphicData uri="http://schemas.openxmlformats.org/presentationml/2006/ole">
              <mc:AlternateContent xmlns:mc="http://schemas.openxmlformats.org/markup-compatibility/2006">
                <mc:Choice xmlns:v="urn:schemas-microsoft-com:vml" Requires="v">
                  <p:oleObj spid="_x0000_s401511" name="Equation" r:id="rId18" imgW="266400" imgH="177480" progId="Equation.DSMT4">
                    <p:embed/>
                  </p:oleObj>
                </mc:Choice>
                <mc:Fallback>
                  <p:oleObj name="Equation" r:id="rId18" imgW="266400" imgH="177480" progId="Equation.DSMT4">
                    <p:embed/>
                    <p:pic>
                      <p:nvPicPr>
                        <p:cNvPr id="12" name="Object 41"/>
                        <p:cNvPicPr>
                          <a:picLocks noChangeAspect="1" noChangeArrowheads="1"/>
                        </p:cNvPicPr>
                        <p:nvPr/>
                      </p:nvPicPr>
                      <p:blipFill>
                        <a:blip r:embed="rId19"/>
                        <a:srcRect/>
                        <a:stretch>
                          <a:fillRect/>
                        </a:stretch>
                      </p:blipFill>
                      <p:spPr bwMode="auto">
                        <a:xfrm>
                          <a:off x="4982" y="3181"/>
                          <a:ext cx="368"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42"/>
            <p:cNvSpPr>
              <a:spLocks noChangeShapeType="1"/>
            </p:cNvSpPr>
            <p:nvPr/>
          </p:nvSpPr>
          <p:spPr bwMode="auto">
            <a:xfrm flipV="1">
              <a:off x="5127" y="2014"/>
              <a:ext cx="0" cy="113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3"/>
            <p:cNvSpPr>
              <a:spLocks noChangeShapeType="1"/>
            </p:cNvSpPr>
            <p:nvPr/>
          </p:nvSpPr>
          <p:spPr bwMode="auto">
            <a:xfrm flipH="1" flipV="1">
              <a:off x="3925" y="1981"/>
              <a:ext cx="0" cy="11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 name="Line 43"/>
          <p:cNvSpPr>
            <a:spLocks noChangeShapeType="1"/>
          </p:cNvSpPr>
          <p:nvPr/>
        </p:nvSpPr>
        <p:spPr bwMode="auto">
          <a:xfrm flipV="1">
            <a:off x="8487310" y="4737027"/>
            <a:ext cx="1915622" cy="115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 name="Object 41"/>
          <p:cNvGraphicFramePr>
            <a:graphicFrameLocks noChangeAspect="1"/>
          </p:cNvGraphicFramePr>
          <p:nvPr>
            <p:extLst>
              <p:ext uri="{D42A27DB-BD31-4B8C-83A1-F6EECF244321}">
                <p14:modId xmlns:p14="http://schemas.microsoft.com/office/powerpoint/2010/main" val="3376728722"/>
              </p:ext>
            </p:extLst>
          </p:nvPr>
        </p:nvGraphicFramePr>
        <p:xfrm>
          <a:off x="7924800" y="4816475"/>
          <a:ext cx="808038" cy="388938"/>
        </p:xfrm>
        <a:graphic>
          <a:graphicData uri="http://schemas.openxmlformats.org/presentationml/2006/ole">
            <mc:AlternateContent xmlns:mc="http://schemas.openxmlformats.org/markup-compatibility/2006">
              <mc:Choice xmlns:v="urn:schemas-microsoft-com:vml" Requires="v">
                <p:oleObj spid="_x0000_s401512" name="Equation" r:id="rId20" imgW="368280" imgH="177480" progId="Equation.DSMT4">
                  <p:embed/>
                </p:oleObj>
              </mc:Choice>
              <mc:Fallback>
                <p:oleObj name="Equation" r:id="rId20" imgW="368280" imgH="177480" progId="Equation.DSMT4">
                  <p:embed/>
                  <p:pic>
                    <p:nvPicPr>
                      <p:cNvPr id="31" name="Object 41"/>
                      <p:cNvPicPr>
                        <a:picLocks noChangeAspect="1" noChangeArrowheads="1"/>
                      </p:cNvPicPr>
                      <p:nvPr/>
                    </p:nvPicPr>
                    <p:blipFill>
                      <a:blip r:embed="rId21"/>
                      <a:srcRect/>
                      <a:stretch>
                        <a:fillRect/>
                      </a:stretch>
                    </p:blipFill>
                    <p:spPr bwMode="auto">
                      <a:xfrm>
                        <a:off x="7924800" y="4816475"/>
                        <a:ext cx="808038"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5"/>
          <p:cNvGraphicFramePr>
            <a:graphicFrameLocks noChangeAspect="1"/>
          </p:cNvGraphicFramePr>
          <p:nvPr>
            <p:extLst>
              <p:ext uri="{D42A27DB-BD31-4B8C-83A1-F6EECF244321}">
                <p14:modId xmlns:p14="http://schemas.microsoft.com/office/powerpoint/2010/main" val="2968766032"/>
              </p:ext>
            </p:extLst>
          </p:nvPr>
        </p:nvGraphicFramePr>
        <p:xfrm>
          <a:off x="4890037" y="5867752"/>
          <a:ext cx="3260263" cy="865324"/>
        </p:xfrm>
        <a:graphic>
          <a:graphicData uri="http://schemas.openxmlformats.org/presentationml/2006/ole">
            <mc:AlternateContent xmlns:mc="http://schemas.openxmlformats.org/markup-compatibility/2006">
              <mc:Choice xmlns:v="urn:schemas-microsoft-com:vml" Requires="v">
                <p:oleObj spid="_x0000_s401513" name="Equation" r:id="rId22" imgW="1244520" imgH="330120" progId="Equation.DSMT4">
                  <p:embed/>
                </p:oleObj>
              </mc:Choice>
              <mc:Fallback>
                <p:oleObj name="Equation" r:id="rId22" imgW="1244520" imgH="330120" progId="Equation.DSMT4">
                  <p:embed/>
                  <p:pic>
                    <p:nvPicPr>
                      <p:cNvPr id="19" name="Object 5"/>
                      <p:cNvPicPr>
                        <a:picLocks noChangeAspect="1" noChangeArrowheads="1"/>
                      </p:cNvPicPr>
                      <p:nvPr/>
                    </p:nvPicPr>
                    <p:blipFill>
                      <a:blip r:embed="rId23"/>
                      <a:srcRect/>
                      <a:stretch>
                        <a:fillRect/>
                      </a:stretch>
                    </p:blipFill>
                    <p:spPr bwMode="auto">
                      <a:xfrm>
                        <a:off x="4890037" y="5867752"/>
                        <a:ext cx="3260263" cy="865324"/>
                      </a:xfrm>
                      <a:prstGeom prst="rect">
                        <a:avLst/>
                      </a:prstGeom>
                      <a:noFill/>
                      <a:ln>
                        <a:noFill/>
                      </a:ln>
                      <a:effectLst/>
                      <a:extLst/>
                    </p:spPr>
                  </p:pic>
                </p:oleObj>
              </mc:Fallback>
            </mc:AlternateContent>
          </a:graphicData>
        </a:graphic>
      </p:graphicFrame>
      <p:sp>
        <p:nvSpPr>
          <p:cNvPr id="41" name="AutoShape 8"/>
          <p:cNvSpPr>
            <a:spLocks noChangeArrowheads="1"/>
          </p:cNvSpPr>
          <p:nvPr/>
        </p:nvSpPr>
        <p:spPr bwMode="auto">
          <a:xfrm>
            <a:off x="8919850" y="6147935"/>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2" name="Object 3">
            <a:extLst>
              <a:ext uri="{FF2B5EF4-FFF2-40B4-BE49-F238E27FC236}">
                <a16:creationId xmlns:a16="http://schemas.microsoft.com/office/drawing/2014/main" id="{BD8C6918-88E6-4A34-B94A-D1F7D921FB8F}"/>
              </a:ext>
            </a:extLst>
          </p:cNvPr>
          <p:cNvGraphicFramePr>
            <a:graphicFrameLocks noChangeAspect="1"/>
          </p:cNvGraphicFramePr>
          <p:nvPr>
            <p:extLst>
              <p:ext uri="{D42A27DB-BD31-4B8C-83A1-F6EECF244321}">
                <p14:modId xmlns:p14="http://schemas.microsoft.com/office/powerpoint/2010/main" val="4243071289"/>
              </p:ext>
            </p:extLst>
          </p:nvPr>
        </p:nvGraphicFramePr>
        <p:xfrm>
          <a:off x="9980355" y="5977935"/>
          <a:ext cx="1449387" cy="549275"/>
        </p:xfrm>
        <a:graphic>
          <a:graphicData uri="http://schemas.openxmlformats.org/presentationml/2006/ole">
            <mc:AlternateContent xmlns:mc="http://schemas.openxmlformats.org/markup-compatibility/2006">
              <mc:Choice xmlns:v="urn:schemas-microsoft-com:vml" Requires="v">
                <p:oleObj spid="_x0000_s401514" name="Equation" r:id="rId24" imgW="495000" imgH="215640" progId="Equation.DSMT4">
                  <p:embed/>
                </p:oleObj>
              </mc:Choice>
              <mc:Fallback>
                <p:oleObj name="Equation" r:id="rId24" imgW="495000" imgH="215640" progId="Equation.DSMT4">
                  <p:embed/>
                  <p:pic>
                    <p:nvPicPr>
                      <p:cNvPr id="40" name="Object 3"/>
                      <p:cNvPicPr>
                        <a:picLocks noChangeAspect="1" noChangeArrowheads="1"/>
                      </p:cNvPicPr>
                      <p:nvPr/>
                    </p:nvPicPr>
                    <p:blipFill>
                      <a:blip r:embed="rId25"/>
                      <a:srcRect/>
                      <a:stretch>
                        <a:fillRect/>
                      </a:stretch>
                    </p:blipFill>
                    <p:spPr bwMode="auto">
                      <a:xfrm>
                        <a:off x="9980355" y="5977935"/>
                        <a:ext cx="1449387" cy="5492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15969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2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circle(in)">
                                      <p:cBhvr>
                                        <p:cTn id="54"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8"/>
          <p:cNvGraphicFramePr>
            <a:graphicFrameLocks noChangeAspect="1"/>
          </p:cNvGraphicFramePr>
          <p:nvPr>
            <p:extLst>
              <p:ext uri="{D42A27DB-BD31-4B8C-83A1-F6EECF244321}">
                <p14:modId xmlns:p14="http://schemas.microsoft.com/office/powerpoint/2010/main" val="117549262"/>
              </p:ext>
            </p:extLst>
          </p:nvPr>
        </p:nvGraphicFramePr>
        <p:xfrm>
          <a:off x="2143596" y="3027461"/>
          <a:ext cx="3521669" cy="1073782"/>
        </p:xfrm>
        <a:graphic>
          <a:graphicData uri="http://schemas.openxmlformats.org/presentationml/2006/ole">
            <mc:AlternateContent xmlns:mc="http://schemas.openxmlformats.org/markup-compatibility/2006">
              <mc:Choice xmlns:v="urn:schemas-microsoft-com:vml" Requires="v">
                <p:oleObj spid="_x0000_s310925" name="Equation" r:id="rId3" imgW="1409400" imgH="419040" progId="Equation.DSMT4">
                  <p:embed/>
                </p:oleObj>
              </mc:Choice>
              <mc:Fallback>
                <p:oleObj name="Equation" r:id="rId3" imgW="1409400" imgH="419040" progId="Equation.DSMT4">
                  <p:embed/>
                  <p:pic>
                    <p:nvPicPr>
                      <p:cNvPr id="0" name=""/>
                      <p:cNvPicPr>
                        <a:picLocks noChangeAspect="1" noChangeArrowheads="1"/>
                      </p:cNvPicPr>
                      <p:nvPr/>
                    </p:nvPicPr>
                    <p:blipFill>
                      <a:blip r:embed="rId4"/>
                      <a:srcRect/>
                      <a:stretch>
                        <a:fillRect/>
                      </a:stretch>
                    </p:blipFill>
                    <p:spPr bwMode="auto">
                      <a:xfrm>
                        <a:off x="2143596" y="3027461"/>
                        <a:ext cx="3521669" cy="1073782"/>
                      </a:xfrm>
                      <a:prstGeom prst="rect">
                        <a:avLst/>
                      </a:prstGeom>
                      <a:noFill/>
                      <a:ln>
                        <a:noFill/>
                      </a:ln>
                      <a:effectLst/>
                      <a:extLst/>
                    </p:spPr>
                  </p:pic>
                </p:oleObj>
              </mc:Fallback>
            </mc:AlternateContent>
          </a:graphicData>
        </a:graphic>
      </p:graphicFrame>
      <p:pic>
        <p:nvPicPr>
          <p:cNvPr id="4" name="Picture 24" descr="4C70BBA977B88F3DF7393CB7443DAF2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975621" y="2497009"/>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004286" y="344884"/>
            <a:ext cx="8492264" cy="523220"/>
          </a:xfrm>
          <a:prstGeom prst="rect">
            <a:avLst/>
          </a:prstGeom>
        </p:spPr>
        <p:txBody>
          <a:bodyPr wrap="square">
            <a:spAutoFit/>
          </a:bodyPr>
          <a:lstStyle/>
          <a:p>
            <a:r>
              <a:rPr lang="zh-CN" altLang="en-US" sz="2800" b="1" dirty="0">
                <a:solidFill>
                  <a:srgbClr val="FF0000"/>
                </a:solidFill>
                <a:latin typeface="宋体" panose="02010600030101010101" pitchFamily="2" charset="-122"/>
              </a:rPr>
              <a:t>练习：</a:t>
            </a:r>
            <a:r>
              <a:rPr kumimoji="1" lang="zh-CN" altLang="en-US" sz="2800" b="1" dirty="0">
                <a:solidFill>
                  <a:srgbClr val="0000FF"/>
                </a:solidFill>
                <a:latin typeface="Symbol" panose="05050102010706020507" pitchFamily="18" charset="2"/>
              </a:rPr>
              <a:t>已知</a:t>
            </a:r>
            <a:r>
              <a:rPr kumimoji="1" lang="zh-CN" altLang="en-US" sz="2800" b="1" dirty="0">
                <a:solidFill>
                  <a:srgbClr val="0000FF"/>
                </a:solidFill>
              </a:rPr>
              <a:t>一维无限深方势阱中的</a:t>
            </a:r>
            <a:r>
              <a:rPr kumimoji="1" lang="zh-CN" altLang="en-US" sz="2800" b="1" dirty="0">
                <a:solidFill>
                  <a:srgbClr val="008000"/>
                </a:solidFill>
              </a:rPr>
              <a:t>波函数为</a:t>
            </a:r>
            <a:endParaRPr kumimoji="1" lang="zh-CN" altLang="en-US" sz="2800" b="1" dirty="0">
              <a:solidFill>
                <a:srgbClr val="008000"/>
              </a:solidFill>
              <a:latin typeface="宋体" panose="02010600030101010101" pitchFamily="2" charset="-122"/>
            </a:endParaRPr>
          </a:p>
        </p:txBody>
      </p:sp>
      <p:sp>
        <p:nvSpPr>
          <p:cNvPr id="2" name="矩形 1"/>
          <p:cNvSpPr/>
          <p:nvPr/>
        </p:nvSpPr>
        <p:spPr>
          <a:xfrm>
            <a:off x="2004287" y="1977933"/>
            <a:ext cx="4093933" cy="954107"/>
          </a:xfrm>
          <a:prstGeom prst="rect">
            <a:avLst/>
          </a:prstGeom>
        </p:spPr>
        <p:txBody>
          <a:bodyPr wrap="square">
            <a:spAutoFit/>
          </a:bodyPr>
          <a:lstStyle/>
          <a:p>
            <a:r>
              <a:rPr kumimoji="1" lang="zh-CN" altLang="en-US" sz="2800" b="1" dirty="0">
                <a:solidFill>
                  <a:srgbClr val="C00000"/>
                </a:solidFill>
                <a:latin typeface="宋体" panose="02010600030101010101" pitchFamily="2" charset="-122"/>
              </a:rPr>
              <a:t>定态薛定谔方程</a:t>
            </a:r>
            <a:r>
              <a:rPr kumimoji="1" lang="zh-CN" altLang="en-US" sz="2800" b="1" dirty="0">
                <a:solidFill>
                  <a:srgbClr val="0000FF"/>
                </a:solidFill>
                <a:latin typeface="宋体" panose="02010600030101010101" pitchFamily="2" charset="-122"/>
              </a:rPr>
              <a:t>为</a:t>
            </a:r>
            <a:r>
              <a:rPr kumimoji="1" lang="en-US" altLang="zh-CN" sz="2800" b="1" dirty="0">
                <a:solidFill>
                  <a:srgbClr val="0000FF"/>
                </a:solidFill>
                <a:latin typeface="宋体" panose="02010600030101010101" pitchFamily="2" charset="-122"/>
              </a:rPr>
              <a:t>_____,</a:t>
            </a:r>
            <a:r>
              <a:rPr kumimoji="1" lang="en-US" altLang="zh-CN" sz="2800" b="1" dirty="0">
                <a:solidFill>
                  <a:srgbClr val="FF0000"/>
                </a:solidFill>
                <a:latin typeface="宋体" panose="02010600030101010101" pitchFamily="2" charset="-122"/>
                <a:sym typeface="Symbol" panose="05050102010706020507" pitchFamily="18" charset="2"/>
              </a:rPr>
              <a:t> E</a:t>
            </a:r>
            <a:r>
              <a:rPr kumimoji="1" lang="en-US" altLang="zh-CN" sz="2800" b="1" dirty="0">
                <a:solidFill>
                  <a:srgbClr val="009900"/>
                </a:solidFill>
                <a:latin typeface="宋体" panose="02010600030101010101" pitchFamily="2" charset="-122"/>
                <a:sym typeface="Symbol" panose="05050102010706020507" pitchFamily="18" charset="2"/>
              </a:rPr>
              <a:t>=______</a:t>
            </a:r>
            <a:endParaRPr kumimoji="1" lang="zh-CN" altLang="en-US" sz="2800" b="1" dirty="0">
              <a:solidFill>
                <a:srgbClr val="009900"/>
              </a:solidFill>
              <a:latin typeface="宋体" panose="02010600030101010101" pitchFamily="2" charset="-122"/>
            </a:endParaRPr>
          </a:p>
        </p:txBody>
      </p:sp>
      <p:graphicFrame>
        <p:nvGraphicFramePr>
          <p:cNvPr id="14" name="Object 28"/>
          <p:cNvGraphicFramePr>
            <a:graphicFrameLocks noChangeAspect="1"/>
          </p:cNvGraphicFramePr>
          <p:nvPr>
            <p:extLst>
              <p:ext uri="{D42A27DB-BD31-4B8C-83A1-F6EECF244321}">
                <p14:modId xmlns:p14="http://schemas.microsoft.com/office/powerpoint/2010/main" val="2678587189"/>
              </p:ext>
            </p:extLst>
          </p:nvPr>
        </p:nvGraphicFramePr>
        <p:xfrm>
          <a:off x="2533650" y="4295775"/>
          <a:ext cx="6559550" cy="1254125"/>
        </p:xfrm>
        <a:graphic>
          <a:graphicData uri="http://schemas.openxmlformats.org/presentationml/2006/ole">
            <mc:AlternateContent xmlns:mc="http://schemas.openxmlformats.org/markup-compatibility/2006">
              <mc:Choice xmlns:v="urn:schemas-microsoft-com:vml" Requires="v">
                <p:oleObj spid="_x0000_s310926" name="Equation" r:id="rId6" imgW="2438280" imgH="469800" progId="Equation.DSMT4">
                  <p:embed/>
                </p:oleObj>
              </mc:Choice>
              <mc:Fallback>
                <p:oleObj name="Equation" r:id="rId6" imgW="2438280" imgH="469800" progId="Equation.DSMT4">
                  <p:embed/>
                  <p:pic>
                    <p:nvPicPr>
                      <p:cNvPr id="0" name=""/>
                      <p:cNvPicPr>
                        <a:picLocks noChangeAspect="1" noChangeArrowheads="1"/>
                      </p:cNvPicPr>
                      <p:nvPr/>
                    </p:nvPicPr>
                    <p:blipFill>
                      <a:blip r:embed="rId7"/>
                      <a:srcRect/>
                      <a:stretch>
                        <a:fillRect/>
                      </a:stretch>
                    </p:blipFill>
                    <p:spPr bwMode="auto">
                      <a:xfrm>
                        <a:off x="2533650" y="4295775"/>
                        <a:ext cx="6559550" cy="1254125"/>
                      </a:xfrm>
                      <a:prstGeom prst="rect">
                        <a:avLst/>
                      </a:prstGeom>
                      <a:noFill/>
                      <a:ln>
                        <a:noFill/>
                      </a:ln>
                      <a:effectLst/>
                      <a:extLst/>
                    </p:spPr>
                  </p:pic>
                </p:oleObj>
              </mc:Fallback>
            </mc:AlternateContent>
          </a:graphicData>
        </a:graphic>
      </p:graphicFrame>
      <p:graphicFrame>
        <p:nvGraphicFramePr>
          <p:cNvPr id="15" name="Object 28"/>
          <p:cNvGraphicFramePr>
            <a:graphicFrameLocks noChangeAspect="1"/>
          </p:cNvGraphicFramePr>
          <p:nvPr>
            <p:extLst>
              <p:ext uri="{D42A27DB-BD31-4B8C-83A1-F6EECF244321}">
                <p14:modId xmlns:p14="http://schemas.microsoft.com/office/powerpoint/2010/main" val="1242104216"/>
              </p:ext>
            </p:extLst>
          </p:nvPr>
        </p:nvGraphicFramePr>
        <p:xfrm>
          <a:off x="5280656" y="5876478"/>
          <a:ext cx="1458912" cy="542925"/>
        </p:xfrm>
        <a:graphic>
          <a:graphicData uri="http://schemas.openxmlformats.org/presentationml/2006/ole">
            <mc:AlternateContent xmlns:mc="http://schemas.openxmlformats.org/markup-compatibility/2006">
              <mc:Choice xmlns:v="urn:schemas-microsoft-com:vml" Requires="v">
                <p:oleObj spid="_x0000_s310927" name="公式" r:id="rId8" imgW="558720" imgH="203040" progId="Equation.3">
                  <p:embed/>
                </p:oleObj>
              </mc:Choice>
              <mc:Fallback>
                <p:oleObj name="公式" r:id="rId8" imgW="558720" imgH="203040" progId="Equation.3">
                  <p:embed/>
                  <p:pic>
                    <p:nvPicPr>
                      <p:cNvPr id="0" name=""/>
                      <p:cNvPicPr>
                        <a:picLocks noChangeAspect="1" noChangeArrowheads="1"/>
                      </p:cNvPicPr>
                      <p:nvPr/>
                    </p:nvPicPr>
                    <p:blipFill>
                      <a:blip r:embed="rId9"/>
                      <a:srcRect/>
                      <a:stretch>
                        <a:fillRect/>
                      </a:stretch>
                    </p:blipFill>
                    <p:spPr bwMode="auto">
                      <a:xfrm>
                        <a:off x="5280656" y="5876478"/>
                        <a:ext cx="1458912" cy="542925"/>
                      </a:xfrm>
                      <a:prstGeom prst="rect">
                        <a:avLst/>
                      </a:prstGeom>
                      <a:noFill/>
                      <a:ln>
                        <a:noFill/>
                      </a:ln>
                      <a:effectLst/>
                      <a:extLst/>
                    </p:spPr>
                  </p:pic>
                </p:oleObj>
              </mc:Fallback>
            </mc:AlternateContent>
          </a:graphicData>
        </a:graphic>
      </p:graphicFrame>
      <p:sp>
        <p:nvSpPr>
          <p:cNvPr id="19" name="AutoShape 8"/>
          <p:cNvSpPr>
            <a:spLocks noChangeArrowheads="1"/>
          </p:cNvSpPr>
          <p:nvPr/>
        </p:nvSpPr>
        <p:spPr bwMode="auto">
          <a:xfrm>
            <a:off x="6814892" y="6021067"/>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 name="Object 28"/>
          <p:cNvGraphicFramePr>
            <a:graphicFrameLocks noChangeAspect="1"/>
          </p:cNvGraphicFramePr>
          <p:nvPr>
            <p:extLst>
              <p:ext uri="{D42A27DB-BD31-4B8C-83A1-F6EECF244321}">
                <p14:modId xmlns:p14="http://schemas.microsoft.com/office/powerpoint/2010/main" val="1941631740"/>
              </p:ext>
            </p:extLst>
          </p:nvPr>
        </p:nvGraphicFramePr>
        <p:xfrm>
          <a:off x="2233533" y="5440148"/>
          <a:ext cx="2971800" cy="1254125"/>
        </p:xfrm>
        <a:graphic>
          <a:graphicData uri="http://schemas.openxmlformats.org/presentationml/2006/ole">
            <mc:AlternateContent xmlns:mc="http://schemas.openxmlformats.org/markup-compatibility/2006">
              <mc:Choice xmlns:v="urn:schemas-microsoft-com:vml" Requires="v">
                <p:oleObj spid="_x0000_s310928" name="公式" r:id="rId10" imgW="1104840" imgH="469800" progId="Equation.3">
                  <p:embed/>
                </p:oleObj>
              </mc:Choice>
              <mc:Fallback>
                <p:oleObj name="公式" r:id="rId10" imgW="1104840" imgH="469800" progId="Equation.3">
                  <p:embed/>
                  <p:pic>
                    <p:nvPicPr>
                      <p:cNvPr id="0" name=""/>
                      <p:cNvPicPr>
                        <a:picLocks noChangeAspect="1" noChangeArrowheads="1"/>
                      </p:cNvPicPr>
                      <p:nvPr/>
                    </p:nvPicPr>
                    <p:blipFill>
                      <a:blip r:embed="rId11"/>
                      <a:srcRect/>
                      <a:stretch>
                        <a:fillRect/>
                      </a:stretch>
                    </p:blipFill>
                    <p:spPr bwMode="auto">
                      <a:xfrm>
                        <a:off x="2233533" y="5440148"/>
                        <a:ext cx="2971800" cy="1254125"/>
                      </a:xfrm>
                      <a:prstGeom prst="rect">
                        <a:avLst/>
                      </a:prstGeom>
                      <a:noFill/>
                      <a:ln>
                        <a:noFill/>
                      </a:ln>
                      <a:effectLst/>
                      <a:extLst/>
                    </p:spPr>
                  </p:pic>
                </p:oleObj>
              </mc:Fallback>
            </mc:AlternateContent>
          </a:graphicData>
        </a:graphic>
      </p:graphicFrame>
      <p:graphicFrame>
        <p:nvGraphicFramePr>
          <p:cNvPr id="21" name="Object 3"/>
          <p:cNvGraphicFramePr>
            <a:graphicFrameLocks noChangeAspect="1"/>
          </p:cNvGraphicFramePr>
          <p:nvPr>
            <p:extLst>
              <p:ext uri="{D42A27DB-BD31-4B8C-83A1-F6EECF244321}">
                <p14:modId xmlns:p14="http://schemas.microsoft.com/office/powerpoint/2010/main" val="1079952457"/>
              </p:ext>
            </p:extLst>
          </p:nvPr>
        </p:nvGraphicFramePr>
        <p:xfrm>
          <a:off x="7705725" y="5508626"/>
          <a:ext cx="2044700" cy="1065213"/>
        </p:xfrm>
        <a:graphic>
          <a:graphicData uri="http://schemas.openxmlformats.org/presentationml/2006/ole">
            <mc:AlternateContent xmlns:mc="http://schemas.openxmlformats.org/markup-compatibility/2006">
              <mc:Choice xmlns:v="urn:schemas-microsoft-com:vml" Requires="v">
                <p:oleObj spid="_x0000_s310929" name="公式" r:id="rId12" imgW="698400" imgH="419040" progId="Equation.3">
                  <p:embed/>
                </p:oleObj>
              </mc:Choice>
              <mc:Fallback>
                <p:oleObj name="公式" r:id="rId12" imgW="698400" imgH="419040" progId="Equation.3">
                  <p:embed/>
                  <p:pic>
                    <p:nvPicPr>
                      <p:cNvPr id="0" name=""/>
                      <p:cNvPicPr>
                        <a:picLocks noChangeAspect="1" noChangeArrowheads="1"/>
                      </p:cNvPicPr>
                      <p:nvPr/>
                    </p:nvPicPr>
                    <p:blipFill>
                      <a:blip r:embed="rId13"/>
                      <a:srcRect/>
                      <a:stretch>
                        <a:fillRect/>
                      </a:stretch>
                    </p:blipFill>
                    <p:spPr bwMode="auto">
                      <a:xfrm>
                        <a:off x="7705725" y="5508626"/>
                        <a:ext cx="2044700" cy="1065213"/>
                      </a:xfrm>
                      <a:prstGeom prst="rect">
                        <a:avLst/>
                      </a:prstGeom>
                      <a:noFill/>
                      <a:ln>
                        <a:noFill/>
                      </a:ln>
                      <a:effectLst/>
                      <a:extLst/>
                    </p:spPr>
                  </p:pic>
                </p:oleObj>
              </mc:Fallback>
            </mc:AlternateContent>
          </a:graphicData>
        </a:graphic>
      </p:graphicFrame>
      <p:grpSp>
        <p:nvGrpSpPr>
          <p:cNvPr id="12" name="Group 31"/>
          <p:cNvGrpSpPr>
            <a:grpSpLocks/>
          </p:cNvGrpSpPr>
          <p:nvPr/>
        </p:nvGrpSpPr>
        <p:grpSpPr bwMode="auto">
          <a:xfrm>
            <a:off x="7018646" y="1637377"/>
            <a:ext cx="3438525" cy="3041650"/>
            <a:chOff x="3529" y="1658"/>
            <a:chExt cx="2166" cy="1916"/>
          </a:xfrm>
        </p:grpSpPr>
        <p:sp>
          <p:nvSpPr>
            <p:cNvPr id="13" name="Line 32"/>
            <p:cNvSpPr>
              <a:spLocks noChangeShapeType="1"/>
            </p:cNvSpPr>
            <p:nvPr/>
          </p:nvSpPr>
          <p:spPr bwMode="auto">
            <a:xfrm flipV="1">
              <a:off x="3916" y="3162"/>
              <a:ext cx="1615" cy="1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33"/>
            <p:cNvSpPr>
              <a:spLocks noChangeShapeType="1"/>
            </p:cNvSpPr>
            <p:nvPr/>
          </p:nvSpPr>
          <p:spPr bwMode="auto">
            <a:xfrm flipH="1" flipV="1">
              <a:off x="3920" y="1731"/>
              <a:ext cx="0" cy="1389"/>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34"/>
            <p:cNvSpPr txBox="1">
              <a:spLocks noChangeArrowheads="1"/>
            </p:cNvSpPr>
            <p:nvPr/>
          </p:nvSpPr>
          <p:spPr bwMode="auto">
            <a:xfrm>
              <a:off x="4094" y="2633"/>
              <a:ext cx="85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GB" altLang="zh-CN" sz="2800" i="1" dirty="0">
                  <a:latin typeface="宋体" panose="02010600030101010101" pitchFamily="2" charset="-122"/>
                </a:rPr>
                <a:t>U</a:t>
              </a:r>
              <a:r>
                <a:rPr kumimoji="1" lang="en-US" altLang="zh-CN" sz="2800" dirty="0">
                  <a:latin typeface="宋体" panose="02010600030101010101" pitchFamily="2" charset="-122"/>
                </a:rPr>
                <a:t>= 0</a:t>
              </a:r>
            </a:p>
          </p:txBody>
        </p:sp>
        <p:sp>
          <p:nvSpPr>
            <p:cNvPr id="22" name="Text Box 35"/>
            <p:cNvSpPr txBox="1">
              <a:spLocks noChangeArrowheads="1"/>
            </p:cNvSpPr>
            <p:nvPr/>
          </p:nvSpPr>
          <p:spPr bwMode="auto">
            <a:xfrm>
              <a:off x="3529" y="2006"/>
              <a:ext cx="44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endParaRPr kumimoji="1" lang="en-US" altLang="zh-CN" sz="2800" dirty="0"/>
            </a:p>
          </p:txBody>
        </p:sp>
        <p:sp>
          <p:nvSpPr>
            <p:cNvPr id="23" name="Text Box 36"/>
            <p:cNvSpPr txBox="1">
              <a:spLocks noChangeArrowheads="1"/>
            </p:cNvSpPr>
            <p:nvPr/>
          </p:nvSpPr>
          <p:spPr bwMode="auto">
            <a:xfrm>
              <a:off x="5123" y="1903"/>
              <a:ext cx="40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p>
          </p:txBody>
        </p:sp>
        <p:sp>
          <p:nvSpPr>
            <p:cNvPr id="24" name="Text Box 37"/>
            <p:cNvSpPr txBox="1">
              <a:spLocks noChangeArrowheads="1"/>
            </p:cNvSpPr>
            <p:nvPr/>
          </p:nvSpPr>
          <p:spPr bwMode="auto">
            <a:xfrm>
              <a:off x="3993" y="1658"/>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i="1"/>
                <a:t>U</a:t>
              </a:r>
              <a:r>
                <a:rPr kumimoji="1" lang="en-US" altLang="zh-CN" sz="2800"/>
                <a:t>(</a:t>
              </a:r>
              <a:r>
                <a:rPr kumimoji="1" lang="en-US" altLang="zh-CN" sz="2800" i="1"/>
                <a:t>x</a:t>
              </a:r>
              <a:r>
                <a:rPr kumimoji="1" lang="en-US" altLang="zh-CN" sz="2800"/>
                <a:t>)</a:t>
              </a:r>
            </a:p>
          </p:txBody>
        </p:sp>
        <p:sp>
          <p:nvSpPr>
            <p:cNvPr id="25" name="Text Box 38"/>
            <p:cNvSpPr txBox="1">
              <a:spLocks noChangeArrowheads="1"/>
            </p:cNvSpPr>
            <p:nvPr/>
          </p:nvSpPr>
          <p:spPr bwMode="auto">
            <a:xfrm>
              <a:off x="5375" y="3091"/>
              <a:ext cx="32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x</a:t>
              </a:r>
            </a:p>
          </p:txBody>
        </p:sp>
        <p:graphicFrame>
          <p:nvGraphicFramePr>
            <p:cNvPr id="26" name="Object 40"/>
            <p:cNvGraphicFramePr>
              <a:graphicFrameLocks noChangeAspect="1"/>
            </p:cNvGraphicFramePr>
            <p:nvPr>
              <p:extLst>
                <p:ext uri="{D42A27DB-BD31-4B8C-83A1-F6EECF244321}">
                  <p14:modId xmlns:p14="http://schemas.microsoft.com/office/powerpoint/2010/main" val="1399318365"/>
                </p:ext>
              </p:extLst>
            </p:nvPr>
          </p:nvGraphicFramePr>
          <p:xfrm>
            <a:off x="3701" y="3135"/>
            <a:ext cx="205" cy="287"/>
          </p:xfrm>
          <a:graphic>
            <a:graphicData uri="http://schemas.openxmlformats.org/presentationml/2006/ole">
              <mc:AlternateContent xmlns:mc="http://schemas.openxmlformats.org/markup-compatibility/2006">
                <mc:Choice xmlns:v="urn:schemas-microsoft-com:vml" Requires="v">
                  <p:oleObj spid="_x0000_s310930" name="Equation" r:id="rId14" imgW="126725" imgH="177415" progId="Equation.3">
                    <p:embed/>
                  </p:oleObj>
                </mc:Choice>
                <mc:Fallback>
                  <p:oleObj name="Equation" r:id="rId14" imgW="126725" imgH="177415"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1" y="3135"/>
                          <a:ext cx="205" cy="287"/>
                        </a:xfrm>
                        <a:prstGeom prst="rect">
                          <a:avLst/>
                        </a:prstGeom>
                        <a:noFill/>
                        <a:ln>
                          <a:noFill/>
                        </a:ln>
                        <a:effectLst/>
                        <a:extLst/>
                      </p:spPr>
                    </p:pic>
                  </p:oleObj>
                </mc:Fallback>
              </mc:AlternateContent>
            </a:graphicData>
          </a:graphic>
        </p:graphicFrame>
        <p:sp>
          <p:nvSpPr>
            <p:cNvPr id="28" name="Line 42"/>
            <p:cNvSpPr>
              <a:spLocks noChangeShapeType="1"/>
            </p:cNvSpPr>
            <p:nvPr/>
          </p:nvSpPr>
          <p:spPr bwMode="auto">
            <a:xfrm flipV="1">
              <a:off x="5127" y="2014"/>
              <a:ext cx="0" cy="113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43"/>
            <p:cNvSpPr>
              <a:spLocks noChangeShapeType="1"/>
            </p:cNvSpPr>
            <p:nvPr/>
          </p:nvSpPr>
          <p:spPr bwMode="auto">
            <a:xfrm flipH="1" flipV="1">
              <a:off x="3925" y="1981"/>
              <a:ext cx="0" cy="11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 name="Line 43"/>
          <p:cNvSpPr>
            <a:spLocks noChangeShapeType="1"/>
          </p:cNvSpPr>
          <p:nvPr/>
        </p:nvSpPr>
        <p:spPr bwMode="auto">
          <a:xfrm flipV="1">
            <a:off x="7655233" y="3979521"/>
            <a:ext cx="1915622" cy="115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 name="Object 11"/>
          <p:cNvGraphicFramePr>
            <a:graphicFrameLocks noChangeAspect="1"/>
          </p:cNvGraphicFramePr>
          <p:nvPr>
            <p:extLst>
              <p:ext uri="{D42A27DB-BD31-4B8C-83A1-F6EECF244321}">
                <p14:modId xmlns:p14="http://schemas.microsoft.com/office/powerpoint/2010/main" val="3883288242"/>
              </p:ext>
            </p:extLst>
          </p:nvPr>
        </p:nvGraphicFramePr>
        <p:xfrm>
          <a:off x="2143596" y="796272"/>
          <a:ext cx="2943225" cy="1219200"/>
        </p:xfrm>
        <a:graphic>
          <a:graphicData uri="http://schemas.openxmlformats.org/presentationml/2006/ole">
            <mc:AlternateContent xmlns:mc="http://schemas.openxmlformats.org/markup-compatibility/2006">
              <mc:Choice xmlns:v="urn:schemas-microsoft-com:vml" Requires="v">
                <p:oleObj spid="_x0000_s310931" name="Equation" r:id="rId16" imgW="1193760" imgH="444240" progId="Equation.DSMT4">
                  <p:embed/>
                </p:oleObj>
              </mc:Choice>
              <mc:Fallback>
                <p:oleObj name="Equation" r:id="rId16" imgW="1193760" imgH="444240" progId="Equation.DSMT4">
                  <p:embed/>
                  <p:pic>
                    <p:nvPicPr>
                      <p:cNvPr id="30" name="Object 11"/>
                      <p:cNvPicPr>
                        <a:picLocks noChangeAspect="1" noChangeArrowheads="1"/>
                      </p:cNvPicPr>
                      <p:nvPr/>
                    </p:nvPicPr>
                    <p:blipFill>
                      <a:blip r:embed="rId17"/>
                      <a:srcRect/>
                      <a:stretch>
                        <a:fillRect/>
                      </a:stretch>
                    </p:blipFill>
                    <p:spPr bwMode="auto">
                      <a:xfrm>
                        <a:off x="2143596" y="796272"/>
                        <a:ext cx="2943225" cy="12192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52276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ircle(in)">
                                      <p:cBhvr>
                                        <p:cTn id="3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p:cNvGrpSpPr>
            <a:grpSpLocks/>
          </p:cNvGrpSpPr>
          <p:nvPr/>
        </p:nvGrpSpPr>
        <p:grpSpPr bwMode="auto">
          <a:xfrm>
            <a:off x="7236576" y="237298"/>
            <a:ext cx="4514851" cy="3119438"/>
            <a:chOff x="3529" y="1658"/>
            <a:chExt cx="2844" cy="1965"/>
          </a:xfrm>
        </p:grpSpPr>
        <p:sp>
          <p:nvSpPr>
            <p:cNvPr id="3" name="Line 32"/>
            <p:cNvSpPr>
              <a:spLocks noChangeShapeType="1"/>
            </p:cNvSpPr>
            <p:nvPr/>
          </p:nvSpPr>
          <p:spPr bwMode="auto">
            <a:xfrm>
              <a:off x="5127" y="3141"/>
              <a:ext cx="1035" cy="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Line 33"/>
            <p:cNvSpPr>
              <a:spLocks noChangeShapeType="1"/>
            </p:cNvSpPr>
            <p:nvPr/>
          </p:nvSpPr>
          <p:spPr bwMode="auto">
            <a:xfrm flipH="1" flipV="1">
              <a:off x="3920" y="1731"/>
              <a:ext cx="0" cy="1389"/>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34"/>
            <p:cNvSpPr txBox="1">
              <a:spLocks noChangeArrowheads="1"/>
            </p:cNvSpPr>
            <p:nvPr/>
          </p:nvSpPr>
          <p:spPr bwMode="auto">
            <a:xfrm>
              <a:off x="4094" y="2633"/>
              <a:ext cx="85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GB" altLang="zh-CN" sz="2800" i="1" dirty="0">
                  <a:latin typeface="宋体" panose="02010600030101010101" pitchFamily="2" charset="-122"/>
                </a:rPr>
                <a:t>U</a:t>
              </a:r>
              <a:r>
                <a:rPr kumimoji="1" lang="en-US" altLang="zh-CN" sz="2800" dirty="0">
                  <a:latin typeface="宋体" panose="02010600030101010101" pitchFamily="2" charset="-122"/>
                </a:rPr>
                <a:t>= 0</a:t>
              </a:r>
            </a:p>
          </p:txBody>
        </p:sp>
        <p:sp>
          <p:nvSpPr>
            <p:cNvPr id="6" name="Text Box 35"/>
            <p:cNvSpPr txBox="1">
              <a:spLocks noChangeArrowheads="1"/>
            </p:cNvSpPr>
            <p:nvPr/>
          </p:nvSpPr>
          <p:spPr bwMode="auto">
            <a:xfrm>
              <a:off x="3529" y="2006"/>
              <a:ext cx="44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endParaRPr kumimoji="1" lang="en-US" altLang="zh-CN" sz="2800" dirty="0"/>
            </a:p>
          </p:txBody>
        </p:sp>
        <p:sp>
          <p:nvSpPr>
            <p:cNvPr id="7" name="Text Box 36"/>
            <p:cNvSpPr txBox="1">
              <a:spLocks noChangeArrowheads="1"/>
            </p:cNvSpPr>
            <p:nvPr/>
          </p:nvSpPr>
          <p:spPr bwMode="auto">
            <a:xfrm>
              <a:off x="5123" y="1903"/>
              <a:ext cx="40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p>
          </p:txBody>
        </p:sp>
        <p:sp>
          <p:nvSpPr>
            <p:cNvPr id="8" name="Text Box 37"/>
            <p:cNvSpPr txBox="1">
              <a:spLocks noChangeArrowheads="1"/>
            </p:cNvSpPr>
            <p:nvPr/>
          </p:nvSpPr>
          <p:spPr bwMode="auto">
            <a:xfrm>
              <a:off x="3993" y="1658"/>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i="1"/>
                <a:t>U</a:t>
              </a:r>
              <a:r>
                <a:rPr kumimoji="1" lang="en-US" altLang="zh-CN" sz="2800"/>
                <a:t>(</a:t>
              </a:r>
              <a:r>
                <a:rPr kumimoji="1" lang="en-US" altLang="zh-CN" sz="2800" i="1"/>
                <a:t>x</a:t>
              </a:r>
              <a:r>
                <a:rPr kumimoji="1" lang="en-US" altLang="zh-CN" sz="2800"/>
                <a:t>)</a:t>
              </a:r>
            </a:p>
          </p:txBody>
        </p:sp>
        <p:sp>
          <p:nvSpPr>
            <p:cNvPr id="9" name="Text Box 38"/>
            <p:cNvSpPr txBox="1">
              <a:spLocks noChangeArrowheads="1"/>
            </p:cNvSpPr>
            <p:nvPr/>
          </p:nvSpPr>
          <p:spPr bwMode="auto">
            <a:xfrm>
              <a:off x="6053" y="3140"/>
              <a:ext cx="32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x</a:t>
              </a:r>
            </a:p>
          </p:txBody>
        </p:sp>
        <p:graphicFrame>
          <p:nvGraphicFramePr>
            <p:cNvPr id="10" name="Object 40"/>
            <p:cNvGraphicFramePr>
              <a:graphicFrameLocks noChangeAspect="1"/>
            </p:cNvGraphicFramePr>
            <p:nvPr>
              <p:extLst>
                <p:ext uri="{D42A27DB-BD31-4B8C-83A1-F6EECF244321}">
                  <p14:modId xmlns:p14="http://schemas.microsoft.com/office/powerpoint/2010/main" val="1783215565"/>
                </p:ext>
              </p:extLst>
            </p:nvPr>
          </p:nvGraphicFramePr>
          <p:xfrm>
            <a:off x="5036" y="3187"/>
            <a:ext cx="205" cy="287"/>
          </p:xfrm>
          <a:graphic>
            <a:graphicData uri="http://schemas.openxmlformats.org/presentationml/2006/ole">
              <mc:AlternateContent xmlns:mc="http://schemas.openxmlformats.org/markup-compatibility/2006">
                <mc:Choice xmlns:v="urn:schemas-microsoft-com:vml" Requires="v">
                  <p:oleObj spid="_x0000_s374290" name="Equation" r:id="rId3" imgW="126725" imgH="177415" progId="Equation.3">
                    <p:embed/>
                  </p:oleObj>
                </mc:Choice>
                <mc:Fallback>
                  <p:oleObj name="Equation" r:id="rId3" imgW="126725" imgH="177415" progId="Equation.3">
                    <p:embed/>
                    <p:pic>
                      <p:nvPicPr>
                        <p:cNvPr id="11"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 y="3187"/>
                          <a:ext cx="205" cy="287"/>
                        </a:xfrm>
                        <a:prstGeom prst="rect">
                          <a:avLst/>
                        </a:prstGeom>
                        <a:noFill/>
                        <a:ln>
                          <a:noFill/>
                        </a:ln>
                        <a:effectLst/>
                        <a:extLst/>
                      </p:spPr>
                    </p:pic>
                  </p:oleObj>
                </mc:Fallback>
              </mc:AlternateContent>
            </a:graphicData>
          </a:graphic>
        </p:graphicFrame>
        <p:sp>
          <p:nvSpPr>
            <p:cNvPr id="12" name="Line 42"/>
            <p:cNvSpPr>
              <a:spLocks noChangeShapeType="1"/>
            </p:cNvSpPr>
            <p:nvPr/>
          </p:nvSpPr>
          <p:spPr bwMode="auto">
            <a:xfrm flipV="1">
              <a:off x="5127" y="2014"/>
              <a:ext cx="0" cy="113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43"/>
            <p:cNvSpPr>
              <a:spLocks noChangeShapeType="1"/>
            </p:cNvSpPr>
            <p:nvPr/>
          </p:nvSpPr>
          <p:spPr bwMode="auto">
            <a:xfrm flipH="1" flipV="1">
              <a:off x="3925" y="1981"/>
              <a:ext cx="0" cy="11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 name="Line 43"/>
          <p:cNvSpPr>
            <a:spLocks noChangeShapeType="1"/>
          </p:cNvSpPr>
          <p:nvPr/>
        </p:nvSpPr>
        <p:spPr bwMode="auto">
          <a:xfrm flipV="1">
            <a:off x="7873161" y="2579441"/>
            <a:ext cx="1915622" cy="115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矩形 14"/>
          <p:cNvSpPr/>
          <p:nvPr/>
        </p:nvSpPr>
        <p:spPr>
          <a:xfrm>
            <a:off x="811542" y="249396"/>
            <a:ext cx="6446511" cy="1384995"/>
          </a:xfrm>
          <a:prstGeom prst="rect">
            <a:avLst/>
          </a:prstGeom>
        </p:spPr>
        <p:txBody>
          <a:bodyPr wrap="square">
            <a:spAutoFit/>
          </a:bodyPr>
          <a:lstStyle/>
          <a:p>
            <a:r>
              <a:rPr lang="zh-CN" altLang="en-US" sz="2800" b="1" dirty="0">
                <a:solidFill>
                  <a:srgbClr val="FF0000"/>
                </a:solidFill>
                <a:latin typeface="宋体" panose="02010600030101010101" pitchFamily="2" charset="-122"/>
              </a:rPr>
              <a:t>练习：</a:t>
            </a:r>
            <a:r>
              <a:rPr kumimoji="1" lang="zh-CN" altLang="en-US" sz="2800" b="1" dirty="0">
                <a:solidFill>
                  <a:srgbClr val="0000FF"/>
                </a:solidFill>
                <a:latin typeface="Symbol" panose="05050102010706020507" pitchFamily="18" charset="2"/>
              </a:rPr>
              <a:t>已知</a:t>
            </a:r>
            <a:r>
              <a:rPr kumimoji="1" lang="zh-CN" altLang="en-US" sz="2800" b="1" dirty="0">
                <a:solidFill>
                  <a:srgbClr val="0000FF"/>
                </a:solidFill>
              </a:rPr>
              <a:t>一维无限深方势阱，把原点取在右壁，</a:t>
            </a:r>
            <a:r>
              <a:rPr kumimoji="1" lang="zh-CN" altLang="en-US" sz="2800" b="1" dirty="0">
                <a:solidFill>
                  <a:srgbClr val="009900"/>
                </a:solidFill>
                <a:latin typeface="宋体" panose="02010600030101010101" pitchFamily="2" charset="-122"/>
              </a:rPr>
              <a:t>薛定谔方程为</a:t>
            </a:r>
            <a:r>
              <a:rPr kumimoji="1" lang="en-US" altLang="zh-CN" sz="2800" b="1" dirty="0">
                <a:solidFill>
                  <a:srgbClr val="0000FF"/>
                </a:solidFill>
              </a:rPr>
              <a:t>______</a:t>
            </a:r>
            <a:r>
              <a:rPr kumimoji="1" lang="en-US" altLang="zh-CN" sz="2800" b="1" dirty="0">
                <a:solidFill>
                  <a:srgbClr val="009900"/>
                </a:solidFill>
                <a:latin typeface="宋体" panose="02010600030101010101" pitchFamily="2" charset="-122"/>
              </a:rPr>
              <a:t>,</a:t>
            </a:r>
            <a:r>
              <a:rPr kumimoji="1" lang="zh-CN" altLang="en-US" sz="2800" b="1" dirty="0">
                <a:solidFill>
                  <a:srgbClr val="C00000"/>
                </a:solidFill>
              </a:rPr>
              <a:t>边界条件为</a:t>
            </a:r>
            <a:r>
              <a:rPr kumimoji="1" lang="en-US" altLang="zh-CN" sz="2800" b="1" dirty="0">
                <a:solidFill>
                  <a:srgbClr val="C00000"/>
                </a:solidFill>
              </a:rPr>
              <a:t>______</a:t>
            </a:r>
            <a:r>
              <a:rPr kumimoji="1" lang="en-US" altLang="zh-CN" sz="2800" dirty="0">
                <a:solidFill>
                  <a:srgbClr val="C00000"/>
                </a:solidFill>
                <a:latin typeface="宋体" panose="02010600030101010101" pitchFamily="2" charset="-122"/>
              </a:rPr>
              <a:t>,</a:t>
            </a:r>
            <a:r>
              <a:rPr kumimoji="1" lang="zh-CN" altLang="en-US" sz="2800" b="1" dirty="0">
                <a:solidFill>
                  <a:srgbClr val="FF00FF"/>
                </a:solidFill>
              </a:rPr>
              <a:t>归一化波函数</a:t>
            </a:r>
            <a:r>
              <a:rPr kumimoji="1" lang="en-US" altLang="zh-CN" sz="2800" b="1" dirty="0">
                <a:solidFill>
                  <a:srgbClr val="FF00FF"/>
                </a:solidFill>
              </a:rPr>
              <a:t>=_____</a:t>
            </a:r>
            <a:r>
              <a:rPr kumimoji="1" lang="zh-CN" altLang="en-US" sz="2800" b="1" dirty="0">
                <a:solidFill>
                  <a:srgbClr val="FF00FF"/>
                </a:solidFill>
              </a:rPr>
              <a:t>。</a:t>
            </a:r>
            <a:endParaRPr kumimoji="1" lang="zh-CN" altLang="en-US" sz="2800" b="1" dirty="0">
              <a:solidFill>
                <a:srgbClr val="FF00FF"/>
              </a:solidFill>
              <a:latin typeface="宋体" panose="02010600030101010101" pitchFamily="2" charset="-122"/>
            </a:endParaRPr>
          </a:p>
        </p:txBody>
      </p:sp>
      <p:sp>
        <p:nvSpPr>
          <p:cNvPr id="16" name="矩形 15"/>
          <p:cNvSpPr/>
          <p:nvPr/>
        </p:nvSpPr>
        <p:spPr>
          <a:xfrm>
            <a:off x="1985903" y="1781762"/>
            <a:ext cx="2348720" cy="523220"/>
          </a:xfrm>
          <a:prstGeom prst="rect">
            <a:avLst/>
          </a:prstGeom>
        </p:spPr>
        <p:txBody>
          <a:bodyPr wrap="none">
            <a:spAutoFit/>
          </a:bodyPr>
          <a:lstStyle/>
          <a:p>
            <a:r>
              <a:rPr kumimoji="1" lang="zh-CN" altLang="en-US" sz="2800" b="1" dirty="0">
                <a:solidFill>
                  <a:srgbClr val="009900"/>
                </a:solidFill>
                <a:latin typeface="宋体" panose="02010600030101010101" pitchFamily="2" charset="-122"/>
              </a:rPr>
              <a:t>薛定谔方程为</a:t>
            </a:r>
            <a:endParaRPr lang="zh-CN" altLang="en-US" sz="2800" dirty="0"/>
          </a:p>
        </p:txBody>
      </p:sp>
      <p:graphicFrame>
        <p:nvGraphicFramePr>
          <p:cNvPr id="17" name="Object 11"/>
          <p:cNvGraphicFramePr>
            <a:graphicFrameLocks noChangeAspect="1"/>
          </p:cNvGraphicFramePr>
          <p:nvPr>
            <p:extLst>
              <p:ext uri="{D42A27DB-BD31-4B8C-83A1-F6EECF244321}">
                <p14:modId xmlns:p14="http://schemas.microsoft.com/office/powerpoint/2010/main" val="1975914656"/>
              </p:ext>
            </p:extLst>
          </p:nvPr>
        </p:nvGraphicFramePr>
        <p:xfrm>
          <a:off x="3039616" y="3474543"/>
          <a:ext cx="3224212" cy="592138"/>
        </p:xfrm>
        <a:graphic>
          <a:graphicData uri="http://schemas.openxmlformats.org/presentationml/2006/ole">
            <mc:AlternateContent xmlns:mc="http://schemas.openxmlformats.org/markup-compatibility/2006">
              <mc:Choice xmlns:v="urn:schemas-microsoft-com:vml" Requires="v">
                <p:oleObj spid="_x0000_s374291" name="公式" r:id="rId5" imgW="1307880" imgH="215640" progId="Equation.3">
                  <p:embed/>
                </p:oleObj>
              </mc:Choice>
              <mc:Fallback>
                <p:oleObj name="公式" r:id="rId5" imgW="1307880" imgH="215640" progId="Equation.3">
                  <p:embed/>
                  <p:pic>
                    <p:nvPicPr>
                      <p:cNvPr id="21" name="Object 11"/>
                      <p:cNvPicPr>
                        <a:picLocks noChangeAspect="1" noChangeArrowheads="1"/>
                      </p:cNvPicPr>
                      <p:nvPr/>
                    </p:nvPicPr>
                    <p:blipFill>
                      <a:blip r:embed="rId6"/>
                      <a:srcRect/>
                      <a:stretch>
                        <a:fillRect/>
                      </a:stretch>
                    </p:blipFill>
                    <p:spPr bwMode="auto">
                      <a:xfrm>
                        <a:off x="3039616" y="3474543"/>
                        <a:ext cx="3224212" cy="592138"/>
                      </a:xfrm>
                      <a:prstGeom prst="rect">
                        <a:avLst/>
                      </a:prstGeom>
                      <a:noFill/>
                      <a:ln>
                        <a:noFill/>
                      </a:ln>
                      <a:effectLst/>
                      <a:extLst/>
                    </p:spPr>
                  </p:pic>
                </p:oleObj>
              </mc:Fallback>
            </mc:AlternateContent>
          </a:graphicData>
        </a:graphic>
      </p:graphicFrame>
      <p:sp>
        <p:nvSpPr>
          <p:cNvPr id="18" name="矩形 17"/>
          <p:cNvSpPr/>
          <p:nvPr/>
        </p:nvSpPr>
        <p:spPr>
          <a:xfrm>
            <a:off x="1985903" y="3387277"/>
            <a:ext cx="906017" cy="523220"/>
          </a:xfrm>
          <a:prstGeom prst="rect">
            <a:avLst/>
          </a:prstGeom>
        </p:spPr>
        <p:txBody>
          <a:bodyPr wrap="none">
            <a:spAutoFit/>
          </a:bodyPr>
          <a:lstStyle/>
          <a:p>
            <a:r>
              <a:rPr kumimoji="1" lang="zh-CN" altLang="en-US" sz="2800" b="1" dirty="0">
                <a:solidFill>
                  <a:srgbClr val="0000FF"/>
                </a:solidFill>
              </a:rPr>
              <a:t>解为</a:t>
            </a:r>
            <a:endParaRPr lang="zh-CN" altLang="en-US" sz="2800" dirty="0"/>
          </a:p>
        </p:txBody>
      </p:sp>
      <p:graphicFrame>
        <p:nvGraphicFramePr>
          <p:cNvPr id="19" name="Object 5"/>
          <p:cNvGraphicFramePr>
            <a:graphicFrameLocks noChangeAspect="1"/>
          </p:cNvGraphicFramePr>
          <p:nvPr>
            <p:extLst>
              <p:ext uri="{D42A27DB-BD31-4B8C-83A1-F6EECF244321}">
                <p14:modId xmlns:p14="http://schemas.microsoft.com/office/powerpoint/2010/main" val="1741607971"/>
              </p:ext>
            </p:extLst>
          </p:nvPr>
        </p:nvGraphicFramePr>
        <p:xfrm>
          <a:off x="6757942" y="3027862"/>
          <a:ext cx="2230438" cy="1317625"/>
        </p:xfrm>
        <a:graphic>
          <a:graphicData uri="http://schemas.openxmlformats.org/presentationml/2006/ole">
            <mc:AlternateContent xmlns:mc="http://schemas.openxmlformats.org/markup-compatibility/2006">
              <mc:Choice xmlns:v="urn:schemas-microsoft-com:vml" Requires="v">
                <p:oleObj spid="_x0000_s374292" name="公式" r:id="rId7" imgW="711000" imgH="444240" progId="Equation.3">
                  <p:embed/>
                </p:oleObj>
              </mc:Choice>
              <mc:Fallback>
                <p:oleObj name="公式" r:id="rId7" imgW="711000" imgH="444240" progId="Equation.3">
                  <p:embed/>
                  <p:pic>
                    <p:nvPicPr>
                      <p:cNvPr id="40" name="Object 5"/>
                      <p:cNvPicPr>
                        <a:picLocks noChangeAspect="1" noChangeArrowheads="1"/>
                      </p:cNvPicPr>
                      <p:nvPr/>
                    </p:nvPicPr>
                    <p:blipFill>
                      <a:blip r:embed="rId8"/>
                      <a:srcRect/>
                      <a:stretch>
                        <a:fillRect/>
                      </a:stretch>
                    </p:blipFill>
                    <p:spPr bwMode="auto">
                      <a:xfrm>
                        <a:off x="6757942" y="3027862"/>
                        <a:ext cx="2230438"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188568910"/>
              </p:ext>
            </p:extLst>
          </p:nvPr>
        </p:nvGraphicFramePr>
        <p:xfrm>
          <a:off x="2808651" y="2342051"/>
          <a:ext cx="4001817" cy="1100500"/>
        </p:xfrm>
        <a:graphic>
          <a:graphicData uri="http://schemas.openxmlformats.org/presentationml/2006/ole">
            <mc:AlternateContent xmlns:mc="http://schemas.openxmlformats.org/markup-compatibility/2006">
              <mc:Choice xmlns:v="urn:schemas-microsoft-com:vml" Requires="v">
                <p:oleObj spid="_x0000_s374293" name="公式" r:id="rId9" imgW="1523880" imgH="419040" progId="Equation.3">
                  <p:embed/>
                </p:oleObj>
              </mc:Choice>
              <mc:Fallback>
                <p:oleObj name="公式" r:id="rId9" imgW="1523880" imgH="419040" progId="Equation.3">
                  <p:embed/>
                  <p:pic>
                    <p:nvPicPr>
                      <p:cNvPr id="41" name="对象 40"/>
                      <p:cNvPicPr/>
                      <p:nvPr/>
                    </p:nvPicPr>
                    <p:blipFill>
                      <a:blip r:embed="rId10"/>
                      <a:stretch>
                        <a:fillRect/>
                      </a:stretch>
                    </p:blipFill>
                    <p:spPr>
                      <a:xfrm>
                        <a:off x="2808651" y="2342051"/>
                        <a:ext cx="4001817" cy="1100500"/>
                      </a:xfrm>
                      <a:prstGeom prst="rect">
                        <a:avLst/>
                      </a:prstGeom>
                    </p:spPr>
                  </p:pic>
                </p:oleObj>
              </mc:Fallback>
            </mc:AlternateContent>
          </a:graphicData>
        </a:graphic>
      </p:graphicFrame>
      <p:sp>
        <p:nvSpPr>
          <p:cNvPr id="21" name="矩形 20"/>
          <p:cNvSpPr/>
          <p:nvPr/>
        </p:nvSpPr>
        <p:spPr>
          <a:xfrm>
            <a:off x="811542" y="4241474"/>
            <a:ext cx="1627369" cy="523220"/>
          </a:xfrm>
          <a:prstGeom prst="rect">
            <a:avLst/>
          </a:prstGeom>
        </p:spPr>
        <p:txBody>
          <a:bodyPr wrap="none">
            <a:spAutoFit/>
          </a:bodyPr>
          <a:lstStyle/>
          <a:p>
            <a:r>
              <a:rPr kumimoji="1" lang="zh-CN" altLang="en-US" sz="2800" b="1" dirty="0">
                <a:solidFill>
                  <a:srgbClr val="C00000"/>
                </a:solidFill>
              </a:rPr>
              <a:t>边界条件</a:t>
            </a:r>
            <a:endParaRPr lang="zh-CN" altLang="en-US" sz="2800" dirty="0">
              <a:solidFill>
                <a:srgbClr val="C00000"/>
              </a:solidFill>
            </a:endParaRPr>
          </a:p>
        </p:txBody>
      </p:sp>
      <p:graphicFrame>
        <p:nvGraphicFramePr>
          <p:cNvPr id="22" name="Object 6"/>
          <p:cNvGraphicFramePr>
            <a:graphicFrameLocks noChangeAspect="1"/>
          </p:cNvGraphicFramePr>
          <p:nvPr>
            <p:extLst>
              <p:ext uri="{D42A27DB-BD31-4B8C-83A1-F6EECF244321}">
                <p14:modId xmlns:p14="http://schemas.microsoft.com/office/powerpoint/2010/main" val="442256931"/>
              </p:ext>
            </p:extLst>
          </p:nvPr>
        </p:nvGraphicFramePr>
        <p:xfrm>
          <a:off x="2628900" y="4249738"/>
          <a:ext cx="4459288" cy="561975"/>
        </p:xfrm>
        <a:graphic>
          <a:graphicData uri="http://schemas.openxmlformats.org/presentationml/2006/ole">
            <mc:AlternateContent xmlns:mc="http://schemas.openxmlformats.org/markup-compatibility/2006">
              <mc:Choice xmlns:v="urn:schemas-microsoft-com:vml" Requires="v">
                <p:oleObj spid="_x0000_s374294" name="Equation" r:id="rId11" imgW="1663560" imgH="203040" progId="Equation.DSMT4">
                  <p:embed/>
                </p:oleObj>
              </mc:Choice>
              <mc:Fallback>
                <p:oleObj name="Equation" r:id="rId11" imgW="1663560" imgH="203040" progId="Equation.DSMT4">
                  <p:embed/>
                  <p:pic>
                    <p:nvPicPr>
                      <p:cNvPr id="43" name="Object 6"/>
                      <p:cNvPicPr>
                        <a:picLocks noChangeAspect="1" noChangeArrowheads="1"/>
                      </p:cNvPicPr>
                      <p:nvPr/>
                    </p:nvPicPr>
                    <p:blipFill>
                      <a:blip r:embed="rId12"/>
                      <a:srcRect/>
                      <a:stretch>
                        <a:fillRect/>
                      </a:stretch>
                    </p:blipFill>
                    <p:spPr bwMode="auto">
                      <a:xfrm>
                        <a:off x="2628900" y="4249738"/>
                        <a:ext cx="4459288" cy="561975"/>
                      </a:xfrm>
                      <a:prstGeom prst="rect">
                        <a:avLst/>
                      </a:prstGeom>
                      <a:noFill/>
                      <a:ln>
                        <a:noFill/>
                      </a:ln>
                      <a:effectLst/>
                      <a:extLst/>
                    </p:spPr>
                  </p:pic>
                </p:oleObj>
              </mc:Fallback>
            </mc:AlternateContent>
          </a:graphicData>
        </a:graphic>
      </p:graphicFrame>
      <p:graphicFrame>
        <p:nvGraphicFramePr>
          <p:cNvPr id="23" name="Object 6"/>
          <p:cNvGraphicFramePr>
            <a:graphicFrameLocks noChangeAspect="1"/>
          </p:cNvGraphicFramePr>
          <p:nvPr>
            <p:extLst>
              <p:ext uri="{D42A27DB-BD31-4B8C-83A1-F6EECF244321}">
                <p14:modId xmlns:p14="http://schemas.microsoft.com/office/powerpoint/2010/main" val="3606553847"/>
              </p:ext>
            </p:extLst>
          </p:nvPr>
        </p:nvGraphicFramePr>
        <p:xfrm>
          <a:off x="6338997" y="5042163"/>
          <a:ext cx="1635125" cy="531812"/>
        </p:xfrm>
        <a:graphic>
          <a:graphicData uri="http://schemas.openxmlformats.org/presentationml/2006/ole">
            <mc:AlternateContent xmlns:mc="http://schemas.openxmlformats.org/markup-compatibility/2006">
              <mc:Choice xmlns:v="urn:schemas-microsoft-com:vml" Requires="v">
                <p:oleObj spid="_x0000_s374295" name="Equation" r:id="rId13" imgW="476176" imgH="114182" progId="Equation.3">
                  <p:embed/>
                </p:oleObj>
              </mc:Choice>
              <mc:Fallback>
                <p:oleObj name="Equation" r:id="rId13" imgW="476176" imgH="114182" progId="Equation.3">
                  <p:embed/>
                  <p:pic>
                    <p:nvPicPr>
                      <p:cNvPr id="44"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38997" y="5042163"/>
                        <a:ext cx="163512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588481586"/>
              </p:ext>
            </p:extLst>
          </p:nvPr>
        </p:nvGraphicFramePr>
        <p:xfrm>
          <a:off x="3510405" y="5023785"/>
          <a:ext cx="1620838" cy="461963"/>
        </p:xfrm>
        <a:graphic>
          <a:graphicData uri="http://schemas.openxmlformats.org/presentationml/2006/ole">
            <mc:AlternateContent xmlns:mc="http://schemas.openxmlformats.org/markup-compatibility/2006">
              <mc:Choice xmlns:v="urn:schemas-microsoft-com:vml" Requires="v">
                <p:oleObj spid="_x0000_s374296" name="公式" r:id="rId15" imgW="622080" imgH="177480" progId="Equation.3">
                  <p:embed/>
                </p:oleObj>
              </mc:Choice>
              <mc:Fallback>
                <p:oleObj name="公式" r:id="rId15" imgW="622080" imgH="177480" progId="Equation.3">
                  <p:embed/>
                  <p:pic>
                    <p:nvPicPr>
                      <p:cNvPr id="45" name="对象 44"/>
                      <p:cNvPicPr/>
                      <p:nvPr/>
                    </p:nvPicPr>
                    <p:blipFill>
                      <a:blip r:embed="rId16"/>
                      <a:stretch>
                        <a:fillRect/>
                      </a:stretch>
                    </p:blipFill>
                    <p:spPr>
                      <a:xfrm>
                        <a:off x="3510405" y="5023785"/>
                        <a:ext cx="1620838" cy="461963"/>
                      </a:xfrm>
                      <a:prstGeom prst="rect">
                        <a:avLst/>
                      </a:prstGeom>
                    </p:spPr>
                  </p:pic>
                </p:oleObj>
              </mc:Fallback>
            </mc:AlternateContent>
          </a:graphicData>
        </a:graphic>
      </p:graphicFrame>
      <p:sp>
        <p:nvSpPr>
          <p:cNvPr id="25" name="AutoShape 8"/>
          <p:cNvSpPr>
            <a:spLocks noChangeArrowheads="1"/>
          </p:cNvSpPr>
          <p:nvPr/>
        </p:nvSpPr>
        <p:spPr bwMode="auto">
          <a:xfrm>
            <a:off x="7273033" y="4468769"/>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AutoShape 8"/>
          <p:cNvSpPr>
            <a:spLocks noChangeArrowheads="1"/>
          </p:cNvSpPr>
          <p:nvPr/>
        </p:nvSpPr>
        <p:spPr bwMode="auto">
          <a:xfrm>
            <a:off x="2324829" y="5132874"/>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AutoShape 8"/>
          <p:cNvSpPr>
            <a:spLocks noChangeArrowheads="1"/>
          </p:cNvSpPr>
          <p:nvPr/>
        </p:nvSpPr>
        <p:spPr bwMode="auto">
          <a:xfrm>
            <a:off x="5301999" y="5144259"/>
            <a:ext cx="700143" cy="241182"/>
          </a:xfrm>
          <a:prstGeom prst="rightArrow">
            <a:avLst>
              <a:gd name="adj1" fmla="val 50000"/>
              <a:gd name="adj2" fmla="val 95879"/>
            </a:avLst>
          </a:prstGeom>
          <a:solidFill>
            <a:srgbClr val="33CC33"/>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8" name="Object 11"/>
          <p:cNvGraphicFramePr>
            <a:graphicFrameLocks noChangeAspect="1"/>
          </p:cNvGraphicFramePr>
          <p:nvPr>
            <p:extLst>
              <p:ext uri="{D42A27DB-BD31-4B8C-83A1-F6EECF244321}">
                <p14:modId xmlns:p14="http://schemas.microsoft.com/office/powerpoint/2010/main" val="1494030016"/>
              </p:ext>
            </p:extLst>
          </p:nvPr>
        </p:nvGraphicFramePr>
        <p:xfrm>
          <a:off x="8454982" y="4339397"/>
          <a:ext cx="2347913" cy="557212"/>
        </p:xfrm>
        <a:graphic>
          <a:graphicData uri="http://schemas.openxmlformats.org/presentationml/2006/ole">
            <mc:AlternateContent xmlns:mc="http://schemas.openxmlformats.org/markup-compatibility/2006">
              <mc:Choice xmlns:v="urn:schemas-microsoft-com:vml" Requires="v">
                <p:oleObj spid="_x0000_s374297" name="Equation" r:id="rId17" imgW="952200" imgH="203040" progId="Equation.DSMT4">
                  <p:embed/>
                </p:oleObj>
              </mc:Choice>
              <mc:Fallback>
                <p:oleObj name="Equation" r:id="rId17" imgW="952200" imgH="203040" progId="Equation.DSMT4">
                  <p:embed/>
                  <p:pic>
                    <p:nvPicPr>
                      <p:cNvPr id="49" name="Object 11"/>
                      <p:cNvPicPr>
                        <a:picLocks noChangeAspect="1" noChangeArrowheads="1"/>
                      </p:cNvPicPr>
                      <p:nvPr/>
                    </p:nvPicPr>
                    <p:blipFill>
                      <a:blip r:embed="rId18"/>
                      <a:srcRect/>
                      <a:stretch>
                        <a:fillRect/>
                      </a:stretch>
                    </p:blipFill>
                    <p:spPr bwMode="auto">
                      <a:xfrm>
                        <a:off x="8454982" y="4339397"/>
                        <a:ext cx="2347913" cy="557212"/>
                      </a:xfrm>
                      <a:prstGeom prst="rect">
                        <a:avLst/>
                      </a:prstGeom>
                      <a:noFill/>
                      <a:ln>
                        <a:noFill/>
                      </a:ln>
                      <a:effectLst/>
                      <a:extLst/>
                    </p:spPr>
                  </p:pic>
                </p:oleObj>
              </mc:Fallback>
            </mc:AlternateContent>
          </a:graphicData>
        </a:graphic>
      </p:graphicFrame>
      <p:graphicFrame>
        <p:nvGraphicFramePr>
          <p:cNvPr id="29" name="Object 7"/>
          <p:cNvGraphicFramePr>
            <a:graphicFrameLocks noChangeAspect="1"/>
          </p:cNvGraphicFramePr>
          <p:nvPr>
            <p:extLst>
              <p:ext uri="{D42A27DB-BD31-4B8C-83A1-F6EECF244321}">
                <p14:modId xmlns:p14="http://schemas.microsoft.com/office/powerpoint/2010/main" val="1278704526"/>
              </p:ext>
            </p:extLst>
          </p:nvPr>
        </p:nvGraphicFramePr>
        <p:xfrm>
          <a:off x="8342869" y="5130066"/>
          <a:ext cx="1863725" cy="608013"/>
        </p:xfrm>
        <a:graphic>
          <a:graphicData uri="http://schemas.openxmlformats.org/presentationml/2006/ole">
            <mc:AlternateContent xmlns:mc="http://schemas.openxmlformats.org/markup-compatibility/2006">
              <mc:Choice xmlns:v="urn:schemas-microsoft-com:vml" Requires="v">
                <p:oleObj spid="_x0000_s374298" name="Equation" r:id="rId19" imgW="552569" imgH="133347" progId="Equation.3">
                  <p:embed/>
                </p:oleObj>
              </mc:Choice>
              <mc:Fallback>
                <p:oleObj name="Equation" r:id="rId19" imgW="552569" imgH="133347" progId="Equation.3">
                  <p:embed/>
                  <p:pic>
                    <p:nvPicPr>
                      <p:cNvPr id="51"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42869" y="5130066"/>
                        <a:ext cx="1863725"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11"/>
          <p:cNvGraphicFramePr>
            <a:graphicFrameLocks noChangeAspect="1"/>
          </p:cNvGraphicFramePr>
          <p:nvPr>
            <p:extLst>
              <p:ext uri="{D42A27DB-BD31-4B8C-83A1-F6EECF244321}">
                <p14:modId xmlns:p14="http://schemas.microsoft.com/office/powerpoint/2010/main" val="2813237472"/>
              </p:ext>
            </p:extLst>
          </p:nvPr>
        </p:nvGraphicFramePr>
        <p:xfrm>
          <a:off x="3430588" y="5543550"/>
          <a:ext cx="2943225" cy="1219200"/>
        </p:xfrm>
        <a:graphic>
          <a:graphicData uri="http://schemas.openxmlformats.org/presentationml/2006/ole">
            <mc:AlternateContent xmlns:mc="http://schemas.openxmlformats.org/markup-compatibility/2006">
              <mc:Choice xmlns:v="urn:schemas-microsoft-com:vml" Requires="v">
                <p:oleObj spid="_x0000_s374299" name="Equation" r:id="rId21" imgW="1193760" imgH="444240" progId="Equation.DSMT4">
                  <p:embed/>
                </p:oleObj>
              </mc:Choice>
              <mc:Fallback>
                <p:oleObj name="Equation" r:id="rId21" imgW="1193760" imgH="444240" progId="Equation.DSMT4">
                  <p:embed/>
                  <p:pic>
                    <p:nvPicPr>
                      <p:cNvPr id="52" name="Object 11"/>
                      <p:cNvPicPr>
                        <a:picLocks noChangeAspect="1" noChangeArrowheads="1"/>
                      </p:cNvPicPr>
                      <p:nvPr/>
                    </p:nvPicPr>
                    <p:blipFill>
                      <a:blip r:embed="rId22"/>
                      <a:srcRect/>
                      <a:stretch>
                        <a:fillRect/>
                      </a:stretch>
                    </p:blipFill>
                    <p:spPr bwMode="auto">
                      <a:xfrm>
                        <a:off x="3430588" y="5543550"/>
                        <a:ext cx="2943225" cy="1219200"/>
                      </a:xfrm>
                      <a:prstGeom prst="rect">
                        <a:avLst/>
                      </a:prstGeom>
                      <a:noFill/>
                      <a:ln>
                        <a:noFill/>
                      </a:ln>
                      <a:effectLst/>
                      <a:extLst/>
                    </p:spPr>
                  </p:pic>
                </p:oleObj>
              </mc:Fallback>
            </mc:AlternateContent>
          </a:graphicData>
        </a:graphic>
      </p:graphicFrame>
      <p:graphicFrame>
        <p:nvGraphicFramePr>
          <p:cNvPr id="31" name="Object 41"/>
          <p:cNvGraphicFramePr>
            <a:graphicFrameLocks noChangeAspect="1"/>
          </p:cNvGraphicFramePr>
          <p:nvPr>
            <p:extLst>
              <p:ext uri="{D42A27DB-BD31-4B8C-83A1-F6EECF244321}">
                <p14:modId xmlns:p14="http://schemas.microsoft.com/office/powerpoint/2010/main" val="4246381649"/>
              </p:ext>
            </p:extLst>
          </p:nvPr>
        </p:nvGraphicFramePr>
        <p:xfrm>
          <a:off x="7462838" y="2671763"/>
          <a:ext cx="501650" cy="361950"/>
        </p:xfrm>
        <a:graphic>
          <a:graphicData uri="http://schemas.openxmlformats.org/presentationml/2006/ole">
            <mc:AlternateContent xmlns:mc="http://schemas.openxmlformats.org/markup-compatibility/2006">
              <mc:Choice xmlns:v="urn:schemas-microsoft-com:vml" Requires="v">
                <p:oleObj spid="_x0000_s374300" name="Equation" r:id="rId23" imgW="228600" imgH="164880" progId="Equation.DSMT4">
                  <p:embed/>
                </p:oleObj>
              </mc:Choice>
              <mc:Fallback>
                <p:oleObj name="Equation" r:id="rId23" imgW="228600" imgH="164880" progId="Equation.DSMT4">
                  <p:embed/>
                  <p:pic>
                    <p:nvPicPr>
                      <p:cNvPr id="31" name="Object 41"/>
                      <p:cNvPicPr>
                        <a:picLocks noChangeAspect="1" noChangeArrowheads="1"/>
                      </p:cNvPicPr>
                      <p:nvPr/>
                    </p:nvPicPr>
                    <p:blipFill>
                      <a:blip r:embed="rId24"/>
                      <a:srcRect/>
                      <a:stretch>
                        <a:fillRect/>
                      </a:stretch>
                    </p:blipFill>
                    <p:spPr bwMode="auto">
                      <a:xfrm>
                        <a:off x="7462838" y="2671763"/>
                        <a:ext cx="50165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8958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heel(1)">
                                      <p:cBhvr>
                                        <p:cTn id="29" dur="20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arn(inVertical)">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arn(inVertical)">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circle(in)">
                                      <p:cBhvr>
                                        <p:cTn id="76" dur="20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500"/>
                                        <p:tgtEl>
                                          <p:spTgt spid="29"/>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circle(in)">
                                      <p:cBhvr>
                                        <p:cTn id="86"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p:bldP spid="25" grpId="0" animBg="1"/>
      <p:bldP spid="26" grpId="0"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p:cNvGrpSpPr>
            <a:grpSpLocks/>
          </p:cNvGrpSpPr>
          <p:nvPr/>
        </p:nvGrpSpPr>
        <p:grpSpPr bwMode="auto">
          <a:xfrm>
            <a:off x="7236575" y="237298"/>
            <a:ext cx="3541713" cy="3101975"/>
            <a:chOff x="3529" y="1658"/>
            <a:chExt cx="2231" cy="1954"/>
          </a:xfrm>
        </p:grpSpPr>
        <p:sp>
          <p:nvSpPr>
            <p:cNvPr id="3" name="Line 32"/>
            <p:cNvSpPr>
              <a:spLocks noChangeShapeType="1"/>
            </p:cNvSpPr>
            <p:nvPr/>
          </p:nvSpPr>
          <p:spPr bwMode="auto">
            <a:xfrm>
              <a:off x="4533" y="3150"/>
              <a:ext cx="1035" cy="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Line 33"/>
            <p:cNvSpPr>
              <a:spLocks noChangeShapeType="1"/>
            </p:cNvSpPr>
            <p:nvPr/>
          </p:nvSpPr>
          <p:spPr bwMode="auto">
            <a:xfrm flipH="1" flipV="1">
              <a:off x="3920" y="1731"/>
              <a:ext cx="0" cy="1389"/>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34"/>
            <p:cNvSpPr txBox="1">
              <a:spLocks noChangeArrowheads="1"/>
            </p:cNvSpPr>
            <p:nvPr/>
          </p:nvSpPr>
          <p:spPr bwMode="auto">
            <a:xfrm>
              <a:off x="4094" y="2633"/>
              <a:ext cx="85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GB" altLang="zh-CN" sz="2800" i="1" dirty="0">
                  <a:latin typeface="宋体" panose="02010600030101010101" pitchFamily="2" charset="-122"/>
                </a:rPr>
                <a:t>U</a:t>
              </a:r>
              <a:r>
                <a:rPr kumimoji="1" lang="en-US" altLang="zh-CN" sz="2800" dirty="0">
                  <a:latin typeface="宋体" panose="02010600030101010101" pitchFamily="2" charset="-122"/>
                </a:rPr>
                <a:t>= 0</a:t>
              </a:r>
            </a:p>
          </p:txBody>
        </p:sp>
        <p:sp>
          <p:nvSpPr>
            <p:cNvPr id="6" name="Text Box 35"/>
            <p:cNvSpPr txBox="1">
              <a:spLocks noChangeArrowheads="1"/>
            </p:cNvSpPr>
            <p:nvPr/>
          </p:nvSpPr>
          <p:spPr bwMode="auto">
            <a:xfrm>
              <a:off x="3529" y="2006"/>
              <a:ext cx="44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endParaRPr kumimoji="1" lang="en-US" altLang="zh-CN" sz="2800" dirty="0"/>
            </a:p>
          </p:txBody>
        </p:sp>
        <p:sp>
          <p:nvSpPr>
            <p:cNvPr id="7" name="Text Box 36"/>
            <p:cNvSpPr txBox="1">
              <a:spLocks noChangeArrowheads="1"/>
            </p:cNvSpPr>
            <p:nvPr/>
          </p:nvSpPr>
          <p:spPr bwMode="auto">
            <a:xfrm>
              <a:off x="5123" y="1903"/>
              <a:ext cx="40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p>
          </p:txBody>
        </p:sp>
        <p:sp>
          <p:nvSpPr>
            <p:cNvPr id="8" name="Text Box 37"/>
            <p:cNvSpPr txBox="1">
              <a:spLocks noChangeArrowheads="1"/>
            </p:cNvSpPr>
            <p:nvPr/>
          </p:nvSpPr>
          <p:spPr bwMode="auto">
            <a:xfrm>
              <a:off x="3993" y="1658"/>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i="1"/>
                <a:t>U</a:t>
              </a:r>
              <a:r>
                <a:rPr kumimoji="1" lang="en-US" altLang="zh-CN" sz="2800"/>
                <a:t>(</a:t>
              </a:r>
              <a:r>
                <a:rPr kumimoji="1" lang="en-US" altLang="zh-CN" sz="2800" i="1"/>
                <a:t>x</a:t>
              </a:r>
              <a:r>
                <a:rPr kumimoji="1" lang="en-US" altLang="zh-CN" sz="2800"/>
                <a:t>)</a:t>
              </a:r>
            </a:p>
          </p:txBody>
        </p:sp>
        <p:sp>
          <p:nvSpPr>
            <p:cNvPr id="9" name="Text Box 38"/>
            <p:cNvSpPr txBox="1">
              <a:spLocks noChangeArrowheads="1"/>
            </p:cNvSpPr>
            <p:nvPr/>
          </p:nvSpPr>
          <p:spPr bwMode="auto">
            <a:xfrm>
              <a:off x="5440" y="3129"/>
              <a:ext cx="32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x</a:t>
              </a:r>
            </a:p>
          </p:txBody>
        </p:sp>
        <p:graphicFrame>
          <p:nvGraphicFramePr>
            <p:cNvPr id="11" name="Object 40"/>
            <p:cNvGraphicFramePr>
              <a:graphicFrameLocks noChangeAspect="1"/>
            </p:cNvGraphicFramePr>
            <p:nvPr>
              <p:extLst>
                <p:ext uri="{D42A27DB-BD31-4B8C-83A1-F6EECF244321}">
                  <p14:modId xmlns:p14="http://schemas.microsoft.com/office/powerpoint/2010/main" val="696915494"/>
                </p:ext>
              </p:extLst>
            </p:nvPr>
          </p:nvGraphicFramePr>
          <p:xfrm>
            <a:off x="4452" y="3204"/>
            <a:ext cx="205" cy="287"/>
          </p:xfrm>
          <a:graphic>
            <a:graphicData uri="http://schemas.openxmlformats.org/presentationml/2006/ole">
              <mc:AlternateContent xmlns:mc="http://schemas.openxmlformats.org/markup-compatibility/2006">
                <mc:Choice xmlns:v="urn:schemas-microsoft-com:vml" Requires="v">
                  <p:oleObj spid="_x0000_s405524" name="Equation" r:id="rId4" imgW="126725" imgH="177415" progId="Equation.3">
                    <p:embed/>
                  </p:oleObj>
                </mc:Choice>
                <mc:Fallback>
                  <p:oleObj name="Equation" r:id="rId4" imgW="126725" imgH="17741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2" y="3204"/>
                          <a:ext cx="205" cy="287"/>
                        </a:xfrm>
                        <a:prstGeom prst="rect">
                          <a:avLst/>
                        </a:prstGeom>
                        <a:noFill/>
                        <a:ln>
                          <a:noFill/>
                        </a:ln>
                        <a:effectLst/>
                        <a:extLst/>
                      </p:spPr>
                    </p:pic>
                  </p:oleObj>
                </mc:Fallback>
              </mc:AlternateContent>
            </a:graphicData>
          </a:graphic>
        </p:graphicFrame>
        <p:graphicFrame>
          <p:nvGraphicFramePr>
            <p:cNvPr id="12" name="Object 41"/>
            <p:cNvGraphicFramePr>
              <a:graphicFrameLocks noChangeAspect="1"/>
            </p:cNvGraphicFramePr>
            <p:nvPr>
              <p:extLst>
                <p:ext uri="{D42A27DB-BD31-4B8C-83A1-F6EECF244321}">
                  <p14:modId xmlns:p14="http://schemas.microsoft.com/office/powerpoint/2010/main" val="2062648847"/>
                </p:ext>
              </p:extLst>
            </p:nvPr>
          </p:nvGraphicFramePr>
          <p:xfrm>
            <a:off x="4956" y="3181"/>
            <a:ext cx="421" cy="245"/>
          </p:xfrm>
          <a:graphic>
            <a:graphicData uri="http://schemas.openxmlformats.org/presentationml/2006/ole">
              <mc:AlternateContent xmlns:mc="http://schemas.openxmlformats.org/markup-compatibility/2006">
                <mc:Choice xmlns:v="urn:schemas-microsoft-com:vml" Requires="v">
                  <p:oleObj spid="_x0000_s405525" name="公式" r:id="rId6" imgW="304560" imgH="177480" progId="Equation.3">
                    <p:embed/>
                  </p:oleObj>
                </mc:Choice>
                <mc:Fallback>
                  <p:oleObj name="公式" r:id="rId6" imgW="304560" imgH="177480" progId="Equation.3">
                    <p:embed/>
                    <p:pic>
                      <p:nvPicPr>
                        <p:cNvPr id="0" name=""/>
                        <p:cNvPicPr>
                          <a:picLocks noChangeAspect="1" noChangeArrowheads="1"/>
                        </p:cNvPicPr>
                        <p:nvPr/>
                      </p:nvPicPr>
                      <p:blipFill>
                        <a:blip r:embed="rId7"/>
                        <a:srcRect/>
                        <a:stretch>
                          <a:fillRect/>
                        </a:stretch>
                      </p:blipFill>
                      <p:spPr bwMode="auto">
                        <a:xfrm>
                          <a:off x="4956" y="3181"/>
                          <a:ext cx="421"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42"/>
            <p:cNvSpPr>
              <a:spLocks noChangeShapeType="1"/>
            </p:cNvSpPr>
            <p:nvPr/>
          </p:nvSpPr>
          <p:spPr bwMode="auto">
            <a:xfrm flipV="1">
              <a:off x="5127" y="2014"/>
              <a:ext cx="0" cy="113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43"/>
            <p:cNvSpPr>
              <a:spLocks noChangeShapeType="1"/>
            </p:cNvSpPr>
            <p:nvPr/>
          </p:nvSpPr>
          <p:spPr bwMode="auto">
            <a:xfrm flipH="1" flipV="1">
              <a:off x="3925" y="1981"/>
              <a:ext cx="0" cy="11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Line 43"/>
          <p:cNvSpPr>
            <a:spLocks noChangeShapeType="1"/>
          </p:cNvSpPr>
          <p:nvPr/>
        </p:nvSpPr>
        <p:spPr bwMode="auto">
          <a:xfrm flipV="1">
            <a:off x="7873161" y="2579441"/>
            <a:ext cx="1915622" cy="115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矩形 15"/>
          <p:cNvSpPr/>
          <p:nvPr/>
        </p:nvSpPr>
        <p:spPr>
          <a:xfrm>
            <a:off x="2038138" y="249396"/>
            <a:ext cx="5219915" cy="1815882"/>
          </a:xfrm>
          <a:prstGeom prst="rect">
            <a:avLst/>
          </a:prstGeom>
        </p:spPr>
        <p:txBody>
          <a:bodyPr wrap="square">
            <a:spAutoFit/>
          </a:bodyPr>
          <a:lstStyle/>
          <a:p>
            <a:r>
              <a:rPr lang="zh-CN" altLang="en-US" sz="2800" b="1" dirty="0">
                <a:solidFill>
                  <a:srgbClr val="FF0000"/>
                </a:solidFill>
                <a:latin typeface="宋体" panose="02010600030101010101" pitchFamily="2" charset="-122"/>
              </a:rPr>
              <a:t>练习：</a:t>
            </a:r>
            <a:r>
              <a:rPr kumimoji="1" lang="zh-CN" altLang="en-US" sz="2800" b="1" dirty="0">
                <a:solidFill>
                  <a:srgbClr val="0000FF"/>
                </a:solidFill>
                <a:latin typeface="Symbol" panose="05050102010706020507" pitchFamily="18" charset="2"/>
              </a:rPr>
              <a:t>已知</a:t>
            </a:r>
            <a:r>
              <a:rPr kumimoji="1" lang="zh-CN" altLang="en-US" sz="2800" b="1" dirty="0">
                <a:solidFill>
                  <a:srgbClr val="0000FF"/>
                </a:solidFill>
              </a:rPr>
              <a:t>一维无限深方势阱，把原点取在中心，</a:t>
            </a:r>
            <a:r>
              <a:rPr kumimoji="1" lang="zh-CN" altLang="en-US" sz="2800" b="1" dirty="0">
                <a:solidFill>
                  <a:srgbClr val="009900"/>
                </a:solidFill>
                <a:latin typeface="宋体" panose="02010600030101010101" pitchFamily="2" charset="-122"/>
              </a:rPr>
              <a:t>薛定谔方程为</a:t>
            </a:r>
            <a:r>
              <a:rPr kumimoji="1" lang="en-US" altLang="zh-CN" sz="2800" b="1" dirty="0">
                <a:solidFill>
                  <a:srgbClr val="0000FF"/>
                </a:solidFill>
              </a:rPr>
              <a:t>______</a:t>
            </a:r>
            <a:r>
              <a:rPr kumimoji="1" lang="en-US" altLang="zh-CN" sz="2800" b="1" dirty="0">
                <a:solidFill>
                  <a:srgbClr val="009900"/>
                </a:solidFill>
                <a:latin typeface="宋体" panose="02010600030101010101" pitchFamily="2" charset="-122"/>
              </a:rPr>
              <a:t>,</a:t>
            </a:r>
            <a:r>
              <a:rPr kumimoji="1" lang="zh-CN" altLang="en-US" sz="2800" b="1" dirty="0">
                <a:solidFill>
                  <a:srgbClr val="C00000"/>
                </a:solidFill>
              </a:rPr>
              <a:t>边界条件为</a:t>
            </a:r>
            <a:r>
              <a:rPr kumimoji="1" lang="en-US" altLang="zh-CN" sz="2800" b="1" dirty="0">
                <a:solidFill>
                  <a:srgbClr val="C00000"/>
                </a:solidFill>
              </a:rPr>
              <a:t>______</a:t>
            </a:r>
            <a:r>
              <a:rPr kumimoji="1" lang="en-US" altLang="zh-CN" sz="2800" dirty="0">
                <a:solidFill>
                  <a:srgbClr val="C00000"/>
                </a:solidFill>
                <a:latin typeface="宋体" panose="02010600030101010101" pitchFamily="2" charset="-122"/>
              </a:rPr>
              <a:t>,</a:t>
            </a:r>
            <a:r>
              <a:rPr kumimoji="1" lang="zh-CN" altLang="en-US" sz="2800" b="1" dirty="0">
                <a:solidFill>
                  <a:srgbClr val="FF00FF"/>
                </a:solidFill>
              </a:rPr>
              <a:t>归一化波函数</a:t>
            </a:r>
            <a:r>
              <a:rPr kumimoji="1" lang="en-US" altLang="zh-CN" sz="2800" b="1" dirty="0">
                <a:solidFill>
                  <a:srgbClr val="FF00FF"/>
                </a:solidFill>
              </a:rPr>
              <a:t>=_____</a:t>
            </a:r>
            <a:r>
              <a:rPr kumimoji="1" lang="zh-CN" altLang="en-US" sz="2800" b="1" dirty="0">
                <a:solidFill>
                  <a:srgbClr val="FF00FF"/>
                </a:solidFill>
              </a:rPr>
              <a:t>。</a:t>
            </a:r>
            <a:endParaRPr kumimoji="1" lang="zh-CN" altLang="en-US" sz="2800" b="1" dirty="0">
              <a:solidFill>
                <a:srgbClr val="FF00FF"/>
              </a:solidFill>
              <a:latin typeface="宋体" panose="02010600030101010101" pitchFamily="2" charset="-122"/>
            </a:endParaRPr>
          </a:p>
        </p:txBody>
      </p:sp>
      <p:sp>
        <p:nvSpPr>
          <p:cNvPr id="20" name="矩形 19"/>
          <p:cNvSpPr/>
          <p:nvPr/>
        </p:nvSpPr>
        <p:spPr>
          <a:xfrm>
            <a:off x="2053019" y="1986846"/>
            <a:ext cx="2348720" cy="523220"/>
          </a:xfrm>
          <a:prstGeom prst="rect">
            <a:avLst/>
          </a:prstGeom>
        </p:spPr>
        <p:txBody>
          <a:bodyPr wrap="none">
            <a:spAutoFit/>
          </a:bodyPr>
          <a:lstStyle/>
          <a:p>
            <a:r>
              <a:rPr kumimoji="1" lang="zh-CN" altLang="en-US" sz="2800" b="1" dirty="0">
                <a:solidFill>
                  <a:srgbClr val="009900"/>
                </a:solidFill>
                <a:latin typeface="宋体" panose="02010600030101010101" pitchFamily="2" charset="-122"/>
              </a:rPr>
              <a:t>薛定谔方程为</a:t>
            </a:r>
            <a:endParaRPr lang="zh-CN" altLang="en-US" sz="2800" dirty="0"/>
          </a:p>
        </p:txBody>
      </p:sp>
      <p:graphicFrame>
        <p:nvGraphicFramePr>
          <p:cNvPr id="21" name="Object 11"/>
          <p:cNvGraphicFramePr>
            <a:graphicFrameLocks noChangeAspect="1"/>
          </p:cNvGraphicFramePr>
          <p:nvPr>
            <p:extLst>
              <p:ext uri="{D42A27DB-BD31-4B8C-83A1-F6EECF244321}">
                <p14:modId xmlns:p14="http://schemas.microsoft.com/office/powerpoint/2010/main" val="384459941"/>
              </p:ext>
            </p:extLst>
          </p:nvPr>
        </p:nvGraphicFramePr>
        <p:xfrm>
          <a:off x="3039616" y="3474543"/>
          <a:ext cx="3224212" cy="592138"/>
        </p:xfrm>
        <a:graphic>
          <a:graphicData uri="http://schemas.openxmlformats.org/presentationml/2006/ole">
            <mc:AlternateContent xmlns:mc="http://schemas.openxmlformats.org/markup-compatibility/2006">
              <mc:Choice xmlns:v="urn:schemas-microsoft-com:vml" Requires="v">
                <p:oleObj spid="_x0000_s405526" name="公式" r:id="rId8" imgW="1307880" imgH="215640" progId="Equation.3">
                  <p:embed/>
                </p:oleObj>
              </mc:Choice>
              <mc:Fallback>
                <p:oleObj name="公式" r:id="rId8" imgW="1307880" imgH="215640" progId="Equation.3">
                  <p:embed/>
                  <p:pic>
                    <p:nvPicPr>
                      <p:cNvPr id="0" name=""/>
                      <p:cNvPicPr>
                        <a:picLocks noChangeAspect="1" noChangeArrowheads="1"/>
                      </p:cNvPicPr>
                      <p:nvPr/>
                    </p:nvPicPr>
                    <p:blipFill>
                      <a:blip r:embed="rId9"/>
                      <a:srcRect/>
                      <a:stretch>
                        <a:fillRect/>
                      </a:stretch>
                    </p:blipFill>
                    <p:spPr bwMode="auto">
                      <a:xfrm>
                        <a:off x="3039616" y="3474543"/>
                        <a:ext cx="3224212" cy="592138"/>
                      </a:xfrm>
                      <a:prstGeom prst="rect">
                        <a:avLst/>
                      </a:prstGeom>
                      <a:noFill/>
                      <a:ln>
                        <a:noFill/>
                      </a:ln>
                      <a:effectLst/>
                      <a:extLst/>
                    </p:spPr>
                  </p:pic>
                </p:oleObj>
              </mc:Fallback>
            </mc:AlternateContent>
          </a:graphicData>
        </a:graphic>
      </p:graphicFrame>
      <p:sp>
        <p:nvSpPr>
          <p:cNvPr id="22" name="矩形 21"/>
          <p:cNvSpPr/>
          <p:nvPr/>
        </p:nvSpPr>
        <p:spPr>
          <a:xfrm>
            <a:off x="1985903" y="3387277"/>
            <a:ext cx="906017" cy="523220"/>
          </a:xfrm>
          <a:prstGeom prst="rect">
            <a:avLst/>
          </a:prstGeom>
        </p:spPr>
        <p:txBody>
          <a:bodyPr wrap="none">
            <a:spAutoFit/>
          </a:bodyPr>
          <a:lstStyle/>
          <a:p>
            <a:r>
              <a:rPr kumimoji="1" lang="zh-CN" altLang="en-US" sz="2800" b="1" dirty="0">
                <a:solidFill>
                  <a:srgbClr val="0000FF"/>
                </a:solidFill>
              </a:rPr>
              <a:t>解为</a:t>
            </a:r>
            <a:endParaRPr lang="zh-CN" altLang="en-US" sz="2800" dirty="0"/>
          </a:p>
        </p:txBody>
      </p:sp>
      <p:graphicFrame>
        <p:nvGraphicFramePr>
          <p:cNvPr id="40" name="Object 5"/>
          <p:cNvGraphicFramePr>
            <a:graphicFrameLocks noChangeAspect="1"/>
          </p:cNvGraphicFramePr>
          <p:nvPr>
            <p:extLst>
              <p:ext uri="{D42A27DB-BD31-4B8C-83A1-F6EECF244321}">
                <p14:modId xmlns:p14="http://schemas.microsoft.com/office/powerpoint/2010/main" val="1110939617"/>
              </p:ext>
            </p:extLst>
          </p:nvPr>
        </p:nvGraphicFramePr>
        <p:xfrm>
          <a:off x="6757942" y="3027862"/>
          <a:ext cx="2230438" cy="1317625"/>
        </p:xfrm>
        <a:graphic>
          <a:graphicData uri="http://schemas.openxmlformats.org/presentationml/2006/ole">
            <mc:AlternateContent xmlns:mc="http://schemas.openxmlformats.org/markup-compatibility/2006">
              <mc:Choice xmlns:v="urn:schemas-microsoft-com:vml" Requires="v">
                <p:oleObj spid="_x0000_s405527" name="公式" r:id="rId10" imgW="711000" imgH="444240" progId="Equation.3">
                  <p:embed/>
                </p:oleObj>
              </mc:Choice>
              <mc:Fallback>
                <p:oleObj name="公式" r:id="rId10" imgW="711000" imgH="444240" progId="Equation.3">
                  <p:embed/>
                  <p:pic>
                    <p:nvPicPr>
                      <p:cNvPr id="0" name=""/>
                      <p:cNvPicPr>
                        <a:picLocks noChangeAspect="1" noChangeArrowheads="1"/>
                      </p:cNvPicPr>
                      <p:nvPr/>
                    </p:nvPicPr>
                    <p:blipFill>
                      <a:blip r:embed="rId11"/>
                      <a:srcRect/>
                      <a:stretch>
                        <a:fillRect/>
                      </a:stretch>
                    </p:blipFill>
                    <p:spPr bwMode="auto">
                      <a:xfrm>
                        <a:off x="6757942" y="3027862"/>
                        <a:ext cx="2230438"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208272468"/>
              </p:ext>
            </p:extLst>
          </p:nvPr>
        </p:nvGraphicFramePr>
        <p:xfrm>
          <a:off x="2808651" y="2342051"/>
          <a:ext cx="4001817" cy="1100500"/>
        </p:xfrm>
        <a:graphic>
          <a:graphicData uri="http://schemas.openxmlformats.org/presentationml/2006/ole">
            <mc:AlternateContent xmlns:mc="http://schemas.openxmlformats.org/markup-compatibility/2006">
              <mc:Choice xmlns:v="urn:schemas-microsoft-com:vml" Requires="v">
                <p:oleObj spid="_x0000_s405528" name="公式" r:id="rId12" imgW="1523880" imgH="419040" progId="Equation.3">
                  <p:embed/>
                </p:oleObj>
              </mc:Choice>
              <mc:Fallback>
                <p:oleObj name="公式" r:id="rId12" imgW="1523880" imgH="419040" progId="Equation.3">
                  <p:embed/>
                  <p:pic>
                    <p:nvPicPr>
                      <p:cNvPr id="0" name=""/>
                      <p:cNvPicPr/>
                      <p:nvPr/>
                    </p:nvPicPr>
                    <p:blipFill>
                      <a:blip r:embed="rId13"/>
                      <a:stretch>
                        <a:fillRect/>
                      </a:stretch>
                    </p:blipFill>
                    <p:spPr>
                      <a:xfrm>
                        <a:off x="2808651" y="2342051"/>
                        <a:ext cx="4001817" cy="1100500"/>
                      </a:xfrm>
                      <a:prstGeom prst="rect">
                        <a:avLst/>
                      </a:prstGeom>
                    </p:spPr>
                  </p:pic>
                </p:oleObj>
              </mc:Fallback>
            </mc:AlternateContent>
          </a:graphicData>
        </a:graphic>
      </p:graphicFrame>
      <p:sp>
        <p:nvSpPr>
          <p:cNvPr id="42" name="矩形 41"/>
          <p:cNvSpPr/>
          <p:nvPr/>
        </p:nvSpPr>
        <p:spPr>
          <a:xfrm>
            <a:off x="1861364" y="4106797"/>
            <a:ext cx="1627369" cy="523220"/>
          </a:xfrm>
          <a:prstGeom prst="rect">
            <a:avLst/>
          </a:prstGeom>
        </p:spPr>
        <p:txBody>
          <a:bodyPr wrap="none">
            <a:spAutoFit/>
          </a:bodyPr>
          <a:lstStyle/>
          <a:p>
            <a:r>
              <a:rPr kumimoji="1" lang="zh-CN" altLang="en-US" sz="2800" b="1" dirty="0">
                <a:solidFill>
                  <a:srgbClr val="C00000"/>
                </a:solidFill>
              </a:rPr>
              <a:t>边界条件</a:t>
            </a:r>
            <a:endParaRPr lang="zh-CN" altLang="en-US" sz="2800" dirty="0">
              <a:solidFill>
                <a:srgbClr val="C00000"/>
              </a:solidFill>
            </a:endParaRPr>
          </a:p>
        </p:txBody>
      </p:sp>
      <p:graphicFrame>
        <p:nvGraphicFramePr>
          <p:cNvPr id="43" name="Object 6"/>
          <p:cNvGraphicFramePr>
            <a:graphicFrameLocks noChangeAspect="1"/>
          </p:cNvGraphicFramePr>
          <p:nvPr>
            <p:extLst>
              <p:ext uri="{D42A27DB-BD31-4B8C-83A1-F6EECF244321}">
                <p14:modId xmlns:p14="http://schemas.microsoft.com/office/powerpoint/2010/main" val="203135610"/>
              </p:ext>
            </p:extLst>
          </p:nvPr>
        </p:nvGraphicFramePr>
        <p:xfrm>
          <a:off x="3479067" y="3986207"/>
          <a:ext cx="2758802" cy="1089463"/>
        </p:xfrm>
        <a:graphic>
          <a:graphicData uri="http://schemas.openxmlformats.org/presentationml/2006/ole">
            <mc:AlternateContent xmlns:mc="http://schemas.openxmlformats.org/markup-compatibility/2006">
              <mc:Choice xmlns:v="urn:schemas-microsoft-com:vml" Requires="v">
                <p:oleObj spid="_x0000_s405529" name="公式" r:id="rId14" imgW="1028520" imgH="393480" progId="Equation.3">
                  <p:embed/>
                </p:oleObj>
              </mc:Choice>
              <mc:Fallback>
                <p:oleObj name="公式" r:id="rId14" imgW="1028520" imgH="393480" progId="Equation.3">
                  <p:embed/>
                  <p:pic>
                    <p:nvPicPr>
                      <p:cNvPr id="0" name=""/>
                      <p:cNvPicPr>
                        <a:picLocks noChangeAspect="1" noChangeArrowheads="1"/>
                      </p:cNvPicPr>
                      <p:nvPr/>
                    </p:nvPicPr>
                    <p:blipFill>
                      <a:blip r:embed="rId15"/>
                      <a:srcRect/>
                      <a:stretch>
                        <a:fillRect/>
                      </a:stretch>
                    </p:blipFill>
                    <p:spPr bwMode="auto">
                      <a:xfrm>
                        <a:off x="3479067" y="3986207"/>
                        <a:ext cx="2758802" cy="1089463"/>
                      </a:xfrm>
                      <a:prstGeom prst="rect">
                        <a:avLst/>
                      </a:prstGeom>
                      <a:noFill/>
                      <a:ln>
                        <a:noFill/>
                      </a:ln>
                      <a:effectLst/>
                      <a:extLst/>
                    </p:spPr>
                  </p:pic>
                </p:oleObj>
              </mc:Fallback>
            </mc:AlternateContent>
          </a:graphicData>
        </a:graphic>
      </p:graphicFrame>
      <p:graphicFrame>
        <p:nvGraphicFramePr>
          <p:cNvPr id="44" name="Object 6"/>
          <p:cNvGraphicFramePr>
            <a:graphicFrameLocks noChangeAspect="1"/>
          </p:cNvGraphicFramePr>
          <p:nvPr>
            <p:extLst>
              <p:ext uri="{D42A27DB-BD31-4B8C-83A1-F6EECF244321}">
                <p14:modId xmlns:p14="http://schemas.microsoft.com/office/powerpoint/2010/main" val="580915891"/>
              </p:ext>
            </p:extLst>
          </p:nvPr>
        </p:nvGraphicFramePr>
        <p:xfrm>
          <a:off x="6338997" y="5042163"/>
          <a:ext cx="1635125" cy="531812"/>
        </p:xfrm>
        <a:graphic>
          <a:graphicData uri="http://schemas.openxmlformats.org/presentationml/2006/ole">
            <mc:AlternateContent xmlns:mc="http://schemas.openxmlformats.org/markup-compatibility/2006">
              <mc:Choice xmlns:v="urn:schemas-microsoft-com:vml" Requires="v">
                <p:oleObj spid="_x0000_s405530" name="Equation" r:id="rId16" imgW="476176" imgH="114182" progId="Equation.3">
                  <p:embed/>
                </p:oleObj>
              </mc:Choice>
              <mc:Fallback>
                <p:oleObj name="Equation" r:id="rId16" imgW="476176" imgH="11418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38997" y="5042163"/>
                        <a:ext cx="163512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3652010372"/>
              </p:ext>
            </p:extLst>
          </p:nvPr>
        </p:nvGraphicFramePr>
        <p:xfrm>
          <a:off x="3510405" y="5023785"/>
          <a:ext cx="1620838" cy="461963"/>
        </p:xfrm>
        <a:graphic>
          <a:graphicData uri="http://schemas.openxmlformats.org/presentationml/2006/ole">
            <mc:AlternateContent xmlns:mc="http://schemas.openxmlformats.org/markup-compatibility/2006">
              <mc:Choice xmlns:v="urn:schemas-microsoft-com:vml" Requires="v">
                <p:oleObj spid="_x0000_s405531" name="公式" r:id="rId18" imgW="622080" imgH="177480" progId="Equation.3">
                  <p:embed/>
                </p:oleObj>
              </mc:Choice>
              <mc:Fallback>
                <p:oleObj name="公式" r:id="rId18" imgW="622080" imgH="177480" progId="Equation.3">
                  <p:embed/>
                  <p:pic>
                    <p:nvPicPr>
                      <p:cNvPr id="0" name=""/>
                      <p:cNvPicPr/>
                      <p:nvPr/>
                    </p:nvPicPr>
                    <p:blipFill>
                      <a:blip r:embed="rId19"/>
                      <a:stretch>
                        <a:fillRect/>
                      </a:stretch>
                    </p:blipFill>
                    <p:spPr>
                      <a:xfrm>
                        <a:off x="3510405" y="5023785"/>
                        <a:ext cx="1620838" cy="461963"/>
                      </a:xfrm>
                      <a:prstGeom prst="rect">
                        <a:avLst/>
                      </a:prstGeom>
                    </p:spPr>
                  </p:pic>
                </p:oleObj>
              </mc:Fallback>
            </mc:AlternateContent>
          </a:graphicData>
        </a:graphic>
      </p:graphicFrame>
      <p:sp>
        <p:nvSpPr>
          <p:cNvPr id="46" name="AutoShape 8"/>
          <p:cNvSpPr>
            <a:spLocks noChangeArrowheads="1"/>
          </p:cNvSpPr>
          <p:nvPr/>
        </p:nvSpPr>
        <p:spPr bwMode="auto">
          <a:xfrm>
            <a:off x="6137665" y="4464796"/>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AutoShape 8"/>
          <p:cNvSpPr>
            <a:spLocks noChangeArrowheads="1"/>
          </p:cNvSpPr>
          <p:nvPr/>
        </p:nvSpPr>
        <p:spPr bwMode="auto">
          <a:xfrm>
            <a:off x="2339474" y="5244519"/>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AutoShape 8"/>
          <p:cNvSpPr>
            <a:spLocks noChangeArrowheads="1"/>
          </p:cNvSpPr>
          <p:nvPr/>
        </p:nvSpPr>
        <p:spPr bwMode="auto">
          <a:xfrm>
            <a:off x="5301999" y="5144259"/>
            <a:ext cx="700143" cy="241182"/>
          </a:xfrm>
          <a:prstGeom prst="rightArrow">
            <a:avLst>
              <a:gd name="adj1" fmla="val 50000"/>
              <a:gd name="adj2" fmla="val 95879"/>
            </a:avLst>
          </a:prstGeom>
          <a:solidFill>
            <a:srgbClr val="33CC33"/>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9" name="Object 11"/>
          <p:cNvGraphicFramePr>
            <a:graphicFrameLocks noChangeAspect="1"/>
          </p:cNvGraphicFramePr>
          <p:nvPr>
            <p:extLst>
              <p:ext uri="{D42A27DB-BD31-4B8C-83A1-F6EECF244321}">
                <p14:modId xmlns:p14="http://schemas.microsoft.com/office/powerpoint/2010/main" val="12834004"/>
              </p:ext>
            </p:extLst>
          </p:nvPr>
        </p:nvGraphicFramePr>
        <p:xfrm>
          <a:off x="6888913" y="4025084"/>
          <a:ext cx="3381375" cy="1184275"/>
        </p:xfrm>
        <a:graphic>
          <a:graphicData uri="http://schemas.openxmlformats.org/presentationml/2006/ole">
            <mc:AlternateContent xmlns:mc="http://schemas.openxmlformats.org/markup-compatibility/2006">
              <mc:Choice xmlns:v="urn:schemas-microsoft-com:vml" Requires="v">
                <p:oleObj spid="_x0000_s405532" name="公式" r:id="rId20" imgW="1371600" imgH="431640" progId="Equation.3">
                  <p:embed/>
                </p:oleObj>
              </mc:Choice>
              <mc:Fallback>
                <p:oleObj name="公式" r:id="rId20" imgW="1371600" imgH="431640" progId="Equation.3">
                  <p:embed/>
                  <p:pic>
                    <p:nvPicPr>
                      <p:cNvPr id="0" name=""/>
                      <p:cNvPicPr>
                        <a:picLocks noChangeAspect="1" noChangeArrowheads="1"/>
                      </p:cNvPicPr>
                      <p:nvPr/>
                    </p:nvPicPr>
                    <p:blipFill>
                      <a:blip r:embed="rId21"/>
                      <a:srcRect/>
                      <a:stretch>
                        <a:fillRect/>
                      </a:stretch>
                    </p:blipFill>
                    <p:spPr bwMode="auto">
                      <a:xfrm>
                        <a:off x="6888913" y="4025084"/>
                        <a:ext cx="3381375" cy="1184275"/>
                      </a:xfrm>
                      <a:prstGeom prst="rect">
                        <a:avLst/>
                      </a:prstGeom>
                      <a:noFill/>
                      <a:ln>
                        <a:noFill/>
                      </a:ln>
                      <a:effectLst/>
                      <a:extLst/>
                    </p:spPr>
                  </p:pic>
                </p:oleObj>
              </mc:Fallback>
            </mc:AlternateContent>
          </a:graphicData>
        </a:graphic>
      </p:graphicFrame>
      <p:graphicFrame>
        <p:nvGraphicFramePr>
          <p:cNvPr id="51" name="Object 7"/>
          <p:cNvGraphicFramePr>
            <a:graphicFrameLocks noChangeAspect="1"/>
          </p:cNvGraphicFramePr>
          <p:nvPr>
            <p:extLst>
              <p:ext uri="{D42A27DB-BD31-4B8C-83A1-F6EECF244321}">
                <p14:modId xmlns:p14="http://schemas.microsoft.com/office/powerpoint/2010/main" val="4104875263"/>
              </p:ext>
            </p:extLst>
          </p:nvPr>
        </p:nvGraphicFramePr>
        <p:xfrm>
          <a:off x="8342869" y="5130066"/>
          <a:ext cx="1863725" cy="608013"/>
        </p:xfrm>
        <a:graphic>
          <a:graphicData uri="http://schemas.openxmlformats.org/presentationml/2006/ole">
            <mc:AlternateContent xmlns:mc="http://schemas.openxmlformats.org/markup-compatibility/2006">
              <mc:Choice xmlns:v="urn:schemas-microsoft-com:vml" Requires="v">
                <p:oleObj spid="_x0000_s405533" name="Equation" r:id="rId22" imgW="552569" imgH="133347" progId="Equation.3">
                  <p:embed/>
                </p:oleObj>
              </mc:Choice>
              <mc:Fallback>
                <p:oleObj name="Equation" r:id="rId22" imgW="552569" imgH="133347"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42869" y="5130066"/>
                        <a:ext cx="1863725"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 name="Object 11"/>
          <p:cNvGraphicFramePr>
            <a:graphicFrameLocks noChangeAspect="1"/>
          </p:cNvGraphicFramePr>
          <p:nvPr>
            <p:extLst>
              <p:ext uri="{D42A27DB-BD31-4B8C-83A1-F6EECF244321}">
                <p14:modId xmlns:p14="http://schemas.microsoft.com/office/powerpoint/2010/main" val="1040718635"/>
              </p:ext>
            </p:extLst>
          </p:nvPr>
        </p:nvGraphicFramePr>
        <p:xfrm>
          <a:off x="2898775" y="5525995"/>
          <a:ext cx="4008438" cy="1254125"/>
        </p:xfrm>
        <a:graphic>
          <a:graphicData uri="http://schemas.openxmlformats.org/presentationml/2006/ole">
            <mc:AlternateContent xmlns:mc="http://schemas.openxmlformats.org/markup-compatibility/2006">
              <mc:Choice xmlns:v="urn:schemas-microsoft-com:vml" Requires="v">
                <p:oleObj spid="_x0000_s405534" name="公式" r:id="rId24" imgW="1625400" imgH="457200" progId="Equation.3">
                  <p:embed/>
                </p:oleObj>
              </mc:Choice>
              <mc:Fallback>
                <p:oleObj name="公式" r:id="rId24" imgW="1625400" imgH="457200" progId="Equation.3">
                  <p:embed/>
                  <p:pic>
                    <p:nvPicPr>
                      <p:cNvPr id="0" name=""/>
                      <p:cNvPicPr>
                        <a:picLocks noChangeAspect="1" noChangeArrowheads="1"/>
                      </p:cNvPicPr>
                      <p:nvPr/>
                    </p:nvPicPr>
                    <p:blipFill>
                      <a:blip r:embed="rId25"/>
                      <a:srcRect/>
                      <a:stretch>
                        <a:fillRect/>
                      </a:stretch>
                    </p:blipFill>
                    <p:spPr bwMode="auto">
                      <a:xfrm>
                        <a:off x="2898775" y="5525995"/>
                        <a:ext cx="4008438" cy="1254125"/>
                      </a:xfrm>
                      <a:prstGeom prst="rect">
                        <a:avLst/>
                      </a:prstGeom>
                      <a:noFill/>
                      <a:ln>
                        <a:noFill/>
                      </a:ln>
                      <a:effectLst/>
                      <a:extLst/>
                    </p:spPr>
                  </p:pic>
                </p:oleObj>
              </mc:Fallback>
            </mc:AlternateContent>
          </a:graphicData>
        </a:graphic>
      </p:graphicFrame>
      <p:graphicFrame>
        <p:nvGraphicFramePr>
          <p:cNvPr id="31" name="Object 41"/>
          <p:cNvGraphicFramePr>
            <a:graphicFrameLocks noChangeAspect="1"/>
          </p:cNvGraphicFramePr>
          <p:nvPr>
            <p:extLst>
              <p:ext uri="{D42A27DB-BD31-4B8C-83A1-F6EECF244321}">
                <p14:modId xmlns:p14="http://schemas.microsoft.com/office/powerpoint/2010/main" val="718103211"/>
              </p:ext>
            </p:extLst>
          </p:nvPr>
        </p:nvGraphicFramePr>
        <p:xfrm>
          <a:off x="7254876" y="2659064"/>
          <a:ext cx="919163" cy="388937"/>
        </p:xfrm>
        <a:graphic>
          <a:graphicData uri="http://schemas.openxmlformats.org/presentationml/2006/ole">
            <mc:AlternateContent xmlns:mc="http://schemas.openxmlformats.org/markup-compatibility/2006">
              <mc:Choice xmlns:v="urn:schemas-microsoft-com:vml" Requires="v">
                <p:oleObj spid="_x0000_s405535" name="公式" r:id="rId26" imgW="419040" imgH="177480" progId="Equation.3">
                  <p:embed/>
                </p:oleObj>
              </mc:Choice>
              <mc:Fallback>
                <p:oleObj name="公式" r:id="rId26" imgW="419040" imgH="177480" progId="Equation.3">
                  <p:embed/>
                  <p:pic>
                    <p:nvPicPr>
                      <p:cNvPr id="0" name=""/>
                      <p:cNvPicPr>
                        <a:picLocks noChangeAspect="1" noChangeArrowheads="1"/>
                      </p:cNvPicPr>
                      <p:nvPr/>
                    </p:nvPicPr>
                    <p:blipFill>
                      <a:blip r:embed="rId27"/>
                      <a:srcRect/>
                      <a:stretch>
                        <a:fillRect/>
                      </a:stretch>
                    </p:blipFill>
                    <p:spPr bwMode="auto">
                      <a:xfrm>
                        <a:off x="7254876" y="2659064"/>
                        <a:ext cx="919163"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7105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heel(1)">
                                      <p:cBhvr>
                                        <p:cTn id="29" dur="20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1000" fill="hold"/>
                                        <p:tgtEl>
                                          <p:spTgt spid="43"/>
                                        </p:tgtEl>
                                        <p:attrNameLst>
                                          <p:attrName>ppt_w</p:attrName>
                                        </p:attrNameLst>
                                      </p:cBhvr>
                                      <p:tavLst>
                                        <p:tav tm="0">
                                          <p:val>
                                            <p:fltVal val="0"/>
                                          </p:val>
                                        </p:tav>
                                        <p:tav tm="100000">
                                          <p:val>
                                            <p:strVal val="#ppt_w"/>
                                          </p:val>
                                        </p:tav>
                                      </p:tavLst>
                                    </p:anim>
                                    <p:anim calcmode="lin" valueType="num">
                                      <p:cBhvr>
                                        <p:cTn id="40" dur="1000" fill="hold"/>
                                        <p:tgtEl>
                                          <p:spTgt spid="43"/>
                                        </p:tgtEl>
                                        <p:attrNameLst>
                                          <p:attrName>ppt_h</p:attrName>
                                        </p:attrNameLst>
                                      </p:cBhvr>
                                      <p:tavLst>
                                        <p:tav tm="0">
                                          <p:val>
                                            <p:fltVal val="0"/>
                                          </p:val>
                                        </p:tav>
                                        <p:tav tm="100000">
                                          <p:val>
                                            <p:strVal val="#ppt_h"/>
                                          </p:val>
                                        </p:tav>
                                      </p:tavLst>
                                    </p:anim>
                                    <p:anim calcmode="lin" valueType="num">
                                      <p:cBhvr>
                                        <p:cTn id="41" dur="1000" fill="hold"/>
                                        <p:tgtEl>
                                          <p:spTgt spid="43"/>
                                        </p:tgtEl>
                                        <p:attrNameLst>
                                          <p:attrName>style.rotation</p:attrName>
                                        </p:attrNameLst>
                                      </p:cBhvr>
                                      <p:tavLst>
                                        <p:tav tm="0">
                                          <p:val>
                                            <p:fltVal val="90"/>
                                          </p:val>
                                        </p:tav>
                                        <p:tav tm="100000">
                                          <p:val>
                                            <p:fltVal val="0"/>
                                          </p:val>
                                        </p:tav>
                                      </p:tavLst>
                                    </p:anim>
                                    <p:animEffect transition="in" filter="fade">
                                      <p:cBhvr>
                                        <p:cTn id="42" dur="10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barn(inVertical)">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1000"/>
                                        <p:tgtEl>
                                          <p:spTgt spid="49"/>
                                        </p:tgtEl>
                                      </p:cBhvr>
                                    </p:animEffect>
                                    <p:anim calcmode="lin" valueType="num">
                                      <p:cBhvr>
                                        <p:cTn id="53" dur="1000" fill="hold"/>
                                        <p:tgtEl>
                                          <p:spTgt spid="49"/>
                                        </p:tgtEl>
                                        <p:attrNameLst>
                                          <p:attrName>ppt_x</p:attrName>
                                        </p:attrNameLst>
                                      </p:cBhvr>
                                      <p:tavLst>
                                        <p:tav tm="0">
                                          <p:val>
                                            <p:strVal val="#ppt_x"/>
                                          </p:val>
                                        </p:tav>
                                        <p:tav tm="100000">
                                          <p:val>
                                            <p:strVal val="#ppt_x"/>
                                          </p:val>
                                        </p:tav>
                                      </p:tavLst>
                                    </p:anim>
                                    <p:anim calcmode="lin" valueType="num">
                                      <p:cBhvr>
                                        <p:cTn id="5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barn(inVertical)">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circle(in)">
                                      <p:cBhvr>
                                        <p:cTn id="76" dur="2000"/>
                                        <p:tgtEl>
                                          <p:spTgt spid="4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left)">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nodeType="click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circle(in)">
                                      <p:cBhvr>
                                        <p:cTn id="86"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42" grpId="0"/>
      <p:bldP spid="46" grpId="0" animBg="1"/>
      <p:bldP spid="47" grpId="0" animBg="1"/>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extLst>
              <p:ext uri="{D42A27DB-BD31-4B8C-83A1-F6EECF244321}">
                <p14:modId xmlns:p14="http://schemas.microsoft.com/office/powerpoint/2010/main" val="1462260041"/>
              </p:ext>
            </p:extLst>
          </p:nvPr>
        </p:nvGraphicFramePr>
        <p:xfrm>
          <a:off x="2098675" y="1220788"/>
          <a:ext cx="5035550" cy="1035050"/>
        </p:xfrm>
        <a:graphic>
          <a:graphicData uri="http://schemas.openxmlformats.org/presentationml/2006/ole">
            <mc:AlternateContent xmlns:mc="http://schemas.openxmlformats.org/markup-compatibility/2006">
              <mc:Choice xmlns:v="urn:schemas-microsoft-com:vml" Requires="v">
                <p:oleObj spid="_x0000_s369984" name="Equation" r:id="rId3" imgW="2197080" imgH="444240" progId="Equation.DSMT4">
                  <p:embed/>
                </p:oleObj>
              </mc:Choice>
              <mc:Fallback>
                <p:oleObj name="Equation" r:id="rId3" imgW="2197080" imgH="444240" progId="Equation.DSMT4">
                  <p:embed/>
                  <p:pic>
                    <p:nvPicPr>
                      <p:cNvPr id="58" name="Object 8"/>
                      <p:cNvPicPr>
                        <a:picLocks noChangeAspect="1" noChangeArrowheads="1"/>
                      </p:cNvPicPr>
                      <p:nvPr/>
                    </p:nvPicPr>
                    <p:blipFill>
                      <a:blip r:embed="rId4"/>
                      <a:srcRect/>
                      <a:stretch>
                        <a:fillRect/>
                      </a:stretch>
                    </p:blipFill>
                    <p:spPr bwMode="auto">
                      <a:xfrm>
                        <a:off x="2098675" y="1220788"/>
                        <a:ext cx="5035550" cy="1035050"/>
                      </a:xfrm>
                      <a:prstGeom prst="rect">
                        <a:avLst/>
                      </a:prstGeom>
                      <a:noFill/>
                      <a:ln>
                        <a:noFill/>
                      </a:ln>
                      <a:effectLst/>
                      <a:extLst/>
                    </p:spPr>
                  </p:pic>
                </p:oleObj>
              </mc:Fallback>
            </mc:AlternateContent>
          </a:graphicData>
        </a:graphic>
      </p:graphicFrame>
      <p:grpSp>
        <p:nvGrpSpPr>
          <p:cNvPr id="3" name="Group 31"/>
          <p:cNvGrpSpPr>
            <a:grpSpLocks/>
          </p:cNvGrpSpPr>
          <p:nvPr/>
        </p:nvGrpSpPr>
        <p:grpSpPr bwMode="auto">
          <a:xfrm>
            <a:off x="7002464" y="355080"/>
            <a:ext cx="3565525" cy="3419475"/>
            <a:chOff x="3514" y="1658"/>
            <a:chExt cx="2246" cy="2154"/>
          </a:xfrm>
        </p:grpSpPr>
        <p:sp>
          <p:nvSpPr>
            <p:cNvPr id="4" name="Line 32"/>
            <p:cNvSpPr>
              <a:spLocks noChangeShapeType="1"/>
            </p:cNvSpPr>
            <p:nvPr/>
          </p:nvSpPr>
          <p:spPr bwMode="auto">
            <a:xfrm>
              <a:off x="3666" y="3149"/>
              <a:ext cx="194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33"/>
            <p:cNvSpPr>
              <a:spLocks noChangeShapeType="1"/>
            </p:cNvSpPr>
            <p:nvPr/>
          </p:nvSpPr>
          <p:spPr bwMode="auto">
            <a:xfrm flipH="1" flipV="1">
              <a:off x="3920" y="1731"/>
              <a:ext cx="0" cy="1389"/>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Text Box 34"/>
            <p:cNvSpPr txBox="1">
              <a:spLocks noChangeArrowheads="1"/>
            </p:cNvSpPr>
            <p:nvPr/>
          </p:nvSpPr>
          <p:spPr bwMode="auto">
            <a:xfrm>
              <a:off x="4094" y="2633"/>
              <a:ext cx="85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GB" altLang="zh-CN" sz="2800" i="1">
                  <a:latin typeface="宋体" panose="02010600030101010101" pitchFamily="2" charset="-122"/>
                </a:rPr>
                <a:t>U</a:t>
              </a:r>
              <a:r>
                <a:rPr kumimoji="1" lang="en-US" altLang="zh-CN" sz="2800">
                  <a:latin typeface="宋体" panose="02010600030101010101" pitchFamily="2" charset="-122"/>
                </a:rPr>
                <a:t>= 0</a:t>
              </a:r>
            </a:p>
          </p:txBody>
        </p:sp>
        <p:sp>
          <p:nvSpPr>
            <p:cNvPr id="7" name="Text Box 35"/>
            <p:cNvSpPr txBox="1">
              <a:spLocks noChangeArrowheads="1"/>
            </p:cNvSpPr>
            <p:nvPr/>
          </p:nvSpPr>
          <p:spPr bwMode="auto">
            <a:xfrm>
              <a:off x="3514" y="2602"/>
              <a:ext cx="44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a:t>
              </a:r>
              <a:endParaRPr kumimoji="1" lang="en-US" altLang="zh-CN" sz="2800"/>
            </a:p>
          </p:txBody>
        </p:sp>
        <p:sp>
          <p:nvSpPr>
            <p:cNvPr id="8" name="Text Box 36"/>
            <p:cNvSpPr txBox="1">
              <a:spLocks noChangeArrowheads="1"/>
            </p:cNvSpPr>
            <p:nvPr/>
          </p:nvSpPr>
          <p:spPr bwMode="auto">
            <a:xfrm>
              <a:off x="5113" y="2580"/>
              <a:ext cx="40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a:t>
              </a:r>
            </a:p>
          </p:txBody>
        </p:sp>
        <p:sp>
          <p:nvSpPr>
            <p:cNvPr id="9" name="Text Box 37"/>
            <p:cNvSpPr txBox="1">
              <a:spLocks noChangeArrowheads="1"/>
            </p:cNvSpPr>
            <p:nvPr/>
          </p:nvSpPr>
          <p:spPr bwMode="auto">
            <a:xfrm>
              <a:off x="3993" y="1658"/>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i="1"/>
                <a:t>U</a:t>
              </a:r>
              <a:r>
                <a:rPr kumimoji="1" lang="en-US" altLang="zh-CN" sz="2800"/>
                <a:t>(</a:t>
              </a:r>
              <a:r>
                <a:rPr kumimoji="1" lang="en-US" altLang="zh-CN" sz="2800" i="1"/>
                <a:t>x</a:t>
              </a:r>
              <a:r>
                <a:rPr kumimoji="1" lang="en-US" altLang="zh-CN" sz="2800"/>
                <a:t>)</a:t>
              </a:r>
            </a:p>
          </p:txBody>
        </p:sp>
        <p:sp>
          <p:nvSpPr>
            <p:cNvPr id="10" name="Text Box 38"/>
            <p:cNvSpPr txBox="1">
              <a:spLocks noChangeArrowheads="1"/>
            </p:cNvSpPr>
            <p:nvPr/>
          </p:nvSpPr>
          <p:spPr bwMode="auto">
            <a:xfrm>
              <a:off x="5440" y="3129"/>
              <a:ext cx="32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x</a:t>
              </a:r>
            </a:p>
          </p:txBody>
        </p:sp>
        <p:sp>
          <p:nvSpPr>
            <p:cNvPr id="11" name="Text Box 39"/>
            <p:cNvSpPr txBox="1">
              <a:spLocks noChangeArrowheads="1"/>
            </p:cNvSpPr>
            <p:nvPr/>
          </p:nvSpPr>
          <p:spPr bwMode="auto">
            <a:xfrm>
              <a:off x="3728" y="3453"/>
              <a:ext cx="20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CC00CC"/>
                  </a:solidFill>
                  <a:latin typeface="宋体" panose="02010600030101010101" pitchFamily="2" charset="-122"/>
                </a:rPr>
                <a:t>无限深方势阱</a:t>
              </a:r>
            </a:p>
          </p:txBody>
        </p:sp>
        <p:graphicFrame>
          <p:nvGraphicFramePr>
            <p:cNvPr id="12" name="Object 40"/>
            <p:cNvGraphicFramePr>
              <a:graphicFrameLocks noChangeAspect="1"/>
            </p:cNvGraphicFramePr>
            <p:nvPr/>
          </p:nvGraphicFramePr>
          <p:xfrm>
            <a:off x="3856" y="3236"/>
            <a:ext cx="130" cy="182"/>
          </p:xfrm>
          <a:graphic>
            <a:graphicData uri="http://schemas.openxmlformats.org/presentationml/2006/ole">
              <mc:AlternateContent xmlns:mc="http://schemas.openxmlformats.org/markup-compatibility/2006">
                <mc:Choice xmlns:v="urn:schemas-microsoft-com:vml" Requires="v">
                  <p:oleObj spid="_x0000_s369985" name="Equation" r:id="rId5" imgW="126725" imgH="177415" progId="Equation.3">
                    <p:embed/>
                  </p:oleObj>
                </mc:Choice>
                <mc:Fallback>
                  <p:oleObj name="Equation" r:id="rId5" imgW="126725" imgH="177415" progId="Equation.3">
                    <p:embed/>
                    <p:pic>
                      <p:nvPicPr>
                        <p:cNvPr id="34"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6" y="3236"/>
                          <a:ext cx="13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1"/>
            <p:cNvGraphicFramePr>
              <a:graphicFrameLocks noChangeAspect="1"/>
            </p:cNvGraphicFramePr>
            <p:nvPr/>
          </p:nvGraphicFramePr>
          <p:xfrm>
            <a:off x="5070" y="3190"/>
            <a:ext cx="193" cy="227"/>
          </p:xfrm>
          <a:graphic>
            <a:graphicData uri="http://schemas.openxmlformats.org/presentationml/2006/ole">
              <mc:AlternateContent xmlns:mc="http://schemas.openxmlformats.org/markup-compatibility/2006">
                <mc:Choice xmlns:v="urn:schemas-microsoft-com:vml" Requires="v">
                  <p:oleObj spid="_x0000_s369986" name="Equation" r:id="rId7" imgW="139579" imgH="164957" progId="Equation.3">
                    <p:embed/>
                  </p:oleObj>
                </mc:Choice>
                <mc:Fallback>
                  <p:oleObj name="Equation" r:id="rId7" imgW="139579" imgH="164957" progId="Equation.3">
                    <p:embed/>
                    <p:pic>
                      <p:nvPicPr>
                        <p:cNvPr id="35"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0" y="3190"/>
                          <a:ext cx="1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42"/>
            <p:cNvSpPr>
              <a:spLocks noChangeShapeType="1"/>
            </p:cNvSpPr>
            <p:nvPr/>
          </p:nvSpPr>
          <p:spPr bwMode="auto">
            <a:xfrm flipV="1">
              <a:off x="5127" y="2014"/>
              <a:ext cx="0" cy="113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43"/>
            <p:cNvSpPr>
              <a:spLocks noChangeShapeType="1"/>
            </p:cNvSpPr>
            <p:nvPr/>
          </p:nvSpPr>
          <p:spPr bwMode="auto">
            <a:xfrm flipH="1" flipV="1">
              <a:off x="3925" y="1981"/>
              <a:ext cx="0" cy="11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 name="Line 43"/>
          <p:cNvSpPr>
            <a:spLocks noChangeShapeType="1"/>
          </p:cNvSpPr>
          <p:nvPr/>
        </p:nvSpPr>
        <p:spPr bwMode="auto">
          <a:xfrm flipV="1">
            <a:off x="7621011" y="2707930"/>
            <a:ext cx="1915622" cy="115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矩形 16"/>
          <p:cNvSpPr/>
          <p:nvPr/>
        </p:nvSpPr>
        <p:spPr>
          <a:xfrm>
            <a:off x="1910997" y="140554"/>
            <a:ext cx="5219915" cy="954107"/>
          </a:xfrm>
          <a:prstGeom prst="rect">
            <a:avLst/>
          </a:prstGeom>
        </p:spPr>
        <p:txBody>
          <a:bodyPr wrap="square">
            <a:spAutoFit/>
          </a:bodyPr>
          <a:lstStyle/>
          <a:p>
            <a:r>
              <a:rPr lang="zh-CN" altLang="en-US" sz="2800" b="1" dirty="0">
                <a:solidFill>
                  <a:srgbClr val="FF0000"/>
                </a:solidFill>
                <a:latin typeface="宋体" panose="02010600030101010101" pitchFamily="2" charset="-122"/>
              </a:rPr>
              <a:t>练习：</a:t>
            </a:r>
            <a:r>
              <a:rPr kumimoji="1" lang="zh-CN" altLang="en-US" sz="2800" b="1" dirty="0">
                <a:solidFill>
                  <a:srgbClr val="0000FF"/>
                </a:solidFill>
                <a:latin typeface="Symbol" panose="05050102010706020507" pitchFamily="18" charset="2"/>
              </a:rPr>
              <a:t>已知</a:t>
            </a:r>
            <a:r>
              <a:rPr kumimoji="1" lang="zh-CN" altLang="en-US" sz="2800" b="1" dirty="0">
                <a:solidFill>
                  <a:srgbClr val="0000FF"/>
                </a:solidFill>
              </a:rPr>
              <a:t>一维无限深方势阱，未</a:t>
            </a:r>
            <a:r>
              <a:rPr kumimoji="1" lang="zh-CN" altLang="en-US" sz="2800" b="1" dirty="0">
                <a:solidFill>
                  <a:srgbClr val="FF00FF"/>
                </a:solidFill>
              </a:rPr>
              <a:t>归一化波函数</a:t>
            </a:r>
            <a:r>
              <a:rPr kumimoji="1" lang="zh-CN" altLang="en-US" sz="2800" dirty="0">
                <a:solidFill>
                  <a:srgbClr val="C00000"/>
                </a:solidFill>
                <a:latin typeface="宋体" panose="02010600030101010101" pitchFamily="2" charset="-122"/>
              </a:rPr>
              <a:t>为</a:t>
            </a:r>
            <a:endParaRPr kumimoji="1" lang="zh-CN" altLang="en-US" sz="2800" b="1" dirty="0">
              <a:solidFill>
                <a:srgbClr val="FF00FF"/>
              </a:solidFill>
              <a:latin typeface="宋体" panose="02010600030101010101" pitchFamily="2" charset="-122"/>
            </a:endParaRPr>
          </a:p>
        </p:txBody>
      </p:sp>
      <p:sp>
        <p:nvSpPr>
          <p:cNvPr id="18" name="矩形 17"/>
          <p:cNvSpPr/>
          <p:nvPr/>
        </p:nvSpPr>
        <p:spPr>
          <a:xfrm>
            <a:off x="2394415" y="2592463"/>
            <a:ext cx="3425938" cy="523220"/>
          </a:xfrm>
          <a:prstGeom prst="rect">
            <a:avLst/>
          </a:prstGeom>
        </p:spPr>
        <p:txBody>
          <a:bodyPr wrap="none">
            <a:spAutoFit/>
          </a:bodyPr>
          <a:lstStyle/>
          <a:p>
            <a:r>
              <a:rPr kumimoji="1" lang="zh-CN" altLang="en-US" sz="2800" b="1" dirty="0">
                <a:solidFill>
                  <a:srgbClr val="FF00FF"/>
                </a:solidFill>
              </a:rPr>
              <a:t>归一化波函数</a:t>
            </a:r>
            <a:r>
              <a:rPr kumimoji="1" lang="en-US" altLang="zh-CN" sz="2800" b="1" dirty="0">
                <a:solidFill>
                  <a:srgbClr val="FF00FF"/>
                </a:solidFill>
              </a:rPr>
              <a:t>=_____</a:t>
            </a:r>
            <a:endParaRPr kumimoji="1" lang="zh-CN" altLang="en-US" sz="2800" b="1" dirty="0">
              <a:solidFill>
                <a:srgbClr val="FF00FF"/>
              </a:solidFill>
              <a:latin typeface="宋体" panose="02010600030101010101" pitchFamily="2" charset="-122"/>
            </a:endParaRPr>
          </a:p>
        </p:txBody>
      </p:sp>
      <p:graphicFrame>
        <p:nvGraphicFramePr>
          <p:cNvPr id="19" name="Object 5"/>
          <p:cNvGraphicFramePr>
            <a:graphicFrameLocks noChangeAspect="1"/>
          </p:cNvGraphicFramePr>
          <p:nvPr>
            <p:extLst>
              <p:ext uri="{D42A27DB-BD31-4B8C-83A1-F6EECF244321}">
                <p14:modId xmlns:p14="http://schemas.microsoft.com/office/powerpoint/2010/main" val="213405330"/>
              </p:ext>
            </p:extLst>
          </p:nvPr>
        </p:nvGraphicFramePr>
        <p:xfrm>
          <a:off x="1939926" y="3800475"/>
          <a:ext cx="5948363" cy="1270000"/>
        </p:xfrm>
        <a:graphic>
          <a:graphicData uri="http://schemas.openxmlformats.org/presentationml/2006/ole">
            <mc:AlternateContent xmlns:mc="http://schemas.openxmlformats.org/markup-compatibility/2006">
              <mc:Choice xmlns:v="urn:schemas-microsoft-com:vml" Requires="v">
                <p:oleObj spid="_x0000_s369987" name="Equation" r:id="rId9" imgW="2501640" imgH="533160" progId="Equation.DSMT4">
                  <p:embed/>
                </p:oleObj>
              </mc:Choice>
              <mc:Fallback>
                <p:oleObj name="Equation" r:id="rId9" imgW="2501640" imgH="533160" progId="Equation.DSMT4">
                  <p:embed/>
                  <p:pic>
                    <p:nvPicPr>
                      <p:cNvPr id="3" name="Object 5"/>
                      <p:cNvPicPr>
                        <a:picLocks noChangeAspect="1" noChangeArrowheads="1"/>
                      </p:cNvPicPr>
                      <p:nvPr/>
                    </p:nvPicPr>
                    <p:blipFill>
                      <a:blip r:embed="rId10"/>
                      <a:srcRect/>
                      <a:stretch>
                        <a:fillRect/>
                      </a:stretch>
                    </p:blipFill>
                    <p:spPr bwMode="auto">
                      <a:xfrm>
                        <a:off x="1939926" y="3800475"/>
                        <a:ext cx="5948363" cy="1270000"/>
                      </a:xfrm>
                      <a:prstGeom prst="rect">
                        <a:avLst/>
                      </a:prstGeom>
                      <a:noFill/>
                      <a:ln>
                        <a:noFill/>
                      </a:ln>
                      <a:effectLst/>
                      <a:extLst/>
                    </p:spPr>
                  </p:pic>
                </p:oleObj>
              </mc:Fallback>
            </mc:AlternateContent>
          </a:graphicData>
        </a:graphic>
      </p:graphicFrame>
      <p:sp>
        <p:nvSpPr>
          <p:cNvPr id="20" name="Text Box 4"/>
          <p:cNvSpPr txBox="1">
            <a:spLocks noChangeArrowheads="1"/>
          </p:cNvSpPr>
          <p:nvPr/>
        </p:nvSpPr>
        <p:spPr bwMode="auto">
          <a:xfrm>
            <a:off x="2065339" y="3073673"/>
            <a:ext cx="2829659" cy="5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800" dirty="0">
                <a:solidFill>
                  <a:srgbClr val="0000FF"/>
                </a:solidFill>
              </a:rPr>
              <a:t> </a:t>
            </a:r>
            <a:r>
              <a:rPr lang="zh-CN" altLang="en-US" sz="2800" dirty="0">
                <a:solidFill>
                  <a:srgbClr val="0000FF"/>
                </a:solidFill>
              </a:rPr>
              <a:t>由归一化条件</a:t>
            </a:r>
          </a:p>
        </p:txBody>
      </p:sp>
      <p:graphicFrame>
        <p:nvGraphicFramePr>
          <p:cNvPr id="21" name="Object 5"/>
          <p:cNvGraphicFramePr>
            <a:graphicFrameLocks noChangeAspect="1"/>
          </p:cNvGraphicFramePr>
          <p:nvPr>
            <p:extLst>
              <p:ext uri="{D42A27DB-BD31-4B8C-83A1-F6EECF244321}">
                <p14:modId xmlns:p14="http://schemas.microsoft.com/office/powerpoint/2010/main" val="2553821547"/>
              </p:ext>
            </p:extLst>
          </p:nvPr>
        </p:nvGraphicFramePr>
        <p:xfrm>
          <a:off x="2607237" y="5178208"/>
          <a:ext cx="2055748" cy="1139341"/>
        </p:xfrm>
        <a:graphic>
          <a:graphicData uri="http://schemas.openxmlformats.org/presentationml/2006/ole">
            <mc:AlternateContent xmlns:mc="http://schemas.openxmlformats.org/markup-compatibility/2006">
              <mc:Choice xmlns:v="urn:schemas-microsoft-com:vml" Requires="v">
                <p:oleObj spid="_x0000_s369988" name="Equation" r:id="rId11" imgW="711000" imgH="393480" progId="Equation.DSMT4">
                  <p:embed/>
                </p:oleObj>
              </mc:Choice>
              <mc:Fallback>
                <p:oleObj name="Equation" r:id="rId11" imgW="711000" imgH="393480" progId="Equation.DSMT4">
                  <p:embed/>
                  <p:pic>
                    <p:nvPicPr>
                      <p:cNvPr id="19" name="Object 5"/>
                      <p:cNvPicPr>
                        <a:picLocks noChangeAspect="1" noChangeArrowheads="1"/>
                      </p:cNvPicPr>
                      <p:nvPr/>
                    </p:nvPicPr>
                    <p:blipFill>
                      <a:blip r:embed="rId12"/>
                      <a:srcRect/>
                      <a:stretch>
                        <a:fillRect/>
                      </a:stretch>
                    </p:blipFill>
                    <p:spPr bwMode="auto">
                      <a:xfrm>
                        <a:off x="2607237" y="5178208"/>
                        <a:ext cx="2055748" cy="1139341"/>
                      </a:xfrm>
                      <a:prstGeom prst="rect">
                        <a:avLst/>
                      </a:prstGeom>
                      <a:noFill/>
                      <a:ln>
                        <a:noFill/>
                      </a:ln>
                      <a:effectLst/>
                      <a:extLst/>
                    </p:spPr>
                  </p:pic>
                </p:oleObj>
              </mc:Fallback>
            </mc:AlternateContent>
          </a:graphicData>
        </a:graphic>
      </p:graphicFrame>
      <p:graphicFrame>
        <p:nvGraphicFramePr>
          <p:cNvPr id="22" name="Object 5"/>
          <p:cNvGraphicFramePr>
            <a:graphicFrameLocks noChangeAspect="1"/>
          </p:cNvGraphicFramePr>
          <p:nvPr>
            <p:extLst>
              <p:ext uri="{D42A27DB-BD31-4B8C-83A1-F6EECF244321}">
                <p14:modId xmlns:p14="http://schemas.microsoft.com/office/powerpoint/2010/main" val="1511450947"/>
              </p:ext>
            </p:extLst>
          </p:nvPr>
        </p:nvGraphicFramePr>
        <p:xfrm>
          <a:off x="5441811" y="5068186"/>
          <a:ext cx="1689100" cy="1249363"/>
        </p:xfrm>
        <a:graphic>
          <a:graphicData uri="http://schemas.openxmlformats.org/presentationml/2006/ole">
            <mc:AlternateContent xmlns:mc="http://schemas.openxmlformats.org/markup-compatibility/2006">
              <mc:Choice xmlns:v="urn:schemas-microsoft-com:vml" Requires="v">
                <p:oleObj spid="_x0000_s369989" name="Equation" r:id="rId13" imgW="583920" imgH="431640" progId="Equation.DSMT4">
                  <p:embed/>
                </p:oleObj>
              </mc:Choice>
              <mc:Fallback>
                <p:oleObj name="Equation" r:id="rId13" imgW="583920" imgH="431640" progId="Equation.DSMT4">
                  <p:embed/>
                  <p:pic>
                    <p:nvPicPr>
                      <p:cNvPr id="21" name="Object 5"/>
                      <p:cNvPicPr>
                        <a:picLocks noChangeAspect="1" noChangeArrowheads="1"/>
                      </p:cNvPicPr>
                      <p:nvPr/>
                    </p:nvPicPr>
                    <p:blipFill>
                      <a:blip r:embed="rId14"/>
                      <a:srcRect/>
                      <a:stretch>
                        <a:fillRect/>
                      </a:stretch>
                    </p:blipFill>
                    <p:spPr bwMode="auto">
                      <a:xfrm>
                        <a:off x="5441811" y="5068186"/>
                        <a:ext cx="1689100" cy="124936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98573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7691" y="231666"/>
            <a:ext cx="10854918" cy="1815882"/>
          </a:xfrm>
          <a:prstGeom prst="rect">
            <a:avLst/>
          </a:prstGeom>
        </p:spPr>
        <p:txBody>
          <a:bodyPr wrap="square">
            <a:spAutoFit/>
          </a:bodyPr>
          <a:lstStyle/>
          <a:p>
            <a:r>
              <a:rPr lang="zh-CN" altLang="en-US" sz="2800" b="1" dirty="0">
                <a:solidFill>
                  <a:srgbClr val="FF0000"/>
                </a:solidFill>
                <a:latin typeface="楷体" panose="02010609060101010101" pitchFamily="49" charset="-122"/>
                <a:ea typeface="楷体" panose="02010609060101010101" pitchFamily="49" charset="-122"/>
              </a:rPr>
              <a:t>练习：</a:t>
            </a:r>
            <a:r>
              <a:rPr lang="zh-CN" altLang="en-US" sz="2800" b="1" dirty="0">
                <a:solidFill>
                  <a:srgbClr val="0000FF"/>
                </a:solidFill>
                <a:latin typeface="楷体" panose="02010609060101010101" pitchFamily="49" charset="-122"/>
                <a:ea typeface="楷体" panose="02010609060101010101" pitchFamily="49" charset="-122"/>
              </a:rPr>
              <a:t>一粒子被限制在相距为</a:t>
            </a:r>
            <a:r>
              <a:rPr lang="en-US" altLang="zh-CN" sz="2800"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a:t>
            </a:r>
            <a:r>
              <a:rPr lang="zh-CN" altLang="en-US" sz="2800" b="1" dirty="0">
                <a:solidFill>
                  <a:srgbClr val="0000FF"/>
                </a:solidFill>
                <a:latin typeface="楷体" panose="02010609060101010101" pitchFamily="49" charset="-122"/>
                <a:ea typeface="楷体" panose="02010609060101010101" pitchFamily="49" charset="-122"/>
              </a:rPr>
              <a:t>的两个不可穿透的壁之间，如图所示。描写粒子状态的波函数为               </a:t>
            </a:r>
            <a:r>
              <a:rPr lang="en-US" altLang="zh-CN" sz="2800" b="1" dirty="0">
                <a:solidFill>
                  <a:srgbClr val="0000FF"/>
                </a:solidFill>
                <a:latin typeface="楷体" panose="02010609060101010101" pitchFamily="49" charset="-122"/>
                <a:ea typeface="楷体" panose="02010609060101010101" pitchFamily="49" charset="-122"/>
              </a:rPr>
              <a:t>,</a:t>
            </a:r>
            <a:r>
              <a:rPr lang="zh-CN" altLang="en-US" sz="2800" b="1" dirty="0">
                <a:solidFill>
                  <a:srgbClr val="0000FF"/>
                </a:solidFill>
                <a:latin typeface="楷体" panose="02010609060101010101" pitchFamily="49" charset="-122"/>
                <a:ea typeface="楷体" panose="02010609060101010101" pitchFamily="49" charset="-122"/>
              </a:rPr>
              <a:t>其中</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800" b="1" dirty="0">
                <a:solidFill>
                  <a:srgbClr val="0000FF"/>
                </a:solidFill>
                <a:latin typeface="楷体" panose="02010609060101010101" pitchFamily="49" charset="-122"/>
                <a:ea typeface="楷体" panose="02010609060101010101" pitchFamily="49" charset="-122"/>
              </a:rPr>
              <a:t>为待定常量。</a:t>
            </a:r>
            <a:r>
              <a:rPr lang="zh-CN" altLang="en-US" sz="2800" b="1" kern="0" dirty="0">
                <a:solidFill>
                  <a:srgbClr val="0000FF"/>
                </a:solidFill>
                <a:latin typeface="楷体" panose="02010609060101010101" pitchFamily="49" charset="-122"/>
                <a:ea typeface="楷体" panose="02010609060101010101" pitchFamily="49" charset="-122"/>
              </a:rPr>
              <a:t>概</a:t>
            </a:r>
            <a:r>
              <a:rPr lang="zh-CN" altLang="zh-CN" sz="2800" b="1" kern="0" dirty="0">
                <a:solidFill>
                  <a:srgbClr val="0000FF"/>
                </a:solidFill>
                <a:latin typeface="楷体" panose="02010609060101010101" pitchFamily="49" charset="-122"/>
                <a:ea typeface="楷体" panose="02010609060101010101" pitchFamily="49" charset="-122"/>
              </a:rPr>
              <a:t>率密度</a:t>
            </a:r>
            <a:r>
              <a:rPr lang="zh-CN" altLang="en-US" sz="2800" b="1" kern="0" dirty="0">
                <a:solidFill>
                  <a:srgbClr val="0000FF"/>
                </a:solidFill>
                <a:latin typeface="楷体" panose="02010609060101010101" pitchFamily="49" charset="-122"/>
                <a:ea typeface="楷体" panose="02010609060101010101" pitchFamily="49" charset="-122"/>
              </a:rPr>
              <a:t>最大位置</a:t>
            </a:r>
            <a:r>
              <a:rPr lang="en-US" altLang="zh-CN" sz="2800" b="1" i="1"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b="1" kern="0" dirty="0">
                <a:solidFill>
                  <a:srgbClr val="0000FF"/>
                </a:solidFill>
                <a:latin typeface="楷体" panose="02010609060101010101" pitchFamily="49" charset="-122"/>
                <a:ea typeface="楷体" panose="02010609060101010101" pitchFamily="49" charset="-122"/>
              </a:rPr>
              <a:t>=____,</a:t>
            </a:r>
            <a:r>
              <a:rPr lang="zh-CN" altLang="en-US" sz="2800" b="1" kern="0" dirty="0">
                <a:solidFill>
                  <a:srgbClr val="0000FF"/>
                </a:solidFill>
                <a:latin typeface="楷体" panose="02010609060101010101" pitchFamily="49" charset="-122"/>
                <a:ea typeface="楷体" panose="02010609060101010101" pitchFamily="49" charset="-122"/>
              </a:rPr>
              <a:t>最大概</a:t>
            </a:r>
            <a:r>
              <a:rPr lang="zh-CN" altLang="zh-CN" sz="2800" b="1" kern="0" dirty="0">
                <a:solidFill>
                  <a:srgbClr val="0000FF"/>
                </a:solidFill>
                <a:latin typeface="楷体" panose="02010609060101010101" pitchFamily="49" charset="-122"/>
                <a:ea typeface="楷体" panose="02010609060101010101" pitchFamily="49" charset="-122"/>
              </a:rPr>
              <a:t>率密度</a:t>
            </a:r>
            <a:r>
              <a:rPr lang="zh-CN" altLang="en-US" sz="2800" b="1" kern="0" dirty="0">
                <a:solidFill>
                  <a:srgbClr val="0000FF"/>
                </a:solidFill>
                <a:latin typeface="楷体" panose="02010609060101010101" pitchFamily="49" charset="-122"/>
                <a:ea typeface="楷体" panose="02010609060101010101" pitchFamily="49" charset="-122"/>
              </a:rPr>
              <a:t>为</a:t>
            </a:r>
            <a:r>
              <a:rPr lang="en-US" altLang="zh-CN" sz="2800" b="1" kern="0" dirty="0">
                <a:solidFill>
                  <a:srgbClr val="0000FF"/>
                </a:solidFill>
                <a:latin typeface="楷体" panose="02010609060101010101" pitchFamily="49" charset="-122"/>
                <a:ea typeface="楷体" panose="02010609060101010101" pitchFamily="49" charset="-122"/>
              </a:rPr>
              <a:t>=____,</a:t>
            </a:r>
            <a:r>
              <a:rPr lang="zh-CN" altLang="en-US" sz="2800" b="1" dirty="0">
                <a:solidFill>
                  <a:srgbClr val="0000FF"/>
                </a:solidFill>
                <a:latin typeface="楷体" panose="02010609060101010101" pitchFamily="49" charset="-122"/>
                <a:ea typeface="楷体" panose="02010609060101010101" pitchFamily="49" charset="-122"/>
              </a:rPr>
              <a:t> 在                           区间发现该粒子的概率为</a:t>
            </a:r>
            <a:r>
              <a:rPr lang="en-US" altLang="zh-CN" sz="2800" b="1" dirty="0">
                <a:solidFill>
                  <a:srgbClr val="0000FF"/>
                </a:solidFill>
                <a:latin typeface="楷体" panose="02010609060101010101" pitchFamily="49" charset="-122"/>
                <a:ea typeface="楷体" panose="02010609060101010101" pitchFamily="49" charset="-122"/>
              </a:rPr>
              <a:t>_____</a:t>
            </a:r>
            <a:r>
              <a:rPr lang="zh-CN" altLang="en-US" sz="2800" b="1" dirty="0">
                <a:solidFill>
                  <a:srgbClr val="0000FF"/>
                </a:solidFill>
                <a:latin typeface="楷体" panose="02010609060101010101" pitchFamily="49" charset="-122"/>
                <a:ea typeface="楷体" panose="02010609060101010101" pitchFamily="49" charset="-122"/>
              </a:rPr>
              <a:t>。</a:t>
            </a:r>
          </a:p>
        </p:txBody>
      </p:sp>
      <p:graphicFrame>
        <p:nvGraphicFramePr>
          <p:cNvPr id="3" name="对象 2"/>
          <p:cNvGraphicFramePr>
            <a:graphicFrameLocks noChangeAspect="1"/>
          </p:cNvGraphicFramePr>
          <p:nvPr>
            <p:extLst>
              <p:ext uri="{D42A27DB-BD31-4B8C-83A1-F6EECF244321}">
                <p14:modId xmlns:p14="http://schemas.microsoft.com/office/powerpoint/2010/main" val="1913809442"/>
              </p:ext>
            </p:extLst>
          </p:nvPr>
        </p:nvGraphicFramePr>
        <p:xfrm>
          <a:off x="5140742" y="646068"/>
          <a:ext cx="2388359" cy="563546"/>
        </p:xfrm>
        <a:graphic>
          <a:graphicData uri="http://schemas.openxmlformats.org/presentationml/2006/ole">
            <mc:AlternateContent xmlns:mc="http://schemas.openxmlformats.org/markup-compatibility/2006">
              <mc:Choice xmlns:v="urn:schemas-microsoft-com:vml" Requires="v">
                <p:oleObj spid="_x0000_s372449" name="Equation" r:id="rId3" imgW="850531" imgH="203112" progId="Equation.DSMT4">
                  <p:embed/>
                </p:oleObj>
              </mc:Choice>
              <mc:Fallback>
                <p:oleObj name="Equation" r:id="rId3" imgW="850531" imgH="203112" progId="Equation.DSMT4">
                  <p:embed/>
                  <p:pic>
                    <p:nvPicPr>
                      <p:cNvPr id="28" name="对象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742" y="646068"/>
                        <a:ext cx="2388359" cy="563546"/>
                      </a:xfrm>
                      <a:prstGeom prst="rect">
                        <a:avLst/>
                      </a:prstGeom>
                      <a:noFill/>
                    </p:spPr>
                  </p:pic>
                </p:oleObj>
              </mc:Fallback>
            </mc:AlternateContent>
          </a:graphicData>
        </a:graphic>
      </p:graphicFrame>
      <p:grpSp>
        <p:nvGrpSpPr>
          <p:cNvPr id="4" name="Group 5"/>
          <p:cNvGrpSpPr>
            <a:grpSpLocks/>
          </p:cNvGrpSpPr>
          <p:nvPr/>
        </p:nvGrpSpPr>
        <p:grpSpPr bwMode="auto">
          <a:xfrm>
            <a:off x="7949820" y="1965278"/>
            <a:ext cx="3991971" cy="2238232"/>
            <a:chOff x="5676" y="4320"/>
            <a:chExt cx="3046" cy="1556"/>
          </a:xfrm>
        </p:grpSpPr>
        <p:sp>
          <p:nvSpPr>
            <p:cNvPr id="5" name="Line 6"/>
            <p:cNvSpPr>
              <a:spLocks noChangeShapeType="1"/>
            </p:cNvSpPr>
            <p:nvPr/>
          </p:nvSpPr>
          <p:spPr bwMode="auto">
            <a:xfrm flipV="1">
              <a:off x="6702" y="5094"/>
              <a:ext cx="0"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7"/>
            <p:cNvSpPr>
              <a:spLocks noChangeShapeType="1"/>
            </p:cNvSpPr>
            <p:nvPr/>
          </p:nvSpPr>
          <p:spPr bwMode="auto">
            <a:xfrm>
              <a:off x="6018" y="4374"/>
              <a:ext cx="12" cy="14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Rectangle 8" descr="深色上对角线"/>
            <p:cNvSpPr>
              <a:spLocks noChangeArrowheads="1"/>
            </p:cNvSpPr>
            <p:nvPr/>
          </p:nvSpPr>
          <p:spPr bwMode="auto">
            <a:xfrm>
              <a:off x="5898" y="4386"/>
              <a:ext cx="132" cy="1464"/>
            </a:xfrm>
            <a:prstGeom prst="rect">
              <a:avLst/>
            </a:prstGeom>
            <a:pattFill prst="dkUpDiag">
              <a:fgClr>
                <a:srgbClr val="0000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9" descr="深色上对角线"/>
            <p:cNvSpPr>
              <a:spLocks noChangeArrowheads="1"/>
            </p:cNvSpPr>
            <p:nvPr/>
          </p:nvSpPr>
          <p:spPr bwMode="auto">
            <a:xfrm>
              <a:off x="8046" y="4326"/>
              <a:ext cx="120" cy="1536"/>
            </a:xfrm>
            <a:prstGeom prst="rect">
              <a:avLst/>
            </a:prstGeom>
            <a:pattFill prst="dkUpDiag">
              <a:fgClr>
                <a:srgbClr val="0000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10"/>
            <p:cNvSpPr>
              <a:spLocks noChangeShapeType="1"/>
            </p:cNvSpPr>
            <p:nvPr/>
          </p:nvSpPr>
          <p:spPr bwMode="auto">
            <a:xfrm>
              <a:off x="6027" y="5222"/>
              <a:ext cx="2688" cy="0"/>
            </a:xfrm>
            <a:prstGeom prst="line">
              <a:avLst/>
            </a:prstGeom>
            <a:noFill/>
            <a:ln w="19050">
              <a:solidFill>
                <a:srgbClr val="0000FF"/>
              </a:solidFill>
              <a:round/>
              <a:headEnd/>
              <a:tailEnd type="stealth"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1"/>
            <p:cNvSpPr>
              <a:spLocks noChangeShapeType="1"/>
            </p:cNvSpPr>
            <p:nvPr/>
          </p:nvSpPr>
          <p:spPr bwMode="auto">
            <a:xfrm>
              <a:off x="8028" y="4320"/>
              <a:ext cx="0" cy="15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1" name="对象 10"/>
            <p:cNvGraphicFramePr>
              <a:graphicFrameLocks/>
            </p:cNvGraphicFramePr>
            <p:nvPr/>
          </p:nvGraphicFramePr>
          <p:xfrm>
            <a:off x="7824" y="5232"/>
            <a:ext cx="202" cy="279"/>
          </p:xfrm>
          <a:graphic>
            <a:graphicData uri="http://schemas.openxmlformats.org/presentationml/2006/ole">
              <mc:AlternateContent xmlns:mc="http://schemas.openxmlformats.org/markup-compatibility/2006">
                <mc:Choice xmlns:v="urn:schemas-microsoft-com:vml" Requires="v">
                  <p:oleObj spid="_x0000_s372450" name="Equation" r:id="rId5" imgW="88560" imgH="177480" progId="Equation.DSMT4">
                    <p:embed/>
                  </p:oleObj>
                </mc:Choice>
                <mc:Fallback>
                  <p:oleObj name="Equation" r:id="rId5" imgW="88560" imgH="177480" progId="Equation.DSMT4">
                    <p:embed/>
                    <p:pic>
                      <p:nvPicPr>
                        <p:cNvPr id="36" name="对象 3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4" y="5232"/>
                          <a:ext cx="202"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p:cNvGraphicFramePr>
            <p:nvPr/>
          </p:nvGraphicFramePr>
          <p:xfrm>
            <a:off x="6542" y="5256"/>
            <a:ext cx="340" cy="620"/>
          </p:xfrm>
          <a:graphic>
            <a:graphicData uri="http://schemas.openxmlformats.org/presentationml/2006/ole">
              <mc:AlternateContent xmlns:mc="http://schemas.openxmlformats.org/markup-compatibility/2006">
                <mc:Choice xmlns:v="urn:schemas-microsoft-com:vml" Requires="v">
                  <p:oleObj spid="_x0000_s372451" name="Equation" r:id="rId7" imgW="203040" imgH="393480" progId="Equation.DSMT4">
                    <p:embed/>
                  </p:oleObj>
                </mc:Choice>
                <mc:Fallback>
                  <p:oleObj name="Equation" r:id="rId7" imgW="203040" imgH="393480" progId="Equation.DSMT4">
                    <p:embed/>
                    <p:pic>
                      <p:nvPicPr>
                        <p:cNvPr id="37" name="对象 3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2" y="5256"/>
                          <a:ext cx="340"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p:cNvGraphicFramePr>
            <p:nvPr/>
          </p:nvGraphicFramePr>
          <p:xfrm>
            <a:off x="5676" y="5172"/>
            <a:ext cx="240" cy="279"/>
          </p:xfrm>
          <a:graphic>
            <a:graphicData uri="http://schemas.openxmlformats.org/presentationml/2006/ole">
              <mc:AlternateContent xmlns:mc="http://schemas.openxmlformats.org/markup-compatibility/2006">
                <mc:Choice xmlns:v="urn:schemas-microsoft-com:vml" Requires="v">
                  <p:oleObj spid="_x0000_s372452" name="Equation" r:id="rId9" imgW="152280" imgH="177480" progId="Equation.DSMT4">
                    <p:embed/>
                  </p:oleObj>
                </mc:Choice>
                <mc:Fallback>
                  <p:oleObj name="Equation" r:id="rId9" imgW="152280" imgH="177480" progId="Equation.DSMT4">
                    <p:embed/>
                    <p:pic>
                      <p:nvPicPr>
                        <p:cNvPr id="38" name="对象 3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6" y="5172"/>
                          <a:ext cx="24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p:cNvGraphicFramePr>
            <p:nvPr/>
          </p:nvGraphicFramePr>
          <p:xfrm>
            <a:off x="8522" y="5304"/>
            <a:ext cx="200" cy="220"/>
          </p:xfrm>
          <a:graphic>
            <a:graphicData uri="http://schemas.openxmlformats.org/presentationml/2006/ole">
              <mc:AlternateContent xmlns:mc="http://schemas.openxmlformats.org/markup-compatibility/2006">
                <mc:Choice xmlns:v="urn:schemas-microsoft-com:vml" Requires="v">
                  <p:oleObj spid="_x0000_s372453" name="Equation" r:id="rId11" imgW="126720" imgH="139680" progId="Equation.DSMT4">
                    <p:embed/>
                  </p:oleObj>
                </mc:Choice>
                <mc:Fallback>
                  <p:oleObj name="Equation" r:id="rId11" imgW="126720" imgH="139680" progId="Equation.DSMT4">
                    <p:embed/>
                    <p:pic>
                      <p:nvPicPr>
                        <p:cNvPr id="39" name="对象 3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22" y="5304"/>
                          <a:ext cx="20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5" name="对象 14"/>
          <p:cNvGraphicFramePr>
            <a:graphicFrameLocks noChangeAspect="1"/>
          </p:cNvGraphicFramePr>
          <p:nvPr>
            <p:extLst>
              <p:ext uri="{D42A27DB-BD31-4B8C-83A1-F6EECF244321}">
                <p14:modId xmlns:p14="http://schemas.microsoft.com/office/powerpoint/2010/main" val="242211119"/>
              </p:ext>
            </p:extLst>
          </p:nvPr>
        </p:nvGraphicFramePr>
        <p:xfrm>
          <a:off x="1439346" y="2114903"/>
          <a:ext cx="2365979" cy="930441"/>
        </p:xfrm>
        <a:graphic>
          <a:graphicData uri="http://schemas.openxmlformats.org/presentationml/2006/ole">
            <mc:AlternateContent xmlns:mc="http://schemas.openxmlformats.org/markup-compatibility/2006">
              <mc:Choice xmlns:v="urn:schemas-microsoft-com:vml" Requires="v">
                <p:oleObj spid="_x0000_s372454" name="Equation" r:id="rId13" imgW="850531" imgH="330057" progId="Equation.DSMT4">
                  <p:embed/>
                </p:oleObj>
              </mc:Choice>
              <mc:Fallback>
                <p:oleObj name="Equation" r:id="rId13" imgW="850531" imgH="330057" progId="Equation.DSMT4">
                  <p:embed/>
                  <p:pic>
                    <p:nvPicPr>
                      <p:cNvPr id="40" name="对象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9346" y="2114903"/>
                        <a:ext cx="2365979" cy="930441"/>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951099602"/>
              </p:ext>
            </p:extLst>
          </p:nvPr>
        </p:nvGraphicFramePr>
        <p:xfrm>
          <a:off x="4406079" y="2047890"/>
          <a:ext cx="3857683" cy="971359"/>
        </p:xfrm>
        <a:graphic>
          <a:graphicData uri="http://schemas.openxmlformats.org/presentationml/2006/ole">
            <mc:AlternateContent xmlns:mc="http://schemas.openxmlformats.org/markup-compatibility/2006">
              <mc:Choice xmlns:v="urn:schemas-microsoft-com:vml" Requires="v">
                <p:oleObj spid="_x0000_s372455" name="Equation" r:id="rId15" imgW="1320227" imgH="330057" progId="Equation.DSMT4">
                  <p:embed/>
                </p:oleObj>
              </mc:Choice>
              <mc:Fallback>
                <p:oleObj name="Equation" r:id="rId15" imgW="1320227" imgH="330057" progId="Equation.DSMT4">
                  <p:embed/>
                  <p:pic>
                    <p:nvPicPr>
                      <p:cNvPr id="41" name="对象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06079" y="2047890"/>
                        <a:ext cx="3857683" cy="971359"/>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026427327"/>
              </p:ext>
            </p:extLst>
          </p:nvPr>
        </p:nvGraphicFramePr>
        <p:xfrm>
          <a:off x="1000774" y="3112699"/>
          <a:ext cx="1806316" cy="1414947"/>
        </p:xfrm>
        <a:graphic>
          <a:graphicData uri="http://schemas.openxmlformats.org/presentationml/2006/ole">
            <mc:AlternateContent xmlns:mc="http://schemas.openxmlformats.org/markup-compatibility/2006">
              <mc:Choice xmlns:v="urn:schemas-microsoft-com:vml" Requires="v">
                <p:oleObj spid="_x0000_s372456" name="Equation" r:id="rId17" imgW="571252" imgH="444307" progId="Equation.DSMT4">
                  <p:embed/>
                </p:oleObj>
              </mc:Choice>
              <mc:Fallback>
                <p:oleObj name="Equation" r:id="rId17" imgW="571252" imgH="444307" progId="Equation.DSMT4">
                  <p:embed/>
                  <p:pic>
                    <p:nvPicPr>
                      <p:cNvPr id="42" name="对象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0774" y="3112699"/>
                        <a:ext cx="1806316" cy="1414947"/>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884354108"/>
              </p:ext>
            </p:extLst>
          </p:nvPr>
        </p:nvGraphicFramePr>
        <p:xfrm>
          <a:off x="3579958" y="3160519"/>
          <a:ext cx="4157337" cy="1161424"/>
        </p:xfrm>
        <a:graphic>
          <a:graphicData uri="http://schemas.openxmlformats.org/presentationml/2006/ole">
            <mc:AlternateContent xmlns:mc="http://schemas.openxmlformats.org/markup-compatibility/2006">
              <mc:Choice xmlns:v="urn:schemas-microsoft-com:vml" Requires="v">
                <p:oleObj spid="_x0000_s372457" name="Equation" r:id="rId19" imgW="1396800" imgH="393480" progId="Equation.DSMT4">
                  <p:embed/>
                </p:oleObj>
              </mc:Choice>
              <mc:Fallback>
                <p:oleObj name="Equation" r:id="rId19" imgW="1396800" imgH="393480" progId="Equation.DSMT4">
                  <p:embed/>
                  <p:pic>
                    <p:nvPicPr>
                      <p:cNvPr id="43" name="对象 42"/>
                      <p:cNvPicPr>
                        <a:picLocks noChangeAspect="1" noChangeArrowheads="1"/>
                      </p:cNvPicPr>
                      <p:nvPr/>
                    </p:nvPicPr>
                    <p:blipFill>
                      <a:blip r:embed="rId20"/>
                      <a:srcRect/>
                      <a:stretch>
                        <a:fillRect/>
                      </a:stretch>
                    </p:blipFill>
                    <p:spPr bwMode="auto">
                      <a:xfrm>
                        <a:off x="3579958" y="3160519"/>
                        <a:ext cx="4157337" cy="1161424"/>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689331986"/>
              </p:ext>
            </p:extLst>
          </p:nvPr>
        </p:nvGraphicFramePr>
        <p:xfrm>
          <a:off x="4151784" y="5427746"/>
          <a:ext cx="5392050" cy="1157456"/>
        </p:xfrm>
        <a:graphic>
          <a:graphicData uri="http://schemas.openxmlformats.org/presentationml/2006/ole">
            <mc:AlternateContent xmlns:mc="http://schemas.openxmlformats.org/markup-compatibility/2006">
              <mc:Choice xmlns:v="urn:schemas-microsoft-com:vml" Requires="v">
                <p:oleObj spid="_x0000_s372458" name="Equation" r:id="rId21" imgW="1815312" imgH="393529" progId="Equation.DSMT4">
                  <p:embed/>
                </p:oleObj>
              </mc:Choice>
              <mc:Fallback>
                <p:oleObj name="Equation" r:id="rId21" imgW="1815312" imgH="393529" progId="Equation.DSMT4">
                  <p:embed/>
                  <p:pic>
                    <p:nvPicPr>
                      <p:cNvPr id="44" name="对象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51784" y="5427746"/>
                        <a:ext cx="5392050" cy="1157456"/>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841141568"/>
              </p:ext>
            </p:extLst>
          </p:nvPr>
        </p:nvGraphicFramePr>
        <p:xfrm>
          <a:off x="8757003" y="1148308"/>
          <a:ext cx="1965325" cy="484187"/>
        </p:xfrm>
        <a:graphic>
          <a:graphicData uri="http://schemas.openxmlformats.org/presentationml/2006/ole">
            <mc:AlternateContent xmlns:mc="http://schemas.openxmlformats.org/markup-compatibility/2006">
              <mc:Choice xmlns:v="urn:schemas-microsoft-com:vml" Requires="v">
                <p:oleObj spid="_x0000_s372459" name="Equation" r:id="rId23" imgW="723600" imgH="177480" progId="Equation.DSMT4">
                  <p:embed/>
                </p:oleObj>
              </mc:Choice>
              <mc:Fallback>
                <p:oleObj name="Equation" r:id="rId23" imgW="723600" imgH="177480" progId="Equation.DSMT4">
                  <p:embed/>
                  <p:pic>
                    <p:nvPicPr>
                      <p:cNvPr id="45" name="对象 44"/>
                      <p:cNvPicPr>
                        <a:picLocks noChangeAspect="1" noChangeArrowheads="1"/>
                      </p:cNvPicPr>
                      <p:nvPr/>
                    </p:nvPicPr>
                    <p:blipFill>
                      <a:blip r:embed="rId24"/>
                      <a:srcRect/>
                      <a:stretch>
                        <a:fillRect/>
                      </a:stretch>
                    </p:blipFill>
                    <p:spPr bwMode="auto">
                      <a:xfrm>
                        <a:off x="8757003" y="1148308"/>
                        <a:ext cx="1965325" cy="484187"/>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715307488"/>
              </p:ext>
            </p:extLst>
          </p:nvPr>
        </p:nvGraphicFramePr>
        <p:xfrm>
          <a:off x="1700213" y="5486400"/>
          <a:ext cx="361950" cy="565150"/>
        </p:xfrm>
        <a:graphic>
          <a:graphicData uri="http://schemas.openxmlformats.org/presentationml/2006/ole">
            <mc:AlternateContent xmlns:mc="http://schemas.openxmlformats.org/markup-compatibility/2006">
              <mc:Choice xmlns:v="urn:schemas-microsoft-com:vml" Requires="v">
                <p:oleObj spid="_x0000_s372460" name="Equation" r:id="rId25" imgW="114120" imgH="177480" progId="Equation.DSMT4">
                  <p:embed/>
                </p:oleObj>
              </mc:Choice>
              <mc:Fallback>
                <p:oleObj name="Equation" r:id="rId25" imgW="114120" imgH="177480" progId="Equation.DSMT4">
                  <p:embed/>
                  <p:pic>
                    <p:nvPicPr>
                      <p:cNvPr id="46" name="对象 45"/>
                      <p:cNvPicPr>
                        <a:picLocks noChangeAspect="1" noChangeArrowheads="1"/>
                      </p:cNvPicPr>
                      <p:nvPr/>
                    </p:nvPicPr>
                    <p:blipFill>
                      <a:blip r:embed="rId26"/>
                      <a:srcRect/>
                      <a:stretch>
                        <a:fillRect/>
                      </a:stretch>
                    </p:blipFill>
                    <p:spPr bwMode="auto">
                      <a:xfrm>
                        <a:off x="1700213" y="5486400"/>
                        <a:ext cx="361950" cy="565150"/>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441437017"/>
              </p:ext>
            </p:extLst>
          </p:nvPr>
        </p:nvGraphicFramePr>
        <p:xfrm>
          <a:off x="1339073" y="4527646"/>
          <a:ext cx="1236301" cy="1085851"/>
        </p:xfrm>
        <a:graphic>
          <a:graphicData uri="http://schemas.openxmlformats.org/presentationml/2006/ole">
            <mc:AlternateContent xmlns:mc="http://schemas.openxmlformats.org/markup-compatibility/2006">
              <mc:Choice xmlns:v="urn:schemas-microsoft-com:vml" Requires="v">
                <p:oleObj spid="_x0000_s372461" name="Equation" r:id="rId27" imgW="444240" imgH="393480" progId="Equation.DSMT4">
                  <p:embed/>
                </p:oleObj>
              </mc:Choice>
              <mc:Fallback>
                <p:oleObj name="Equation" r:id="rId27" imgW="444240" imgH="393480" progId="Equation.DSMT4">
                  <p:embed/>
                  <p:pic>
                    <p:nvPicPr>
                      <p:cNvPr id="47" name="对象 46"/>
                      <p:cNvPicPr>
                        <a:picLocks noChangeAspect="1" noChangeArrowheads="1"/>
                      </p:cNvPicPr>
                      <p:nvPr/>
                    </p:nvPicPr>
                    <p:blipFill>
                      <a:blip r:embed="rId28"/>
                      <a:srcRect/>
                      <a:stretch>
                        <a:fillRect/>
                      </a:stretch>
                    </p:blipFill>
                    <p:spPr bwMode="auto">
                      <a:xfrm>
                        <a:off x="1339073" y="4527646"/>
                        <a:ext cx="1236301" cy="1085851"/>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273913711"/>
              </p:ext>
            </p:extLst>
          </p:nvPr>
        </p:nvGraphicFramePr>
        <p:xfrm>
          <a:off x="3028129" y="4670331"/>
          <a:ext cx="1377950" cy="484187"/>
        </p:xfrm>
        <a:graphic>
          <a:graphicData uri="http://schemas.openxmlformats.org/presentationml/2006/ole">
            <mc:AlternateContent xmlns:mc="http://schemas.openxmlformats.org/markup-compatibility/2006">
              <mc:Choice xmlns:v="urn:schemas-microsoft-com:vml" Requires="v">
                <p:oleObj spid="_x0000_s372462" name="Equation" r:id="rId29" imgW="507960" imgH="177480" progId="Equation.DSMT4">
                  <p:embed/>
                </p:oleObj>
              </mc:Choice>
              <mc:Fallback>
                <p:oleObj name="Equation" r:id="rId29" imgW="507960" imgH="177480" progId="Equation.DSMT4">
                  <p:embed/>
                  <p:pic>
                    <p:nvPicPr>
                      <p:cNvPr id="48" name="对象 47"/>
                      <p:cNvPicPr>
                        <a:picLocks noChangeAspect="1" noChangeArrowheads="1"/>
                      </p:cNvPicPr>
                      <p:nvPr/>
                    </p:nvPicPr>
                    <p:blipFill>
                      <a:blip r:embed="rId30"/>
                      <a:srcRect/>
                      <a:stretch>
                        <a:fillRect/>
                      </a:stretch>
                    </p:blipFill>
                    <p:spPr bwMode="auto">
                      <a:xfrm>
                        <a:off x="3028129" y="4670331"/>
                        <a:ext cx="1377950" cy="484187"/>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711180851"/>
              </p:ext>
            </p:extLst>
          </p:nvPr>
        </p:nvGraphicFramePr>
        <p:xfrm>
          <a:off x="4814508" y="4229943"/>
          <a:ext cx="3135312" cy="1162050"/>
        </p:xfrm>
        <a:graphic>
          <a:graphicData uri="http://schemas.openxmlformats.org/presentationml/2006/ole">
            <mc:AlternateContent xmlns:mc="http://schemas.openxmlformats.org/markup-compatibility/2006">
              <mc:Choice xmlns:v="urn:schemas-microsoft-com:vml" Requires="v">
                <p:oleObj spid="_x0000_s372463" name="Equation" r:id="rId31" imgW="1054080" imgH="393480" progId="Equation.DSMT4">
                  <p:embed/>
                </p:oleObj>
              </mc:Choice>
              <mc:Fallback>
                <p:oleObj name="Equation" r:id="rId31" imgW="1054080" imgH="393480" progId="Equation.DSMT4">
                  <p:embed/>
                  <p:pic>
                    <p:nvPicPr>
                      <p:cNvPr id="49" name="对象 48"/>
                      <p:cNvPicPr>
                        <a:picLocks noChangeAspect="1" noChangeArrowheads="1"/>
                      </p:cNvPicPr>
                      <p:nvPr/>
                    </p:nvPicPr>
                    <p:blipFill>
                      <a:blip r:embed="rId32"/>
                      <a:srcRect/>
                      <a:stretch>
                        <a:fillRect/>
                      </a:stretch>
                    </p:blipFill>
                    <p:spPr bwMode="auto">
                      <a:xfrm>
                        <a:off x="4814508" y="4229943"/>
                        <a:ext cx="3135312" cy="1162050"/>
                      </a:xfrm>
                      <a:prstGeom prst="rect">
                        <a:avLst/>
                      </a:prstGeom>
                      <a:noFill/>
                    </p:spPr>
                  </p:pic>
                </p:oleObj>
              </mc:Fallback>
            </mc:AlternateContent>
          </a:graphicData>
        </a:graphic>
      </p:graphicFrame>
    </p:spTree>
    <p:extLst>
      <p:ext uri="{BB962C8B-B14F-4D97-AF65-F5344CB8AC3E}">
        <p14:creationId xmlns:p14="http://schemas.microsoft.com/office/powerpoint/2010/main" val="110553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circle(in)">
                                      <p:cBhvr>
                                        <p:cTn id="28" dur="20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20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heel(1)">
                                      <p:cBhvr>
                                        <p:cTn id="5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
          <p:cNvSpPr txBox="1">
            <a:spLocks noChangeArrowheads="1"/>
          </p:cNvSpPr>
          <p:nvPr/>
        </p:nvSpPr>
        <p:spPr bwMode="auto">
          <a:xfrm>
            <a:off x="2366964" y="100869"/>
            <a:ext cx="83010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9900"/>
                </a:solidFill>
                <a:latin typeface="Calibri" panose="020F0502020204030204" pitchFamily="34" charset="0"/>
              </a:rPr>
              <a:t>若微观粒子处在稳定的势场中，则势能函数</a:t>
            </a:r>
            <a:r>
              <a:rPr lang="en-US" altLang="zh-CN" sz="2800" b="1" i="1" dirty="0">
                <a:solidFill>
                  <a:srgbClr val="009900"/>
                </a:solidFill>
                <a:latin typeface="Times New Roman" panose="02020603050405020304" pitchFamily="18" charset="0"/>
              </a:rPr>
              <a:t>U</a:t>
            </a:r>
            <a:r>
              <a:rPr lang="zh-CN" altLang="en-US" sz="2800" b="1" dirty="0">
                <a:solidFill>
                  <a:srgbClr val="009900"/>
                </a:solidFill>
                <a:latin typeface="Times New Roman" panose="02020603050405020304" pitchFamily="18" charset="0"/>
              </a:rPr>
              <a:t>与时间无关</a:t>
            </a:r>
            <a:r>
              <a:rPr lang="zh-CN" altLang="en-US" sz="2800" b="1" dirty="0">
                <a:solidFill>
                  <a:srgbClr val="009900"/>
                </a:solidFill>
                <a:latin typeface="Calibri" panose="020F0502020204030204" pitchFamily="34" charset="0"/>
              </a:rPr>
              <a:t>，称这类问题为</a:t>
            </a:r>
            <a:r>
              <a:rPr lang="zh-CN" altLang="en-US" sz="2800" b="1" dirty="0">
                <a:solidFill>
                  <a:srgbClr val="FF0000"/>
                </a:solidFill>
                <a:latin typeface="Calibri" panose="020F0502020204030204" pitchFamily="34" charset="0"/>
              </a:rPr>
              <a:t>定态问题</a:t>
            </a:r>
            <a:r>
              <a:rPr lang="zh-CN" altLang="en-US" sz="2800" b="1" dirty="0">
                <a:solidFill>
                  <a:srgbClr val="009900"/>
                </a:solidFill>
                <a:latin typeface="Calibri" panose="020F0502020204030204" pitchFamily="34" charset="0"/>
              </a:rPr>
              <a:t>。</a:t>
            </a:r>
          </a:p>
        </p:txBody>
      </p:sp>
      <p:graphicFrame>
        <p:nvGraphicFramePr>
          <p:cNvPr id="23" name="Object 15"/>
          <p:cNvGraphicFramePr>
            <a:graphicFrameLocks noChangeAspect="1"/>
          </p:cNvGraphicFramePr>
          <p:nvPr>
            <p:extLst>
              <p:ext uri="{D42A27DB-BD31-4B8C-83A1-F6EECF244321}">
                <p14:modId xmlns:p14="http://schemas.microsoft.com/office/powerpoint/2010/main" val="1353652728"/>
              </p:ext>
            </p:extLst>
          </p:nvPr>
        </p:nvGraphicFramePr>
        <p:xfrm>
          <a:off x="3482880" y="863887"/>
          <a:ext cx="6094234" cy="1248112"/>
        </p:xfrm>
        <a:graphic>
          <a:graphicData uri="http://schemas.openxmlformats.org/presentationml/2006/ole">
            <mc:AlternateContent xmlns:mc="http://schemas.openxmlformats.org/markup-compatibility/2006">
              <mc:Choice xmlns:v="urn:schemas-microsoft-com:vml" Requires="v">
                <p:oleObj spid="_x0000_s377020" name="公式" r:id="rId4" imgW="2234880" imgH="457200" progId="Equation.3">
                  <p:embed/>
                </p:oleObj>
              </mc:Choice>
              <mc:Fallback>
                <p:oleObj name="公式" r:id="rId4" imgW="2234880" imgH="457200" progId="Equation.3">
                  <p:embed/>
                  <p:pic>
                    <p:nvPicPr>
                      <p:cNvPr id="0" name=""/>
                      <p:cNvPicPr>
                        <a:picLocks noChangeAspect="1" noChangeArrowheads="1"/>
                      </p:cNvPicPr>
                      <p:nvPr/>
                    </p:nvPicPr>
                    <p:blipFill>
                      <a:blip r:embed="rId5"/>
                      <a:srcRect/>
                      <a:stretch>
                        <a:fillRect/>
                      </a:stretch>
                    </p:blipFill>
                    <p:spPr bwMode="auto">
                      <a:xfrm>
                        <a:off x="3482880" y="863887"/>
                        <a:ext cx="6094234" cy="1248112"/>
                      </a:xfrm>
                      <a:prstGeom prst="rect">
                        <a:avLst/>
                      </a:prstGeom>
                      <a:noFill/>
                      <a:ln>
                        <a:noFill/>
                      </a:ln>
                      <a:effectLst/>
                      <a:extLst/>
                    </p:spPr>
                  </p:pic>
                </p:oleObj>
              </mc:Fallback>
            </mc:AlternateContent>
          </a:graphicData>
        </a:graphic>
      </p:graphicFrame>
      <p:sp>
        <p:nvSpPr>
          <p:cNvPr id="24" name="Rectangle 12"/>
          <p:cNvSpPr>
            <a:spLocks noChangeArrowheads="1"/>
          </p:cNvSpPr>
          <p:nvPr/>
        </p:nvSpPr>
        <p:spPr bwMode="auto">
          <a:xfrm>
            <a:off x="2155731" y="2049077"/>
            <a:ext cx="77866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FF"/>
                </a:solidFill>
                <a:latin typeface="Calibri" panose="020F0502020204030204" pitchFamily="34" charset="0"/>
              </a:rPr>
              <a:t>此时，哈密顿算</a:t>
            </a:r>
            <a:r>
              <a:rPr lang="zh-CN" altLang="en-GB" sz="2800" b="1" dirty="0">
                <a:solidFill>
                  <a:srgbClr val="0000FF"/>
                </a:solidFill>
                <a:latin typeface="Calibri" panose="020F0502020204030204" pitchFamily="34" charset="0"/>
              </a:rPr>
              <a:t>符与时间无关，</a:t>
            </a:r>
            <a:r>
              <a:rPr lang="zh-CN" altLang="en-US" sz="2800" b="1" dirty="0">
                <a:solidFill>
                  <a:srgbClr val="0000FF"/>
                </a:solidFill>
                <a:latin typeface="Calibri" panose="020F0502020204030204" pitchFamily="34" charset="0"/>
              </a:rPr>
              <a:t>薛定谔方程可用</a:t>
            </a:r>
            <a:r>
              <a:rPr lang="zh-CN" altLang="en-US" sz="2800" b="1" dirty="0">
                <a:solidFill>
                  <a:srgbClr val="C00000"/>
                </a:solidFill>
                <a:latin typeface="Calibri" panose="020F0502020204030204" pitchFamily="34" charset="0"/>
              </a:rPr>
              <a:t>分离变量法</a:t>
            </a:r>
            <a:r>
              <a:rPr lang="zh-CN" altLang="en-US" sz="2800" b="1" dirty="0">
                <a:solidFill>
                  <a:srgbClr val="0000FF"/>
                </a:solidFill>
                <a:latin typeface="Calibri" panose="020F0502020204030204" pitchFamily="34" charset="0"/>
              </a:rPr>
              <a:t>求解：波函数</a:t>
            </a:r>
            <a:r>
              <a:rPr lang="zh-CN" altLang="en-US" sz="2800" b="1" i="1" dirty="0">
                <a:solidFill>
                  <a:srgbClr val="FF0000"/>
                </a:solidFill>
                <a:latin typeface="Calibri" panose="020F0502020204030204" pitchFamily="34" charset="0"/>
                <a:sym typeface="Symbol" panose="05050102010706020507" pitchFamily="18" charset="2"/>
              </a:rPr>
              <a:t></a:t>
            </a:r>
            <a:r>
              <a:rPr lang="zh-CN" altLang="en-US" sz="2800" b="1" dirty="0">
                <a:solidFill>
                  <a:srgbClr val="FF0000"/>
                </a:solidFill>
                <a:latin typeface="Calibri" panose="020F0502020204030204" pitchFamily="34" charset="0"/>
                <a:sym typeface="Symbol" panose="05050102010706020507" pitchFamily="18" charset="2"/>
              </a:rPr>
              <a:t> </a:t>
            </a:r>
            <a:r>
              <a:rPr lang="zh-CN" altLang="en-US" sz="2800" b="1" dirty="0">
                <a:solidFill>
                  <a:srgbClr val="0000FF"/>
                </a:solidFill>
                <a:latin typeface="Calibri" panose="020F0502020204030204" pitchFamily="34" charset="0"/>
              </a:rPr>
              <a:t>可以分离为空间坐标函数和时间函数的乘积。</a:t>
            </a:r>
          </a:p>
        </p:txBody>
      </p:sp>
      <p:sp>
        <p:nvSpPr>
          <p:cNvPr id="26" name="Text Box 5"/>
          <p:cNvSpPr txBox="1">
            <a:spLocks noChangeArrowheads="1"/>
          </p:cNvSpPr>
          <p:nvPr/>
        </p:nvSpPr>
        <p:spPr bwMode="auto">
          <a:xfrm>
            <a:off x="2527617" y="3558791"/>
            <a:ext cx="906463" cy="523875"/>
          </a:xfrm>
          <a:prstGeom prst="rect">
            <a:avLst/>
          </a:prstGeom>
          <a:noFill/>
          <a:ln w="9525">
            <a:noFill/>
            <a:miter lim="800000"/>
            <a:headEnd/>
            <a:tailEnd/>
          </a:ln>
        </p:spPr>
        <p:txBody>
          <a:bodyPr>
            <a:spAutoFit/>
          </a:bodyPr>
          <a:lstStyle/>
          <a:p>
            <a:pPr>
              <a:spcBef>
                <a:spcPct val="50000"/>
              </a:spcBef>
              <a:defRPr/>
            </a:pPr>
            <a:r>
              <a:rPr lang="zh-CN" altLang="en-US" sz="2800" b="1" kern="0" dirty="0">
                <a:solidFill>
                  <a:srgbClr val="CC00CC"/>
                </a:solidFill>
              </a:rPr>
              <a:t>设 </a:t>
            </a:r>
          </a:p>
        </p:txBody>
      </p:sp>
      <p:graphicFrame>
        <p:nvGraphicFramePr>
          <p:cNvPr id="27" name="Object 6"/>
          <p:cNvGraphicFramePr>
            <a:graphicFrameLocks noChangeAspect="1"/>
          </p:cNvGraphicFramePr>
          <p:nvPr>
            <p:extLst>
              <p:ext uri="{D42A27DB-BD31-4B8C-83A1-F6EECF244321}">
                <p14:modId xmlns:p14="http://schemas.microsoft.com/office/powerpoint/2010/main" val="3959268040"/>
              </p:ext>
            </p:extLst>
          </p:nvPr>
        </p:nvGraphicFramePr>
        <p:xfrm>
          <a:off x="3666502" y="3612595"/>
          <a:ext cx="3916362" cy="609600"/>
        </p:xfrm>
        <a:graphic>
          <a:graphicData uri="http://schemas.openxmlformats.org/presentationml/2006/ole">
            <mc:AlternateContent xmlns:mc="http://schemas.openxmlformats.org/markup-compatibility/2006">
              <mc:Choice xmlns:v="urn:schemas-microsoft-com:vml" Requires="v">
                <p:oleObj spid="_x0000_s377021" name="公式" r:id="rId6" imgW="1295400" imgH="203200" progId="Equation.3">
                  <p:embed/>
                </p:oleObj>
              </mc:Choice>
              <mc:Fallback>
                <p:oleObj name="公式" r:id="rId6" imgW="1295400" imgH="20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6502" y="3612595"/>
                        <a:ext cx="39163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AutoShape 29"/>
          <p:cNvSpPr>
            <a:spLocks noChangeArrowheads="1"/>
          </p:cNvSpPr>
          <p:nvPr/>
        </p:nvSpPr>
        <p:spPr bwMode="auto">
          <a:xfrm>
            <a:off x="2367279" y="4993551"/>
            <a:ext cx="1066800" cy="152400"/>
          </a:xfrm>
          <a:prstGeom prst="rightArrow">
            <a:avLst>
              <a:gd name="adj1" fmla="val 50000"/>
              <a:gd name="adj2" fmla="val 175000"/>
            </a:avLst>
          </a:prstGeom>
          <a:solidFill>
            <a:srgbClr val="00CC99"/>
          </a:solidFill>
          <a:ln w="12700">
            <a:noFill/>
            <a:miter lim="800000"/>
            <a:headEnd/>
            <a:tailEnd/>
          </a:ln>
        </p:spPr>
        <p:txBody>
          <a:bodyPr wrap="none" anchor="ctr"/>
          <a:lstStyle/>
          <a:p>
            <a:pPr>
              <a:defRPr/>
            </a:pPr>
            <a:endParaRPr lang="zh-CN" altLang="en-US" sz="2800" b="1" kern="0">
              <a:solidFill>
                <a:sysClr val="windowText" lastClr="000000"/>
              </a:solidFill>
            </a:endParaRPr>
          </a:p>
        </p:txBody>
      </p:sp>
      <p:graphicFrame>
        <p:nvGraphicFramePr>
          <p:cNvPr id="33" name="Object 26"/>
          <p:cNvGraphicFramePr>
            <a:graphicFrameLocks noChangeAspect="1"/>
          </p:cNvGraphicFramePr>
          <p:nvPr>
            <p:extLst>
              <p:ext uri="{D42A27DB-BD31-4B8C-83A1-F6EECF244321}">
                <p14:modId xmlns:p14="http://schemas.microsoft.com/office/powerpoint/2010/main" val="2161947110"/>
              </p:ext>
            </p:extLst>
          </p:nvPr>
        </p:nvGraphicFramePr>
        <p:xfrm>
          <a:off x="8329756" y="5899150"/>
          <a:ext cx="2255837" cy="536575"/>
        </p:xfrm>
        <a:graphic>
          <a:graphicData uri="http://schemas.openxmlformats.org/presentationml/2006/ole">
            <mc:AlternateContent xmlns:mc="http://schemas.openxmlformats.org/markup-compatibility/2006">
              <mc:Choice xmlns:v="urn:schemas-microsoft-com:vml" Requires="v">
                <p:oleObj spid="_x0000_s377022" name="公式" r:id="rId8" imgW="749160" imgH="177480" progId="Equation.3">
                  <p:embed/>
                </p:oleObj>
              </mc:Choice>
              <mc:Fallback>
                <p:oleObj name="公式" r:id="rId8" imgW="749160" imgH="177480" progId="Equation.3">
                  <p:embed/>
                  <p:pic>
                    <p:nvPicPr>
                      <p:cNvPr id="0" name=""/>
                      <p:cNvPicPr>
                        <a:picLocks noChangeAspect="1" noChangeArrowheads="1"/>
                      </p:cNvPicPr>
                      <p:nvPr/>
                    </p:nvPicPr>
                    <p:blipFill>
                      <a:blip r:embed="rId9"/>
                      <a:srcRect/>
                      <a:stretch>
                        <a:fillRect/>
                      </a:stretch>
                    </p:blipFill>
                    <p:spPr bwMode="auto">
                      <a:xfrm>
                        <a:off x="8329756" y="5899150"/>
                        <a:ext cx="22558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AutoShape 29"/>
          <p:cNvSpPr>
            <a:spLocks noChangeArrowheads="1"/>
          </p:cNvSpPr>
          <p:nvPr/>
        </p:nvSpPr>
        <p:spPr bwMode="auto">
          <a:xfrm>
            <a:off x="1994216" y="6167437"/>
            <a:ext cx="1066800" cy="152400"/>
          </a:xfrm>
          <a:prstGeom prst="rightArrow">
            <a:avLst>
              <a:gd name="adj1" fmla="val 50000"/>
              <a:gd name="adj2" fmla="val 175000"/>
            </a:avLst>
          </a:prstGeom>
          <a:solidFill>
            <a:srgbClr val="00CC99"/>
          </a:solidFill>
          <a:ln w="12700">
            <a:noFill/>
            <a:miter lim="800000"/>
            <a:headEnd/>
            <a:tailEnd/>
          </a:ln>
        </p:spPr>
        <p:txBody>
          <a:bodyPr wrap="none" anchor="ctr"/>
          <a:lstStyle/>
          <a:p>
            <a:pPr>
              <a:defRPr/>
            </a:pPr>
            <a:endParaRPr lang="zh-CN" altLang="en-US" sz="2800" b="1" kern="0">
              <a:solidFill>
                <a:sysClr val="windowText" lastClr="000000"/>
              </a:solidFill>
            </a:endParaRPr>
          </a:p>
        </p:txBody>
      </p:sp>
      <p:graphicFrame>
        <p:nvGraphicFramePr>
          <p:cNvPr id="35" name="Object 37"/>
          <p:cNvGraphicFramePr>
            <a:graphicFrameLocks noChangeAspect="1"/>
          </p:cNvGraphicFramePr>
          <p:nvPr>
            <p:extLst>
              <p:ext uri="{D42A27DB-BD31-4B8C-83A1-F6EECF244321}">
                <p14:modId xmlns:p14="http://schemas.microsoft.com/office/powerpoint/2010/main" val="1765743707"/>
              </p:ext>
            </p:extLst>
          </p:nvPr>
        </p:nvGraphicFramePr>
        <p:xfrm>
          <a:off x="3482881" y="4401415"/>
          <a:ext cx="5451475" cy="1184275"/>
        </p:xfrm>
        <a:graphic>
          <a:graphicData uri="http://schemas.openxmlformats.org/presentationml/2006/ole">
            <mc:AlternateContent xmlns:mc="http://schemas.openxmlformats.org/markup-compatibility/2006">
              <mc:Choice xmlns:v="urn:schemas-microsoft-com:vml" Requires="v">
                <p:oleObj spid="_x0000_s377023" name="公式" r:id="rId10" imgW="1815312" imgH="393529" progId="Equation.3">
                  <p:embed/>
                </p:oleObj>
              </mc:Choice>
              <mc:Fallback>
                <p:oleObj name="公式" r:id="rId10" imgW="1815312" imgH="39352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82881" y="4401415"/>
                        <a:ext cx="5451475"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38"/>
          <p:cNvGraphicFramePr>
            <a:graphicFrameLocks noChangeAspect="1"/>
          </p:cNvGraphicFramePr>
          <p:nvPr>
            <p:extLst>
              <p:ext uri="{D42A27DB-BD31-4B8C-83A1-F6EECF244321}">
                <p14:modId xmlns:p14="http://schemas.microsoft.com/office/powerpoint/2010/main" val="1102433737"/>
              </p:ext>
            </p:extLst>
          </p:nvPr>
        </p:nvGraphicFramePr>
        <p:xfrm>
          <a:off x="3041793" y="5602288"/>
          <a:ext cx="5287962" cy="1255712"/>
        </p:xfrm>
        <a:graphic>
          <a:graphicData uri="http://schemas.openxmlformats.org/presentationml/2006/ole">
            <mc:AlternateContent xmlns:mc="http://schemas.openxmlformats.org/markup-compatibility/2006">
              <mc:Choice xmlns:v="urn:schemas-microsoft-com:vml" Requires="v">
                <p:oleObj spid="_x0000_s377024" name="公式" r:id="rId12" imgW="1752480" imgH="419040" progId="Equation.3">
                  <p:embed/>
                </p:oleObj>
              </mc:Choice>
              <mc:Fallback>
                <p:oleObj name="公式" r:id="rId12" imgW="1752480" imgH="419040" progId="Equation.3">
                  <p:embed/>
                  <p:pic>
                    <p:nvPicPr>
                      <p:cNvPr id="0" name=""/>
                      <p:cNvPicPr>
                        <a:picLocks noChangeAspect="1" noChangeArrowheads="1"/>
                      </p:cNvPicPr>
                      <p:nvPr/>
                    </p:nvPicPr>
                    <p:blipFill>
                      <a:blip r:embed="rId13"/>
                      <a:srcRect/>
                      <a:stretch>
                        <a:fillRect/>
                      </a:stretch>
                    </p:blipFill>
                    <p:spPr bwMode="auto">
                      <a:xfrm>
                        <a:off x="3041793" y="5602288"/>
                        <a:ext cx="5287962" cy="12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9392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circle(in)">
                                      <p:cBhvr>
                                        <p:cTn id="30" dur="20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ircle(in)">
                                      <p:cBhvr>
                                        <p:cTn id="42" dur="20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anim calcmode="lin" valueType="num">
                                      <p:cBhvr>
                                        <p:cTn id="48" dur="1000" fill="hold"/>
                                        <p:tgtEl>
                                          <p:spTgt spid="34"/>
                                        </p:tgtEl>
                                        <p:attrNameLst>
                                          <p:attrName>ppt_x</p:attrName>
                                        </p:attrNameLst>
                                      </p:cBhvr>
                                      <p:tavLst>
                                        <p:tav tm="0">
                                          <p:val>
                                            <p:strVal val="#ppt_x"/>
                                          </p:val>
                                        </p:tav>
                                        <p:tav tm="100000">
                                          <p:val>
                                            <p:strVal val="#ppt_x"/>
                                          </p:val>
                                        </p:tav>
                                      </p:tavLst>
                                    </p:anim>
                                    <p:anim calcmode="lin" valueType="num">
                                      <p:cBhvr>
                                        <p:cTn id="4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randombar(horizontal)">
                                      <p:cBhvr>
                                        <p:cTn id="6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24" grpId="0"/>
      <p:bldP spid="26" grpId="0"/>
      <p:bldP spid="32"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30"/>
          <p:cNvGrpSpPr>
            <a:grpSpLocks/>
          </p:cNvGrpSpPr>
          <p:nvPr/>
        </p:nvGrpSpPr>
        <p:grpSpPr bwMode="auto">
          <a:xfrm>
            <a:off x="5450333" y="2912800"/>
            <a:ext cx="4389438" cy="2627313"/>
            <a:chOff x="1056" y="384"/>
            <a:chExt cx="2765" cy="1655"/>
          </a:xfrm>
        </p:grpSpPr>
        <p:sp>
          <p:nvSpPr>
            <p:cNvPr id="28" name="直线 6"/>
            <p:cNvSpPr>
              <a:spLocks noChangeShapeType="1"/>
            </p:cNvSpPr>
            <p:nvPr/>
          </p:nvSpPr>
          <p:spPr bwMode="auto">
            <a:xfrm>
              <a:off x="1056" y="182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29" name="直线 8"/>
            <p:cNvSpPr>
              <a:spLocks noChangeShapeType="1"/>
            </p:cNvSpPr>
            <p:nvPr/>
          </p:nvSpPr>
          <p:spPr bwMode="auto">
            <a:xfrm>
              <a:off x="1056" y="158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30" name="直线 9"/>
            <p:cNvSpPr>
              <a:spLocks noChangeShapeType="1"/>
            </p:cNvSpPr>
            <p:nvPr/>
          </p:nvSpPr>
          <p:spPr bwMode="auto">
            <a:xfrm>
              <a:off x="1056" y="1157"/>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31" name="直线 10"/>
            <p:cNvSpPr>
              <a:spLocks noChangeShapeType="1"/>
            </p:cNvSpPr>
            <p:nvPr/>
          </p:nvSpPr>
          <p:spPr bwMode="auto">
            <a:xfrm>
              <a:off x="1056" y="50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32" name="文本框 11"/>
            <p:cNvSpPr txBox="1">
              <a:spLocks noChangeArrowheads="1"/>
            </p:cNvSpPr>
            <p:nvPr/>
          </p:nvSpPr>
          <p:spPr bwMode="auto">
            <a:xfrm>
              <a:off x="3444" y="38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defRPr/>
              </a:pPr>
              <a:r>
                <a:rPr kumimoji="0" lang="en-US" altLang="zh-CN" sz="2800" b="1" i="0" kern="0" dirty="0">
                  <a:solidFill>
                    <a:srgbClr val="000000"/>
                  </a:solidFill>
                </a:rPr>
                <a:t>6</a:t>
              </a:r>
            </a:p>
          </p:txBody>
        </p:sp>
        <p:sp>
          <p:nvSpPr>
            <p:cNvPr id="33" name="文本框 12"/>
            <p:cNvSpPr txBox="1">
              <a:spLocks noChangeArrowheads="1"/>
            </p:cNvSpPr>
            <p:nvPr/>
          </p:nvSpPr>
          <p:spPr bwMode="auto">
            <a:xfrm>
              <a:off x="3496" y="1023"/>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defRPr/>
              </a:pPr>
              <a:r>
                <a:rPr kumimoji="0" lang="en-US" altLang="zh-CN" sz="2800" b="1" i="0" kern="0" dirty="0">
                  <a:solidFill>
                    <a:srgbClr val="000000"/>
                  </a:solidFill>
                </a:rPr>
                <a:t>5</a:t>
              </a:r>
            </a:p>
          </p:txBody>
        </p:sp>
        <p:sp>
          <p:nvSpPr>
            <p:cNvPr id="34" name="文本框 13"/>
            <p:cNvSpPr txBox="1">
              <a:spLocks noChangeArrowheads="1"/>
            </p:cNvSpPr>
            <p:nvPr/>
          </p:nvSpPr>
          <p:spPr bwMode="auto">
            <a:xfrm>
              <a:off x="3496" y="1399"/>
              <a:ext cx="32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defRPr/>
              </a:pPr>
              <a:r>
                <a:rPr kumimoji="0" lang="en-US" altLang="zh-CN" sz="2800" b="1" i="0" kern="0" dirty="0">
                  <a:solidFill>
                    <a:srgbClr val="000000"/>
                  </a:solidFill>
                </a:rPr>
                <a:t>4</a:t>
              </a:r>
            </a:p>
          </p:txBody>
        </p:sp>
        <p:sp>
          <p:nvSpPr>
            <p:cNvPr id="35" name="文本框 14"/>
            <p:cNvSpPr txBox="1">
              <a:spLocks noChangeArrowheads="1"/>
            </p:cNvSpPr>
            <p:nvPr/>
          </p:nvSpPr>
          <p:spPr bwMode="auto">
            <a:xfrm>
              <a:off x="3442" y="1679"/>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defRPr/>
              </a:pPr>
              <a:r>
                <a:rPr kumimoji="0" lang="en-US" altLang="zh-CN" sz="2800" b="1" i="0" kern="0" dirty="0">
                  <a:solidFill>
                    <a:srgbClr val="000000"/>
                  </a:solidFill>
                </a:rPr>
                <a:t>3</a:t>
              </a:r>
            </a:p>
          </p:txBody>
        </p:sp>
        <p:sp>
          <p:nvSpPr>
            <p:cNvPr id="36" name="直线 20"/>
            <p:cNvSpPr>
              <a:spLocks noChangeShapeType="1"/>
            </p:cNvSpPr>
            <p:nvPr/>
          </p:nvSpPr>
          <p:spPr bwMode="auto">
            <a:xfrm>
              <a:off x="2357" y="504"/>
              <a:ext cx="0" cy="13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37" name="直线 21"/>
            <p:cNvSpPr>
              <a:spLocks noChangeShapeType="1"/>
            </p:cNvSpPr>
            <p:nvPr/>
          </p:nvSpPr>
          <p:spPr bwMode="auto">
            <a:xfrm>
              <a:off x="2138" y="1164"/>
              <a:ext cx="0" cy="66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38" name="直线 22"/>
            <p:cNvSpPr>
              <a:spLocks noChangeShapeType="1"/>
            </p:cNvSpPr>
            <p:nvPr/>
          </p:nvSpPr>
          <p:spPr bwMode="auto">
            <a:xfrm flipH="1">
              <a:off x="1952" y="1584"/>
              <a:ext cx="1" cy="2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39" name="直线 23"/>
            <p:cNvSpPr>
              <a:spLocks noChangeShapeType="1"/>
            </p:cNvSpPr>
            <p:nvPr/>
          </p:nvSpPr>
          <p:spPr bwMode="auto">
            <a:xfrm flipH="1">
              <a:off x="2828" y="496"/>
              <a:ext cx="1" cy="1097"/>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40" name="直线 24"/>
            <p:cNvSpPr>
              <a:spLocks noChangeShapeType="1"/>
            </p:cNvSpPr>
            <p:nvPr/>
          </p:nvSpPr>
          <p:spPr bwMode="auto">
            <a:xfrm flipH="1">
              <a:off x="2604" y="1166"/>
              <a:ext cx="0" cy="435"/>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41" name="直线 25"/>
            <p:cNvSpPr>
              <a:spLocks noChangeShapeType="1"/>
            </p:cNvSpPr>
            <p:nvPr/>
          </p:nvSpPr>
          <p:spPr bwMode="auto">
            <a:xfrm>
              <a:off x="3117" y="504"/>
              <a:ext cx="0" cy="653"/>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grpSp>
      <p:sp>
        <p:nvSpPr>
          <p:cNvPr id="42" name="矩形 4"/>
          <p:cNvSpPr>
            <a:spLocks noChangeArrowheads="1"/>
          </p:cNvSpPr>
          <p:nvPr/>
        </p:nvSpPr>
        <p:spPr bwMode="auto">
          <a:xfrm>
            <a:off x="4243832" y="114131"/>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buNone/>
              <a:defRPr/>
            </a:pPr>
            <a:r>
              <a:rPr lang="zh-CN" altLang="en-US" sz="3600" b="1" kern="0" dirty="0">
                <a:solidFill>
                  <a:srgbClr val="FF0000"/>
                </a:solidFill>
                <a:latin typeface="宋体" panose="02010600030101010101" pitchFamily="2" charset="-122"/>
              </a:rPr>
              <a:t>课堂练习</a:t>
            </a:r>
            <a:endParaRPr lang="zh-CN" altLang="en-US" sz="3600" b="1" kern="0" dirty="0">
              <a:solidFill>
                <a:srgbClr val="000000"/>
              </a:solidFill>
            </a:endParaRPr>
          </a:p>
        </p:txBody>
      </p:sp>
      <p:pic>
        <p:nvPicPr>
          <p:cNvPr id="43"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62510" y="3467945"/>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3"/>
          <p:cNvSpPr/>
          <p:nvPr/>
        </p:nvSpPr>
        <p:spPr>
          <a:xfrm>
            <a:off x="1904853" y="643436"/>
            <a:ext cx="8539755" cy="1815882"/>
          </a:xfrm>
          <a:prstGeom prst="rect">
            <a:avLst/>
          </a:prstGeom>
        </p:spPr>
        <p:txBody>
          <a:bodyPr wrap="square">
            <a:spAutoFit/>
          </a:bodyPr>
          <a:lstStyle/>
          <a:p>
            <a:pPr fontAlgn="base">
              <a:spcBef>
                <a:spcPct val="0"/>
              </a:spcBef>
              <a:spcAft>
                <a:spcPct val="0"/>
              </a:spcAft>
            </a:pPr>
            <a:r>
              <a:rPr kumimoji="1" lang="zh-CN" altLang="en-US" sz="2800" b="1" dirty="0">
                <a:solidFill>
                  <a:srgbClr val="0000FF"/>
                </a:solidFill>
              </a:rPr>
              <a:t>一维无限深方势阱宽度为</a:t>
            </a:r>
            <a:r>
              <a:rPr kumimoji="1" lang="en-US" altLang="zh-CN" sz="2800" b="1" dirty="0">
                <a:solidFill>
                  <a:srgbClr val="FF0000"/>
                </a:solidFill>
              </a:rPr>
              <a:t>L</a:t>
            </a:r>
            <a:r>
              <a:rPr kumimoji="1" lang="zh-CN" altLang="en-US" sz="2800" b="1" dirty="0">
                <a:solidFill>
                  <a:srgbClr val="0000FF"/>
                </a:solidFill>
                <a:latin typeface="Times New Roman" panose="02020603050405020304" pitchFamily="18" charset="0"/>
              </a:rPr>
              <a:t>，</a:t>
            </a:r>
            <a:r>
              <a:rPr kumimoji="1" lang="zh-CN" altLang="en-US" sz="2800" b="1" dirty="0">
                <a:solidFill>
                  <a:srgbClr val="0000FF"/>
                </a:solidFill>
              </a:rPr>
              <a:t>粒子质量为</a:t>
            </a:r>
            <a:r>
              <a:rPr kumimoji="1" lang="en-US" altLang="zh-CN" sz="2800" b="1" dirty="0">
                <a:solidFill>
                  <a:srgbClr val="FF0000"/>
                </a:solidFill>
              </a:rPr>
              <a:t>m</a:t>
            </a:r>
            <a:r>
              <a:rPr kumimoji="1" lang="en-US" altLang="zh-CN" sz="2800" b="1" dirty="0">
                <a:solidFill>
                  <a:srgbClr val="0000FF"/>
                </a:solidFill>
              </a:rPr>
              <a:t>,</a:t>
            </a:r>
            <a:r>
              <a:rPr kumimoji="1" lang="zh-CN" altLang="en-US" sz="2800" b="1" dirty="0">
                <a:solidFill>
                  <a:srgbClr val="0000FF"/>
                </a:solidFill>
                <a:latin typeface="Times New Roman" panose="02020603050405020304" pitchFamily="18" charset="0"/>
              </a:rPr>
              <a:t>，</a:t>
            </a:r>
            <a:r>
              <a:rPr kumimoji="1" lang="zh-CN" altLang="en-US" sz="2800" b="1" dirty="0">
                <a:solidFill>
                  <a:srgbClr val="0000FF"/>
                </a:solidFill>
              </a:rPr>
              <a:t>粒子</a:t>
            </a:r>
            <a:r>
              <a:rPr kumimoji="1" lang="zh-CN" altLang="en-US" sz="2800" b="1" dirty="0">
                <a:solidFill>
                  <a:srgbClr val="0000FF"/>
                </a:solidFill>
                <a:latin typeface="Times New Roman" panose="02020603050405020304" pitchFamily="18" charset="0"/>
              </a:rPr>
              <a:t>从能级</a:t>
            </a:r>
            <a:r>
              <a:rPr kumimoji="1" lang="en-US" altLang="zh-CN" sz="2800" b="1" dirty="0">
                <a:solidFill>
                  <a:srgbClr val="FF0000"/>
                </a:solidFill>
                <a:latin typeface="Times New Roman" panose="02020603050405020304" pitchFamily="18" charset="0"/>
              </a:rPr>
              <a:t>n =6</a:t>
            </a:r>
            <a:r>
              <a:rPr kumimoji="1" lang="zh-CN" altLang="en-US" sz="2800" b="1" dirty="0">
                <a:solidFill>
                  <a:srgbClr val="0000FF"/>
                </a:solidFill>
                <a:latin typeface="Times New Roman" panose="02020603050405020304" pitchFamily="18" charset="0"/>
              </a:rPr>
              <a:t>跃迁到能级</a:t>
            </a:r>
            <a:r>
              <a:rPr kumimoji="1" lang="en-US" altLang="zh-CN" sz="2800" b="1" dirty="0">
                <a:solidFill>
                  <a:srgbClr val="FF0000"/>
                </a:solidFill>
                <a:latin typeface="Times New Roman" panose="02020603050405020304" pitchFamily="18" charset="0"/>
              </a:rPr>
              <a:t>n =3</a:t>
            </a:r>
            <a:r>
              <a:rPr kumimoji="1" lang="zh-CN" altLang="en-US" sz="2800" b="1" dirty="0">
                <a:solidFill>
                  <a:srgbClr val="0000CC"/>
                </a:solidFill>
                <a:latin typeface="Times New Roman" panose="02020603050405020304" pitchFamily="18" charset="0"/>
              </a:rPr>
              <a:t>。已知</a:t>
            </a:r>
            <a:r>
              <a:rPr lang="zh-CN" altLang="en-US" sz="2800" b="1" dirty="0">
                <a:solidFill>
                  <a:srgbClr val="0000FF"/>
                </a:solidFill>
              </a:rPr>
              <a:t>基态能为</a:t>
            </a:r>
            <a:r>
              <a:rPr lang="en-US" altLang="zh-CN" sz="2800" b="1" dirty="0">
                <a:solidFill>
                  <a:srgbClr val="FF0000"/>
                </a:solidFill>
              </a:rPr>
              <a:t>E</a:t>
            </a:r>
            <a:r>
              <a:rPr lang="en-US" altLang="zh-CN" sz="2800" b="1" baseline="-25000" dirty="0">
                <a:solidFill>
                  <a:srgbClr val="FF0000"/>
                </a:solidFill>
              </a:rPr>
              <a:t>1 </a:t>
            </a:r>
            <a:r>
              <a:rPr kumimoji="1" lang="zh-CN" altLang="en-US" sz="2800" b="1" dirty="0">
                <a:solidFill>
                  <a:srgbClr val="0000CC"/>
                </a:solidFill>
                <a:latin typeface="Times New Roman" panose="02020603050405020304" pitchFamily="18" charset="0"/>
              </a:rPr>
              <a:t>。</a:t>
            </a:r>
            <a:r>
              <a:rPr kumimoji="1" lang="zh-CN" altLang="en-US" sz="2800" b="1" dirty="0">
                <a:solidFill>
                  <a:srgbClr val="009900"/>
                </a:solidFill>
                <a:latin typeface="Times New Roman" panose="02020603050405020304" pitchFamily="18" charset="0"/>
              </a:rPr>
              <a:t>可能发射的谱线数目</a:t>
            </a:r>
            <a:r>
              <a:rPr kumimoji="1" lang="en-US" altLang="zh-CN" sz="2800" b="1" dirty="0">
                <a:solidFill>
                  <a:srgbClr val="009900"/>
                </a:solidFill>
                <a:latin typeface="Times New Roman" panose="02020603050405020304" pitchFamily="18" charset="0"/>
              </a:rPr>
              <a:t>=______</a:t>
            </a:r>
            <a:r>
              <a:rPr kumimoji="1" lang="zh-CN" altLang="en-US" sz="2800" b="1" dirty="0">
                <a:solidFill>
                  <a:srgbClr val="009900"/>
                </a:solidFill>
                <a:latin typeface="Times New Roman" panose="02020603050405020304" pitchFamily="18" charset="0"/>
              </a:rPr>
              <a:t>，</a:t>
            </a:r>
            <a:r>
              <a:rPr kumimoji="1" lang="zh-CN" altLang="en-US" sz="2800" b="1" dirty="0">
                <a:solidFill>
                  <a:srgbClr val="FF00FF"/>
                </a:solidFill>
                <a:latin typeface="Times New Roman" panose="02020603050405020304" pitchFamily="18" charset="0"/>
              </a:rPr>
              <a:t>波长最大的谱线是</a:t>
            </a:r>
            <a:r>
              <a:rPr kumimoji="1" lang="en-US" altLang="zh-CN" sz="2800" b="1" dirty="0">
                <a:solidFill>
                  <a:srgbClr val="FF00FF"/>
                </a:solidFill>
                <a:latin typeface="Times New Roman" panose="02020603050405020304" pitchFamily="18" charset="0"/>
              </a:rPr>
              <a:t>_____,</a:t>
            </a:r>
            <a:r>
              <a:rPr kumimoji="1" lang="zh-CN" altLang="en-US" sz="2800" b="1" dirty="0">
                <a:latin typeface="Times New Roman" panose="02020603050405020304" pitchFamily="18" charset="0"/>
                <a:sym typeface="Symbol" panose="05050102010706020507" pitchFamily="18" charset="2"/>
              </a:rPr>
              <a:t></a:t>
            </a:r>
            <a:r>
              <a:rPr kumimoji="1" lang="en-US" altLang="zh-CN" sz="2800" b="1" dirty="0">
                <a:solidFill>
                  <a:srgbClr val="FF00FF"/>
                </a:solidFill>
                <a:latin typeface="Times New Roman" panose="02020603050405020304" pitchFamily="18" charset="0"/>
              </a:rPr>
              <a:t> =______</a:t>
            </a:r>
            <a:r>
              <a:rPr kumimoji="1" lang="zh-CN" altLang="en-US" sz="2800" b="1" dirty="0">
                <a:solidFill>
                  <a:srgbClr val="FF00FF"/>
                </a:solidFill>
                <a:latin typeface="Times New Roman" panose="02020603050405020304" pitchFamily="18" charset="0"/>
              </a:rPr>
              <a:t>，</a:t>
            </a:r>
            <a:r>
              <a:rPr kumimoji="1" lang="zh-CN" altLang="en-US" sz="2800" b="1" dirty="0">
                <a:solidFill>
                  <a:srgbClr val="C00000"/>
                </a:solidFill>
                <a:latin typeface="Times New Roman" panose="02020603050405020304" pitchFamily="18" charset="0"/>
              </a:rPr>
              <a:t>波长最小的谱线</a:t>
            </a:r>
            <a:r>
              <a:rPr kumimoji="1" lang="zh-CN" altLang="en-US" sz="2800" b="1" dirty="0">
                <a:solidFill>
                  <a:srgbClr val="FF00FF"/>
                </a:solidFill>
                <a:latin typeface="Times New Roman" panose="02020603050405020304" pitchFamily="18" charset="0"/>
              </a:rPr>
              <a:t>是</a:t>
            </a:r>
            <a:r>
              <a:rPr kumimoji="1" lang="en-US" altLang="zh-CN" sz="2800" b="1" dirty="0">
                <a:solidFill>
                  <a:srgbClr val="FF00FF"/>
                </a:solidFill>
                <a:latin typeface="Times New Roman" panose="02020603050405020304" pitchFamily="18" charset="0"/>
              </a:rPr>
              <a:t>_____</a:t>
            </a:r>
            <a:r>
              <a:rPr kumimoji="1" lang="en-US" altLang="zh-CN" sz="2800" b="1" dirty="0">
                <a:solidFill>
                  <a:srgbClr val="C00000"/>
                </a:solidFill>
                <a:latin typeface="Times New Roman" panose="02020603050405020304" pitchFamily="18" charset="0"/>
              </a:rPr>
              <a:t>,</a:t>
            </a:r>
            <a:r>
              <a:rPr kumimoji="1" lang="zh-CN" altLang="en-US" sz="2800" b="1" dirty="0">
                <a:latin typeface="Times New Roman" panose="02020603050405020304" pitchFamily="18" charset="0"/>
                <a:sym typeface="Symbol" panose="05050102010706020507" pitchFamily="18" charset="2"/>
              </a:rPr>
              <a:t></a:t>
            </a:r>
            <a:r>
              <a:rPr kumimoji="1" lang="en-US" altLang="zh-CN" sz="2800" b="1" dirty="0">
                <a:solidFill>
                  <a:srgbClr val="C00000"/>
                </a:solidFill>
                <a:latin typeface="Times New Roman" panose="02020603050405020304" pitchFamily="18" charset="0"/>
              </a:rPr>
              <a:t> =______</a:t>
            </a:r>
            <a:endParaRPr kumimoji="1" lang="zh-CN" altLang="en-US" sz="2800" b="1" dirty="0">
              <a:solidFill>
                <a:srgbClr val="C00000"/>
              </a:solidFill>
              <a:latin typeface="Times New Roman" panose="02020603050405020304" pitchFamily="18" charset="0"/>
            </a:endParaRPr>
          </a:p>
        </p:txBody>
      </p:sp>
      <p:graphicFrame>
        <p:nvGraphicFramePr>
          <p:cNvPr id="45" name="Object 18"/>
          <p:cNvGraphicFramePr>
            <a:graphicFrameLocks noChangeAspect="1"/>
          </p:cNvGraphicFramePr>
          <p:nvPr>
            <p:extLst>
              <p:ext uri="{D42A27DB-BD31-4B8C-83A1-F6EECF244321}">
                <p14:modId xmlns:p14="http://schemas.microsoft.com/office/powerpoint/2010/main" val="1976476653"/>
              </p:ext>
            </p:extLst>
          </p:nvPr>
        </p:nvGraphicFramePr>
        <p:xfrm>
          <a:off x="4644662" y="1515931"/>
          <a:ext cx="274638" cy="385762"/>
        </p:xfrm>
        <a:graphic>
          <a:graphicData uri="http://schemas.openxmlformats.org/presentationml/2006/ole">
            <mc:AlternateContent xmlns:mc="http://schemas.openxmlformats.org/markup-compatibility/2006">
              <mc:Choice xmlns:v="urn:schemas-microsoft-com:vml" Requires="v">
                <p:oleObj spid="_x0000_s347785" name="公式" r:id="rId4" imgW="126720" imgH="177480" progId="Equation.3">
                  <p:embed/>
                </p:oleObj>
              </mc:Choice>
              <mc:Fallback>
                <p:oleObj name="公式" r:id="rId4" imgW="126720" imgH="177480" progId="Equation.3">
                  <p:embed/>
                  <p:pic>
                    <p:nvPicPr>
                      <p:cNvPr id="0" name=""/>
                      <p:cNvPicPr>
                        <a:picLocks noChangeAspect="1" noChangeArrowheads="1"/>
                      </p:cNvPicPr>
                      <p:nvPr/>
                    </p:nvPicPr>
                    <p:blipFill>
                      <a:blip r:embed="rId5"/>
                      <a:srcRect/>
                      <a:stretch>
                        <a:fillRect/>
                      </a:stretch>
                    </p:blipFill>
                    <p:spPr bwMode="auto">
                      <a:xfrm>
                        <a:off x="4644662" y="1515931"/>
                        <a:ext cx="274638" cy="385762"/>
                      </a:xfrm>
                      <a:prstGeom prst="rect">
                        <a:avLst/>
                      </a:prstGeom>
                      <a:solidFill>
                        <a:srgbClr val="00FFFF"/>
                      </a:solidFill>
                      <a:ln>
                        <a:noFill/>
                      </a:ln>
                      <a:effectLs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1346263734"/>
              </p:ext>
            </p:extLst>
          </p:nvPr>
        </p:nvGraphicFramePr>
        <p:xfrm>
          <a:off x="945604" y="4139937"/>
          <a:ext cx="3146425" cy="1355725"/>
        </p:xfrm>
        <a:graphic>
          <a:graphicData uri="http://schemas.openxmlformats.org/presentationml/2006/ole">
            <mc:AlternateContent xmlns:mc="http://schemas.openxmlformats.org/markup-compatibility/2006">
              <mc:Choice xmlns:v="urn:schemas-microsoft-com:vml" Requires="v">
                <p:oleObj spid="_x0000_s347786" name="Equation" r:id="rId6" imgW="1079280" imgH="419040" progId="Equation.DSMT4">
                  <p:embed/>
                </p:oleObj>
              </mc:Choice>
              <mc:Fallback>
                <p:oleObj name="Equation" r:id="rId6" imgW="1079280" imgH="419040" progId="Equation.DSMT4">
                  <p:embed/>
                  <p:pic>
                    <p:nvPicPr>
                      <p:cNvPr id="0" name=""/>
                      <p:cNvPicPr>
                        <a:picLocks noChangeAspect="1" noChangeArrowheads="1"/>
                      </p:cNvPicPr>
                      <p:nvPr/>
                    </p:nvPicPr>
                    <p:blipFill>
                      <a:blip r:embed="rId7"/>
                      <a:srcRect/>
                      <a:stretch>
                        <a:fillRect/>
                      </a:stretch>
                    </p:blipFill>
                    <p:spPr bwMode="auto">
                      <a:xfrm>
                        <a:off x="945604" y="4139937"/>
                        <a:ext cx="3146425" cy="1355725"/>
                      </a:xfrm>
                      <a:prstGeom prst="rect">
                        <a:avLst/>
                      </a:prstGeom>
                      <a:solidFill>
                        <a:srgbClr val="00FFFF"/>
                      </a:solidFill>
                      <a:ln>
                        <a:noFill/>
                      </a:ln>
                      <a:effectLst/>
                      <a:extLst/>
                    </p:spPr>
                  </p:pic>
                </p:oleObj>
              </mc:Fallback>
            </mc:AlternateContent>
          </a:graphicData>
        </a:graphic>
      </p:graphicFrame>
      <p:graphicFrame>
        <p:nvGraphicFramePr>
          <p:cNvPr id="53" name="Object 13"/>
          <p:cNvGraphicFramePr>
            <a:graphicFrameLocks noChangeAspect="1"/>
          </p:cNvGraphicFramePr>
          <p:nvPr>
            <p:extLst>
              <p:ext uri="{D42A27DB-BD31-4B8C-83A1-F6EECF244321}">
                <p14:modId xmlns:p14="http://schemas.microsoft.com/office/powerpoint/2010/main" val="669513993"/>
              </p:ext>
            </p:extLst>
          </p:nvPr>
        </p:nvGraphicFramePr>
        <p:xfrm>
          <a:off x="1800868" y="5540784"/>
          <a:ext cx="1817878" cy="1091279"/>
        </p:xfrm>
        <a:graphic>
          <a:graphicData uri="http://schemas.openxmlformats.org/presentationml/2006/ole">
            <mc:AlternateContent xmlns:mc="http://schemas.openxmlformats.org/markup-compatibility/2006">
              <mc:Choice xmlns:v="urn:schemas-microsoft-com:vml" Requires="v">
                <p:oleObj spid="_x0000_s347787" name="Equation" r:id="rId8" imgW="628692" imgH="352533" progId="Equation.3">
                  <p:embed/>
                </p:oleObj>
              </mc:Choice>
              <mc:Fallback>
                <p:oleObj name="Equation" r:id="rId8" imgW="628692" imgH="35253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0868" y="5540784"/>
                        <a:ext cx="1817878" cy="1091279"/>
                      </a:xfrm>
                      <a:prstGeom prst="rect">
                        <a:avLst/>
                      </a:prstGeom>
                      <a:solidFill>
                        <a:srgbClr val="66FF66"/>
                      </a:solidFill>
                      <a:ln>
                        <a:noFill/>
                      </a:ln>
                      <a:effectLst/>
                      <a:extLst/>
                    </p:spPr>
                  </p:pic>
                </p:oleObj>
              </mc:Fallback>
            </mc:AlternateContent>
          </a:graphicData>
        </a:graphic>
      </p:graphicFrame>
      <p:graphicFrame>
        <p:nvGraphicFramePr>
          <p:cNvPr id="55" name="Object 8"/>
          <p:cNvGraphicFramePr>
            <a:graphicFrameLocks noChangeAspect="1"/>
          </p:cNvGraphicFramePr>
          <p:nvPr>
            <p:extLst>
              <p:ext uri="{D42A27DB-BD31-4B8C-83A1-F6EECF244321}">
                <p14:modId xmlns:p14="http://schemas.microsoft.com/office/powerpoint/2010/main" val="346304207"/>
              </p:ext>
            </p:extLst>
          </p:nvPr>
        </p:nvGraphicFramePr>
        <p:xfrm>
          <a:off x="4243833" y="5389300"/>
          <a:ext cx="6200775" cy="1220788"/>
        </p:xfrm>
        <a:graphic>
          <a:graphicData uri="http://schemas.openxmlformats.org/presentationml/2006/ole">
            <mc:AlternateContent xmlns:mc="http://schemas.openxmlformats.org/markup-compatibility/2006">
              <mc:Choice xmlns:v="urn:schemas-microsoft-com:vml" Requires="v">
                <p:oleObj spid="_x0000_s347788" name="公式" r:id="rId10" imgW="1993680" imgH="393480" progId="Equation.3">
                  <p:embed/>
                </p:oleObj>
              </mc:Choice>
              <mc:Fallback>
                <p:oleObj name="公式" r:id="rId10" imgW="1993680" imgH="393480" progId="Equation.3">
                  <p:embed/>
                  <p:pic>
                    <p:nvPicPr>
                      <p:cNvPr id="0" name=""/>
                      <p:cNvPicPr>
                        <a:picLocks noChangeAspect="1" noChangeArrowheads="1"/>
                      </p:cNvPicPr>
                      <p:nvPr/>
                    </p:nvPicPr>
                    <p:blipFill>
                      <a:blip r:embed="rId11"/>
                      <a:srcRect/>
                      <a:stretch>
                        <a:fillRect/>
                      </a:stretch>
                    </p:blipFill>
                    <p:spPr bwMode="auto">
                      <a:xfrm>
                        <a:off x="4243833" y="5389300"/>
                        <a:ext cx="6200775" cy="122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18"/>
          <p:cNvGraphicFramePr>
            <a:graphicFrameLocks noChangeAspect="1"/>
          </p:cNvGraphicFramePr>
          <p:nvPr>
            <p:extLst>
              <p:ext uri="{D42A27DB-BD31-4B8C-83A1-F6EECF244321}">
                <p14:modId xmlns:p14="http://schemas.microsoft.com/office/powerpoint/2010/main" val="468445605"/>
              </p:ext>
            </p:extLst>
          </p:nvPr>
        </p:nvGraphicFramePr>
        <p:xfrm>
          <a:off x="8580722" y="1602862"/>
          <a:ext cx="877887" cy="385762"/>
        </p:xfrm>
        <a:graphic>
          <a:graphicData uri="http://schemas.openxmlformats.org/presentationml/2006/ole">
            <mc:AlternateContent xmlns:mc="http://schemas.openxmlformats.org/markup-compatibility/2006">
              <mc:Choice xmlns:v="urn:schemas-microsoft-com:vml" Requires="v">
                <p:oleObj spid="_x0000_s347789" name="公式" r:id="rId12" imgW="406080" imgH="177480" progId="Equation.3">
                  <p:embed/>
                </p:oleObj>
              </mc:Choice>
              <mc:Fallback>
                <p:oleObj name="公式" r:id="rId12" imgW="406080" imgH="177480" progId="Equation.3">
                  <p:embed/>
                  <p:pic>
                    <p:nvPicPr>
                      <p:cNvPr id="0" name=""/>
                      <p:cNvPicPr>
                        <a:picLocks noChangeAspect="1" noChangeArrowheads="1"/>
                      </p:cNvPicPr>
                      <p:nvPr/>
                    </p:nvPicPr>
                    <p:blipFill>
                      <a:blip r:embed="rId13"/>
                      <a:srcRect/>
                      <a:stretch>
                        <a:fillRect/>
                      </a:stretch>
                    </p:blipFill>
                    <p:spPr bwMode="auto">
                      <a:xfrm>
                        <a:off x="8580722" y="1602862"/>
                        <a:ext cx="877887" cy="385762"/>
                      </a:xfrm>
                      <a:prstGeom prst="rect">
                        <a:avLst/>
                      </a:prstGeom>
                      <a:solidFill>
                        <a:srgbClr val="FFC000"/>
                      </a:solidFill>
                      <a:ln>
                        <a:noFill/>
                      </a:ln>
                      <a:effectLst/>
                      <a:extLst/>
                    </p:spPr>
                  </p:pic>
                </p:oleObj>
              </mc:Fallback>
            </mc:AlternateContent>
          </a:graphicData>
        </a:graphic>
      </p:graphicFrame>
      <p:graphicFrame>
        <p:nvGraphicFramePr>
          <p:cNvPr id="50" name="Object 18"/>
          <p:cNvGraphicFramePr>
            <a:graphicFrameLocks noChangeAspect="1"/>
          </p:cNvGraphicFramePr>
          <p:nvPr>
            <p:extLst>
              <p:ext uri="{D42A27DB-BD31-4B8C-83A1-F6EECF244321}">
                <p14:modId xmlns:p14="http://schemas.microsoft.com/office/powerpoint/2010/main" val="2635274440"/>
              </p:ext>
            </p:extLst>
          </p:nvPr>
        </p:nvGraphicFramePr>
        <p:xfrm>
          <a:off x="2393895" y="1894850"/>
          <a:ext cx="631825" cy="935038"/>
        </p:xfrm>
        <a:graphic>
          <a:graphicData uri="http://schemas.openxmlformats.org/presentationml/2006/ole">
            <mc:AlternateContent xmlns:mc="http://schemas.openxmlformats.org/markup-compatibility/2006">
              <mc:Choice xmlns:v="urn:schemas-microsoft-com:vml" Requires="v">
                <p:oleObj spid="_x0000_s347790" name="公式" r:id="rId14" imgW="291960" imgH="431640" progId="Equation.3">
                  <p:embed/>
                </p:oleObj>
              </mc:Choice>
              <mc:Fallback>
                <p:oleObj name="公式" r:id="rId14" imgW="291960" imgH="431640" progId="Equation.3">
                  <p:embed/>
                  <p:pic>
                    <p:nvPicPr>
                      <p:cNvPr id="0" name=""/>
                      <p:cNvPicPr>
                        <a:picLocks noChangeAspect="1" noChangeArrowheads="1"/>
                      </p:cNvPicPr>
                      <p:nvPr/>
                    </p:nvPicPr>
                    <p:blipFill>
                      <a:blip r:embed="rId15"/>
                      <a:srcRect/>
                      <a:stretch>
                        <a:fillRect/>
                      </a:stretch>
                    </p:blipFill>
                    <p:spPr bwMode="auto">
                      <a:xfrm>
                        <a:off x="2393895" y="1894850"/>
                        <a:ext cx="631825" cy="935038"/>
                      </a:xfrm>
                      <a:prstGeom prst="rect">
                        <a:avLst/>
                      </a:prstGeom>
                      <a:solidFill>
                        <a:srgbClr val="FFFF00"/>
                      </a:solidFill>
                      <a:ln>
                        <a:noFill/>
                      </a:ln>
                      <a:effectLst/>
                      <a:extLst/>
                    </p:spPr>
                  </p:pic>
                </p:oleObj>
              </mc:Fallback>
            </mc:AlternateContent>
          </a:graphicData>
        </a:graphic>
      </p:graphicFrame>
      <p:graphicFrame>
        <p:nvGraphicFramePr>
          <p:cNvPr id="51" name="Object 18"/>
          <p:cNvGraphicFramePr>
            <a:graphicFrameLocks noChangeAspect="1"/>
          </p:cNvGraphicFramePr>
          <p:nvPr>
            <p:extLst>
              <p:ext uri="{D42A27DB-BD31-4B8C-83A1-F6EECF244321}">
                <p14:modId xmlns:p14="http://schemas.microsoft.com/office/powerpoint/2010/main" val="2197321548"/>
              </p:ext>
            </p:extLst>
          </p:nvPr>
        </p:nvGraphicFramePr>
        <p:xfrm>
          <a:off x="6466333" y="1980368"/>
          <a:ext cx="877887" cy="385762"/>
        </p:xfrm>
        <a:graphic>
          <a:graphicData uri="http://schemas.openxmlformats.org/presentationml/2006/ole">
            <mc:AlternateContent xmlns:mc="http://schemas.openxmlformats.org/markup-compatibility/2006">
              <mc:Choice xmlns:v="urn:schemas-microsoft-com:vml" Requires="v">
                <p:oleObj spid="_x0000_s347791" name="公式" r:id="rId16" imgW="406080" imgH="177480" progId="Equation.3">
                  <p:embed/>
                </p:oleObj>
              </mc:Choice>
              <mc:Fallback>
                <p:oleObj name="公式" r:id="rId16" imgW="406080" imgH="177480" progId="Equation.3">
                  <p:embed/>
                  <p:pic>
                    <p:nvPicPr>
                      <p:cNvPr id="0" name=""/>
                      <p:cNvPicPr>
                        <a:picLocks noChangeAspect="1" noChangeArrowheads="1"/>
                      </p:cNvPicPr>
                      <p:nvPr/>
                    </p:nvPicPr>
                    <p:blipFill>
                      <a:blip r:embed="rId17"/>
                      <a:srcRect/>
                      <a:stretch>
                        <a:fillRect/>
                      </a:stretch>
                    </p:blipFill>
                    <p:spPr bwMode="auto">
                      <a:xfrm>
                        <a:off x="6466333" y="1980368"/>
                        <a:ext cx="877887" cy="385762"/>
                      </a:xfrm>
                      <a:prstGeom prst="rect">
                        <a:avLst/>
                      </a:prstGeom>
                      <a:solidFill>
                        <a:srgbClr val="00FFFF"/>
                      </a:solidFill>
                      <a:ln>
                        <a:noFill/>
                      </a:ln>
                      <a:effectLst/>
                      <a:extLst/>
                    </p:spPr>
                  </p:pic>
                </p:oleObj>
              </mc:Fallback>
            </mc:AlternateContent>
          </a:graphicData>
        </a:graphic>
      </p:graphicFrame>
      <p:graphicFrame>
        <p:nvGraphicFramePr>
          <p:cNvPr id="54" name="Object 18"/>
          <p:cNvGraphicFramePr>
            <a:graphicFrameLocks noChangeAspect="1"/>
          </p:cNvGraphicFramePr>
          <p:nvPr>
            <p:extLst>
              <p:ext uri="{D42A27DB-BD31-4B8C-83A1-F6EECF244321}">
                <p14:modId xmlns:p14="http://schemas.microsoft.com/office/powerpoint/2010/main" val="3223070143"/>
              </p:ext>
            </p:extLst>
          </p:nvPr>
        </p:nvGraphicFramePr>
        <p:xfrm>
          <a:off x="8244330" y="1991799"/>
          <a:ext cx="825500" cy="935038"/>
        </p:xfrm>
        <a:graphic>
          <a:graphicData uri="http://schemas.openxmlformats.org/presentationml/2006/ole">
            <mc:AlternateContent xmlns:mc="http://schemas.openxmlformats.org/markup-compatibility/2006">
              <mc:Choice xmlns:v="urn:schemas-microsoft-com:vml" Requires="v">
                <p:oleObj spid="_x0000_s347792" name="公式" r:id="rId18" imgW="380880" imgH="431640" progId="Equation.3">
                  <p:embed/>
                </p:oleObj>
              </mc:Choice>
              <mc:Fallback>
                <p:oleObj name="公式" r:id="rId18" imgW="380880" imgH="431640" progId="Equation.3">
                  <p:embed/>
                  <p:pic>
                    <p:nvPicPr>
                      <p:cNvPr id="0" name=""/>
                      <p:cNvPicPr>
                        <a:picLocks noChangeAspect="1" noChangeArrowheads="1"/>
                      </p:cNvPicPr>
                      <p:nvPr/>
                    </p:nvPicPr>
                    <p:blipFill>
                      <a:blip r:embed="rId19"/>
                      <a:srcRect/>
                      <a:stretch>
                        <a:fillRect/>
                      </a:stretch>
                    </p:blipFill>
                    <p:spPr bwMode="auto">
                      <a:xfrm>
                        <a:off x="8244330" y="1991799"/>
                        <a:ext cx="825500" cy="935038"/>
                      </a:xfrm>
                      <a:prstGeom prst="rect">
                        <a:avLst/>
                      </a:prstGeom>
                      <a:solidFill>
                        <a:srgbClr val="00FF00"/>
                      </a:solidFill>
                      <a:ln>
                        <a:noFill/>
                      </a:ln>
                      <a:effectLst/>
                      <a:extLst/>
                    </p:spPr>
                  </p:pic>
                </p:oleObj>
              </mc:Fallback>
            </mc:AlternateContent>
          </a:graphicData>
        </a:graphic>
      </p:graphicFrame>
      <p:graphicFrame>
        <p:nvGraphicFramePr>
          <p:cNvPr id="49" name="Object 8"/>
          <p:cNvGraphicFramePr>
            <a:graphicFrameLocks noChangeAspect="1"/>
          </p:cNvGraphicFramePr>
          <p:nvPr>
            <p:extLst>
              <p:ext uri="{D42A27DB-BD31-4B8C-83A1-F6EECF244321}">
                <p14:modId xmlns:p14="http://schemas.microsoft.com/office/powerpoint/2010/main" val="878125258"/>
              </p:ext>
            </p:extLst>
          </p:nvPr>
        </p:nvGraphicFramePr>
        <p:xfrm>
          <a:off x="847774" y="2922953"/>
          <a:ext cx="3309937" cy="1136650"/>
        </p:xfrm>
        <a:graphic>
          <a:graphicData uri="http://schemas.openxmlformats.org/presentationml/2006/ole">
            <mc:AlternateContent xmlns:mc="http://schemas.openxmlformats.org/markup-compatibility/2006">
              <mc:Choice xmlns:v="urn:schemas-microsoft-com:vml" Requires="v">
                <p:oleObj spid="_x0000_s347793" name="Equation" r:id="rId20" imgW="1143000" imgH="393480" progId="Equation.DSMT4">
                  <p:embed/>
                </p:oleObj>
              </mc:Choice>
              <mc:Fallback>
                <p:oleObj name="Equation" r:id="rId20" imgW="1143000" imgH="393480" progId="Equation.DSMT4">
                  <p:embed/>
                  <p:pic>
                    <p:nvPicPr>
                      <p:cNvPr id="24" name="Object 8"/>
                      <p:cNvPicPr>
                        <a:picLocks noChangeAspect="1" noChangeArrowheads="1"/>
                      </p:cNvPicPr>
                      <p:nvPr/>
                    </p:nvPicPr>
                    <p:blipFill>
                      <a:blip r:embed="rId21"/>
                      <a:srcRect/>
                      <a:stretch>
                        <a:fillRect/>
                      </a:stretch>
                    </p:blipFill>
                    <p:spPr bwMode="auto">
                      <a:xfrm>
                        <a:off x="847774" y="2922953"/>
                        <a:ext cx="3309937" cy="1136650"/>
                      </a:xfrm>
                      <a:prstGeom prst="rect">
                        <a:avLst/>
                      </a:prstGeom>
                      <a:solidFill>
                        <a:srgbClr val="FFC000"/>
                      </a:solidFill>
                      <a:ln>
                        <a:noFill/>
                      </a:ln>
                      <a:effectLst/>
                      <a:extLst/>
                    </p:spPr>
                  </p:pic>
                </p:oleObj>
              </mc:Fallback>
            </mc:AlternateContent>
          </a:graphicData>
        </a:graphic>
      </p:graphicFrame>
    </p:spTree>
    <p:extLst>
      <p:ext uri="{BB962C8B-B14F-4D97-AF65-F5344CB8AC3E}">
        <p14:creationId xmlns:p14="http://schemas.microsoft.com/office/powerpoint/2010/main" val="64380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in)">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ppt_x"/>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circle(in)">
                                      <p:cBhvr>
                                        <p:cTn id="18" dur="20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ppt_x"/>
                                          </p:val>
                                        </p:tav>
                                        <p:tav tm="100000">
                                          <p:val>
                                            <p:strVal val="#ppt_x"/>
                                          </p:val>
                                        </p:tav>
                                      </p:tavLst>
                                    </p:anim>
                                    <p:anim calcmode="lin" valueType="num">
                                      <p:cBhvr additive="base">
                                        <p:cTn id="3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ppt_x"/>
                                          </p:val>
                                        </p:tav>
                                        <p:tav tm="100000">
                                          <p:val>
                                            <p:strVal val="#ppt_x"/>
                                          </p:val>
                                        </p:tav>
                                      </p:tavLst>
                                    </p:anim>
                                    <p:anim calcmode="lin" valueType="num">
                                      <p:cBhvr additive="base">
                                        <p:cTn id="4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4205289" y="571500"/>
            <a:ext cx="3313113" cy="609600"/>
          </a:xfrm>
          <a:prstGeom prst="rect">
            <a:avLst/>
          </a:prstGeom>
          <a:gradFill rotWithShape="0">
            <a:gsLst>
              <a:gs pos="0">
                <a:srgbClr val="ADB044"/>
              </a:gs>
              <a:gs pos="50000">
                <a:srgbClr val="FFFFFF"/>
              </a:gs>
              <a:gs pos="100000">
                <a:srgbClr val="ADB044"/>
              </a:gs>
            </a:gsLst>
            <a:lin ang="5400000" scaled="1"/>
          </a:gradFill>
          <a:ln>
            <a:noFill/>
          </a:ln>
          <a:effectLst>
            <a:outerShdw dist="81320" dir="18519588" algn="ctr" rotWithShape="0">
              <a:srgbClr val="D9FB9D"/>
            </a:outerShdw>
          </a:effectLst>
          <a:extLs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zh-CN" altLang="en-US" sz="3200" dirty="0">
                <a:solidFill>
                  <a:srgbClr val="0000FF"/>
                </a:solidFill>
              </a:rPr>
              <a:t>用驻波思想求解</a:t>
            </a:r>
          </a:p>
        </p:txBody>
      </p:sp>
      <p:sp>
        <p:nvSpPr>
          <p:cNvPr id="3" name="Text Box 5"/>
          <p:cNvSpPr txBox="1">
            <a:spLocks noChangeArrowheads="1"/>
          </p:cNvSpPr>
          <p:nvPr/>
        </p:nvSpPr>
        <p:spPr bwMode="auto">
          <a:xfrm>
            <a:off x="2386012" y="2133600"/>
            <a:ext cx="82819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a:solidFill>
                  <a:srgbClr val="008000"/>
                </a:solidFill>
              </a:rPr>
              <a:t>        </a:t>
            </a:r>
            <a:r>
              <a:rPr lang="zh-CN" altLang="en-US" sz="3200">
                <a:solidFill>
                  <a:srgbClr val="008000"/>
                </a:solidFill>
                <a:ea typeface="黑体" panose="02010609060101010101" pitchFamily="49" charset="-122"/>
              </a:rPr>
              <a:t>表明：</a:t>
            </a:r>
            <a:r>
              <a:rPr lang="zh-CN" altLang="en-US" sz="3200">
                <a:solidFill>
                  <a:srgbClr val="008000"/>
                </a:solidFill>
              </a:rPr>
              <a:t>势阱边界为驻波波节。</a:t>
            </a:r>
          </a:p>
        </p:txBody>
      </p:sp>
      <p:sp>
        <p:nvSpPr>
          <p:cNvPr id="4" name="Text Box 7"/>
          <p:cNvSpPr txBox="1">
            <a:spLocks noChangeArrowheads="1"/>
          </p:cNvSpPr>
          <p:nvPr/>
        </p:nvSpPr>
        <p:spPr bwMode="auto">
          <a:xfrm>
            <a:off x="2387601" y="2932113"/>
            <a:ext cx="828198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a:solidFill>
                  <a:srgbClr val="800080"/>
                </a:solidFill>
              </a:rPr>
              <a:t>        </a:t>
            </a:r>
            <a:r>
              <a:rPr lang="zh-CN" altLang="en-US" sz="3200">
                <a:solidFill>
                  <a:srgbClr val="800080"/>
                </a:solidFill>
              </a:rPr>
              <a:t>由驻波条件：</a:t>
            </a:r>
          </a:p>
        </p:txBody>
      </p:sp>
      <p:graphicFrame>
        <p:nvGraphicFramePr>
          <p:cNvPr id="5" name="Object 8"/>
          <p:cNvGraphicFramePr>
            <a:graphicFrameLocks noChangeAspect="1"/>
          </p:cNvGraphicFramePr>
          <p:nvPr>
            <p:extLst>
              <p:ext uri="{D42A27DB-BD31-4B8C-83A1-F6EECF244321}">
                <p14:modId xmlns:p14="http://schemas.microsoft.com/office/powerpoint/2010/main" val="2304245329"/>
              </p:ext>
            </p:extLst>
          </p:nvPr>
        </p:nvGraphicFramePr>
        <p:xfrm>
          <a:off x="4211637" y="1635127"/>
          <a:ext cx="2082800" cy="485775"/>
        </p:xfrm>
        <a:graphic>
          <a:graphicData uri="http://schemas.openxmlformats.org/presentationml/2006/ole">
            <mc:AlternateContent xmlns:mc="http://schemas.openxmlformats.org/markup-compatibility/2006">
              <mc:Choice xmlns:v="urn:schemas-microsoft-com:vml" Requires="v">
                <p:oleObj spid="_x0000_s323825" name="Equation" r:id="rId3" imgW="1040948" imgH="203112" progId="Equation.3">
                  <p:embed/>
                </p:oleObj>
              </mc:Choice>
              <mc:Fallback>
                <p:oleObj name="Equation" r:id="rId3" imgW="1040948"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7" y="1635127"/>
                        <a:ext cx="20828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1069726037"/>
              </p:ext>
            </p:extLst>
          </p:nvPr>
        </p:nvGraphicFramePr>
        <p:xfrm>
          <a:off x="3919539" y="3571875"/>
          <a:ext cx="5102225" cy="1358900"/>
        </p:xfrm>
        <a:graphic>
          <a:graphicData uri="http://schemas.openxmlformats.org/presentationml/2006/ole">
            <mc:AlternateContent xmlns:mc="http://schemas.openxmlformats.org/markup-compatibility/2006">
              <mc:Choice xmlns:v="urn:schemas-microsoft-com:vml" Requires="v">
                <p:oleObj spid="_x0000_s323826" name="Equation" r:id="rId5" imgW="1879600" imgH="419100" progId="Equation.3">
                  <p:embed/>
                </p:oleObj>
              </mc:Choice>
              <mc:Fallback>
                <p:oleObj name="Equation" r:id="rId5" imgW="18796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9539" y="3571875"/>
                        <a:ext cx="5102225"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4041231667"/>
              </p:ext>
            </p:extLst>
          </p:nvPr>
        </p:nvGraphicFramePr>
        <p:xfrm>
          <a:off x="2776538" y="5072063"/>
          <a:ext cx="6183313" cy="1198562"/>
        </p:xfrm>
        <a:graphic>
          <a:graphicData uri="http://schemas.openxmlformats.org/presentationml/2006/ole">
            <mc:AlternateContent xmlns:mc="http://schemas.openxmlformats.org/markup-compatibility/2006">
              <mc:Choice xmlns:v="urn:schemas-microsoft-com:vml" Requires="v">
                <p:oleObj spid="_x0000_s323827" name="Equation" r:id="rId7" imgW="2190840" imgH="352533" progId="Equation.3">
                  <p:embed/>
                </p:oleObj>
              </mc:Choice>
              <mc:Fallback>
                <p:oleObj name="Equation" r:id="rId7" imgW="2190840" imgH="35253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6538" y="5072063"/>
                        <a:ext cx="6183313" cy="119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矩形 10"/>
          <p:cNvSpPr>
            <a:spLocks noChangeArrowheads="1"/>
          </p:cNvSpPr>
          <p:nvPr/>
        </p:nvSpPr>
        <p:spPr bwMode="auto">
          <a:xfrm>
            <a:off x="2133601" y="500065"/>
            <a:ext cx="2078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0000"/>
                </a:solidFill>
                <a:latin typeface="宋体" panose="02010600030101010101" pitchFamily="2" charset="-122"/>
              </a:rPr>
              <a:t>【</a:t>
            </a:r>
            <a:r>
              <a:rPr lang="zh-CN" altLang="en-US" sz="2800">
                <a:solidFill>
                  <a:srgbClr val="FF0000"/>
                </a:solidFill>
                <a:latin typeface="宋体" panose="02010600030101010101" pitchFamily="2" charset="-122"/>
              </a:rPr>
              <a:t>补充例</a:t>
            </a:r>
            <a:r>
              <a:rPr lang="en-US" altLang="zh-CN" sz="2800">
                <a:solidFill>
                  <a:srgbClr val="FF0000"/>
                </a:solidFill>
                <a:latin typeface="宋体" panose="02010600030101010101" pitchFamily="2" charset="-122"/>
              </a:rPr>
              <a:t>】</a:t>
            </a:r>
            <a:r>
              <a:rPr kumimoji="1" lang="en-US" altLang="zh-CN" sz="2800">
                <a:solidFill>
                  <a:srgbClr val="000000"/>
                </a:solidFill>
              </a:rPr>
              <a:t> </a:t>
            </a:r>
            <a:endParaRPr lang="zh-CN" altLang="en-US"/>
          </a:p>
        </p:txBody>
      </p:sp>
      <p:sp>
        <p:nvSpPr>
          <p:cNvPr id="9" name="矩形 8"/>
          <p:cNvSpPr>
            <a:spLocks noChangeArrowheads="1"/>
          </p:cNvSpPr>
          <p:nvPr/>
        </p:nvSpPr>
        <p:spPr bwMode="auto">
          <a:xfrm>
            <a:off x="2746376" y="1412875"/>
            <a:ext cx="733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a:solidFill>
                  <a:srgbClr val="C00000"/>
                </a:solidFill>
              </a:rPr>
              <a:t>解</a:t>
            </a:r>
            <a:r>
              <a:rPr kumimoji="1" lang="en-US" altLang="zh-CN" sz="3200">
                <a:solidFill>
                  <a:srgbClr val="C00000"/>
                </a:solidFill>
              </a:rPr>
              <a:t>:</a:t>
            </a:r>
            <a:endParaRPr lang="zh-CN" altLang="en-US" sz="3200"/>
          </a:p>
        </p:txBody>
      </p:sp>
    </p:spTree>
    <p:extLst>
      <p:ext uri="{BB962C8B-B14F-4D97-AF65-F5344CB8AC3E}">
        <p14:creationId xmlns:p14="http://schemas.microsoft.com/office/powerpoint/2010/main" val="67900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ircle(in)">
                                      <p:cBhvr>
                                        <p:cTn id="33" dur="20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199918" y="620715"/>
            <a:ext cx="828198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a:solidFill>
                  <a:srgbClr val="1C1C1C"/>
                </a:solidFill>
              </a:rPr>
              <a:t>        </a:t>
            </a:r>
            <a:r>
              <a:rPr lang="zh-CN" altLang="en-US" sz="3200">
                <a:solidFill>
                  <a:srgbClr val="009900"/>
                </a:solidFill>
              </a:rPr>
              <a:t>势阱中</a:t>
            </a:r>
            <a:r>
              <a:rPr lang="en-US" altLang="zh-CN" sz="3200">
                <a:solidFill>
                  <a:srgbClr val="009900"/>
                </a:solidFill>
              </a:rPr>
              <a:t>(0&lt;</a:t>
            </a:r>
            <a:r>
              <a:rPr lang="en-US" altLang="zh-CN" sz="3200" i="1">
                <a:solidFill>
                  <a:srgbClr val="009900"/>
                </a:solidFill>
              </a:rPr>
              <a:t>x</a:t>
            </a:r>
            <a:r>
              <a:rPr lang="en-US" altLang="zh-CN" sz="3200">
                <a:solidFill>
                  <a:srgbClr val="009900"/>
                </a:solidFill>
              </a:rPr>
              <a:t>&lt;</a:t>
            </a:r>
            <a:r>
              <a:rPr lang="en-US" altLang="zh-CN" sz="3200" i="1">
                <a:solidFill>
                  <a:srgbClr val="009900"/>
                </a:solidFill>
              </a:rPr>
              <a:t>L</a:t>
            </a:r>
            <a:r>
              <a:rPr lang="zh-CN" altLang="en-US" sz="3200">
                <a:solidFill>
                  <a:srgbClr val="009900"/>
                </a:solidFill>
              </a:rPr>
              <a:t>区域</a:t>
            </a:r>
            <a:r>
              <a:rPr lang="en-US" altLang="zh-CN" sz="3200">
                <a:solidFill>
                  <a:srgbClr val="009900"/>
                </a:solidFill>
              </a:rPr>
              <a:t>)</a:t>
            </a:r>
            <a:r>
              <a:rPr lang="zh-CN" altLang="en-US" sz="3200">
                <a:solidFill>
                  <a:srgbClr val="009900"/>
                </a:solidFill>
              </a:rPr>
              <a:t>，</a:t>
            </a:r>
            <a:r>
              <a:rPr lang="en-US" altLang="zh-CN" sz="3200" i="1">
                <a:solidFill>
                  <a:srgbClr val="FF0000"/>
                </a:solidFill>
              </a:rPr>
              <a:t>U</a:t>
            </a:r>
            <a:r>
              <a:rPr lang="en-US" altLang="zh-CN" sz="3200">
                <a:solidFill>
                  <a:srgbClr val="FF0000"/>
                </a:solidFill>
              </a:rPr>
              <a:t>=0</a:t>
            </a:r>
            <a:r>
              <a:rPr lang="zh-CN" altLang="en-US" sz="3200">
                <a:solidFill>
                  <a:srgbClr val="009900"/>
                </a:solidFill>
              </a:rPr>
              <a:t>，</a:t>
            </a:r>
            <a:r>
              <a:rPr lang="en-US" altLang="zh-CN" sz="3200" i="1">
                <a:solidFill>
                  <a:srgbClr val="FF0000"/>
                </a:solidFill>
              </a:rPr>
              <a:t>E</a:t>
            </a:r>
            <a:r>
              <a:rPr lang="en-US" altLang="zh-CN" sz="3200">
                <a:solidFill>
                  <a:srgbClr val="FF0000"/>
                </a:solidFill>
              </a:rPr>
              <a:t>=</a:t>
            </a:r>
            <a:r>
              <a:rPr lang="en-US" altLang="zh-CN" sz="3200" i="1">
                <a:solidFill>
                  <a:srgbClr val="FF0000"/>
                </a:solidFill>
              </a:rPr>
              <a:t>E</a:t>
            </a:r>
            <a:r>
              <a:rPr lang="en-US" altLang="zh-CN" sz="3200" i="1" baseline="-25000">
                <a:solidFill>
                  <a:srgbClr val="FF0000"/>
                </a:solidFill>
              </a:rPr>
              <a:t>k</a:t>
            </a:r>
            <a:r>
              <a:rPr lang="zh-CN" altLang="en-US" sz="3200">
                <a:solidFill>
                  <a:srgbClr val="009900"/>
                </a:solidFill>
              </a:rPr>
              <a:t>，得：</a:t>
            </a:r>
          </a:p>
        </p:txBody>
      </p:sp>
      <p:sp>
        <p:nvSpPr>
          <p:cNvPr id="3" name="Text Box 6"/>
          <p:cNvSpPr txBox="1">
            <a:spLocks noChangeArrowheads="1"/>
          </p:cNvSpPr>
          <p:nvPr/>
        </p:nvSpPr>
        <p:spPr bwMode="auto">
          <a:xfrm>
            <a:off x="2199919" y="2924177"/>
            <a:ext cx="28797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a:solidFill>
                  <a:srgbClr val="0000CC"/>
                </a:solidFill>
                <a:ea typeface="黑体" panose="02010609060101010101" pitchFamily="49" charset="-122"/>
              </a:rPr>
              <a:t>        </a:t>
            </a:r>
            <a:r>
              <a:rPr lang="zh-CN" altLang="en-US" sz="3200">
                <a:solidFill>
                  <a:srgbClr val="FF00FF"/>
                </a:solidFill>
                <a:ea typeface="黑体" panose="02010609060101010101" pitchFamily="49" charset="-122"/>
              </a:rPr>
              <a:t>波函数：</a:t>
            </a:r>
          </a:p>
        </p:txBody>
      </p:sp>
      <p:sp>
        <p:nvSpPr>
          <p:cNvPr id="4" name="AutoShape 9"/>
          <p:cNvSpPr>
            <a:spLocks noChangeArrowheads="1"/>
          </p:cNvSpPr>
          <p:nvPr/>
        </p:nvSpPr>
        <p:spPr bwMode="auto">
          <a:xfrm>
            <a:off x="2774593" y="4392613"/>
            <a:ext cx="863600" cy="431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headEnd/>
            <a:tailEnd/>
          </a:ln>
          <a:effectLst>
            <a:outerShdw dist="107763" dir="13500000" algn="ctr" rotWithShape="0">
              <a:schemeClr val="bg2"/>
            </a:outerShdw>
          </a:effectLst>
        </p:spPr>
        <p:txBody>
          <a:bodyPr wrap="none" anchor="ctr"/>
          <a:lstStyle/>
          <a:p>
            <a:endParaRPr lang="zh-CN" altLang="en-US"/>
          </a:p>
        </p:txBody>
      </p:sp>
      <p:sp>
        <p:nvSpPr>
          <p:cNvPr id="5" name="Text Box 13"/>
          <p:cNvSpPr txBox="1">
            <a:spLocks noChangeArrowheads="1"/>
          </p:cNvSpPr>
          <p:nvPr/>
        </p:nvSpPr>
        <p:spPr bwMode="auto">
          <a:xfrm>
            <a:off x="2126894" y="5372100"/>
            <a:ext cx="4175125" cy="6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dirty="0">
                <a:solidFill>
                  <a:srgbClr val="0000FF"/>
                </a:solidFill>
              </a:rPr>
              <a:t>        </a:t>
            </a:r>
            <a:r>
              <a:rPr lang="zh-CN" altLang="en-US" sz="3200" dirty="0">
                <a:solidFill>
                  <a:srgbClr val="0000FF"/>
                </a:solidFill>
              </a:rPr>
              <a:t>由                  得：</a:t>
            </a:r>
          </a:p>
        </p:txBody>
      </p:sp>
      <p:graphicFrame>
        <p:nvGraphicFramePr>
          <p:cNvPr id="6" name="Object 7"/>
          <p:cNvGraphicFramePr>
            <a:graphicFrameLocks noChangeAspect="1"/>
          </p:cNvGraphicFramePr>
          <p:nvPr>
            <p:extLst>
              <p:ext uri="{D42A27DB-BD31-4B8C-83A1-F6EECF244321}">
                <p14:modId xmlns:p14="http://schemas.microsoft.com/office/powerpoint/2010/main" val="2961629228"/>
              </p:ext>
            </p:extLst>
          </p:nvPr>
        </p:nvGraphicFramePr>
        <p:xfrm>
          <a:off x="4830406" y="2857502"/>
          <a:ext cx="4659312" cy="1166813"/>
        </p:xfrm>
        <a:graphic>
          <a:graphicData uri="http://schemas.openxmlformats.org/presentationml/2006/ole">
            <mc:AlternateContent xmlns:mc="http://schemas.openxmlformats.org/markup-compatibility/2006">
              <mc:Choice xmlns:v="urn:schemas-microsoft-com:vml" Requires="v">
                <p:oleObj spid="_x0000_s399419" name="Equation" r:id="rId3" imgW="1485900" imgH="393700" progId="Equation.3">
                  <p:embed/>
                </p:oleObj>
              </mc:Choice>
              <mc:Fallback>
                <p:oleObj name="Equation" r:id="rId3" imgW="1485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406" y="2857502"/>
                        <a:ext cx="4659312" cy="116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996272649"/>
              </p:ext>
            </p:extLst>
          </p:nvPr>
        </p:nvGraphicFramePr>
        <p:xfrm>
          <a:off x="4350981" y="4305302"/>
          <a:ext cx="2946400" cy="677863"/>
        </p:xfrm>
        <a:graphic>
          <a:graphicData uri="http://schemas.openxmlformats.org/presentationml/2006/ole">
            <mc:AlternateContent xmlns:mc="http://schemas.openxmlformats.org/markup-compatibility/2006">
              <mc:Choice xmlns:v="urn:schemas-microsoft-com:vml" Requires="v">
                <p:oleObj spid="_x0000_s399420" name="Equation" r:id="rId5" imgW="939800" imgH="228600" progId="Equation.3">
                  <p:embed/>
                </p:oleObj>
              </mc:Choice>
              <mc:Fallback>
                <p:oleObj name="Equation" r:id="rId5" imgW="939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0981" y="4305302"/>
                        <a:ext cx="2946400"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777930298"/>
              </p:ext>
            </p:extLst>
          </p:nvPr>
        </p:nvGraphicFramePr>
        <p:xfrm>
          <a:off x="3588981" y="5500690"/>
          <a:ext cx="1143000" cy="485775"/>
        </p:xfrm>
        <a:graphic>
          <a:graphicData uri="http://schemas.openxmlformats.org/presentationml/2006/ole">
            <mc:AlternateContent xmlns:mc="http://schemas.openxmlformats.org/markup-compatibility/2006">
              <mc:Choice xmlns:v="urn:schemas-microsoft-com:vml" Requires="v">
                <p:oleObj spid="_x0000_s399421" name="Equation" r:id="rId7" imgW="571252" imgH="203112" progId="Equation.3">
                  <p:embed/>
                </p:oleObj>
              </mc:Choice>
              <mc:Fallback>
                <p:oleObj name="Equation" r:id="rId7" imgW="571252"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981" y="5500690"/>
                        <a:ext cx="11430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2121502269"/>
              </p:ext>
            </p:extLst>
          </p:nvPr>
        </p:nvGraphicFramePr>
        <p:xfrm>
          <a:off x="6132156" y="5203825"/>
          <a:ext cx="3382962" cy="1168400"/>
        </p:xfrm>
        <a:graphic>
          <a:graphicData uri="http://schemas.openxmlformats.org/presentationml/2006/ole">
            <mc:AlternateContent xmlns:mc="http://schemas.openxmlformats.org/markup-compatibility/2006">
              <mc:Choice xmlns:v="urn:schemas-microsoft-com:vml" Requires="v">
                <p:oleObj spid="_x0000_s399422" name="Equation" r:id="rId9" imgW="1079032" imgH="393529" progId="Equation.3">
                  <p:embed/>
                </p:oleObj>
              </mc:Choice>
              <mc:Fallback>
                <p:oleObj name="Equation" r:id="rId9" imgW="1079032"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2156" y="5203825"/>
                        <a:ext cx="3382962"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868304390"/>
              </p:ext>
            </p:extLst>
          </p:nvPr>
        </p:nvGraphicFramePr>
        <p:xfrm>
          <a:off x="2744431" y="1500188"/>
          <a:ext cx="5905500" cy="1198562"/>
        </p:xfrm>
        <a:graphic>
          <a:graphicData uri="http://schemas.openxmlformats.org/presentationml/2006/ole">
            <mc:AlternateContent xmlns:mc="http://schemas.openxmlformats.org/markup-compatibility/2006">
              <mc:Choice xmlns:v="urn:schemas-microsoft-com:vml" Requires="v">
                <p:oleObj spid="_x0000_s399423" name="Equation" r:id="rId11" imgW="2095551" imgH="352533" progId="Equation.3">
                  <p:embed/>
                </p:oleObj>
              </mc:Choice>
              <mc:Fallback>
                <p:oleObj name="Equation" r:id="rId11" imgW="2095551" imgH="35253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4431" y="1500188"/>
                        <a:ext cx="5905500" cy="119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5985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583880" y="631209"/>
            <a:ext cx="4391025" cy="6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dirty="0">
                <a:solidFill>
                  <a:srgbClr val="0000FF"/>
                </a:solidFill>
              </a:rPr>
              <a:t>        </a:t>
            </a:r>
            <a:r>
              <a:rPr lang="zh-CN" altLang="en-US" sz="3200" dirty="0">
                <a:solidFill>
                  <a:srgbClr val="0000FF"/>
                </a:solidFill>
              </a:rPr>
              <a:t>由归一化条件</a:t>
            </a:r>
          </a:p>
        </p:txBody>
      </p:sp>
      <p:graphicFrame>
        <p:nvGraphicFramePr>
          <p:cNvPr id="3" name="Object 5"/>
          <p:cNvGraphicFramePr>
            <a:graphicFrameLocks noChangeAspect="1"/>
          </p:cNvGraphicFramePr>
          <p:nvPr>
            <p:extLst>
              <p:ext uri="{D42A27DB-BD31-4B8C-83A1-F6EECF244321}">
                <p14:modId xmlns:p14="http://schemas.microsoft.com/office/powerpoint/2010/main" val="3056573222"/>
              </p:ext>
            </p:extLst>
          </p:nvPr>
        </p:nvGraphicFramePr>
        <p:xfrm>
          <a:off x="5543999" y="739798"/>
          <a:ext cx="3743325" cy="1149350"/>
        </p:xfrm>
        <a:graphic>
          <a:graphicData uri="http://schemas.openxmlformats.org/presentationml/2006/ole">
            <mc:AlternateContent xmlns:mc="http://schemas.openxmlformats.org/markup-compatibility/2006">
              <mc:Choice xmlns:v="urn:schemas-microsoft-com:vml" Requires="v">
                <p:oleObj spid="_x0000_s320756" name="Equation" r:id="rId3" imgW="1282700" imgH="393700" progId="Equation.DSMT4">
                  <p:embed/>
                </p:oleObj>
              </mc:Choice>
              <mc:Fallback>
                <p:oleObj name="Equation" r:id="rId3" imgW="1282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3999" y="739798"/>
                        <a:ext cx="3743325"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pic>
                </p:oleObj>
              </mc:Fallback>
            </mc:AlternateContent>
          </a:graphicData>
        </a:graphic>
      </p:graphicFrame>
      <p:sp>
        <p:nvSpPr>
          <p:cNvPr id="4" name="Text Box 6"/>
          <p:cNvSpPr txBox="1">
            <a:spLocks noChangeArrowheads="1"/>
          </p:cNvSpPr>
          <p:nvPr/>
        </p:nvSpPr>
        <p:spPr bwMode="auto">
          <a:xfrm>
            <a:off x="3384999" y="2392385"/>
            <a:ext cx="43910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a:solidFill>
                  <a:srgbClr val="1C1C1C"/>
                </a:solidFill>
              </a:rPr>
              <a:t>        </a:t>
            </a:r>
            <a:r>
              <a:rPr lang="zh-CN" altLang="en-US" sz="3200">
                <a:solidFill>
                  <a:srgbClr val="0000CC"/>
                </a:solidFill>
              </a:rPr>
              <a:t>得：</a:t>
            </a:r>
          </a:p>
        </p:txBody>
      </p:sp>
      <p:sp>
        <p:nvSpPr>
          <p:cNvPr id="5" name="Text Box 8"/>
          <p:cNvSpPr txBox="1">
            <a:spLocks noChangeArrowheads="1"/>
          </p:cNvSpPr>
          <p:nvPr/>
        </p:nvSpPr>
        <p:spPr bwMode="auto">
          <a:xfrm>
            <a:off x="2562674" y="3759520"/>
            <a:ext cx="43910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dirty="0">
                <a:solidFill>
                  <a:srgbClr val="1C1C1C"/>
                </a:solidFill>
              </a:rPr>
              <a:t>        </a:t>
            </a:r>
            <a:r>
              <a:rPr lang="zh-CN" altLang="en-US" sz="3200" dirty="0">
                <a:solidFill>
                  <a:srgbClr val="008000"/>
                </a:solidFill>
              </a:rPr>
              <a:t>即波函数为：</a:t>
            </a:r>
          </a:p>
        </p:txBody>
      </p:sp>
      <p:graphicFrame>
        <p:nvGraphicFramePr>
          <p:cNvPr id="6" name="Object 5"/>
          <p:cNvGraphicFramePr>
            <a:graphicFrameLocks noChangeAspect="1"/>
          </p:cNvGraphicFramePr>
          <p:nvPr>
            <p:extLst>
              <p:ext uri="{D42A27DB-BD31-4B8C-83A1-F6EECF244321}">
                <p14:modId xmlns:p14="http://schemas.microsoft.com/office/powerpoint/2010/main" val="823731273"/>
              </p:ext>
            </p:extLst>
          </p:nvPr>
        </p:nvGraphicFramePr>
        <p:xfrm>
          <a:off x="5618612" y="2044725"/>
          <a:ext cx="1673225" cy="1317625"/>
        </p:xfrm>
        <a:graphic>
          <a:graphicData uri="http://schemas.openxmlformats.org/presentationml/2006/ole">
            <mc:AlternateContent xmlns:mc="http://schemas.openxmlformats.org/markup-compatibility/2006">
              <mc:Choice xmlns:v="urn:schemas-microsoft-com:vml" Requires="v">
                <p:oleObj spid="_x0000_s320757" name="Equation" r:id="rId5" imgW="533169" imgH="444307" progId="Equation.3">
                  <p:embed/>
                </p:oleObj>
              </mc:Choice>
              <mc:Fallback>
                <p:oleObj name="Equation" r:id="rId5" imgW="533169"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8612" y="2044725"/>
                        <a:ext cx="1673225"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35184719"/>
              </p:ext>
            </p:extLst>
          </p:nvPr>
        </p:nvGraphicFramePr>
        <p:xfrm>
          <a:off x="5062987" y="4470423"/>
          <a:ext cx="3781425" cy="1319212"/>
        </p:xfrm>
        <a:graphic>
          <a:graphicData uri="http://schemas.openxmlformats.org/presentationml/2006/ole">
            <mc:AlternateContent xmlns:mc="http://schemas.openxmlformats.org/markup-compatibility/2006">
              <mc:Choice xmlns:v="urn:schemas-microsoft-com:vml" Requires="v">
                <p:oleObj spid="_x0000_s320758" name="Equation" r:id="rId7" imgW="1205977" imgH="444307" progId="Equation.3">
                  <p:embed/>
                </p:oleObj>
              </mc:Choice>
              <mc:Fallback>
                <p:oleObj name="Equation" r:id="rId7" imgW="1205977" imgH="44430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2987" y="4470423"/>
                        <a:ext cx="3781425"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1899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2024061" y="168633"/>
            <a:ext cx="7620000" cy="1892300"/>
            <a:chOff x="340" y="2387"/>
            <a:chExt cx="4800" cy="1192"/>
          </a:xfrm>
        </p:grpSpPr>
        <p:sp>
          <p:nvSpPr>
            <p:cNvPr id="3" name="Text Box 11"/>
            <p:cNvSpPr txBox="1">
              <a:spLocks noChangeArrowheads="1"/>
            </p:cNvSpPr>
            <p:nvPr/>
          </p:nvSpPr>
          <p:spPr bwMode="auto">
            <a:xfrm>
              <a:off x="340" y="2387"/>
              <a:ext cx="480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FF0000"/>
                  </a:solidFill>
                  <a:latin typeface="宋体" panose="02010600030101010101" pitchFamily="2" charset="-122"/>
                </a:rPr>
                <a:t>【</a:t>
              </a:r>
              <a:r>
                <a:rPr lang="zh-CN" altLang="en-US" sz="2800" dirty="0">
                  <a:solidFill>
                    <a:srgbClr val="FF0000"/>
                  </a:solidFill>
                  <a:latin typeface="宋体" panose="02010600030101010101" pitchFamily="2" charset="-122"/>
                </a:rPr>
                <a:t>补充例</a:t>
              </a:r>
              <a:r>
                <a:rPr lang="en-US" altLang="zh-CN" sz="2800" dirty="0">
                  <a:solidFill>
                    <a:srgbClr val="FF0000"/>
                  </a:solidFill>
                  <a:latin typeface="宋体" panose="02010600030101010101" pitchFamily="2" charset="-122"/>
                </a:rPr>
                <a:t>】</a:t>
              </a:r>
              <a:r>
                <a:rPr kumimoji="1" lang="en-US" altLang="zh-CN" sz="2800" dirty="0"/>
                <a:t>  </a:t>
              </a:r>
              <a:r>
                <a:rPr kumimoji="1" lang="zh-CN" altLang="en-US" sz="2800" dirty="0">
                  <a:solidFill>
                    <a:srgbClr val="0000FF"/>
                  </a:solidFill>
                </a:rPr>
                <a:t>将波函数在空间各点的振幅同时增大</a:t>
              </a:r>
              <a:r>
                <a:rPr kumimoji="1" lang="en-US" altLang="zh-CN" sz="2800" dirty="0">
                  <a:solidFill>
                    <a:srgbClr val="0000FF"/>
                  </a:solidFill>
                </a:rPr>
                <a:t>D</a:t>
              </a:r>
              <a:r>
                <a:rPr kumimoji="1" lang="zh-CN" altLang="en-US" sz="2800" dirty="0">
                  <a:solidFill>
                    <a:srgbClr val="0000FF"/>
                  </a:solidFill>
                </a:rPr>
                <a:t>倍</a:t>
              </a:r>
              <a:r>
                <a:rPr kumimoji="1" lang="en-US" altLang="zh-CN" sz="2800" dirty="0">
                  <a:solidFill>
                    <a:srgbClr val="0000FF"/>
                  </a:solidFill>
                </a:rPr>
                <a:t>,</a:t>
              </a:r>
              <a:r>
                <a:rPr kumimoji="1" lang="zh-CN" altLang="en-US" sz="2800" dirty="0">
                  <a:solidFill>
                    <a:srgbClr val="0000FF"/>
                  </a:solidFill>
                </a:rPr>
                <a:t>则粒子在空间的分布概率将</a:t>
              </a:r>
            </a:p>
          </p:txBody>
        </p:sp>
        <p:sp>
          <p:nvSpPr>
            <p:cNvPr id="4" name="Text Box 12"/>
            <p:cNvSpPr txBox="1">
              <a:spLocks noChangeArrowheads="1"/>
            </p:cNvSpPr>
            <p:nvPr/>
          </p:nvSpPr>
          <p:spPr bwMode="auto">
            <a:xfrm>
              <a:off x="2369" y="2979"/>
              <a:ext cx="14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(B) </a:t>
              </a:r>
              <a:r>
                <a:rPr kumimoji="1" lang="zh-CN" altLang="en-US" sz="2800"/>
                <a:t>增大</a:t>
              </a:r>
              <a:r>
                <a:rPr kumimoji="1" lang="en-US" altLang="zh-CN" sz="2800"/>
                <a:t>2D </a:t>
              </a:r>
              <a:r>
                <a:rPr kumimoji="1" lang="zh-CN" altLang="en-US" sz="2800"/>
                <a:t>倍</a:t>
              </a:r>
            </a:p>
          </p:txBody>
        </p:sp>
        <p:sp>
          <p:nvSpPr>
            <p:cNvPr id="5" name="Text Box 13"/>
            <p:cNvSpPr txBox="1">
              <a:spLocks noChangeArrowheads="1"/>
            </p:cNvSpPr>
            <p:nvPr/>
          </p:nvSpPr>
          <p:spPr bwMode="auto">
            <a:xfrm>
              <a:off x="497" y="3249"/>
              <a:ext cx="13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(C) </a:t>
              </a:r>
              <a:r>
                <a:rPr kumimoji="1" lang="zh-CN" altLang="en-US" sz="2800"/>
                <a:t>增大</a:t>
              </a:r>
              <a:r>
                <a:rPr kumimoji="1" lang="en-US" altLang="zh-CN" sz="2800"/>
                <a:t>D</a:t>
              </a:r>
              <a:r>
                <a:rPr kumimoji="1" lang="zh-CN" altLang="en-US" sz="2800"/>
                <a:t>倍</a:t>
              </a:r>
            </a:p>
          </p:txBody>
        </p:sp>
        <p:sp>
          <p:nvSpPr>
            <p:cNvPr id="6" name="Text Box 14"/>
            <p:cNvSpPr txBox="1">
              <a:spLocks noChangeArrowheads="1"/>
            </p:cNvSpPr>
            <p:nvPr/>
          </p:nvSpPr>
          <p:spPr bwMode="auto">
            <a:xfrm>
              <a:off x="497" y="2931"/>
              <a:ext cx="14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(A) </a:t>
              </a:r>
              <a:r>
                <a:rPr kumimoji="1" lang="zh-CN" altLang="en-US" sz="2800"/>
                <a:t>增大</a:t>
              </a:r>
              <a:r>
                <a:rPr kumimoji="1" lang="en-US" altLang="zh-CN" sz="2800"/>
                <a:t>D</a:t>
              </a:r>
              <a:r>
                <a:rPr kumimoji="1" lang="en-US" altLang="zh-CN" sz="2800" baseline="30000"/>
                <a:t>2</a:t>
              </a:r>
              <a:r>
                <a:rPr kumimoji="1" lang="zh-CN" altLang="en-US" sz="2800"/>
                <a:t>倍</a:t>
              </a:r>
            </a:p>
          </p:txBody>
        </p:sp>
        <p:sp>
          <p:nvSpPr>
            <p:cNvPr id="7" name="Text Box 15"/>
            <p:cNvSpPr txBox="1">
              <a:spLocks noChangeArrowheads="1"/>
            </p:cNvSpPr>
            <p:nvPr/>
          </p:nvSpPr>
          <p:spPr bwMode="auto">
            <a:xfrm>
              <a:off x="2381" y="3249"/>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a:t>(D) </a:t>
              </a:r>
              <a:r>
                <a:rPr kumimoji="1" lang="zh-CN" altLang="en-US" sz="2800"/>
                <a:t>不变</a:t>
              </a:r>
            </a:p>
          </p:txBody>
        </p:sp>
      </p:grpSp>
      <p:sp>
        <p:nvSpPr>
          <p:cNvPr id="8" name="Text Box 16">
            <a:hlinkClick r:id="rId2" action="ppaction://hlinkpres?slideindex=1&amp;slidetitle=幻灯片 1"/>
          </p:cNvPr>
          <p:cNvSpPr txBox="1">
            <a:spLocks noChangeArrowheads="1"/>
          </p:cNvSpPr>
          <p:nvPr/>
        </p:nvSpPr>
        <p:spPr bwMode="auto">
          <a:xfrm>
            <a:off x="8793161" y="1392598"/>
            <a:ext cx="1525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t>答案：</a:t>
            </a:r>
            <a:r>
              <a:rPr kumimoji="1" lang="en-US" altLang="zh-CN" sz="2800"/>
              <a:t>D</a:t>
            </a:r>
          </a:p>
        </p:txBody>
      </p:sp>
      <p:grpSp>
        <p:nvGrpSpPr>
          <p:cNvPr id="9" name="Group 2"/>
          <p:cNvGrpSpPr>
            <a:grpSpLocks/>
          </p:cNvGrpSpPr>
          <p:nvPr/>
        </p:nvGrpSpPr>
        <p:grpSpPr bwMode="auto">
          <a:xfrm>
            <a:off x="5559426" y="2240323"/>
            <a:ext cx="5108575" cy="3500437"/>
            <a:chOff x="1610" y="2568"/>
            <a:chExt cx="2235" cy="1433"/>
          </a:xfrm>
        </p:grpSpPr>
        <p:pic>
          <p:nvPicPr>
            <p:cNvPr id="10" name="Picture 3" descr="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 y="2568"/>
              <a:ext cx="2235" cy="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4"/>
            <p:cNvSpPr>
              <a:spLocks noChangeArrowheads="1"/>
            </p:cNvSpPr>
            <p:nvPr/>
          </p:nvSpPr>
          <p:spPr bwMode="auto">
            <a:xfrm>
              <a:off x="2233" y="2676"/>
              <a:ext cx="453" cy="499"/>
            </a:xfrm>
            <a:prstGeom prst="cloudCallout">
              <a:avLst>
                <a:gd name="adj1" fmla="val -68542"/>
                <a:gd name="adj2" fmla="val 59218"/>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endParaRPr kumimoji="1" lang="zh-CN" altLang="zh-CN" sz="3600">
                <a:solidFill>
                  <a:srgbClr val="0000FF"/>
                </a:solidFill>
                <a:latin typeface="宋体" panose="02010600030101010101" pitchFamily="2" charset="-122"/>
              </a:endParaRPr>
            </a:p>
          </p:txBody>
        </p:sp>
        <p:sp>
          <p:nvSpPr>
            <p:cNvPr id="12" name="WordArt 5" descr="绿色大理石"/>
            <p:cNvSpPr>
              <a:spLocks noChangeArrowheads="1" noChangeShapeType="1" noTextEdit="1"/>
            </p:cNvSpPr>
            <p:nvPr/>
          </p:nvSpPr>
          <p:spPr bwMode="auto">
            <a:xfrm>
              <a:off x="2369" y="2766"/>
              <a:ext cx="144" cy="288"/>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1">
                    <a:blip r:embed="rId4"/>
                    <a:srcRect/>
                    <a:tile tx="0" ty="0" sx="100000" sy="100000" flip="none" algn="tl"/>
                  </a:blipFill>
                  <a:latin typeface="宋体" panose="02010600030101010101" pitchFamily="2" charset="-122"/>
                </a:rPr>
                <a:t>?</a:t>
              </a:r>
              <a:endParaRPr lang="zh-CN" altLang="en-US" sz="3600" kern="10">
                <a:ln w="9525">
                  <a:round/>
                  <a:headEnd/>
                  <a:tailEnd/>
                </a:ln>
                <a:blipFill dpi="0" rotWithShape="1">
                  <a:blip r:embed="rId4"/>
                  <a:srcRect/>
                  <a:tile tx="0" ty="0" sx="100000" sy="100000" flip="none" algn="tl"/>
                </a:blipFill>
                <a:latin typeface="宋体" panose="02010600030101010101" pitchFamily="2" charset="-122"/>
              </a:endParaRPr>
            </a:p>
          </p:txBody>
        </p:sp>
      </p:grpSp>
      <p:sp>
        <p:nvSpPr>
          <p:cNvPr id="13" name="Rectangle 10"/>
          <p:cNvSpPr>
            <a:spLocks noChangeArrowheads="1"/>
          </p:cNvSpPr>
          <p:nvPr/>
        </p:nvSpPr>
        <p:spPr bwMode="auto">
          <a:xfrm>
            <a:off x="1646237" y="2045058"/>
            <a:ext cx="38576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a:r>
              <a:rPr kumimoji="1" lang="en-US" altLang="zh-CN">
                <a:solidFill>
                  <a:srgbClr val="0000FF"/>
                </a:solidFill>
                <a:latin typeface="华文楷体" panose="02010600040101010101" pitchFamily="2" charset="-122"/>
                <a:ea typeface="华文楷体" panose="02010600040101010101" pitchFamily="2" charset="-122"/>
              </a:rPr>
              <a:t>    </a:t>
            </a:r>
            <a:r>
              <a:rPr kumimoji="1" lang="zh-CN" altLang="en-US">
                <a:solidFill>
                  <a:srgbClr val="008000"/>
                </a:solidFill>
                <a:latin typeface="华文楷体" panose="02010600040101010101" pitchFamily="2" charset="-122"/>
                <a:ea typeface="华文楷体" panose="02010600040101010101" pitchFamily="2" charset="-122"/>
              </a:rPr>
              <a:t>电子等微观对象的行为方式不像你以前看到过的任何东西，你以前曾经看到过的事物的经验是不完全的。  </a:t>
            </a:r>
          </a:p>
          <a:p>
            <a:pPr algn="just"/>
            <a:r>
              <a:rPr kumimoji="1" lang="zh-CN" altLang="en-US">
                <a:solidFill>
                  <a:srgbClr val="008000"/>
                </a:solidFill>
                <a:latin typeface="华文楷体" panose="02010600040101010101" pitchFamily="2" charset="-122"/>
                <a:ea typeface="华文楷体" panose="02010600040101010101" pitchFamily="2" charset="-122"/>
              </a:rPr>
              <a:t>    一定要找一些过去已经熟悉的东西来做类比才能够理解新的自然规律这种意愿，实际上不过是一种“心理上的障碍”罢了。</a:t>
            </a:r>
          </a:p>
          <a:p>
            <a:pPr algn="just"/>
            <a:r>
              <a:rPr kumimoji="1" lang="zh-CN" altLang="en-US">
                <a:solidFill>
                  <a:srgbClr val="008000"/>
                </a:solidFill>
                <a:latin typeface="华文楷体" panose="02010600040101010101" pitchFamily="2" charset="-122"/>
                <a:ea typeface="华文楷体" panose="02010600040101010101" pitchFamily="2" charset="-122"/>
              </a:rPr>
              <a:t>   </a:t>
            </a:r>
            <a:r>
              <a:rPr kumimoji="1" lang="zh-CN" altLang="en-US">
                <a:solidFill>
                  <a:srgbClr val="0000FF"/>
                </a:solidFill>
                <a:latin typeface="华文楷体" panose="02010600040101010101" pitchFamily="2" charset="-122"/>
                <a:ea typeface="华文楷体" panose="02010600040101010101" pitchFamily="2" charset="-122"/>
              </a:rPr>
              <a:t>                           </a:t>
            </a:r>
            <a:endParaRPr kumimoji="1" lang="zh-CN" altLang="en-US" sz="3600">
              <a:solidFill>
                <a:srgbClr val="FF0000"/>
              </a:solidFill>
              <a:latin typeface="黑体" panose="02010609060101010101" pitchFamily="49" charset="-122"/>
              <a:ea typeface="黑体" panose="02010609060101010101" pitchFamily="49" charset="-122"/>
            </a:endParaRPr>
          </a:p>
        </p:txBody>
      </p:sp>
      <p:sp>
        <p:nvSpPr>
          <p:cNvPr id="14" name="矩形 13"/>
          <p:cNvSpPr>
            <a:spLocks noChangeArrowheads="1"/>
          </p:cNvSpPr>
          <p:nvPr/>
        </p:nvSpPr>
        <p:spPr bwMode="auto">
          <a:xfrm>
            <a:off x="2273300" y="5975710"/>
            <a:ext cx="1806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600">
                <a:solidFill>
                  <a:srgbClr val="FF0000"/>
                </a:solidFill>
                <a:latin typeface="华文楷体" panose="02010600040101010101" pitchFamily="2" charset="-122"/>
                <a:ea typeface="华文楷体" panose="02010600040101010101" pitchFamily="2" charset="-122"/>
              </a:rPr>
              <a:t>—</a:t>
            </a:r>
            <a:r>
              <a:rPr kumimoji="1" lang="en-US" altLang="zh-CN" sz="3600">
                <a:solidFill>
                  <a:srgbClr val="FF0000"/>
                </a:solidFill>
                <a:latin typeface="黑体" panose="02010609060101010101" pitchFamily="49" charset="-122"/>
                <a:ea typeface="黑体" panose="02010609060101010101" pitchFamily="49" charset="-122"/>
              </a:rPr>
              <a:t> </a:t>
            </a:r>
            <a:r>
              <a:rPr kumimoji="1" lang="zh-CN" altLang="en-US" sz="3600">
                <a:solidFill>
                  <a:srgbClr val="FF0000"/>
                </a:solidFill>
                <a:latin typeface="黑体" panose="02010609060101010101" pitchFamily="49" charset="-122"/>
                <a:ea typeface="黑体" panose="02010609060101010101" pitchFamily="49" charset="-122"/>
              </a:rPr>
              <a:t>费曼</a:t>
            </a:r>
            <a:endParaRPr lang="zh-CN" altLang="en-US" sz="3600"/>
          </a:p>
        </p:txBody>
      </p:sp>
    </p:spTree>
    <p:extLst>
      <p:ext uri="{BB962C8B-B14F-4D97-AF65-F5344CB8AC3E}">
        <p14:creationId xmlns:p14="http://schemas.microsoft.com/office/powerpoint/2010/main" val="102562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17605" y="234081"/>
            <a:ext cx="1066799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FF0000"/>
                </a:solidFill>
                <a:latin typeface="宋体" panose="02010600030101010101" pitchFamily="2" charset="-122"/>
              </a:rPr>
              <a:t>【</a:t>
            </a:r>
            <a:r>
              <a:rPr lang="zh-CN" altLang="en-US" sz="2800" dirty="0">
                <a:solidFill>
                  <a:srgbClr val="FF0000"/>
                </a:solidFill>
                <a:latin typeface="宋体" panose="02010600030101010101" pitchFamily="2" charset="-122"/>
              </a:rPr>
              <a:t>补充例</a:t>
            </a:r>
            <a:r>
              <a:rPr lang="en-US" altLang="zh-CN" sz="2800" dirty="0">
                <a:solidFill>
                  <a:srgbClr val="FF0000"/>
                </a:solidFill>
                <a:latin typeface="宋体" panose="02010600030101010101" pitchFamily="2" charset="-122"/>
              </a:rPr>
              <a:t>】</a:t>
            </a:r>
            <a:r>
              <a:rPr kumimoji="1" lang="en-US" altLang="zh-CN" sz="2800" dirty="0"/>
              <a:t>  </a:t>
            </a:r>
            <a:r>
              <a:rPr kumimoji="1" lang="zh-CN" altLang="en-US" sz="2800" dirty="0">
                <a:solidFill>
                  <a:srgbClr val="0000FF"/>
                </a:solidFill>
              </a:rPr>
              <a:t>设粒子在一维无限深方势阱中运动</a:t>
            </a:r>
            <a:r>
              <a:rPr kumimoji="1" lang="en-US" altLang="zh-CN" sz="2800" dirty="0">
                <a:solidFill>
                  <a:srgbClr val="0000FF"/>
                </a:solidFill>
              </a:rPr>
              <a:t>,</a:t>
            </a:r>
            <a:r>
              <a:rPr kumimoji="1" lang="zh-CN" altLang="en-US" sz="2800" dirty="0">
                <a:solidFill>
                  <a:srgbClr val="0000FF"/>
                </a:solidFill>
              </a:rPr>
              <a:t>能量的量子数为</a:t>
            </a:r>
            <a:r>
              <a:rPr kumimoji="1" lang="en-US" altLang="zh-CN" sz="2800" dirty="0">
                <a:solidFill>
                  <a:srgbClr val="0000FF"/>
                </a:solidFill>
              </a:rPr>
              <a:t>n,</a:t>
            </a:r>
            <a:r>
              <a:rPr kumimoji="1" lang="zh-CN" altLang="en-US" sz="2800" dirty="0">
                <a:solidFill>
                  <a:srgbClr val="0000FF"/>
                </a:solidFill>
              </a:rPr>
              <a:t>试求</a:t>
            </a:r>
            <a:r>
              <a:rPr kumimoji="1" lang="en-US" altLang="zh-CN" sz="2800" dirty="0">
                <a:solidFill>
                  <a:srgbClr val="0000FF"/>
                </a:solidFill>
              </a:rPr>
              <a:t>:</a:t>
            </a:r>
            <a:r>
              <a:rPr kumimoji="1" lang="en-US" altLang="zh-CN" sz="2800" dirty="0">
                <a:solidFill>
                  <a:srgbClr val="008000"/>
                </a:solidFill>
              </a:rPr>
              <a:t>(1)</a:t>
            </a:r>
            <a:r>
              <a:rPr kumimoji="1" lang="zh-CN" altLang="en-US" sz="2800" dirty="0">
                <a:solidFill>
                  <a:srgbClr val="008000"/>
                </a:solidFill>
              </a:rPr>
              <a:t>距势阱内壁四分之一宽度以内发现粒子的概率</a:t>
            </a:r>
            <a:r>
              <a:rPr kumimoji="1" lang="en-US" altLang="zh-CN" sz="2800" dirty="0">
                <a:solidFill>
                  <a:srgbClr val="0000FF"/>
                </a:solidFill>
              </a:rPr>
              <a:t>;(2)n</a:t>
            </a:r>
            <a:r>
              <a:rPr kumimoji="1" lang="zh-CN" altLang="en-US" sz="2800" dirty="0">
                <a:solidFill>
                  <a:srgbClr val="0000FF"/>
                </a:solidFill>
              </a:rPr>
              <a:t>为何值时在上述区域内找到粒子的概率最大</a:t>
            </a:r>
            <a:r>
              <a:rPr kumimoji="1" lang="en-US" altLang="zh-CN" sz="2800" dirty="0">
                <a:solidFill>
                  <a:srgbClr val="E537E5"/>
                </a:solidFill>
              </a:rPr>
              <a:t>;(3)</a:t>
            </a:r>
            <a:r>
              <a:rPr kumimoji="1" lang="zh-CN" altLang="en-US" sz="2800" dirty="0">
                <a:solidFill>
                  <a:srgbClr val="E537E5"/>
                </a:solidFill>
              </a:rPr>
              <a:t>当</a:t>
            </a:r>
            <a:r>
              <a:rPr kumimoji="1" lang="en-US" altLang="zh-CN" sz="2800" dirty="0">
                <a:solidFill>
                  <a:srgbClr val="E537E5"/>
                </a:solidFill>
              </a:rPr>
              <a:t>n</a:t>
            </a:r>
            <a:r>
              <a:rPr kumimoji="1" lang="en-US" altLang="zh-CN" sz="2800" dirty="0">
                <a:solidFill>
                  <a:srgbClr val="E537E5"/>
                </a:solidFill>
                <a:sym typeface="Symbol" panose="05050102010706020507" pitchFamily="18" charset="2"/>
              </a:rPr>
              <a:t></a:t>
            </a:r>
            <a:r>
              <a:rPr kumimoji="1" lang="zh-CN" altLang="en-US" sz="2800" dirty="0">
                <a:solidFill>
                  <a:srgbClr val="E537E5"/>
                </a:solidFill>
                <a:sym typeface="Symbol" panose="05050102010706020507" pitchFamily="18" charset="2"/>
              </a:rPr>
              <a:t>时该概率的极值</a:t>
            </a:r>
            <a:r>
              <a:rPr kumimoji="1" lang="en-US" altLang="zh-CN" sz="2800" dirty="0">
                <a:solidFill>
                  <a:srgbClr val="E537E5"/>
                </a:solidFill>
                <a:sym typeface="Symbol" panose="05050102010706020507" pitchFamily="18" charset="2"/>
              </a:rPr>
              <a:t>,</a:t>
            </a:r>
            <a:r>
              <a:rPr kumimoji="1" lang="zh-CN" altLang="en-US" sz="2800" dirty="0">
                <a:solidFill>
                  <a:srgbClr val="E537E5"/>
                </a:solidFill>
                <a:sym typeface="Symbol" panose="05050102010706020507" pitchFamily="18" charset="2"/>
              </a:rPr>
              <a:t>并说明这一结果的物理意义。</a:t>
            </a:r>
            <a:endParaRPr kumimoji="1" lang="en-US" altLang="zh-CN" sz="2800" dirty="0">
              <a:solidFill>
                <a:srgbClr val="E537E5"/>
              </a:solidFill>
            </a:endParaRPr>
          </a:p>
        </p:txBody>
      </p:sp>
      <p:sp>
        <p:nvSpPr>
          <p:cNvPr id="3" name="Text Box 3"/>
          <p:cNvSpPr txBox="1">
            <a:spLocks noChangeArrowheads="1"/>
          </p:cNvSpPr>
          <p:nvPr/>
        </p:nvSpPr>
        <p:spPr bwMode="auto">
          <a:xfrm>
            <a:off x="3254866" y="2185116"/>
            <a:ext cx="33829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00000"/>
                </a:solidFill>
              </a:rPr>
              <a:t>解</a:t>
            </a:r>
            <a:r>
              <a:rPr kumimoji="1" lang="en-US" altLang="zh-CN" sz="2800" dirty="0">
                <a:solidFill>
                  <a:srgbClr val="C00000"/>
                </a:solidFill>
              </a:rPr>
              <a:t>:</a:t>
            </a:r>
            <a:r>
              <a:rPr kumimoji="1" lang="zh-CN" altLang="en-US" sz="2800" dirty="0">
                <a:solidFill>
                  <a:srgbClr val="008000"/>
                </a:solidFill>
              </a:rPr>
              <a:t>无限深方势阱为</a:t>
            </a:r>
          </a:p>
        </p:txBody>
      </p:sp>
      <p:grpSp>
        <p:nvGrpSpPr>
          <p:cNvPr id="4" name="Group 4"/>
          <p:cNvGrpSpPr>
            <a:grpSpLocks/>
          </p:cNvGrpSpPr>
          <p:nvPr/>
        </p:nvGrpSpPr>
        <p:grpSpPr bwMode="auto">
          <a:xfrm>
            <a:off x="6969617" y="1804116"/>
            <a:ext cx="3429000" cy="1143000"/>
            <a:chOff x="2976" y="1776"/>
            <a:chExt cx="2160" cy="720"/>
          </a:xfrm>
        </p:grpSpPr>
        <p:graphicFrame>
          <p:nvGraphicFramePr>
            <p:cNvPr id="5" name="Object 5"/>
            <p:cNvGraphicFramePr>
              <a:graphicFrameLocks noChangeAspect="1"/>
            </p:cNvGraphicFramePr>
            <p:nvPr/>
          </p:nvGraphicFramePr>
          <p:xfrm>
            <a:off x="2976" y="1968"/>
            <a:ext cx="720" cy="338"/>
          </p:xfrm>
          <a:graphic>
            <a:graphicData uri="http://schemas.openxmlformats.org/presentationml/2006/ole">
              <mc:AlternateContent xmlns:mc="http://schemas.openxmlformats.org/markup-compatibility/2006">
                <mc:Choice xmlns:v="urn:schemas-microsoft-com:vml" Requires="v">
                  <p:oleObj spid="_x0000_s378154" name="Equation" r:id="rId3" imgW="390604" imgH="152512" progId="Equation.3">
                    <p:embed/>
                  </p:oleObj>
                </mc:Choice>
                <mc:Fallback>
                  <p:oleObj name="Equation" r:id="rId3" imgW="390604" imgH="1525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1968"/>
                          <a:ext cx="720"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AutoShape 6"/>
            <p:cNvSpPr>
              <a:spLocks/>
            </p:cNvSpPr>
            <p:nvPr/>
          </p:nvSpPr>
          <p:spPr bwMode="auto">
            <a:xfrm>
              <a:off x="3744" y="1824"/>
              <a:ext cx="96" cy="672"/>
            </a:xfrm>
            <a:prstGeom prst="leftBrace">
              <a:avLst>
                <a:gd name="adj1" fmla="val 5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endParaRPr kumimoji="1" lang="zh-CN" altLang="zh-CN"/>
            </a:p>
          </p:txBody>
        </p:sp>
        <p:sp>
          <p:nvSpPr>
            <p:cNvPr id="7" name="Text Box 7"/>
            <p:cNvSpPr txBox="1">
              <a:spLocks noChangeArrowheads="1"/>
            </p:cNvSpPr>
            <p:nvPr/>
          </p:nvSpPr>
          <p:spPr bwMode="auto">
            <a:xfrm>
              <a:off x="3888" y="1776"/>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0</a:t>
              </a:r>
            </a:p>
          </p:txBody>
        </p:sp>
        <p:sp>
          <p:nvSpPr>
            <p:cNvPr id="8" name="Text Box 8"/>
            <p:cNvSpPr txBox="1">
              <a:spLocks noChangeArrowheads="1"/>
            </p:cNvSpPr>
            <p:nvPr/>
          </p:nvSpPr>
          <p:spPr bwMode="auto">
            <a:xfrm>
              <a:off x="3888" y="2208"/>
              <a:ext cx="1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ym typeface="Symbol" panose="05050102010706020507" pitchFamily="18" charset="2"/>
                </a:rPr>
                <a:t></a:t>
              </a:r>
              <a:endParaRPr kumimoji="1" lang="en-US" altLang="zh-CN"/>
            </a:p>
          </p:txBody>
        </p:sp>
      </p:grpSp>
      <p:sp>
        <p:nvSpPr>
          <p:cNvPr id="9" name="Text Box 9"/>
          <p:cNvSpPr txBox="1">
            <a:spLocks noChangeArrowheads="1"/>
          </p:cNvSpPr>
          <p:nvPr/>
        </p:nvSpPr>
        <p:spPr bwMode="auto">
          <a:xfrm>
            <a:off x="5369416" y="2794716"/>
            <a:ext cx="32056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FF"/>
                </a:solidFill>
              </a:rPr>
              <a:t>其归一化波函数为</a:t>
            </a:r>
          </a:p>
        </p:txBody>
      </p:sp>
      <p:grpSp>
        <p:nvGrpSpPr>
          <p:cNvPr id="10" name="Group 10"/>
          <p:cNvGrpSpPr>
            <a:grpSpLocks/>
          </p:cNvGrpSpPr>
          <p:nvPr/>
        </p:nvGrpSpPr>
        <p:grpSpPr bwMode="auto">
          <a:xfrm>
            <a:off x="5140819" y="3328116"/>
            <a:ext cx="4752975" cy="1517650"/>
            <a:chOff x="2496" y="2496"/>
            <a:chExt cx="2994" cy="956"/>
          </a:xfrm>
        </p:grpSpPr>
        <p:graphicFrame>
          <p:nvGraphicFramePr>
            <p:cNvPr id="11" name="Object 11"/>
            <p:cNvGraphicFramePr>
              <a:graphicFrameLocks noChangeAspect="1"/>
            </p:cNvGraphicFramePr>
            <p:nvPr/>
          </p:nvGraphicFramePr>
          <p:xfrm>
            <a:off x="2623" y="2496"/>
            <a:ext cx="2867" cy="956"/>
          </p:xfrm>
          <a:graphic>
            <a:graphicData uri="http://schemas.openxmlformats.org/presentationml/2006/ole">
              <mc:AlternateContent xmlns:mc="http://schemas.openxmlformats.org/markup-compatibility/2006">
                <mc:Choice xmlns:v="urn:schemas-microsoft-com:vml" Requires="v">
                  <p:oleObj spid="_x0000_s378155" name="Equation" r:id="rId5" imgW="1990814" imgH="619228" progId="Equation.3">
                    <p:embed/>
                  </p:oleObj>
                </mc:Choice>
                <mc:Fallback>
                  <p:oleObj name="Equation" r:id="rId5" imgW="1990814" imgH="61922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3" y="2496"/>
                          <a:ext cx="2867" cy="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AutoShape 12"/>
            <p:cNvSpPr>
              <a:spLocks/>
            </p:cNvSpPr>
            <p:nvPr/>
          </p:nvSpPr>
          <p:spPr bwMode="auto">
            <a:xfrm>
              <a:off x="2496" y="2688"/>
              <a:ext cx="96" cy="720"/>
            </a:xfrm>
            <a:prstGeom prst="leftBrace">
              <a:avLst>
                <a:gd name="adj1" fmla="val 62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endParaRPr kumimoji="1" lang="zh-CN" altLang="zh-CN"/>
            </a:p>
          </p:txBody>
        </p:sp>
      </p:grpSp>
      <p:sp>
        <p:nvSpPr>
          <p:cNvPr id="13" name="Text Box 14"/>
          <p:cNvSpPr txBox="1">
            <a:spLocks noChangeArrowheads="1"/>
          </p:cNvSpPr>
          <p:nvPr/>
        </p:nvSpPr>
        <p:spPr bwMode="auto">
          <a:xfrm>
            <a:off x="6131416" y="5004516"/>
            <a:ext cx="19811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0000FF"/>
                </a:solidFill>
              </a:rPr>
              <a:t>概率密度</a:t>
            </a:r>
          </a:p>
        </p:txBody>
      </p:sp>
      <p:sp>
        <p:nvSpPr>
          <p:cNvPr id="14" name="Line 15"/>
          <p:cNvSpPr>
            <a:spLocks noChangeShapeType="1"/>
          </p:cNvSpPr>
          <p:nvPr/>
        </p:nvSpPr>
        <p:spPr bwMode="auto">
          <a:xfrm flipV="1">
            <a:off x="3111992" y="3624979"/>
            <a:ext cx="0" cy="228600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6"/>
          <p:cNvSpPr>
            <a:spLocks noChangeShapeType="1"/>
          </p:cNvSpPr>
          <p:nvPr/>
        </p:nvSpPr>
        <p:spPr bwMode="auto">
          <a:xfrm flipV="1">
            <a:off x="3975592" y="3624979"/>
            <a:ext cx="0" cy="228600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 name="Group 18"/>
          <p:cNvGrpSpPr>
            <a:grpSpLocks/>
          </p:cNvGrpSpPr>
          <p:nvPr/>
        </p:nvGrpSpPr>
        <p:grpSpPr bwMode="auto">
          <a:xfrm>
            <a:off x="2016617" y="2642316"/>
            <a:ext cx="4191000" cy="3733800"/>
            <a:chOff x="240" y="1632"/>
            <a:chExt cx="2640" cy="2352"/>
          </a:xfrm>
        </p:grpSpPr>
        <p:sp>
          <p:nvSpPr>
            <p:cNvPr id="17" name="Line 19"/>
            <p:cNvSpPr>
              <a:spLocks noChangeShapeType="1"/>
            </p:cNvSpPr>
            <p:nvPr/>
          </p:nvSpPr>
          <p:spPr bwMode="auto">
            <a:xfrm>
              <a:off x="576" y="3696"/>
              <a:ext cx="1968" cy="0"/>
            </a:xfrm>
            <a:prstGeom prst="line">
              <a:avLst/>
            </a:prstGeom>
            <a:noFill/>
            <a:ln w="28575">
              <a:solidFill>
                <a:srgbClr val="99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0"/>
            <p:cNvSpPr>
              <a:spLocks noChangeShapeType="1"/>
            </p:cNvSpPr>
            <p:nvPr/>
          </p:nvSpPr>
          <p:spPr bwMode="auto">
            <a:xfrm flipV="1">
              <a:off x="576" y="1728"/>
              <a:ext cx="0" cy="1968"/>
            </a:xfrm>
            <a:prstGeom prst="line">
              <a:avLst/>
            </a:prstGeom>
            <a:noFill/>
            <a:ln w="28575">
              <a:solidFill>
                <a:srgbClr val="99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1"/>
            <p:cNvSpPr>
              <a:spLocks noChangeShapeType="1"/>
            </p:cNvSpPr>
            <p:nvPr/>
          </p:nvSpPr>
          <p:spPr bwMode="auto">
            <a:xfrm flipV="1">
              <a:off x="1824" y="2256"/>
              <a:ext cx="0" cy="1440"/>
            </a:xfrm>
            <a:prstGeom prst="line">
              <a:avLst/>
            </a:prstGeom>
            <a:noFill/>
            <a:ln w="28575">
              <a:solidFill>
                <a:srgbClr val="99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 Box 22"/>
            <p:cNvSpPr txBox="1">
              <a:spLocks noChangeArrowheads="1"/>
            </p:cNvSpPr>
            <p:nvPr/>
          </p:nvSpPr>
          <p:spPr bwMode="auto">
            <a:xfrm>
              <a:off x="240" y="369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0</a:t>
              </a:r>
            </a:p>
          </p:txBody>
        </p:sp>
        <p:sp>
          <p:nvSpPr>
            <p:cNvPr id="21" name="Text Box 23"/>
            <p:cNvSpPr txBox="1">
              <a:spLocks noChangeArrowheads="1"/>
            </p:cNvSpPr>
            <p:nvPr/>
          </p:nvSpPr>
          <p:spPr bwMode="auto">
            <a:xfrm>
              <a:off x="624" y="163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U(x)</a:t>
              </a:r>
            </a:p>
          </p:txBody>
        </p:sp>
        <p:sp>
          <p:nvSpPr>
            <p:cNvPr id="22" name="Text Box 25"/>
            <p:cNvSpPr txBox="1">
              <a:spLocks noChangeArrowheads="1"/>
            </p:cNvSpPr>
            <p:nvPr/>
          </p:nvSpPr>
          <p:spPr bwMode="auto">
            <a:xfrm>
              <a:off x="2544" y="364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x</a:t>
              </a:r>
            </a:p>
          </p:txBody>
        </p:sp>
      </p:grpSp>
      <p:sp>
        <p:nvSpPr>
          <p:cNvPr id="23" name="Text Box 26"/>
          <p:cNvSpPr txBox="1">
            <a:spLocks noChangeArrowheads="1"/>
          </p:cNvSpPr>
          <p:nvPr/>
        </p:nvSpPr>
        <p:spPr bwMode="auto">
          <a:xfrm>
            <a:off x="3111992" y="3840879"/>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ym typeface="Symbol" panose="05050102010706020507" pitchFamily="18" charset="2"/>
              </a:rPr>
              <a:t>(x)</a:t>
            </a:r>
            <a:endParaRPr kumimoji="1" lang="en-US" altLang="zh-CN"/>
          </a:p>
        </p:txBody>
      </p:sp>
      <p:sp>
        <p:nvSpPr>
          <p:cNvPr id="24" name="Text Box 27"/>
          <p:cNvSpPr txBox="1">
            <a:spLocks noChangeArrowheads="1"/>
          </p:cNvSpPr>
          <p:nvPr/>
        </p:nvSpPr>
        <p:spPr bwMode="auto">
          <a:xfrm>
            <a:off x="2489692" y="4417141"/>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ym typeface="Symbol" panose="05050102010706020507" pitchFamily="18" charset="2"/>
              </a:rPr>
              <a:t>(x)</a:t>
            </a:r>
            <a:endParaRPr kumimoji="1" lang="en-US" altLang="zh-CN"/>
          </a:p>
        </p:txBody>
      </p:sp>
      <p:graphicFrame>
        <p:nvGraphicFramePr>
          <p:cNvPr id="25" name="Object 8"/>
          <p:cNvGraphicFramePr>
            <a:graphicFrameLocks noChangeAspect="1"/>
          </p:cNvGraphicFramePr>
          <p:nvPr>
            <p:extLst>
              <p:ext uri="{D42A27DB-BD31-4B8C-83A1-F6EECF244321}">
                <p14:modId xmlns:p14="http://schemas.microsoft.com/office/powerpoint/2010/main" val="3595299087"/>
              </p:ext>
            </p:extLst>
          </p:nvPr>
        </p:nvGraphicFramePr>
        <p:xfrm>
          <a:off x="6904532" y="5590304"/>
          <a:ext cx="2820987" cy="1154112"/>
        </p:xfrm>
        <a:graphic>
          <a:graphicData uri="http://schemas.openxmlformats.org/presentationml/2006/ole">
            <mc:AlternateContent xmlns:mc="http://schemas.openxmlformats.org/markup-compatibility/2006">
              <mc:Choice xmlns:v="urn:schemas-microsoft-com:vml" Requires="v">
                <p:oleObj spid="_x0000_s378156" name="Equation" r:id="rId7" imgW="1854200" imgH="660400" progId="Equation.3">
                  <p:embed/>
                </p:oleObj>
              </mc:Choice>
              <mc:Fallback>
                <p:oleObj name="Equation" r:id="rId7" imgW="1854200" imgH="660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4532" y="5590304"/>
                        <a:ext cx="2820987" cy="115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8"/>
          <p:cNvGraphicFramePr>
            <a:graphicFrameLocks noChangeAspect="1"/>
          </p:cNvGraphicFramePr>
          <p:nvPr>
            <p:extLst>
              <p:ext uri="{D42A27DB-BD31-4B8C-83A1-F6EECF244321}">
                <p14:modId xmlns:p14="http://schemas.microsoft.com/office/powerpoint/2010/main" val="3004387245"/>
              </p:ext>
            </p:extLst>
          </p:nvPr>
        </p:nvGraphicFramePr>
        <p:xfrm>
          <a:off x="4566144" y="5980829"/>
          <a:ext cx="398463" cy="500062"/>
        </p:xfrm>
        <a:graphic>
          <a:graphicData uri="http://schemas.openxmlformats.org/presentationml/2006/ole">
            <mc:AlternateContent xmlns:mc="http://schemas.openxmlformats.org/markup-compatibility/2006">
              <mc:Choice xmlns:v="urn:schemas-microsoft-com:vml" Requires="v">
                <p:oleObj spid="_x0000_s378157" name="Equation" r:id="rId9" imgW="126835" imgH="139518" progId="Equation.3">
                  <p:embed/>
                </p:oleObj>
              </mc:Choice>
              <mc:Fallback>
                <p:oleObj name="Equation" r:id="rId9" imgW="126835" imgH="1395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6144" y="5980829"/>
                        <a:ext cx="398463"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8"/>
          <p:cNvGraphicFramePr>
            <a:graphicFrameLocks noChangeAspect="1"/>
          </p:cNvGraphicFramePr>
          <p:nvPr>
            <p:extLst>
              <p:ext uri="{D42A27DB-BD31-4B8C-83A1-F6EECF244321}">
                <p14:modId xmlns:p14="http://schemas.microsoft.com/office/powerpoint/2010/main" val="3246423083"/>
              </p:ext>
            </p:extLst>
          </p:nvPr>
        </p:nvGraphicFramePr>
        <p:xfrm>
          <a:off x="2564305" y="5980831"/>
          <a:ext cx="615950" cy="428625"/>
        </p:xfrm>
        <a:graphic>
          <a:graphicData uri="http://schemas.openxmlformats.org/presentationml/2006/ole">
            <mc:AlternateContent xmlns:mc="http://schemas.openxmlformats.org/markup-compatibility/2006">
              <mc:Choice xmlns:v="urn:schemas-microsoft-com:vml" Requires="v">
                <p:oleObj spid="_x0000_s378158" name="Equation" r:id="rId11" imgW="291847" imgH="177646" progId="Equation.3">
                  <p:embed/>
                </p:oleObj>
              </mc:Choice>
              <mc:Fallback>
                <p:oleObj name="Equation" r:id="rId11" imgW="291847"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4305" y="5980831"/>
                        <a:ext cx="6159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8"/>
          <p:cNvGraphicFramePr>
            <a:graphicFrameLocks noChangeAspect="1"/>
          </p:cNvGraphicFramePr>
          <p:nvPr>
            <p:extLst>
              <p:ext uri="{D42A27DB-BD31-4B8C-83A1-F6EECF244321}">
                <p14:modId xmlns:p14="http://schemas.microsoft.com/office/powerpoint/2010/main" val="3338393098"/>
              </p:ext>
            </p:extLst>
          </p:nvPr>
        </p:nvGraphicFramePr>
        <p:xfrm>
          <a:off x="3564430" y="6052266"/>
          <a:ext cx="647700" cy="357188"/>
        </p:xfrm>
        <a:graphic>
          <a:graphicData uri="http://schemas.openxmlformats.org/presentationml/2006/ole">
            <mc:AlternateContent xmlns:mc="http://schemas.openxmlformats.org/markup-compatibility/2006">
              <mc:Choice xmlns:v="urn:schemas-microsoft-com:vml" Requires="v">
                <p:oleObj spid="_x0000_s378159" name="Equation" r:id="rId13" imgW="368140" imgH="177723" progId="Equation.3">
                  <p:embed/>
                </p:oleObj>
              </mc:Choice>
              <mc:Fallback>
                <p:oleObj name="Equation" r:id="rId13" imgW="368140" imgH="17772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4430" y="6052266"/>
                        <a:ext cx="6477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8"/>
          <p:cNvGraphicFramePr>
            <a:graphicFrameLocks noChangeAspect="1"/>
          </p:cNvGraphicFramePr>
          <p:nvPr>
            <p:extLst>
              <p:ext uri="{D42A27DB-BD31-4B8C-83A1-F6EECF244321}">
                <p14:modId xmlns:p14="http://schemas.microsoft.com/office/powerpoint/2010/main" val="2131624288"/>
              </p:ext>
            </p:extLst>
          </p:nvPr>
        </p:nvGraphicFramePr>
        <p:xfrm>
          <a:off x="9136557" y="1766018"/>
          <a:ext cx="1233487" cy="428625"/>
        </p:xfrm>
        <a:graphic>
          <a:graphicData uri="http://schemas.openxmlformats.org/presentationml/2006/ole">
            <mc:AlternateContent xmlns:mc="http://schemas.openxmlformats.org/markup-compatibility/2006">
              <mc:Choice xmlns:v="urn:schemas-microsoft-com:vml" Requires="v">
                <p:oleObj spid="_x0000_s378160" name="Equation" r:id="rId15" imgW="583693" imgH="177646" progId="Equation.3">
                  <p:embed/>
                </p:oleObj>
              </mc:Choice>
              <mc:Fallback>
                <p:oleObj name="Equation" r:id="rId15" imgW="583693" imgH="17764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36557" y="1766018"/>
                        <a:ext cx="123348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8"/>
          <p:cNvGraphicFramePr>
            <a:graphicFrameLocks noChangeAspect="1"/>
          </p:cNvGraphicFramePr>
          <p:nvPr>
            <p:extLst>
              <p:ext uri="{D42A27DB-BD31-4B8C-83A1-F6EECF244321}">
                <p14:modId xmlns:p14="http://schemas.microsoft.com/office/powerpoint/2010/main" val="1337078070"/>
              </p:ext>
            </p:extLst>
          </p:nvPr>
        </p:nvGraphicFramePr>
        <p:xfrm>
          <a:off x="8993682" y="2480391"/>
          <a:ext cx="1501775" cy="490538"/>
        </p:xfrm>
        <a:graphic>
          <a:graphicData uri="http://schemas.openxmlformats.org/presentationml/2006/ole">
            <mc:AlternateContent xmlns:mc="http://schemas.openxmlformats.org/markup-compatibility/2006">
              <mc:Choice xmlns:v="urn:schemas-microsoft-com:vml" Requires="v">
                <p:oleObj spid="_x0000_s378161" name="Equation" r:id="rId17" imgW="710891" imgH="203112" progId="Equation.3">
                  <p:embed/>
                </p:oleObj>
              </mc:Choice>
              <mc:Fallback>
                <p:oleObj name="Equation" r:id="rId17" imgW="710891"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93682" y="2480391"/>
                        <a:ext cx="1501775"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6208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randombar(horizont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anim calcmode="lin" valueType="num">
                                      <p:cBhvr>
                                        <p:cTn id="78" dur="1000" fill="hold"/>
                                        <p:tgtEl>
                                          <p:spTgt spid="24"/>
                                        </p:tgtEl>
                                        <p:attrNameLst>
                                          <p:attrName>ppt_x</p:attrName>
                                        </p:attrNameLst>
                                      </p:cBhvr>
                                      <p:tavLst>
                                        <p:tav tm="0">
                                          <p:val>
                                            <p:strVal val="#ppt_x"/>
                                          </p:val>
                                        </p:tav>
                                        <p:tav tm="100000">
                                          <p:val>
                                            <p:strVal val="#ppt_x"/>
                                          </p:val>
                                        </p:tav>
                                      </p:tavLst>
                                    </p:anim>
                                    <p:anim calcmode="lin" valueType="num">
                                      <p:cBhvr>
                                        <p:cTn id="79" dur="1000" fill="hold"/>
                                        <p:tgtEl>
                                          <p:spTgt spid="2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1000"/>
                                        <p:tgtEl>
                                          <p:spTgt spid="26"/>
                                        </p:tgtEl>
                                      </p:cBhvr>
                                    </p:animEffect>
                                    <p:anim calcmode="lin" valueType="num">
                                      <p:cBhvr>
                                        <p:cTn id="83" dur="1000" fill="hold"/>
                                        <p:tgtEl>
                                          <p:spTgt spid="26"/>
                                        </p:tgtEl>
                                        <p:attrNameLst>
                                          <p:attrName>ppt_x</p:attrName>
                                        </p:attrNameLst>
                                      </p:cBhvr>
                                      <p:tavLst>
                                        <p:tav tm="0">
                                          <p:val>
                                            <p:strVal val="#ppt_x"/>
                                          </p:val>
                                        </p:tav>
                                        <p:tav tm="100000">
                                          <p:val>
                                            <p:strVal val="#ppt_x"/>
                                          </p:val>
                                        </p:tav>
                                      </p:tavLst>
                                    </p:anim>
                                    <p:anim calcmode="lin" valueType="num">
                                      <p:cBhvr>
                                        <p:cTn id="84" dur="1000" fill="hold"/>
                                        <p:tgtEl>
                                          <p:spTgt spid="26"/>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0"/>
                                        <p:tgtEl>
                                          <p:spTgt spid="27"/>
                                        </p:tgtEl>
                                      </p:cBhvr>
                                    </p:animEffect>
                                    <p:anim calcmode="lin" valueType="num">
                                      <p:cBhvr>
                                        <p:cTn id="88" dur="1000" fill="hold"/>
                                        <p:tgtEl>
                                          <p:spTgt spid="27"/>
                                        </p:tgtEl>
                                        <p:attrNameLst>
                                          <p:attrName>ppt_x</p:attrName>
                                        </p:attrNameLst>
                                      </p:cBhvr>
                                      <p:tavLst>
                                        <p:tav tm="0">
                                          <p:val>
                                            <p:strVal val="#ppt_x"/>
                                          </p:val>
                                        </p:tav>
                                        <p:tav tm="100000">
                                          <p:val>
                                            <p:strVal val="#ppt_x"/>
                                          </p:val>
                                        </p:tav>
                                      </p:tavLst>
                                    </p:anim>
                                    <p:anim calcmode="lin" valueType="num">
                                      <p:cBhvr>
                                        <p:cTn id="89" dur="1000" fill="hold"/>
                                        <p:tgtEl>
                                          <p:spTgt spid="2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1000"/>
                                        <p:tgtEl>
                                          <p:spTgt spid="28"/>
                                        </p:tgtEl>
                                      </p:cBhvr>
                                    </p:animEffect>
                                    <p:anim calcmode="lin" valueType="num">
                                      <p:cBhvr>
                                        <p:cTn id="93" dur="1000" fill="hold"/>
                                        <p:tgtEl>
                                          <p:spTgt spid="28"/>
                                        </p:tgtEl>
                                        <p:attrNameLst>
                                          <p:attrName>ppt_x</p:attrName>
                                        </p:attrNameLst>
                                      </p:cBhvr>
                                      <p:tavLst>
                                        <p:tav tm="0">
                                          <p:val>
                                            <p:strVal val="#ppt_x"/>
                                          </p:val>
                                        </p:tav>
                                        <p:tav tm="100000">
                                          <p:val>
                                            <p:strVal val="#ppt_x"/>
                                          </p:val>
                                        </p:tav>
                                      </p:tavLst>
                                    </p:anim>
                                    <p:anim calcmode="lin" valueType="num">
                                      <p:cBhvr>
                                        <p:cTn id="9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p:bldP spid="9" grpId="0"/>
      <p:bldP spid="13" grpId="0"/>
      <p:bldP spid="14" grpId="0" animBg="1"/>
      <p:bldP spid="15" grpId="0" animBg="1"/>
      <p:bldP spid="23"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478871" y="412752"/>
            <a:ext cx="7705725" cy="1150937"/>
            <a:chOff x="192" y="240"/>
            <a:chExt cx="4854" cy="725"/>
          </a:xfrm>
        </p:grpSpPr>
        <p:sp>
          <p:nvSpPr>
            <p:cNvPr id="3" name="Text Box 3"/>
            <p:cNvSpPr txBox="1">
              <a:spLocks noChangeArrowheads="1"/>
            </p:cNvSpPr>
            <p:nvPr/>
          </p:nvSpPr>
          <p:spPr bwMode="auto">
            <a:xfrm>
              <a:off x="192" y="240"/>
              <a:ext cx="48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solidFill>
                    <a:srgbClr val="E537E5"/>
                  </a:solidFill>
                </a:rPr>
                <a:t>(1)</a:t>
              </a:r>
              <a:r>
                <a:rPr kumimoji="1" lang="zh-CN" altLang="en-US" sz="2800" dirty="0">
                  <a:solidFill>
                    <a:srgbClr val="E537E5"/>
                  </a:solidFill>
                </a:rPr>
                <a:t>在距内壁四分之一宽度内发现粒子的概率为</a:t>
              </a:r>
            </a:p>
          </p:txBody>
        </p:sp>
        <p:graphicFrame>
          <p:nvGraphicFramePr>
            <p:cNvPr id="4" name="Object 4"/>
            <p:cNvGraphicFramePr>
              <a:graphicFrameLocks noChangeAspect="1"/>
            </p:cNvGraphicFramePr>
            <p:nvPr>
              <p:extLst>
                <p:ext uri="{D42A27DB-BD31-4B8C-83A1-F6EECF244321}">
                  <p14:modId xmlns:p14="http://schemas.microsoft.com/office/powerpoint/2010/main" val="3854625819"/>
                </p:ext>
              </p:extLst>
            </p:nvPr>
          </p:nvGraphicFramePr>
          <p:xfrm>
            <a:off x="702" y="563"/>
            <a:ext cx="1448" cy="402"/>
          </p:xfrm>
          <a:graphic>
            <a:graphicData uri="http://schemas.openxmlformats.org/presentationml/2006/ole">
              <mc:AlternateContent xmlns:mc="http://schemas.openxmlformats.org/markup-compatibility/2006">
                <mc:Choice xmlns:v="urn:schemas-microsoft-com:vml" Requires="v">
                  <p:oleObj spid="_x0000_s387238" name="公式" r:id="rId3" imgW="927000" imgH="215640" progId="Equation.3">
                    <p:embed/>
                  </p:oleObj>
                </mc:Choice>
                <mc:Fallback>
                  <p:oleObj name="公式" r:id="rId3" imgW="927000" imgH="215640" progId="Equation.3">
                    <p:embed/>
                    <p:pic>
                      <p:nvPicPr>
                        <p:cNvPr id="0" name=""/>
                        <p:cNvPicPr>
                          <a:picLocks noChangeAspect="1" noChangeArrowheads="1"/>
                        </p:cNvPicPr>
                        <p:nvPr/>
                      </p:nvPicPr>
                      <p:blipFill>
                        <a:blip r:embed="rId4"/>
                        <a:srcRect/>
                        <a:stretch>
                          <a:fillRect/>
                        </a:stretch>
                      </p:blipFill>
                      <p:spPr bwMode="auto">
                        <a:xfrm>
                          <a:off x="702" y="563"/>
                          <a:ext cx="1448"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 name="Text Box 5"/>
          <p:cNvSpPr txBox="1">
            <a:spLocks noChangeArrowheads="1"/>
          </p:cNvSpPr>
          <p:nvPr/>
        </p:nvSpPr>
        <p:spPr bwMode="auto">
          <a:xfrm>
            <a:off x="2831295" y="1931681"/>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008000"/>
                </a:solidFill>
              </a:rPr>
              <a:t>其中</a:t>
            </a:r>
          </a:p>
        </p:txBody>
      </p:sp>
      <p:graphicFrame>
        <p:nvGraphicFramePr>
          <p:cNvPr id="6" name="Object 6"/>
          <p:cNvGraphicFramePr>
            <a:graphicFrameLocks noChangeAspect="1"/>
          </p:cNvGraphicFramePr>
          <p:nvPr>
            <p:extLst>
              <p:ext uri="{D42A27DB-BD31-4B8C-83A1-F6EECF244321}">
                <p14:modId xmlns:p14="http://schemas.microsoft.com/office/powerpoint/2010/main" val="2339830392"/>
              </p:ext>
            </p:extLst>
          </p:nvPr>
        </p:nvGraphicFramePr>
        <p:xfrm>
          <a:off x="4444197" y="1893889"/>
          <a:ext cx="3775075" cy="1285875"/>
        </p:xfrm>
        <a:graphic>
          <a:graphicData uri="http://schemas.openxmlformats.org/presentationml/2006/ole">
            <mc:AlternateContent xmlns:mc="http://schemas.openxmlformats.org/markup-compatibility/2006">
              <mc:Choice xmlns:v="urn:schemas-microsoft-com:vml" Requires="v">
                <p:oleObj spid="_x0000_s387239" name="Equation" r:id="rId5" imgW="1647719" imgH="514223" progId="Equation.DSMT4">
                  <p:embed/>
                </p:oleObj>
              </mc:Choice>
              <mc:Fallback>
                <p:oleObj name="Equation" r:id="rId5" imgW="1647719" imgH="51422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4197" y="1893889"/>
                        <a:ext cx="3775075" cy="128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68508355"/>
              </p:ext>
            </p:extLst>
          </p:nvPr>
        </p:nvGraphicFramePr>
        <p:xfrm>
          <a:off x="4444196" y="2249488"/>
          <a:ext cx="912718" cy="574674"/>
        </p:xfrm>
        <a:graphic>
          <a:graphicData uri="http://schemas.openxmlformats.org/presentationml/2006/ole">
            <mc:AlternateContent xmlns:mc="http://schemas.openxmlformats.org/markup-compatibility/2006">
              <mc:Choice xmlns:v="urn:schemas-microsoft-com:vml" Requires="v">
                <p:oleObj spid="_x0000_s387240" name="公式" r:id="rId7" imgW="342720" imgH="215640" progId="Equation.3">
                  <p:embed/>
                </p:oleObj>
              </mc:Choice>
              <mc:Fallback>
                <p:oleObj name="公式" r:id="rId7" imgW="342720" imgH="215640" progId="Equation.3">
                  <p:embed/>
                  <p:pic>
                    <p:nvPicPr>
                      <p:cNvPr id="0" name=""/>
                      <p:cNvPicPr/>
                      <p:nvPr/>
                    </p:nvPicPr>
                    <p:blipFill>
                      <a:blip r:embed="rId8"/>
                      <a:stretch>
                        <a:fillRect/>
                      </a:stretch>
                    </p:blipFill>
                    <p:spPr>
                      <a:xfrm>
                        <a:off x="4444196" y="2249488"/>
                        <a:ext cx="912718" cy="574674"/>
                      </a:xfrm>
                      <a:prstGeom prst="rect">
                        <a:avLst/>
                      </a:prstGeom>
                      <a:solidFill>
                        <a:schemeClr val="bg1"/>
                      </a:solidFill>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3912752323"/>
              </p:ext>
            </p:extLst>
          </p:nvPr>
        </p:nvGraphicFramePr>
        <p:xfrm>
          <a:off x="4728358" y="5164139"/>
          <a:ext cx="2392362" cy="631825"/>
        </p:xfrm>
        <a:graphic>
          <a:graphicData uri="http://schemas.openxmlformats.org/presentationml/2006/ole">
            <mc:AlternateContent xmlns:mc="http://schemas.openxmlformats.org/markup-compatibility/2006">
              <mc:Choice xmlns:v="urn:schemas-microsoft-com:vml" Requires="v">
                <p:oleObj spid="_x0000_s387241" name="Equation" r:id="rId9" imgW="990683" imgH="190573" progId="Equation.DSMT4">
                  <p:embed/>
                </p:oleObj>
              </mc:Choice>
              <mc:Fallback>
                <p:oleObj name="Equation" r:id="rId9" imgW="990683" imgH="19057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8358" y="5164139"/>
                        <a:ext cx="2392362"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3"/>
          <p:cNvGraphicFramePr>
            <a:graphicFrameLocks noChangeAspect="1"/>
          </p:cNvGraphicFramePr>
          <p:nvPr>
            <p:extLst>
              <p:ext uri="{D42A27DB-BD31-4B8C-83A1-F6EECF244321}">
                <p14:modId xmlns:p14="http://schemas.microsoft.com/office/powerpoint/2010/main" val="1513637352"/>
              </p:ext>
            </p:extLst>
          </p:nvPr>
        </p:nvGraphicFramePr>
        <p:xfrm>
          <a:off x="4639460" y="2871789"/>
          <a:ext cx="3970337" cy="1230313"/>
        </p:xfrm>
        <a:graphic>
          <a:graphicData uri="http://schemas.openxmlformats.org/presentationml/2006/ole">
            <mc:AlternateContent xmlns:mc="http://schemas.openxmlformats.org/markup-compatibility/2006">
              <mc:Choice xmlns:v="urn:schemas-microsoft-com:vml" Requires="v">
                <p:oleObj spid="_x0000_s387242" name="Equation" r:id="rId11" imgW="1733560" imgH="495328" progId="Equation.DSMT4">
                  <p:embed/>
                </p:oleObj>
              </mc:Choice>
              <mc:Fallback>
                <p:oleObj name="Equation" r:id="rId11" imgW="1733560" imgH="495328"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9460" y="2871789"/>
                        <a:ext cx="3970337" cy="123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4"/>
          <p:cNvGraphicFramePr>
            <a:graphicFrameLocks noChangeAspect="1"/>
          </p:cNvGraphicFramePr>
          <p:nvPr>
            <p:extLst>
              <p:ext uri="{D42A27DB-BD31-4B8C-83A1-F6EECF244321}">
                <p14:modId xmlns:p14="http://schemas.microsoft.com/office/powerpoint/2010/main" val="1749995867"/>
              </p:ext>
            </p:extLst>
          </p:nvPr>
        </p:nvGraphicFramePr>
        <p:xfrm>
          <a:off x="4783920" y="4097337"/>
          <a:ext cx="2236788" cy="865188"/>
        </p:xfrm>
        <a:graphic>
          <a:graphicData uri="http://schemas.openxmlformats.org/presentationml/2006/ole">
            <mc:AlternateContent xmlns:mc="http://schemas.openxmlformats.org/markup-compatibility/2006">
              <mc:Choice xmlns:v="urn:schemas-microsoft-com:vml" Requires="v">
                <p:oleObj spid="_x0000_s387243" name="Equation" r:id="rId13" imgW="952621" imgH="323920" progId="Equation.DSMT4">
                  <p:embed/>
                </p:oleObj>
              </mc:Choice>
              <mc:Fallback>
                <p:oleObj name="Equation" r:id="rId13" imgW="952621" imgH="3239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3920" y="4097337"/>
                        <a:ext cx="2236788"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2062055562"/>
              </p:ext>
            </p:extLst>
          </p:nvPr>
        </p:nvGraphicFramePr>
        <p:xfrm>
          <a:off x="4799796" y="5157789"/>
          <a:ext cx="2298700" cy="638175"/>
        </p:xfrm>
        <a:graphic>
          <a:graphicData uri="http://schemas.openxmlformats.org/presentationml/2006/ole">
            <mc:AlternateContent xmlns:mc="http://schemas.openxmlformats.org/markup-compatibility/2006">
              <mc:Choice xmlns:v="urn:schemas-microsoft-com:vml" Requires="v">
                <p:oleObj spid="_x0000_s387244" name="公式" r:id="rId15" imgW="927000" imgH="215640" progId="Equation.3">
                  <p:embed/>
                </p:oleObj>
              </mc:Choice>
              <mc:Fallback>
                <p:oleObj name="公式" r:id="rId15" imgW="927000" imgH="215640" progId="Equation.3">
                  <p:embed/>
                  <p:pic>
                    <p:nvPicPr>
                      <p:cNvPr id="0" name=""/>
                      <p:cNvPicPr>
                        <a:picLocks noChangeAspect="1" noChangeArrowheads="1"/>
                      </p:cNvPicPr>
                      <p:nvPr/>
                    </p:nvPicPr>
                    <p:blipFill>
                      <a:blip r:embed="rId4"/>
                      <a:srcRect/>
                      <a:stretch>
                        <a:fillRect/>
                      </a:stretch>
                    </p:blipFill>
                    <p:spPr bwMode="auto">
                      <a:xfrm>
                        <a:off x="4799796" y="5157789"/>
                        <a:ext cx="2298700" cy="638175"/>
                      </a:xfrm>
                      <a:prstGeom prst="rect">
                        <a:avLst/>
                      </a:prstGeom>
                      <a:solidFill>
                        <a:schemeClr val="bg1"/>
                      </a:solidFill>
                      <a:ln>
                        <a:noFill/>
                      </a:ln>
                      <a:effectLs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3937611840"/>
              </p:ext>
            </p:extLst>
          </p:nvPr>
        </p:nvGraphicFramePr>
        <p:xfrm>
          <a:off x="4799797" y="5878512"/>
          <a:ext cx="2276475" cy="979488"/>
        </p:xfrm>
        <a:graphic>
          <a:graphicData uri="http://schemas.openxmlformats.org/presentationml/2006/ole">
            <mc:AlternateContent xmlns:mc="http://schemas.openxmlformats.org/markup-compatibility/2006">
              <mc:Choice xmlns:v="urn:schemas-microsoft-com:vml" Requires="v">
                <p:oleObj spid="_x0000_s387245" name="Equation" r:id="rId16" imgW="933456" imgH="323920" progId="Equation.DSMT4">
                  <p:embed/>
                </p:oleObj>
              </mc:Choice>
              <mc:Fallback>
                <p:oleObj name="Equation" r:id="rId16" imgW="933456" imgH="32392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99797" y="5878512"/>
                        <a:ext cx="2276475"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6316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75"/>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ou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ox(out)">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899334" y="333376"/>
            <a:ext cx="6311900" cy="14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宋体" pitchFamily="2" charset="-122"/>
              </a:defRPr>
            </a:lvl1pPr>
            <a:lvl2pPr marL="742950" indent="-285750" eaLnBrk="0" hangingPunct="0">
              <a:defRPr sz="2400" b="1">
                <a:solidFill>
                  <a:schemeClr val="tx1"/>
                </a:solidFill>
                <a:latin typeface="Times New Roman" pitchFamily="18" charset="0"/>
                <a:ea typeface="宋体" pitchFamily="2" charset="-122"/>
              </a:defRPr>
            </a:lvl2pPr>
            <a:lvl3pPr marL="1143000" indent="-228600" eaLnBrk="0" hangingPunct="0">
              <a:defRPr sz="2400" b="1">
                <a:solidFill>
                  <a:schemeClr val="tx1"/>
                </a:solidFill>
                <a:latin typeface="Times New Roman" pitchFamily="18" charset="0"/>
                <a:ea typeface="宋体" pitchFamily="2" charset="-122"/>
              </a:defRPr>
            </a:lvl3pPr>
            <a:lvl4pPr marL="1600200" indent="-228600" eaLnBrk="0" hangingPunct="0">
              <a:defRPr sz="2400" b="1">
                <a:solidFill>
                  <a:schemeClr val="tx1"/>
                </a:solidFill>
                <a:latin typeface="Times New Roman" pitchFamily="18" charset="0"/>
                <a:ea typeface="宋体" pitchFamily="2" charset="-122"/>
              </a:defRPr>
            </a:lvl4pPr>
            <a:lvl5pPr marL="2057400" indent="-228600" eaLnBrk="0" hangingPunct="0">
              <a:defRPr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宋体" pitchFamily="2" charset="-122"/>
              </a:defRPr>
            </a:lvl9pPr>
          </a:lstStyle>
          <a:p>
            <a:pPr eaLnBrk="1" hangingPunct="1">
              <a:lnSpc>
                <a:spcPct val="140000"/>
              </a:lnSpc>
              <a:spcBef>
                <a:spcPct val="50000"/>
              </a:spcBef>
              <a:defRPr/>
            </a:pPr>
            <a:r>
              <a:rPr kumimoji="1" lang="en-US" altLang="zh-CN" sz="3200" dirty="0">
                <a:solidFill>
                  <a:srgbClr val="CC3300"/>
                </a:solidFill>
              </a:rPr>
              <a:t>(2)</a:t>
            </a:r>
            <a:r>
              <a:rPr kumimoji="1" lang="en-US" altLang="zh-CN" sz="3200" i="1" dirty="0">
                <a:solidFill>
                  <a:srgbClr val="CC3300"/>
                </a:solidFill>
              </a:rPr>
              <a:t>n</a:t>
            </a:r>
            <a:r>
              <a:rPr kumimoji="1" lang="en-US" altLang="zh-CN" sz="3200" dirty="0">
                <a:solidFill>
                  <a:srgbClr val="CC3300"/>
                </a:solidFill>
              </a:rPr>
              <a:t>=3</a:t>
            </a:r>
            <a:r>
              <a:rPr kumimoji="1" lang="zh-CN" altLang="en-US" sz="3200" dirty="0">
                <a:solidFill>
                  <a:srgbClr val="CC3300"/>
                </a:solidFill>
              </a:rPr>
              <a:t>时上述区域找到粒子的概率最大</a:t>
            </a:r>
            <a:r>
              <a:rPr kumimoji="1" lang="en-US" altLang="zh-CN" sz="3200" dirty="0">
                <a:solidFill>
                  <a:srgbClr val="CC3300"/>
                </a:solidFill>
              </a:rPr>
              <a:t>,</a:t>
            </a:r>
            <a:r>
              <a:rPr kumimoji="1" lang="zh-CN" altLang="en-US" sz="3200" dirty="0">
                <a:solidFill>
                  <a:srgbClr val="CC3300"/>
                </a:solidFill>
              </a:rPr>
              <a:t>其值为</a:t>
            </a:r>
            <a:r>
              <a:rPr kumimoji="1" lang="en-US" altLang="zh-CN" sz="3200" dirty="0">
                <a:solidFill>
                  <a:srgbClr val="CC3300"/>
                </a:solidFill>
              </a:rPr>
              <a:t>:</a:t>
            </a:r>
          </a:p>
        </p:txBody>
      </p:sp>
      <p:graphicFrame>
        <p:nvGraphicFramePr>
          <p:cNvPr id="3" name="Object 9"/>
          <p:cNvGraphicFramePr>
            <a:graphicFrameLocks noChangeAspect="1"/>
          </p:cNvGraphicFramePr>
          <p:nvPr>
            <p:extLst>
              <p:ext uri="{D42A27DB-BD31-4B8C-83A1-F6EECF244321}">
                <p14:modId xmlns:p14="http://schemas.microsoft.com/office/powerpoint/2010/main" val="1704707954"/>
              </p:ext>
            </p:extLst>
          </p:nvPr>
        </p:nvGraphicFramePr>
        <p:xfrm>
          <a:off x="3378760" y="2000252"/>
          <a:ext cx="4040187" cy="1450975"/>
        </p:xfrm>
        <a:graphic>
          <a:graphicData uri="http://schemas.openxmlformats.org/presentationml/2006/ole">
            <mc:AlternateContent xmlns:mc="http://schemas.openxmlformats.org/markup-compatibility/2006">
              <mc:Choice xmlns:v="urn:schemas-microsoft-com:vml" Requires="v">
                <p:oleObj spid="_x0000_s25420" name="Equation" r:id="rId3" imgW="1028745" imgH="323920" progId="Equation.3">
                  <p:embed/>
                </p:oleObj>
              </mc:Choice>
              <mc:Fallback>
                <p:oleObj name="Equation" r:id="rId3" imgW="1028745" imgH="3239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760" y="2000252"/>
                        <a:ext cx="4040187"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10"/>
          <p:cNvSpPr txBox="1">
            <a:spLocks noChangeArrowheads="1"/>
          </p:cNvSpPr>
          <p:nvPr/>
        </p:nvSpPr>
        <p:spPr bwMode="auto">
          <a:xfrm>
            <a:off x="3140634" y="4029075"/>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3200">
                <a:solidFill>
                  <a:srgbClr val="FF0000"/>
                </a:solidFill>
              </a:rPr>
              <a:t>(3)</a:t>
            </a:r>
          </a:p>
        </p:txBody>
      </p:sp>
      <p:graphicFrame>
        <p:nvGraphicFramePr>
          <p:cNvPr id="5" name="Object 11"/>
          <p:cNvGraphicFramePr>
            <a:graphicFrameLocks noChangeAspect="1"/>
          </p:cNvGraphicFramePr>
          <p:nvPr>
            <p:extLst>
              <p:ext uri="{D42A27DB-BD31-4B8C-83A1-F6EECF244321}">
                <p14:modId xmlns:p14="http://schemas.microsoft.com/office/powerpoint/2010/main" val="4096945843"/>
              </p:ext>
            </p:extLst>
          </p:nvPr>
        </p:nvGraphicFramePr>
        <p:xfrm>
          <a:off x="4169334" y="3573465"/>
          <a:ext cx="5575300" cy="1323975"/>
        </p:xfrm>
        <a:graphic>
          <a:graphicData uri="http://schemas.openxmlformats.org/presentationml/2006/ole">
            <mc:AlternateContent xmlns:mc="http://schemas.openxmlformats.org/markup-compatibility/2006">
              <mc:Choice xmlns:v="urn:schemas-microsoft-com:vml" Requires="v">
                <p:oleObj spid="_x0000_s25421" name="公式" r:id="rId5" imgW="1581044" imgH="323920" progId="Equation.3">
                  <p:embed/>
                </p:oleObj>
              </mc:Choice>
              <mc:Fallback>
                <p:oleObj name="公式" r:id="rId5" imgW="1581044" imgH="323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9334" y="3573465"/>
                        <a:ext cx="55753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12"/>
          <p:cNvSpPr txBox="1">
            <a:spLocks noChangeArrowheads="1"/>
          </p:cNvSpPr>
          <p:nvPr/>
        </p:nvSpPr>
        <p:spPr bwMode="auto">
          <a:xfrm>
            <a:off x="3054909" y="5000625"/>
            <a:ext cx="60007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3200">
                <a:solidFill>
                  <a:srgbClr val="008000"/>
                </a:solidFill>
              </a:rPr>
              <a:t>与经典结果相同</a:t>
            </a:r>
            <a:r>
              <a:rPr kumimoji="1" lang="en-US" altLang="zh-CN" sz="3200">
                <a:solidFill>
                  <a:srgbClr val="008000"/>
                </a:solidFill>
              </a:rPr>
              <a:t>,</a:t>
            </a:r>
            <a:r>
              <a:rPr kumimoji="1" lang="zh-CN" altLang="en-US" sz="3200">
                <a:solidFill>
                  <a:srgbClr val="008000"/>
                </a:solidFill>
              </a:rPr>
              <a:t>在势阱内粒子在各处出现的概率相等</a:t>
            </a:r>
            <a:r>
              <a:rPr kumimoji="1" lang="en-US" altLang="zh-CN" sz="3200">
                <a:solidFill>
                  <a:srgbClr val="008000"/>
                </a:solidFill>
              </a:rPr>
              <a:t>,</a:t>
            </a:r>
            <a:r>
              <a:rPr kumimoji="1" lang="zh-CN" altLang="en-US" sz="3200">
                <a:solidFill>
                  <a:srgbClr val="008000"/>
                </a:solidFill>
              </a:rPr>
              <a:t>量子力学过渡到经典力学。</a:t>
            </a:r>
            <a:endParaRPr kumimoji="1" lang="en-US" altLang="zh-CN" sz="3200">
              <a:solidFill>
                <a:srgbClr val="008000"/>
              </a:solidFill>
            </a:endParaRPr>
          </a:p>
        </p:txBody>
      </p:sp>
    </p:spTree>
    <p:extLst>
      <p:ext uri="{BB962C8B-B14F-4D97-AF65-F5344CB8AC3E}">
        <p14:creationId xmlns:p14="http://schemas.microsoft.com/office/powerpoint/2010/main" val="227140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up)">
                                      <p:cBhvr>
                                        <p:cTn id="17" dur="75"/>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up)">
                                      <p:cBhvr>
                                        <p:cTn id="27" dur="75"/>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p:bldP spid="6"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76400" y="304801"/>
            <a:ext cx="9144000" cy="3508375"/>
            <a:chOff x="0" y="192"/>
            <a:chExt cx="5760" cy="2210"/>
          </a:xfrm>
        </p:grpSpPr>
        <p:sp>
          <p:nvSpPr>
            <p:cNvPr id="3" name="Rectangle 3"/>
            <p:cNvSpPr>
              <a:spLocks noChangeArrowheads="1"/>
            </p:cNvSpPr>
            <p:nvPr/>
          </p:nvSpPr>
          <p:spPr bwMode="auto">
            <a:xfrm>
              <a:off x="0" y="192"/>
              <a:ext cx="5760" cy="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algn="just" eaLnBrk="1" hangingPunct="1"/>
              <a:r>
                <a:rPr lang="en-US" altLang="zh-CN" sz="2800" dirty="0">
                  <a:solidFill>
                    <a:srgbClr val="FF0000"/>
                  </a:solidFill>
                  <a:latin typeface="宋体" panose="02010600030101010101" pitchFamily="2" charset="-122"/>
                </a:rPr>
                <a:t>【</a:t>
              </a:r>
              <a:r>
                <a:rPr lang="zh-CN" altLang="en-US" sz="2800" dirty="0">
                  <a:solidFill>
                    <a:srgbClr val="FF0000"/>
                  </a:solidFill>
                  <a:latin typeface="宋体" panose="02010600030101010101" pitchFamily="2" charset="-122"/>
                </a:rPr>
                <a:t>补充例</a:t>
              </a:r>
              <a:r>
                <a:rPr lang="en-US" altLang="zh-CN" sz="2800" dirty="0">
                  <a:solidFill>
                    <a:srgbClr val="FF0000"/>
                  </a:solidFill>
                  <a:latin typeface="宋体" panose="02010600030101010101" pitchFamily="2" charset="-122"/>
                </a:rPr>
                <a:t>】</a:t>
              </a:r>
              <a:r>
                <a:rPr lang="zh-CN" altLang="en-US" sz="2800" dirty="0">
                  <a:latin typeface="宋体" panose="02010600030101010101" pitchFamily="2" charset="-122"/>
                  <a:cs typeface="Arial" panose="020B0604020202020204" pitchFamily="34" charset="0"/>
                </a:rPr>
                <a:t>宽度为 </a:t>
              </a:r>
              <a:r>
                <a:rPr lang="en-US" altLang="zh-CN" sz="2800" i="1" dirty="0">
                  <a:solidFill>
                    <a:srgbClr val="FF0000"/>
                  </a:solidFill>
                  <a:latin typeface="Times New Roman" panose="02020603050405020304" pitchFamily="18" charset="0"/>
                  <a:cs typeface="Times New Roman" panose="02020603050405020304" pitchFamily="18" charset="0"/>
                </a:rPr>
                <a:t>a</a:t>
              </a:r>
              <a:r>
                <a:rPr lang="en-US" altLang="zh-CN" sz="2800" dirty="0">
                  <a:latin typeface="宋体" panose="02010600030101010101" pitchFamily="2" charset="-122"/>
                  <a:cs typeface="Arial" panose="020B0604020202020204" pitchFamily="34" charset="0"/>
                </a:rPr>
                <a:t> </a:t>
              </a:r>
              <a:r>
                <a:rPr lang="zh-CN" altLang="en-US" sz="2800" dirty="0">
                  <a:latin typeface="宋体" panose="02010600030101010101" pitchFamily="2" charset="-122"/>
                  <a:cs typeface="Arial" panose="020B0604020202020204" pitchFamily="34" charset="0"/>
                </a:rPr>
                <a:t>的一维无限深势阱中粒子的波函数</a:t>
              </a:r>
            </a:p>
            <a:p>
              <a:pPr algn="just" eaLnBrk="1" hangingPunct="1"/>
              <a:endParaRPr lang="zh-CN" altLang="en-US" sz="2800" dirty="0">
                <a:latin typeface="宋体" panose="02010600030101010101" pitchFamily="2" charset="-122"/>
                <a:cs typeface="Arial" panose="020B0604020202020204" pitchFamily="34" charset="0"/>
              </a:endParaRPr>
            </a:p>
            <a:p>
              <a:pPr algn="just" eaLnBrk="1" hangingPunct="1"/>
              <a:r>
                <a:rPr lang="zh-CN" altLang="en-US" sz="2800" dirty="0">
                  <a:latin typeface="宋体" panose="02010600030101010101" pitchFamily="2" charset="-122"/>
                  <a:cs typeface="Arial" panose="020B0604020202020204" pitchFamily="34" charset="0"/>
                </a:rPr>
                <a:t>为</a:t>
              </a:r>
              <a:r>
                <a:rPr lang="en-US" altLang="zh-CN" sz="2800" dirty="0">
                  <a:latin typeface="宋体" panose="02010600030101010101" pitchFamily="2" charset="-122"/>
                  <a:cs typeface="Arial" panose="020B0604020202020204" pitchFamily="34" charset="0"/>
                </a:rPr>
                <a:t>:       </a:t>
              </a:r>
              <a:r>
                <a:rPr lang="en-US" altLang="zh-CN" sz="2800" dirty="0">
                  <a:solidFill>
                    <a:srgbClr val="FF0066"/>
                  </a:solidFill>
                  <a:latin typeface="宋体" panose="02010600030101010101" pitchFamily="2" charset="-122"/>
                  <a:cs typeface="Arial" panose="020B0604020202020204" pitchFamily="34" charset="0"/>
                </a:rPr>
                <a:t>                              </a:t>
              </a:r>
            </a:p>
            <a:p>
              <a:pPr algn="just" eaLnBrk="1" hangingPunct="1"/>
              <a:endParaRPr lang="en-US" altLang="zh-CN" sz="2800" dirty="0">
                <a:solidFill>
                  <a:srgbClr val="FF0066"/>
                </a:solidFill>
                <a:latin typeface="宋体" panose="02010600030101010101" pitchFamily="2" charset="-122"/>
                <a:cs typeface="Arial" panose="020B0604020202020204" pitchFamily="34" charset="0"/>
              </a:endParaRPr>
            </a:p>
            <a:p>
              <a:pPr algn="just" eaLnBrk="1" hangingPunct="1"/>
              <a:r>
                <a:rPr lang="zh-CN" altLang="en-US" sz="2800" dirty="0">
                  <a:solidFill>
                    <a:srgbClr val="008000"/>
                  </a:solidFill>
                  <a:latin typeface="宋体" panose="02010600030101010101" pitchFamily="2" charset="-122"/>
                  <a:cs typeface="Arial" panose="020B0604020202020204" pitchFamily="34" charset="0"/>
                </a:rPr>
                <a:t>求：</a:t>
              </a:r>
              <a:r>
                <a:rPr lang="en-US" altLang="zh-CN" sz="2800" dirty="0">
                  <a:solidFill>
                    <a:srgbClr val="CC00CC"/>
                  </a:solidFill>
                  <a:latin typeface="宋体" panose="02010600030101010101" pitchFamily="2" charset="-122"/>
                  <a:cs typeface="Arial" panose="020B0604020202020204" pitchFamily="34" charset="0"/>
                </a:rPr>
                <a:t>(1)</a:t>
              </a:r>
              <a:r>
                <a:rPr lang="zh-CN" altLang="en-US" sz="2800" dirty="0">
                  <a:solidFill>
                    <a:srgbClr val="CC00CC"/>
                  </a:solidFill>
                  <a:latin typeface="宋体" panose="02010600030101010101" pitchFamily="2" charset="-122"/>
                  <a:cs typeface="Arial" panose="020B0604020202020204" pitchFamily="34" charset="0"/>
                </a:rPr>
                <a:t>归一化系数</a:t>
              </a:r>
              <a:r>
                <a:rPr lang="en-US" altLang="zh-CN" sz="2800" i="1" dirty="0">
                  <a:solidFill>
                    <a:srgbClr val="CC00CC"/>
                  </a:solidFill>
                  <a:latin typeface="宋体" panose="02010600030101010101" pitchFamily="2" charset="-122"/>
                  <a:cs typeface="Arial" panose="020B0604020202020204" pitchFamily="34" charset="0"/>
                </a:rPr>
                <a:t>A</a:t>
              </a:r>
              <a:r>
                <a:rPr lang="zh-CN" altLang="en-US" sz="2800" dirty="0">
                  <a:solidFill>
                    <a:srgbClr val="CC00CC"/>
                  </a:solidFill>
                  <a:latin typeface="宋体" panose="02010600030101010101" pitchFamily="2" charset="-122"/>
                  <a:cs typeface="Arial" panose="020B0604020202020204" pitchFamily="34" charset="0"/>
                </a:rPr>
                <a:t>；</a:t>
              </a:r>
              <a:r>
                <a:rPr lang="en-US" altLang="zh-CN" sz="2800" dirty="0">
                  <a:solidFill>
                    <a:srgbClr val="008000"/>
                  </a:solidFill>
                  <a:latin typeface="宋体" panose="02010600030101010101" pitchFamily="2" charset="-122"/>
                  <a:cs typeface="Arial" panose="020B0604020202020204" pitchFamily="34" charset="0"/>
                </a:rPr>
                <a:t>(2)</a:t>
              </a:r>
              <a:r>
                <a:rPr lang="zh-CN" altLang="en-US" sz="2800" dirty="0">
                  <a:solidFill>
                    <a:srgbClr val="008000"/>
                  </a:solidFill>
                  <a:latin typeface="宋体" panose="02010600030101010101" pitchFamily="2" charset="-122"/>
                  <a:cs typeface="Arial" panose="020B0604020202020204" pitchFamily="34" charset="0"/>
                </a:rPr>
                <a:t>在      时何处发现粒子的概</a:t>
              </a:r>
            </a:p>
            <a:p>
              <a:pPr algn="just" eaLnBrk="1" hangingPunct="1"/>
              <a:endParaRPr lang="zh-CN" altLang="en-US" sz="2800" dirty="0">
                <a:solidFill>
                  <a:srgbClr val="008000"/>
                </a:solidFill>
                <a:latin typeface="宋体" panose="02010600030101010101" pitchFamily="2" charset="-122"/>
                <a:cs typeface="Arial" panose="020B0604020202020204" pitchFamily="34" charset="0"/>
              </a:endParaRPr>
            </a:p>
            <a:p>
              <a:pPr algn="just" eaLnBrk="1" hangingPunct="1"/>
              <a:r>
                <a:rPr lang="zh-CN" altLang="en-US" sz="2800" dirty="0">
                  <a:solidFill>
                    <a:srgbClr val="008000"/>
                  </a:solidFill>
                  <a:latin typeface="宋体" panose="02010600030101010101" pitchFamily="2" charset="-122"/>
                  <a:cs typeface="Arial" panose="020B0604020202020204" pitchFamily="34" charset="0"/>
                </a:rPr>
                <a:t>率最大</a:t>
              </a:r>
              <a:r>
                <a:rPr lang="en-US" altLang="zh-CN" sz="2800" dirty="0">
                  <a:solidFill>
                    <a:srgbClr val="008000"/>
                  </a:solidFill>
                  <a:latin typeface="宋体" panose="02010600030101010101" pitchFamily="2" charset="-122"/>
                  <a:cs typeface="Arial" panose="020B0604020202020204" pitchFamily="34" charset="0"/>
                </a:rPr>
                <a:t>?</a:t>
              </a:r>
              <a:endParaRPr lang="en-US" altLang="zh-CN" sz="2800" dirty="0">
                <a:solidFill>
                  <a:srgbClr val="008000"/>
                </a:solidFill>
                <a:latin typeface="宋体" panose="02010600030101010101" pitchFamily="2" charset="-122"/>
              </a:endParaRPr>
            </a:p>
            <a:p>
              <a:endParaRPr lang="en-US" altLang="zh-CN" sz="2800" dirty="0">
                <a:solidFill>
                  <a:srgbClr val="FF0066"/>
                </a:solidFill>
                <a:latin typeface="Times New Roman" panose="02020603050405020304" pitchFamily="18" charset="0"/>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2493580493"/>
                </p:ext>
              </p:extLst>
            </p:nvPr>
          </p:nvGraphicFramePr>
          <p:xfrm>
            <a:off x="1298" y="603"/>
            <a:ext cx="2971" cy="563"/>
          </p:xfrm>
          <a:graphic>
            <a:graphicData uri="http://schemas.openxmlformats.org/presentationml/2006/ole">
              <mc:AlternateContent xmlns:mc="http://schemas.openxmlformats.org/markup-compatibility/2006">
                <mc:Choice xmlns:v="urn:schemas-microsoft-com:vml" Requires="v">
                  <p:oleObj spid="_x0000_s303388" name="Equation" r:id="rId3" imgW="2120760" imgH="406080" progId="Equation.3">
                    <p:embed/>
                  </p:oleObj>
                </mc:Choice>
                <mc:Fallback>
                  <p:oleObj name="Equation" r:id="rId3" imgW="212076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 y="603"/>
                          <a:ext cx="2971" cy="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p:cNvGraphicFramePr>
              <a:graphicFrameLocks noChangeAspect="1"/>
            </p:cNvGraphicFramePr>
            <p:nvPr/>
          </p:nvGraphicFramePr>
          <p:xfrm>
            <a:off x="2976" y="1280"/>
            <a:ext cx="624" cy="304"/>
          </p:xfrm>
          <a:graphic>
            <a:graphicData uri="http://schemas.openxmlformats.org/presentationml/2006/ole">
              <mc:AlternateContent xmlns:mc="http://schemas.openxmlformats.org/markup-compatibility/2006">
                <mc:Choice xmlns:v="urn:schemas-microsoft-com:vml" Requires="v">
                  <p:oleObj spid="_x0000_s303389" name="Equation" r:id="rId5" imgW="368280" imgH="177480" progId="Equation.3">
                    <p:embed/>
                  </p:oleObj>
                </mc:Choice>
                <mc:Fallback>
                  <p:oleObj name="Equation" r:id="rId5" imgW="36828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 y="1280"/>
                          <a:ext cx="624"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Rectangle 6"/>
          <p:cNvSpPr>
            <a:spLocks noChangeArrowheads="1"/>
          </p:cNvSpPr>
          <p:nvPr/>
        </p:nvSpPr>
        <p:spPr bwMode="auto">
          <a:xfrm>
            <a:off x="1600200" y="3687764"/>
            <a:ext cx="4648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zh-CN" altLang="en-US" sz="3200" dirty="0">
                <a:solidFill>
                  <a:srgbClr val="CC0000"/>
                </a:solidFill>
                <a:latin typeface="宋体" panose="02010600030101010101" pitchFamily="2" charset="-122"/>
              </a:rPr>
              <a:t>解：</a:t>
            </a:r>
            <a:r>
              <a:rPr lang="en-US" altLang="zh-CN" sz="3200" dirty="0">
                <a:latin typeface="Times New Roman" panose="02020603050405020304" pitchFamily="18" charset="0"/>
              </a:rPr>
              <a:t>(1)</a:t>
            </a:r>
            <a:r>
              <a:rPr lang="zh-CN" altLang="en-US" sz="3200" dirty="0">
                <a:latin typeface="Times New Roman" panose="02020603050405020304" pitchFamily="18" charset="0"/>
              </a:rPr>
              <a:t>求</a:t>
            </a:r>
            <a:r>
              <a:rPr lang="zh-CN" altLang="en-US" sz="3200" dirty="0">
                <a:latin typeface="宋体" panose="02010600030101010101" pitchFamily="2" charset="-122"/>
              </a:rPr>
              <a:t>归一化系数</a:t>
            </a:r>
            <a:r>
              <a:rPr lang="zh-CN" altLang="en-US" sz="3200" dirty="0">
                <a:latin typeface="Times New Roman" panose="02020603050405020304" pitchFamily="18" charset="0"/>
              </a:rPr>
              <a:t> </a:t>
            </a:r>
          </a:p>
        </p:txBody>
      </p:sp>
      <p:graphicFrame>
        <p:nvGraphicFramePr>
          <p:cNvPr id="7" name="Object 7"/>
          <p:cNvGraphicFramePr>
            <a:graphicFrameLocks noChangeAspect="1"/>
          </p:cNvGraphicFramePr>
          <p:nvPr/>
        </p:nvGraphicFramePr>
        <p:xfrm>
          <a:off x="2514600" y="4627564"/>
          <a:ext cx="5257800" cy="1163637"/>
        </p:xfrm>
        <a:graphic>
          <a:graphicData uri="http://schemas.openxmlformats.org/presentationml/2006/ole">
            <mc:AlternateContent xmlns:mc="http://schemas.openxmlformats.org/markup-compatibility/2006">
              <mc:Choice xmlns:v="urn:schemas-microsoft-com:vml" Requires="v">
                <p:oleObj spid="_x0000_s303390" name="Equation" r:id="rId7" imgW="1650960" imgH="368280" progId="Equation.3">
                  <p:embed/>
                </p:oleObj>
              </mc:Choice>
              <mc:Fallback>
                <p:oleObj name="Equation" r:id="rId7" imgW="1650960" imgH="3682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4627564"/>
                        <a:ext cx="5257800" cy="1163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83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1608138" y="152401"/>
          <a:ext cx="8450262" cy="1116013"/>
        </p:xfrm>
        <a:graphic>
          <a:graphicData uri="http://schemas.openxmlformats.org/presentationml/2006/ole">
            <mc:AlternateContent xmlns:mc="http://schemas.openxmlformats.org/markup-compatibility/2006">
              <mc:Choice xmlns:v="urn:schemas-microsoft-com:vml" Requires="v">
                <p:oleObj spid="_x0000_s304600" name="Equation" r:id="rId3" imgW="3340080" imgH="406080" progId="Equation.3">
                  <p:embed/>
                </p:oleObj>
              </mc:Choice>
              <mc:Fallback>
                <p:oleObj name="Equation" r:id="rId3" imgW="334008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138" y="152401"/>
                        <a:ext cx="8450262" cy="111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3"/>
          <p:cNvGraphicFramePr>
            <a:graphicFrameLocks noChangeAspect="1"/>
          </p:cNvGraphicFramePr>
          <p:nvPr/>
        </p:nvGraphicFramePr>
        <p:xfrm>
          <a:off x="5257800" y="1600201"/>
          <a:ext cx="4953000" cy="1039813"/>
        </p:xfrm>
        <a:graphic>
          <a:graphicData uri="http://schemas.openxmlformats.org/presentationml/2006/ole">
            <mc:AlternateContent xmlns:mc="http://schemas.openxmlformats.org/markup-compatibility/2006">
              <mc:Choice xmlns:v="urn:schemas-microsoft-com:vml" Requires="v">
                <p:oleObj spid="_x0000_s304601" name="Equation" r:id="rId5" imgW="2361960" imgH="406080" progId="Equation.3">
                  <p:embed/>
                </p:oleObj>
              </mc:Choice>
              <mc:Fallback>
                <p:oleObj name="Equation" r:id="rId5" imgW="236196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600201"/>
                        <a:ext cx="4953000" cy="103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5"/>
          <p:cNvGraphicFramePr>
            <a:graphicFrameLocks noChangeAspect="1"/>
          </p:cNvGraphicFramePr>
          <p:nvPr/>
        </p:nvGraphicFramePr>
        <p:xfrm>
          <a:off x="5183188" y="2514600"/>
          <a:ext cx="4494212" cy="1176338"/>
        </p:xfrm>
        <a:graphic>
          <a:graphicData uri="http://schemas.openxmlformats.org/presentationml/2006/ole">
            <mc:AlternateContent xmlns:mc="http://schemas.openxmlformats.org/markup-compatibility/2006">
              <mc:Choice xmlns:v="urn:schemas-microsoft-com:vml" Requires="v">
                <p:oleObj spid="_x0000_s304602" name="Equation" r:id="rId7" imgW="1536480" imgH="406080" progId="Equation.3">
                  <p:embed/>
                </p:oleObj>
              </mc:Choice>
              <mc:Fallback>
                <p:oleObj name="Equation" r:id="rId7" imgW="1536480" imgH="406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3188" y="2514600"/>
                        <a:ext cx="4494212" cy="1176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nvGraphicFramePr>
        <p:xfrm>
          <a:off x="2819400" y="3757614"/>
          <a:ext cx="2438400" cy="1195387"/>
        </p:xfrm>
        <a:graphic>
          <a:graphicData uri="http://schemas.openxmlformats.org/presentationml/2006/ole">
            <mc:AlternateContent xmlns:mc="http://schemas.openxmlformats.org/markup-compatibility/2006">
              <mc:Choice xmlns:v="urn:schemas-microsoft-com:vml" Requires="v">
                <p:oleObj spid="_x0000_s304603" name="Equation" r:id="rId9" imgW="736560" imgH="444240" progId="Equation.3">
                  <p:embed/>
                </p:oleObj>
              </mc:Choice>
              <mc:Fallback>
                <p:oleObj name="Equation" r:id="rId9" imgW="73656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9400" y="3757614"/>
                        <a:ext cx="2438400" cy="1195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7"/>
          <p:cNvSpPr>
            <a:spLocks noChangeArrowheads="1"/>
          </p:cNvSpPr>
          <p:nvPr/>
        </p:nvSpPr>
        <p:spPr bwMode="auto">
          <a:xfrm>
            <a:off x="1905000" y="5424488"/>
            <a:ext cx="274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zh-CN" altLang="en-US" sz="2800" dirty="0">
                <a:solidFill>
                  <a:srgbClr val="FF0000"/>
                </a:solidFill>
                <a:latin typeface="宋体" panose="02010600030101010101" pitchFamily="2" charset="-122"/>
              </a:rPr>
              <a:t>粒子的波函数为</a:t>
            </a:r>
            <a:r>
              <a:rPr lang="zh-CN" altLang="en-US" sz="2800" dirty="0">
                <a:solidFill>
                  <a:srgbClr val="FF0000"/>
                </a:solidFill>
                <a:latin typeface="Times New Roman" panose="02020603050405020304" pitchFamily="18" charset="0"/>
              </a:rPr>
              <a:t> </a:t>
            </a:r>
          </a:p>
        </p:txBody>
      </p:sp>
      <p:graphicFrame>
        <p:nvGraphicFramePr>
          <p:cNvPr id="7" name="Object 8"/>
          <p:cNvGraphicFramePr>
            <a:graphicFrameLocks noChangeAspect="1"/>
          </p:cNvGraphicFramePr>
          <p:nvPr/>
        </p:nvGraphicFramePr>
        <p:xfrm>
          <a:off x="4737100" y="4981576"/>
          <a:ext cx="4406900" cy="1343025"/>
        </p:xfrm>
        <a:graphic>
          <a:graphicData uri="http://schemas.openxmlformats.org/presentationml/2006/ole">
            <mc:AlternateContent xmlns:mc="http://schemas.openxmlformats.org/markup-compatibility/2006">
              <mc:Choice xmlns:v="urn:schemas-microsoft-com:vml" Requires="v">
                <p:oleObj spid="_x0000_s304604" name="Equation" r:id="rId11" imgW="1346040" imgH="444240" progId="Equation.3">
                  <p:embed/>
                </p:oleObj>
              </mc:Choice>
              <mc:Fallback>
                <p:oleObj name="Equation" r:id="rId11" imgW="134604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7100" y="4981576"/>
                        <a:ext cx="4406900" cy="134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7648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38"/>
          <p:cNvGraphicFramePr>
            <a:graphicFrameLocks noChangeAspect="1"/>
          </p:cNvGraphicFramePr>
          <p:nvPr>
            <p:extLst>
              <p:ext uri="{D42A27DB-BD31-4B8C-83A1-F6EECF244321}">
                <p14:modId xmlns:p14="http://schemas.microsoft.com/office/powerpoint/2010/main" val="3500681623"/>
              </p:ext>
            </p:extLst>
          </p:nvPr>
        </p:nvGraphicFramePr>
        <p:xfrm>
          <a:off x="2986421" y="93415"/>
          <a:ext cx="6053137" cy="1255712"/>
        </p:xfrm>
        <a:graphic>
          <a:graphicData uri="http://schemas.openxmlformats.org/presentationml/2006/ole">
            <mc:AlternateContent xmlns:mc="http://schemas.openxmlformats.org/markup-compatibility/2006">
              <mc:Choice xmlns:v="urn:schemas-microsoft-com:vml" Requires="v">
                <p:oleObj spid="_x0000_s340396" name="公式" r:id="rId3" imgW="2006280" imgH="419040" progId="Equation.3">
                  <p:embed/>
                </p:oleObj>
              </mc:Choice>
              <mc:Fallback>
                <p:oleObj name="公式" r:id="rId3" imgW="2006280" imgH="419040" progId="Equation.3">
                  <p:embed/>
                  <p:pic>
                    <p:nvPicPr>
                      <p:cNvPr id="0" name=""/>
                      <p:cNvPicPr>
                        <a:picLocks noChangeAspect="1" noChangeArrowheads="1"/>
                      </p:cNvPicPr>
                      <p:nvPr/>
                    </p:nvPicPr>
                    <p:blipFill>
                      <a:blip r:embed="rId4"/>
                      <a:srcRect/>
                      <a:stretch>
                        <a:fillRect/>
                      </a:stretch>
                    </p:blipFill>
                    <p:spPr bwMode="auto">
                      <a:xfrm>
                        <a:off x="2986421" y="93415"/>
                        <a:ext cx="6053137" cy="12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AutoShape 14"/>
          <p:cNvSpPr>
            <a:spLocks/>
          </p:cNvSpPr>
          <p:nvPr/>
        </p:nvSpPr>
        <p:spPr bwMode="auto">
          <a:xfrm>
            <a:off x="3420966" y="2251218"/>
            <a:ext cx="204788" cy="1200150"/>
          </a:xfrm>
          <a:prstGeom prst="leftBrace">
            <a:avLst>
              <a:gd name="adj1" fmla="val 48837"/>
              <a:gd name="adj2" fmla="val 50000"/>
            </a:avLst>
          </a:prstGeom>
          <a:noFill/>
          <a:ln w="28575">
            <a:solidFill>
              <a:srgbClr val="87119F"/>
            </a:solidFill>
            <a:round/>
            <a:headEnd/>
            <a:tailEnd/>
          </a:ln>
        </p:spPr>
        <p:txBody>
          <a:bodyPr wrap="none" anchor="ctr"/>
          <a:lstStyle/>
          <a:p>
            <a:pPr>
              <a:defRPr/>
            </a:pPr>
            <a:endParaRPr lang="zh-CN" altLang="en-US" sz="2800" b="1" kern="0">
              <a:solidFill>
                <a:sysClr val="windowText" lastClr="000000"/>
              </a:solidFill>
            </a:endParaRPr>
          </a:p>
        </p:txBody>
      </p:sp>
      <p:sp>
        <p:nvSpPr>
          <p:cNvPr id="11" name="AutoShape 27"/>
          <p:cNvSpPr>
            <a:spLocks noChangeArrowheads="1"/>
          </p:cNvSpPr>
          <p:nvPr/>
        </p:nvSpPr>
        <p:spPr bwMode="auto">
          <a:xfrm>
            <a:off x="2139854" y="2816368"/>
            <a:ext cx="1066800" cy="152400"/>
          </a:xfrm>
          <a:prstGeom prst="rightArrow">
            <a:avLst>
              <a:gd name="adj1" fmla="val 50000"/>
              <a:gd name="adj2" fmla="val 175000"/>
            </a:avLst>
          </a:prstGeom>
          <a:solidFill>
            <a:srgbClr val="00CC99"/>
          </a:solidFill>
          <a:ln w="12700">
            <a:noFill/>
            <a:miter lim="800000"/>
            <a:headEnd/>
            <a:tailEnd/>
          </a:ln>
        </p:spPr>
        <p:txBody>
          <a:bodyPr wrap="none" anchor="ctr"/>
          <a:lstStyle/>
          <a:p>
            <a:pPr>
              <a:defRPr/>
            </a:pPr>
            <a:endParaRPr lang="zh-CN" altLang="en-US" sz="2800" b="1" kern="0">
              <a:solidFill>
                <a:sysClr val="windowText" lastClr="000000"/>
              </a:solidFill>
            </a:endParaRPr>
          </a:p>
        </p:txBody>
      </p:sp>
      <p:grpSp>
        <p:nvGrpSpPr>
          <p:cNvPr id="12" name="Group 31"/>
          <p:cNvGrpSpPr>
            <a:grpSpLocks/>
          </p:cNvGrpSpPr>
          <p:nvPr/>
        </p:nvGrpSpPr>
        <p:grpSpPr bwMode="auto">
          <a:xfrm>
            <a:off x="2327726" y="1467378"/>
            <a:ext cx="7159625" cy="523875"/>
            <a:chOff x="725" y="2306"/>
            <a:chExt cx="4510" cy="330"/>
          </a:xfrm>
        </p:grpSpPr>
        <p:sp>
          <p:nvSpPr>
            <p:cNvPr id="13" name="Rectangle 28"/>
            <p:cNvSpPr>
              <a:spLocks noChangeArrowheads="1"/>
            </p:cNvSpPr>
            <p:nvPr/>
          </p:nvSpPr>
          <p:spPr bwMode="auto">
            <a:xfrm>
              <a:off x="725" y="2306"/>
              <a:ext cx="4510" cy="330"/>
            </a:xfrm>
            <a:prstGeom prst="rect">
              <a:avLst/>
            </a:prstGeom>
            <a:noFill/>
            <a:ln w="12700">
              <a:noFill/>
              <a:miter lim="800000"/>
              <a:headEnd/>
              <a:tailEnd/>
            </a:ln>
          </p:spPr>
          <p:txBody>
            <a:bodyPr wrap="none">
              <a:spAutoFit/>
            </a:bodyPr>
            <a:lstStyle/>
            <a:p>
              <a:pPr>
                <a:defRPr/>
              </a:pPr>
              <a:r>
                <a:rPr lang="en-US" altLang="zh-CN" sz="2800" b="1" kern="0" dirty="0">
                  <a:solidFill>
                    <a:srgbClr val="000000"/>
                  </a:solidFill>
                </a:rPr>
                <a:t> </a:t>
              </a:r>
              <a:r>
                <a:rPr lang="zh-CN" altLang="en-US" sz="2800" b="1" kern="0" dirty="0">
                  <a:solidFill>
                    <a:srgbClr val="0000FF"/>
                  </a:solidFill>
                </a:rPr>
                <a:t>可得只含变量 </a:t>
              </a:r>
              <a:r>
                <a:rPr lang="en-US" altLang="zh-CN" sz="2800" b="1" i="1" kern="0" dirty="0">
                  <a:solidFill>
                    <a:srgbClr val="FF0000"/>
                  </a:solidFill>
                  <a:latin typeface="Times New Roman" pitchFamily="18" charset="0"/>
                </a:rPr>
                <a:t>t</a:t>
              </a:r>
              <a:r>
                <a:rPr lang="en-US" altLang="zh-CN" sz="2800" b="1" kern="0" dirty="0">
                  <a:solidFill>
                    <a:srgbClr val="FF0000"/>
                  </a:solidFill>
                  <a:latin typeface="Times New Roman" pitchFamily="18" charset="0"/>
                </a:rPr>
                <a:t> </a:t>
              </a:r>
              <a:r>
                <a:rPr lang="en-US" altLang="zh-CN" sz="2800" b="1" kern="0" dirty="0">
                  <a:solidFill>
                    <a:srgbClr val="0000FF"/>
                  </a:solidFill>
                  <a:latin typeface="Times New Roman" pitchFamily="18" charset="0"/>
                </a:rPr>
                <a:t> </a:t>
              </a:r>
              <a:r>
                <a:rPr lang="zh-CN" altLang="zh-CN" sz="2800" b="1" kern="0" dirty="0">
                  <a:solidFill>
                    <a:srgbClr val="0000FF"/>
                  </a:solidFill>
                  <a:latin typeface="Times New Roman" pitchFamily="18" charset="0"/>
                </a:rPr>
                <a:t>和</a:t>
              </a:r>
              <a:r>
                <a:rPr lang="zh-CN" altLang="en-US" sz="2800" b="1" kern="0" dirty="0">
                  <a:solidFill>
                    <a:srgbClr val="0000FF"/>
                  </a:solidFill>
                  <a:latin typeface="Times New Roman" pitchFamily="18" charset="0"/>
                </a:rPr>
                <a:t>只含</a:t>
              </a:r>
              <a:r>
                <a:rPr lang="zh-CN" altLang="zh-CN" sz="2800" b="1" kern="0" dirty="0">
                  <a:solidFill>
                    <a:srgbClr val="0000FF"/>
                  </a:solidFill>
                  <a:latin typeface="Times New Roman" pitchFamily="18" charset="0"/>
                </a:rPr>
                <a:t>变量</a:t>
              </a:r>
              <a:r>
                <a:rPr lang="zh-CN" altLang="en-US" sz="2800" b="1" kern="0" dirty="0">
                  <a:solidFill>
                    <a:srgbClr val="0000FF"/>
                  </a:solidFill>
                  <a:latin typeface="Times New Roman" pitchFamily="18" charset="0"/>
                </a:rPr>
                <a:t> </a:t>
              </a:r>
              <a:r>
                <a:rPr lang="zh-CN" altLang="zh-CN" sz="2800" b="1" kern="0" dirty="0">
                  <a:solidFill>
                    <a:srgbClr val="0000FF"/>
                  </a:solidFill>
                  <a:latin typeface="Times New Roman" pitchFamily="18" charset="0"/>
                </a:rPr>
                <a:t> </a:t>
              </a:r>
              <a:r>
                <a:rPr lang="en-GB" altLang="zh-CN" sz="2800" b="1" i="1" kern="0" dirty="0">
                  <a:latin typeface="Times New Roman" pitchFamily="18" charset="0"/>
                </a:rPr>
                <a:t>r</a:t>
              </a:r>
              <a:r>
                <a:rPr lang="en-US" altLang="zh-CN" sz="2800" b="1" kern="0" dirty="0">
                  <a:solidFill>
                    <a:srgbClr val="0000FF"/>
                  </a:solidFill>
                </a:rPr>
                <a:t> </a:t>
              </a:r>
              <a:r>
                <a:rPr lang="zh-CN" altLang="zh-CN" sz="2800" b="1" kern="0" dirty="0">
                  <a:solidFill>
                    <a:srgbClr val="0000FF"/>
                  </a:solidFill>
                </a:rPr>
                <a:t>的</a:t>
              </a:r>
              <a:r>
                <a:rPr lang="zh-CN" altLang="en-US" sz="2800" b="1" kern="0" dirty="0">
                  <a:solidFill>
                    <a:srgbClr val="0000FF"/>
                  </a:solidFill>
                </a:rPr>
                <a:t>两个方程：</a:t>
              </a:r>
            </a:p>
          </p:txBody>
        </p:sp>
        <p:sp>
          <p:nvSpPr>
            <p:cNvPr id="14" name="Line 30"/>
            <p:cNvSpPr>
              <a:spLocks noChangeShapeType="1"/>
            </p:cNvSpPr>
            <p:nvPr/>
          </p:nvSpPr>
          <p:spPr bwMode="auto">
            <a:xfrm>
              <a:off x="3615" y="2360"/>
              <a:ext cx="128" cy="0"/>
            </a:xfrm>
            <a:prstGeom prst="line">
              <a:avLst/>
            </a:prstGeom>
            <a:noFill/>
            <a:ln w="12700">
              <a:solidFill>
                <a:srgbClr val="000000"/>
              </a:solidFill>
              <a:round/>
              <a:headEnd/>
              <a:tailEnd type="triangle" w="med" len="med"/>
            </a:ln>
          </p:spPr>
          <p:txBody>
            <a:bodyPr>
              <a:spAutoFit/>
            </a:bodyPr>
            <a:lstStyle/>
            <a:p>
              <a:pPr>
                <a:defRPr/>
              </a:pPr>
              <a:endParaRPr lang="zh-CN" altLang="en-US" sz="2800" b="1" kern="0">
                <a:solidFill>
                  <a:sysClr val="windowText" lastClr="000000"/>
                </a:solidFill>
              </a:endParaRPr>
            </a:p>
          </p:txBody>
        </p:sp>
      </p:grpSp>
      <p:graphicFrame>
        <p:nvGraphicFramePr>
          <p:cNvPr id="15" name="Object 39"/>
          <p:cNvGraphicFramePr>
            <a:graphicFrameLocks noChangeAspect="1"/>
          </p:cNvGraphicFramePr>
          <p:nvPr>
            <p:extLst>
              <p:ext uri="{D42A27DB-BD31-4B8C-83A1-F6EECF244321}">
                <p14:modId xmlns:p14="http://schemas.microsoft.com/office/powerpoint/2010/main" val="4194596777"/>
              </p:ext>
            </p:extLst>
          </p:nvPr>
        </p:nvGraphicFramePr>
        <p:xfrm>
          <a:off x="3892312" y="2008851"/>
          <a:ext cx="6419850" cy="1179513"/>
        </p:xfrm>
        <a:graphic>
          <a:graphicData uri="http://schemas.openxmlformats.org/presentationml/2006/ole">
            <mc:AlternateContent xmlns:mc="http://schemas.openxmlformats.org/markup-compatibility/2006">
              <mc:Choice xmlns:v="urn:schemas-microsoft-com:vml" Requires="v">
                <p:oleObj spid="_x0000_s340397" name="公式" r:id="rId5" imgW="2114447" imgH="361981" progId="Equation.3">
                  <p:embed/>
                </p:oleObj>
              </mc:Choice>
              <mc:Fallback>
                <p:oleObj name="公式" r:id="rId5" imgW="2114447" imgH="36198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2312" y="2008851"/>
                        <a:ext cx="6419850" cy="1179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40"/>
          <p:cNvGraphicFramePr>
            <a:graphicFrameLocks noChangeAspect="1"/>
          </p:cNvGraphicFramePr>
          <p:nvPr>
            <p:extLst>
              <p:ext uri="{D42A27DB-BD31-4B8C-83A1-F6EECF244321}">
                <p14:modId xmlns:p14="http://schemas.microsoft.com/office/powerpoint/2010/main" val="2747890889"/>
              </p:ext>
            </p:extLst>
          </p:nvPr>
        </p:nvGraphicFramePr>
        <p:xfrm>
          <a:off x="3882929" y="3083069"/>
          <a:ext cx="6502400" cy="722313"/>
        </p:xfrm>
        <a:graphic>
          <a:graphicData uri="http://schemas.openxmlformats.org/presentationml/2006/ole">
            <mc:AlternateContent xmlns:mc="http://schemas.openxmlformats.org/markup-compatibility/2006">
              <mc:Choice xmlns:v="urn:schemas-microsoft-com:vml" Requires="v">
                <p:oleObj spid="_x0000_s340398" name="公式" r:id="rId7" imgW="1876359" imgH="209468" progId="Equation.3">
                  <p:embed/>
                </p:oleObj>
              </mc:Choice>
              <mc:Fallback>
                <p:oleObj name="公式" r:id="rId7" imgW="1876359" imgH="2094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2929" y="3083069"/>
                        <a:ext cx="6502400"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2"/>
          <p:cNvSpPr txBox="1">
            <a:spLocks noChangeArrowheads="1"/>
          </p:cNvSpPr>
          <p:nvPr/>
        </p:nvSpPr>
        <p:spPr bwMode="auto">
          <a:xfrm>
            <a:off x="5032094" y="3714885"/>
            <a:ext cx="361355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wrap="square"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3200" dirty="0">
                <a:solidFill>
                  <a:srgbClr val="FF0000"/>
                </a:solidFill>
                <a:ea typeface="黑体" panose="02010609060101010101" pitchFamily="49" charset="-122"/>
              </a:rPr>
              <a:t> </a:t>
            </a:r>
            <a:r>
              <a:rPr kumimoji="1" lang="zh-CN" altLang="en-US" sz="3200" dirty="0">
                <a:solidFill>
                  <a:srgbClr val="FF0000"/>
                </a:solidFill>
                <a:ea typeface="黑体" panose="02010609060101010101" pitchFamily="49" charset="-122"/>
              </a:rPr>
              <a:t>定态薛定谔方程</a:t>
            </a:r>
          </a:p>
        </p:txBody>
      </p:sp>
      <p:sp>
        <p:nvSpPr>
          <p:cNvPr id="25" name="Text Box 2"/>
          <p:cNvSpPr txBox="1">
            <a:spLocks noChangeArrowheads="1"/>
          </p:cNvSpPr>
          <p:nvPr/>
        </p:nvSpPr>
        <p:spPr bwMode="auto">
          <a:xfrm>
            <a:off x="2327725" y="4649270"/>
            <a:ext cx="79398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0000FF"/>
                </a:solidFill>
                <a:latin typeface="Times New Roman" panose="02020603050405020304" pitchFamily="18" charset="0"/>
              </a:rPr>
              <a:t>(</a:t>
            </a:r>
            <a:r>
              <a:rPr lang="en-US" altLang="zh-CN" sz="2800" b="1" dirty="0" err="1">
                <a:solidFill>
                  <a:srgbClr val="0000FF"/>
                </a:solidFill>
                <a:latin typeface="Times New Roman" panose="02020603050405020304" pitchFamily="18" charset="0"/>
              </a:rPr>
              <a:t>i</a:t>
            </a:r>
            <a:r>
              <a:rPr lang="en-US" altLang="zh-CN" sz="2800" b="1" dirty="0">
                <a:solidFill>
                  <a:srgbClr val="0000FF"/>
                </a:solidFill>
                <a:latin typeface="Times New Roman" panose="02020603050405020304" pitchFamily="18" charset="0"/>
              </a:rPr>
              <a:t>)</a:t>
            </a:r>
            <a:r>
              <a:rPr lang="zh-CN" altLang="en-GB" sz="2800" b="1" dirty="0">
                <a:solidFill>
                  <a:srgbClr val="0000FF"/>
                </a:solidFill>
                <a:latin typeface="Times New Roman" panose="02020603050405020304" pitchFamily="18" charset="0"/>
              </a:rPr>
              <a:t> </a:t>
            </a:r>
            <a:r>
              <a:rPr lang="zh-CN" altLang="en-US" sz="2800" b="1" dirty="0">
                <a:solidFill>
                  <a:srgbClr val="0000FF"/>
                </a:solidFill>
                <a:latin typeface="Times New Roman" panose="02020603050405020304" pitchFamily="18" charset="0"/>
              </a:rPr>
              <a:t>方程（</a:t>
            </a:r>
            <a:r>
              <a:rPr lang="en-US" altLang="zh-CN" sz="2800" b="1" dirty="0">
                <a:solidFill>
                  <a:srgbClr val="0000FF"/>
                </a:solidFill>
                <a:latin typeface="Times New Roman" panose="02020603050405020304" pitchFamily="18" charset="0"/>
              </a:rPr>
              <a:t>1</a:t>
            </a:r>
            <a:r>
              <a:rPr lang="zh-CN" altLang="en-US" sz="2800" b="1" dirty="0">
                <a:solidFill>
                  <a:srgbClr val="0000FF"/>
                </a:solidFill>
                <a:latin typeface="Times New Roman" panose="02020603050405020304" pitchFamily="18" charset="0"/>
              </a:rPr>
              <a:t>）                              是</a:t>
            </a:r>
            <a:r>
              <a:rPr lang="zh-CN" altLang="en-GB" sz="2800" b="1" dirty="0">
                <a:solidFill>
                  <a:srgbClr val="0000FF"/>
                </a:solidFill>
                <a:latin typeface="Times New Roman" panose="02020603050405020304" pitchFamily="18" charset="0"/>
              </a:rPr>
              <a:t>关于</a:t>
            </a:r>
            <a:r>
              <a:rPr lang="zh-CN" altLang="en-US" sz="2800" b="1" dirty="0">
                <a:solidFill>
                  <a:srgbClr val="0000FF"/>
                </a:solidFill>
                <a:latin typeface="Times New Roman" panose="02020603050405020304" pitchFamily="18" charset="0"/>
              </a:rPr>
              <a:t>变量为</a:t>
            </a:r>
            <a:r>
              <a:rPr lang="en-US" altLang="zh-CN" sz="2800" b="1" i="1" dirty="0">
                <a:solidFill>
                  <a:srgbClr val="0000FF"/>
                </a:solidFill>
                <a:latin typeface="Times New Roman" panose="02020603050405020304" pitchFamily="18" charset="0"/>
              </a:rPr>
              <a:t>t </a:t>
            </a:r>
            <a:r>
              <a:rPr lang="zh-CN" altLang="en-US" sz="2800" b="1" dirty="0">
                <a:solidFill>
                  <a:srgbClr val="0000FF"/>
                </a:solidFill>
                <a:latin typeface="Times New Roman" panose="02020603050405020304" pitchFamily="18" charset="0"/>
              </a:rPr>
              <a:t>的微分方程</a:t>
            </a:r>
            <a:r>
              <a:rPr lang="zh-CN" altLang="en-GB" sz="2800" b="1" dirty="0">
                <a:solidFill>
                  <a:srgbClr val="0000FF"/>
                </a:solidFill>
                <a:latin typeface="Times New Roman" panose="02020603050405020304" pitchFamily="18" charset="0"/>
              </a:rPr>
              <a:t>，</a:t>
            </a:r>
            <a:r>
              <a:rPr lang="zh-CN" altLang="en-US" sz="2800" b="1" dirty="0">
                <a:solidFill>
                  <a:srgbClr val="0000FF"/>
                </a:solidFill>
                <a:latin typeface="Times New Roman" panose="02020603050405020304" pitchFamily="18" charset="0"/>
              </a:rPr>
              <a:t>解为：</a:t>
            </a:r>
          </a:p>
        </p:txBody>
      </p:sp>
      <p:graphicFrame>
        <p:nvGraphicFramePr>
          <p:cNvPr id="26" name="Object 39"/>
          <p:cNvGraphicFramePr>
            <a:graphicFrameLocks noChangeAspect="1"/>
          </p:cNvGraphicFramePr>
          <p:nvPr>
            <p:extLst>
              <p:ext uri="{D42A27DB-BD31-4B8C-83A1-F6EECF244321}">
                <p14:modId xmlns:p14="http://schemas.microsoft.com/office/powerpoint/2010/main" val="3913216380"/>
              </p:ext>
            </p:extLst>
          </p:nvPr>
        </p:nvGraphicFramePr>
        <p:xfrm>
          <a:off x="4564966" y="4397651"/>
          <a:ext cx="2492052" cy="963896"/>
        </p:xfrm>
        <a:graphic>
          <a:graphicData uri="http://schemas.openxmlformats.org/presentationml/2006/ole">
            <mc:AlternateContent xmlns:mc="http://schemas.openxmlformats.org/markup-compatibility/2006">
              <mc:Choice xmlns:v="urn:schemas-microsoft-com:vml" Requires="v">
                <p:oleObj spid="_x0000_s340399" name="公式" r:id="rId9" imgW="1091880" imgH="393480" progId="Equation.3">
                  <p:embed/>
                </p:oleObj>
              </mc:Choice>
              <mc:Fallback>
                <p:oleObj name="公式" r:id="rId9" imgW="1091880" imgH="393480" progId="Equation.3">
                  <p:embed/>
                  <p:pic>
                    <p:nvPicPr>
                      <p:cNvPr id="0" name=""/>
                      <p:cNvPicPr>
                        <a:picLocks noChangeAspect="1" noChangeArrowheads="1"/>
                      </p:cNvPicPr>
                      <p:nvPr/>
                    </p:nvPicPr>
                    <p:blipFill>
                      <a:blip r:embed="rId10"/>
                      <a:srcRect/>
                      <a:stretch>
                        <a:fillRect/>
                      </a:stretch>
                    </p:blipFill>
                    <p:spPr bwMode="auto">
                      <a:xfrm>
                        <a:off x="4564966" y="4397651"/>
                        <a:ext cx="2492052" cy="963896"/>
                      </a:xfrm>
                      <a:prstGeom prst="rect">
                        <a:avLst/>
                      </a:prstGeom>
                      <a:noFill/>
                      <a:ln>
                        <a:noFill/>
                      </a:ln>
                      <a:effectLst/>
                      <a:extLst/>
                    </p:spPr>
                  </p:pic>
                </p:oleObj>
              </mc:Fallback>
            </mc:AlternateContent>
          </a:graphicData>
        </a:graphic>
      </p:graphicFrame>
      <p:sp>
        <p:nvSpPr>
          <p:cNvPr id="27" name="Text Box 4"/>
          <p:cNvSpPr txBox="1">
            <a:spLocks noChangeArrowheads="1"/>
          </p:cNvSpPr>
          <p:nvPr/>
        </p:nvSpPr>
        <p:spPr bwMode="auto">
          <a:xfrm>
            <a:off x="7326217" y="5485883"/>
            <a:ext cx="3059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E628C2"/>
                </a:solidFill>
                <a:latin typeface="Times New Roman" panose="02020603050405020304" pitchFamily="18" charset="0"/>
              </a:rPr>
              <a:t>—</a:t>
            </a:r>
            <a:r>
              <a:rPr lang="zh-CN" altLang="en-US" sz="2800" b="1" dirty="0">
                <a:solidFill>
                  <a:srgbClr val="E628C2"/>
                </a:solidFill>
                <a:latin typeface="Times New Roman" panose="02020603050405020304" pitchFamily="18" charset="0"/>
              </a:rPr>
              <a:t>时间振动因子</a:t>
            </a:r>
          </a:p>
        </p:txBody>
      </p:sp>
      <p:graphicFrame>
        <p:nvGraphicFramePr>
          <p:cNvPr id="28" name="Object 16"/>
          <p:cNvGraphicFramePr>
            <a:graphicFrameLocks noChangeAspect="1"/>
          </p:cNvGraphicFramePr>
          <p:nvPr>
            <p:extLst>
              <p:ext uri="{D42A27DB-BD31-4B8C-83A1-F6EECF244321}">
                <p14:modId xmlns:p14="http://schemas.microsoft.com/office/powerpoint/2010/main" val="2931249150"/>
              </p:ext>
            </p:extLst>
          </p:nvPr>
        </p:nvGraphicFramePr>
        <p:xfrm>
          <a:off x="5032094" y="5075568"/>
          <a:ext cx="2190750" cy="992187"/>
        </p:xfrm>
        <a:graphic>
          <a:graphicData uri="http://schemas.openxmlformats.org/presentationml/2006/ole">
            <mc:AlternateContent xmlns:mc="http://schemas.openxmlformats.org/markup-compatibility/2006">
              <mc:Choice xmlns:v="urn:schemas-microsoft-com:vml" Requires="v">
                <p:oleObj spid="_x0000_s340400" name="公式" r:id="rId11" imgW="749300" imgH="330200" progId="Equation.3">
                  <p:embed/>
                </p:oleObj>
              </mc:Choice>
              <mc:Fallback>
                <p:oleObj name="公式" r:id="rId11" imgW="7493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2094" y="5075568"/>
                        <a:ext cx="2190750" cy="99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AutoShape 27"/>
          <p:cNvSpPr>
            <a:spLocks noChangeArrowheads="1"/>
          </p:cNvSpPr>
          <p:nvPr/>
        </p:nvSpPr>
        <p:spPr bwMode="auto">
          <a:xfrm>
            <a:off x="2543789" y="6384814"/>
            <a:ext cx="1066800" cy="152400"/>
          </a:xfrm>
          <a:prstGeom prst="rightArrow">
            <a:avLst>
              <a:gd name="adj1" fmla="val 50000"/>
              <a:gd name="adj2" fmla="val 175000"/>
            </a:avLst>
          </a:prstGeom>
          <a:solidFill>
            <a:srgbClr val="00CC99"/>
          </a:solidFill>
          <a:ln w="12700">
            <a:noFill/>
            <a:miter lim="800000"/>
            <a:headEnd/>
            <a:tailEnd/>
          </a:ln>
        </p:spPr>
        <p:txBody>
          <a:bodyPr wrap="none" anchor="ctr"/>
          <a:lstStyle/>
          <a:p>
            <a:pPr>
              <a:defRPr/>
            </a:pPr>
            <a:endParaRPr lang="zh-CN" altLang="en-US" sz="2800" b="1" kern="0">
              <a:solidFill>
                <a:sysClr val="windowText" lastClr="000000"/>
              </a:solidFill>
            </a:endParaRPr>
          </a:p>
        </p:txBody>
      </p:sp>
      <p:graphicFrame>
        <p:nvGraphicFramePr>
          <p:cNvPr id="30" name="Object 15"/>
          <p:cNvGraphicFramePr>
            <a:graphicFrameLocks noChangeAspect="1"/>
          </p:cNvGraphicFramePr>
          <p:nvPr>
            <p:extLst>
              <p:ext uri="{D42A27DB-BD31-4B8C-83A1-F6EECF244321}">
                <p14:modId xmlns:p14="http://schemas.microsoft.com/office/powerpoint/2010/main" val="3799899299"/>
              </p:ext>
            </p:extLst>
          </p:nvPr>
        </p:nvGraphicFramePr>
        <p:xfrm>
          <a:off x="3898620" y="5891103"/>
          <a:ext cx="3324225" cy="987425"/>
        </p:xfrm>
        <a:graphic>
          <a:graphicData uri="http://schemas.openxmlformats.org/presentationml/2006/ole">
            <mc:AlternateContent xmlns:mc="http://schemas.openxmlformats.org/markup-compatibility/2006">
              <mc:Choice xmlns:v="urn:schemas-microsoft-com:vml" Requires="v">
                <p:oleObj spid="_x0000_s340401" name="公式" r:id="rId13" imgW="1206500" imgH="330200" progId="Equation.3">
                  <p:embed/>
                </p:oleObj>
              </mc:Choice>
              <mc:Fallback>
                <p:oleObj name="公式" r:id="rId13" imgW="1206500" imgH="330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98620" y="5891103"/>
                        <a:ext cx="332422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9573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circle(in)">
                                      <p:cBhvr>
                                        <p:cTn id="41" dur="20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circle(in)">
                                      <p:cBhvr>
                                        <p:cTn id="46" dur="2000"/>
                                        <p:tgtEl>
                                          <p:spTgt spid="25"/>
                                        </p:tgtEl>
                                      </p:cBhvr>
                                    </p:animEffect>
                                  </p:childTnLst>
                                </p:cTn>
                              </p:par>
                              <p:par>
                                <p:cTn id="47" presetID="6" presetClass="entr" presetSubtype="16"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circle(in)">
                                      <p:cBhvr>
                                        <p:cTn id="49" dur="2000"/>
                                        <p:tgtEl>
                                          <p:spTgt spid="26"/>
                                        </p:tgtEl>
                                      </p:cBhvr>
                                    </p:animEffect>
                                  </p:childTnLst>
                                </p:cTn>
                              </p:par>
                            </p:childTnLst>
                          </p:cTn>
                        </p:par>
                        <p:par>
                          <p:cTn id="50" fill="hold">
                            <p:stCondLst>
                              <p:cond delay="2000"/>
                            </p:stCondLst>
                            <p:childTnLst>
                              <p:par>
                                <p:cTn id="51" presetID="22" presetClass="entr" presetSubtype="8" fill="hold" nodeType="afterEffect">
                                  <p:stCondLst>
                                    <p:cond delay="100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childTnLst>
                          </p:cTn>
                        </p:par>
                        <p:par>
                          <p:cTn id="54" fill="hold">
                            <p:stCondLst>
                              <p:cond delay="3500"/>
                            </p:stCondLst>
                            <p:childTnLst>
                              <p:par>
                                <p:cTn id="55" presetID="22" presetClass="entr" presetSubtype="8" fill="hold" grpId="0" nodeType="afterEffect">
                                  <p:stCondLst>
                                    <p:cond delay="200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arn(inVertical)">
                                      <p:cBhvr>
                                        <p:cTn id="62" dur="500"/>
                                        <p:tgtEl>
                                          <p:spTgt spid="29"/>
                                        </p:tgtEl>
                                      </p:cBhvr>
                                    </p:animEffect>
                                  </p:childTnLst>
                                </p:cTn>
                              </p:par>
                            </p:childTnLst>
                          </p:cTn>
                        </p:par>
                        <p:par>
                          <p:cTn id="63" fill="hold">
                            <p:stCondLst>
                              <p:cond delay="500"/>
                            </p:stCondLst>
                            <p:childTnLst>
                              <p:par>
                                <p:cTn id="64" presetID="22" presetClass="entr" presetSubtype="8" fill="hold" nodeType="afterEffect">
                                  <p:stCondLst>
                                    <p:cond delay="2000"/>
                                  </p:stCondLst>
                                  <p:childTnLst>
                                    <p:set>
                                      <p:cBhvr>
                                        <p:cTn id="65" dur="1" fill="hold">
                                          <p:stCondLst>
                                            <p:cond delay="0"/>
                                          </p:stCondLst>
                                        </p:cTn>
                                        <p:tgtEl>
                                          <p:spTgt spid="30"/>
                                        </p:tgtEl>
                                        <p:attrNameLst>
                                          <p:attrName>style.visibility</p:attrName>
                                        </p:attrNameLst>
                                      </p:cBhvr>
                                      <p:to>
                                        <p:strVal val="visible"/>
                                      </p:to>
                                    </p:set>
                                    <p:animEffect transition="in" filter="wipe(left)">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1" grpId="0"/>
      <p:bldP spid="25" grpId="0"/>
      <p:bldP spid="27" grpId="0" autoUpdateAnimBg="0"/>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752600" y="76201"/>
            <a:ext cx="6705600" cy="1287463"/>
            <a:chOff x="144" y="48"/>
            <a:chExt cx="4224" cy="811"/>
          </a:xfrm>
        </p:grpSpPr>
        <p:sp>
          <p:nvSpPr>
            <p:cNvPr id="3" name="Rectangle 4"/>
            <p:cNvSpPr>
              <a:spLocks noChangeArrowheads="1"/>
            </p:cNvSpPr>
            <p:nvPr/>
          </p:nvSpPr>
          <p:spPr bwMode="auto">
            <a:xfrm>
              <a:off x="144" y="288"/>
              <a:ext cx="21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en-US" altLang="zh-CN" sz="3200">
                  <a:solidFill>
                    <a:srgbClr val="3333FF"/>
                  </a:solidFill>
                  <a:latin typeface="Times New Roman" panose="02020603050405020304" pitchFamily="18" charset="0"/>
                </a:rPr>
                <a:t>(2)  </a:t>
              </a:r>
              <a:r>
                <a:rPr lang="zh-CN" altLang="en-US" sz="3200">
                  <a:solidFill>
                    <a:srgbClr val="3333FF"/>
                  </a:solidFill>
                  <a:latin typeface="宋体" panose="02010600030101010101" pitchFamily="2" charset="-122"/>
                </a:rPr>
                <a:t>当     时，</a:t>
              </a:r>
              <a:r>
                <a:rPr lang="zh-CN" altLang="en-US" sz="3200">
                  <a:solidFill>
                    <a:srgbClr val="3333FF"/>
                  </a:solidFill>
                  <a:latin typeface="Times New Roman" panose="02020603050405020304" pitchFamily="18" charset="0"/>
                </a:rPr>
                <a:t> </a:t>
              </a:r>
            </a:p>
          </p:txBody>
        </p:sp>
        <p:graphicFrame>
          <p:nvGraphicFramePr>
            <p:cNvPr id="4" name="Object 5"/>
            <p:cNvGraphicFramePr>
              <a:graphicFrameLocks noChangeAspect="1"/>
            </p:cNvGraphicFramePr>
            <p:nvPr/>
          </p:nvGraphicFramePr>
          <p:xfrm>
            <a:off x="912" y="320"/>
            <a:ext cx="624" cy="304"/>
          </p:xfrm>
          <a:graphic>
            <a:graphicData uri="http://schemas.openxmlformats.org/presentationml/2006/ole">
              <mc:AlternateContent xmlns:mc="http://schemas.openxmlformats.org/markup-compatibility/2006">
                <mc:Choice xmlns:v="urn:schemas-microsoft-com:vml" Requires="v">
                  <p:oleObj spid="_x0000_s306000" name="Equation" r:id="rId3" imgW="368280" imgH="177480" progId="Equation.3">
                    <p:embed/>
                  </p:oleObj>
                </mc:Choice>
                <mc:Fallback>
                  <p:oleObj name="Equation" r:id="rId3" imgW="36828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320"/>
                          <a:ext cx="624"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nvGraphicFramePr>
          <p:xfrm>
            <a:off x="2304" y="48"/>
            <a:ext cx="2064" cy="811"/>
          </p:xfrm>
          <a:graphic>
            <a:graphicData uri="http://schemas.openxmlformats.org/presentationml/2006/ole">
              <mc:AlternateContent xmlns:mc="http://schemas.openxmlformats.org/markup-compatibility/2006">
                <mc:Choice xmlns:v="urn:schemas-microsoft-com:vml" Requires="v">
                  <p:oleObj spid="_x0000_s306001" name="Equation" r:id="rId5" imgW="1143000" imgH="444240" progId="Equation.3">
                    <p:embed/>
                  </p:oleObj>
                </mc:Choice>
                <mc:Fallback>
                  <p:oleObj name="Equation" r:id="rId5" imgW="114300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 y="48"/>
                          <a:ext cx="2064" cy="8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Rectangle 7"/>
          <p:cNvSpPr>
            <a:spLocks noChangeArrowheads="1"/>
          </p:cNvSpPr>
          <p:nvPr/>
        </p:nvSpPr>
        <p:spPr bwMode="auto">
          <a:xfrm>
            <a:off x="2057400" y="1295400"/>
            <a:ext cx="32464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0000FF"/>
                </a:solidFill>
                <a:latin typeface="Bookman Old Style" panose="02050604050505020204" pitchFamily="18" charset="0"/>
                <a:ea typeface="宋体" panose="02010600030101010101" pitchFamily="2" charset="-122"/>
              </a:defRPr>
            </a:lvl1pPr>
            <a:lvl2pPr marL="742950" indent="-285750" eaLnBrk="0" hangingPunct="0">
              <a:defRPr kumimoji="1" sz="3600" b="1">
                <a:solidFill>
                  <a:srgbClr val="0000FF"/>
                </a:solidFill>
                <a:latin typeface="Bookman Old Style" panose="02050604050505020204" pitchFamily="18" charset="0"/>
                <a:ea typeface="宋体" panose="02010600030101010101" pitchFamily="2" charset="-122"/>
              </a:defRPr>
            </a:lvl2pPr>
            <a:lvl3pPr marL="1143000" indent="-228600" eaLnBrk="0" hangingPunct="0">
              <a:defRPr kumimoji="1" sz="3600" b="1">
                <a:solidFill>
                  <a:srgbClr val="0000FF"/>
                </a:solidFill>
                <a:latin typeface="Bookman Old Style" panose="02050604050505020204" pitchFamily="18" charset="0"/>
                <a:ea typeface="宋体" panose="02010600030101010101" pitchFamily="2" charset="-122"/>
              </a:defRPr>
            </a:lvl3pPr>
            <a:lvl4pPr marL="1600200" indent="-228600" eaLnBrk="0" hangingPunct="0">
              <a:defRPr kumimoji="1" sz="3600" b="1">
                <a:solidFill>
                  <a:srgbClr val="0000FF"/>
                </a:solidFill>
                <a:latin typeface="Bookman Old Style" panose="02050604050505020204" pitchFamily="18" charset="0"/>
                <a:ea typeface="宋体" panose="02010600030101010101" pitchFamily="2" charset="-122"/>
              </a:defRPr>
            </a:lvl4pPr>
            <a:lvl5pPr marL="2057400" indent="-228600" eaLnBrk="0" hangingPunct="0">
              <a:defRPr kumimoji="1" sz="3600" b="1">
                <a:solidFill>
                  <a:srgbClr val="0000FF"/>
                </a:solidFill>
                <a:latin typeface="Bookman Old Style" panose="02050604050505020204" pitchFamily="18" charset="0"/>
                <a:ea typeface="宋体" panose="02010600030101010101" pitchFamily="2" charset="-122"/>
              </a:defRPr>
            </a:lvl5pPr>
            <a:lvl6pPr marL="25146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6pPr>
            <a:lvl7pPr marL="29718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7pPr>
            <a:lvl8pPr marL="34290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8pPr>
            <a:lvl9pPr marL="3886200" indent="-228600" eaLnBrk="0" fontAlgn="base" hangingPunct="0">
              <a:spcBef>
                <a:spcPct val="0"/>
              </a:spcBef>
              <a:spcAft>
                <a:spcPct val="0"/>
              </a:spcAft>
              <a:defRPr kumimoji="1" sz="3600" b="1">
                <a:solidFill>
                  <a:srgbClr val="0000FF"/>
                </a:solidFill>
                <a:latin typeface="Bookman Old Style" panose="02050604050505020204" pitchFamily="18" charset="0"/>
                <a:ea typeface="宋体" panose="02010600030101010101" pitchFamily="2" charset="-122"/>
              </a:defRPr>
            </a:lvl9pPr>
          </a:lstStyle>
          <a:p>
            <a:pPr eaLnBrk="1" hangingPunct="1"/>
            <a:r>
              <a:rPr lang="zh-CN" altLang="en-US" sz="3200" dirty="0">
                <a:solidFill>
                  <a:srgbClr val="0000CC"/>
                </a:solidFill>
              </a:rPr>
              <a:t>概率</a:t>
            </a:r>
            <a:r>
              <a:rPr lang="zh-CN" altLang="en-US" sz="3200" dirty="0">
                <a:solidFill>
                  <a:srgbClr val="FF0000"/>
                </a:solidFill>
                <a:latin typeface="宋体" panose="02010600030101010101" pitchFamily="2" charset="-122"/>
              </a:rPr>
              <a:t>密度：</a:t>
            </a:r>
            <a:r>
              <a:rPr lang="zh-CN" altLang="en-US" sz="3200" dirty="0">
                <a:solidFill>
                  <a:srgbClr val="FF0000"/>
                </a:solidFill>
                <a:latin typeface="Times New Roman" panose="02020603050405020304" pitchFamily="18" charset="0"/>
              </a:rPr>
              <a:t> </a:t>
            </a:r>
          </a:p>
        </p:txBody>
      </p:sp>
      <p:graphicFrame>
        <p:nvGraphicFramePr>
          <p:cNvPr id="7" name="Object 9"/>
          <p:cNvGraphicFramePr>
            <a:graphicFrameLocks noChangeAspect="1"/>
          </p:cNvGraphicFramePr>
          <p:nvPr/>
        </p:nvGraphicFramePr>
        <p:xfrm>
          <a:off x="2486026" y="1685926"/>
          <a:ext cx="7218363" cy="1133475"/>
        </p:xfrm>
        <a:graphic>
          <a:graphicData uri="http://schemas.openxmlformats.org/presentationml/2006/ole">
            <mc:AlternateContent xmlns:mc="http://schemas.openxmlformats.org/markup-compatibility/2006">
              <mc:Choice xmlns:v="urn:schemas-microsoft-com:vml" Requires="v">
                <p:oleObj spid="_x0000_s306002" name="Equation" r:id="rId7" imgW="2565360" imgH="406080" progId="Equation.3">
                  <p:embed/>
                </p:oleObj>
              </mc:Choice>
              <mc:Fallback>
                <p:oleObj name="Equation" r:id="rId7" imgW="2565360" imgH="406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6026" y="1685926"/>
                        <a:ext cx="7218363"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12"/>
          <p:cNvGrpSpPr>
            <a:grpSpLocks/>
          </p:cNvGrpSpPr>
          <p:nvPr/>
        </p:nvGrpSpPr>
        <p:grpSpPr bwMode="auto">
          <a:xfrm>
            <a:off x="1909475" y="2819399"/>
            <a:ext cx="7310725" cy="1051413"/>
            <a:chOff x="247" y="1920"/>
            <a:chExt cx="4524" cy="615"/>
          </a:xfrm>
        </p:grpSpPr>
        <p:graphicFrame>
          <p:nvGraphicFramePr>
            <p:cNvPr id="9" name="Object 13"/>
            <p:cNvGraphicFramePr>
              <a:graphicFrameLocks noChangeAspect="1"/>
            </p:cNvGraphicFramePr>
            <p:nvPr>
              <p:extLst>
                <p:ext uri="{D42A27DB-BD31-4B8C-83A1-F6EECF244321}">
                  <p14:modId xmlns:p14="http://schemas.microsoft.com/office/powerpoint/2010/main" val="3677652370"/>
                </p:ext>
              </p:extLst>
            </p:nvPr>
          </p:nvGraphicFramePr>
          <p:xfrm>
            <a:off x="247" y="1992"/>
            <a:ext cx="2963" cy="543"/>
          </p:xfrm>
          <a:graphic>
            <a:graphicData uri="http://schemas.openxmlformats.org/presentationml/2006/ole">
              <mc:AlternateContent xmlns:mc="http://schemas.openxmlformats.org/markup-compatibility/2006">
                <mc:Choice xmlns:v="urn:schemas-microsoft-com:vml" Requires="v">
                  <p:oleObj spid="_x0000_s306003" name="Equation" r:id="rId9" imgW="2019240" imgH="393480" progId="Equation.DSMT4">
                    <p:embed/>
                  </p:oleObj>
                </mc:Choice>
                <mc:Fallback>
                  <p:oleObj name="Equation" r:id="rId9" imgW="2019240" imgH="393480" progId="Equation.DSMT4">
                    <p:embed/>
                    <p:pic>
                      <p:nvPicPr>
                        <p:cNvPr id="0" name=""/>
                        <p:cNvPicPr>
                          <a:picLocks noChangeAspect="1" noChangeArrowheads="1"/>
                        </p:cNvPicPr>
                        <p:nvPr/>
                      </p:nvPicPr>
                      <p:blipFill>
                        <a:blip r:embed="rId10"/>
                        <a:srcRect/>
                        <a:stretch>
                          <a:fillRect/>
                        </a:stretch>
                      </p:blipFill>
                      <p:spPr bwMode="auto">
                        <a:xfrm>
                          <a:off x="247" y="1992"/>
                          <a:ext cx="2963" cy="5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4"/>
            <p:cNvGraphicFramePr>
              <a:graphicFrameLocks noChangeAspect="1"/>
            </p:cNvGraphicFramePr>
            <p:nvPr/>
          </p:nvGraphicFramePr>
          <p:xfrm>
            <a:off x="3264" y="1920"/>
            <a:ext cx="1507" cy="585"/>
          </p:xfrm>
          <a:graphic>
            <a:graphicData uri="http://schemas.openxmlformats.org/presentationml/2006/ole">
              <mc:AlternateContent xmlns:mc="http://schemas.openxmlformats.org/markup-compatibility/2006">
                <mc:Choice xmlns:v="urn:schemas-microsoft-com:vml" Requires="v">
                  <p:oleObj spid="_x0000_s306004" name="Equation" r:id="rId11" imgW="1041120" imgH="406080" progId="Equation.3">
                    <p:embed/>
                  </p:oleObj>
                </mc:Choice>
                <mc:Fallback>
                  <p:oleObj name="Equation" r:id="rId11" imgW="1041120" imgH="4060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4" y="1920"/>
                          <a:ext cx="1507" cy="5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Group 17"/>
          <p:cNvGrpSpPr>
            <a:grpSpLocks/>
          </p:cNvGrpSpPr>
          <p:nvPr/>
        </p:nvGrpSpPr>
        <p:grpSpPr bwMode="auto">
          <a:xfrm>
            <a:off x="2133601" y="3911600"/>
            <a:ext cx="6524625" cy="1193800"/>
            <a:chOff x="384" y="2464"/>
            <a:chExt cx="4110" cy="752"/>
          </a:xfrm>
        </p:grpSpPr>
        <p:graphicFrame>
          <p:nvGraphicFramePr>
            <p:cNvPr id="12" name="Object 18"/>
            <p:cNvGraphicFramePr>
              <a:graphicFrameLocks noChangeAspect="1"/>
            </p:cNvGraphicFramePr>
            <p:nvPr/>
          </p:nvGraphicFramePr>
          <p:xfrm>
            <a:off x="384" y="2464"/>
            <a:ext cx="2738" cy="752"/>
          </p:xfrm>
          <a:graphic>
            <a:graphicData uri="http://schemas.openxmlformats.org/presentationml/2006/ole">
              <mc:AlternateContent xmlns:mc="http://schemas.openxmlformats.org/markup-compatibility/2006">
                <mc:Choice xmlns:v="urn:schemas-microsoft-com:vml" Requires="v">
                  <p:oleObj spid="_x0000_s306005" name="Equation" r:id="rId13" imgW="1688760" imgH="406080" progId="Equation.3">
                    <p:embed/>
                  </p:oleObj>
                </mc:Choice>
                <mc:Fallback>
                  <p:oleObj name="Equation" r:id="rId13" imgW="1688760" imgH="4060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 y="2464"/>
                          <a:ext cx="2738" cy="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9"/>
            <p:cNvGraphicFramePr>
              <a:graphicFrameLocks noChangeAspect="1"/>
            </p:cNvGraphicFramePr>
            <p:nvPr/>
          </p:nvGraphicFramePr>
          <p:xfrm>
            <a:off x="3326" y="2496"/>
            <a:ext cx="1168" cy="651"/>
          </p:xfrm>
          <a:graphic>
            <a:graphicData uri="http://schemas.openxmlformats.org/presentationml/2006/ole">
              <mc:AlternateContent xmlns:mc="http://schemas.openxmlformats.org/markup-compatibility/2006">
                <mc:Choice xmlns:v="urn:schemas-microsoft-com:vml" Requires="v">
                  <p:oleObj spid="_x0000_s306006" name="Equation" r:id="rId15" imgW="723600" imgH="406080" progId="Equation.3">
                    <p:embed/>
                  </p:oleObj>
                </mc:Choice>
                <mc:Fallback>
                  <p:oleObj name="Equation" r:id="rId15" imgW="723600" imgH="4060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26" y="2496"/>
                          <a:ext cx="1168" cy="6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 name="Object 21"/>
          <p:cNvGraphicFramePr>
            <a:graphicFrameLocks noChangeAspect="1"/>
          </p:cNvGraphicFramePr>
          <p:nvPr/>
        </p:nvGraphicFramePr>
        <p:xfrm>
          <a:off x="1752601" y="5105400"/>
          <a:ext cx="4029075" cy="541338"/>
        </p:xfrm>
        <a:graphic>
          <a:graphicData uri="http://schemas.openxmlformats.org/presentationml/2006/ole">
            <mc:AlternateContent xmlns:mc="http://schemas.openxmlformats.org/markup-compatibility/2006">
              <mc:Choice xmlns:v="urn:schemas-microsoft-com:vml" Requires="v">
                <p:oleObj spid="_x0000_s306007" name="Equation" r:id="rId17" imgW="1625400" imgH="190440" progId="Equation.3">
                  <p:embed/>
                </p:oleObj>
              </mc:Choice>
              <mc:Fallback>
                <p:oleObj name="Equation" r:id="rId17" imgW="1625400" imgH="1904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52601" y="5105400"/>
                        <a:ext cx="4029075"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2"/>
          <p:cNvGraphicFramePr>
            <a:graphicFrameLocks noChangeAspect="1"/>
          </p:cNvGraphicFramePr>
          <p:nvPr>
            <p:extLst>
              <p:ext uri="{D42A27DB-BD31-4B8C-83A1-F6EECF244321}">
                <p14:modId xmlns:p14="http://schemas.microsoft.com/office/powerpoint/2010/main" val="3416014401"/>
              </p:ext>
            </p:extLst>
          </p:nvPr>
        </p:nvGraphicFramePr>
        <p:xfrm>
          <a:off x="1874838" y="5654675"/>
          <a:ext cx="7377112" cy="1057275"/>
        </p:xfrm>
        <a:graphic>
          <a:graphicData uri="http://schemas.openxmlformats.org/presentationml/2006/ole">
            <mc:AlternateContent xmlns:mc="http://schemas.openxmlformats.org/markup-compatibility/2006">
              <mc:Choice xmlns:v="urn:schemas-microsoft-com:vml" Requires="v">
                <p:oleObj spid="_x0000_s306008" name="Equation" r:id="rId19" imgW="2730240" imgH="393480" progId="Equation.DSMT4">
                  <p:embed/>
                </p:oleObj>
              </mc:Choice>
              <mc:Fallback>
                <p:oleObj name="Equation" r:id="rId19" imgW="2730240" imgH="393480" progId="Equation.DSMT4">
                  <p:embed/>
                  <p:pic>
                    <p:nvPicPr>
                      <p:cNvPr id="0" name=""/>
                      <p:cNvPicPr>
                        <a:picLocks noChangeAspect="1" noChangeArrowheads="1"/>
                      </p:cNvPicPr>
                      <p:nvPr/>
                    </p:nvPicPr>
                    <p:blipFill>
                      <a:blip r:embed="rId20"/>
                      <a:srcRect/>
                      <a:stretch>
                        <a:fillRect/>
                      </a:stretch>
                    </p:blipFill>
                    <p:spPr bwMode="auto">
                      <a:xfrm>
                        <a:off x="1874838" y="5654675"/>
                        <a:ext cx="7377112"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1150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79650" y="476250"/>
            <a:ext cx="70372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en-US" sz="2800" b="1" dirty="0">
                <a:solidFill>
                  <a:srgbClr val="0000FF"/>
                </a:solidFill>
              </a:rPr>
              <a:t>粒子在一维</a:t>
            </a:r>
            <a:r>
              <a:rPr lang="zh-CN" altLang="en-US" sz="2800" b="1" dirty="0">
                <a:solidFill>
                  <a:srgbClr val="0000FF"/>
                </a:solidFill>
                <a:effectLst>
                  <a:outerShdw blurRad="38100" dist="38100" dir="2700000" algn="tl">
                    <a:srgbClr val="C0C0C0"/>
                  </a:outerShdw>
                </a:effectLst>
              </a:rPr>
              <a:t>无限深</a:t>
            </a:r>
            <a:r>
              <a:rPr lang="zh-CN" altLang="en-US" sz="2800" b="1" dirty="0">
                <a:solidFill>
                  <a:srgbClr val="0000FF"/>
                </a:solidFill>
              </a:rPr>
              <a:t>势场中运动，波函数为</a:t>
            </a:r>
          </a:p>
        </p:txBody>
      </p:sp>
      <p:graphicFrame>
        <p:nvGraphicFramePr>
          <p:cNvPr id="5" name="Object 4"/>
          <p:cNvGraphicFramePr>
            <a:graphicFrameLocks noChangeAspect="1"/>
          </p:cNvGraphicFramePr>
          <p:nvPr/>
        </p:nvGraphicFramePr>
        <p:xfrm>
          <a:off x="3757614" y="1143001"/>
          <a:ext cx="2852737" cy="1012825"/>
        </p:xfrm>
        <a:graphic>
          <a:graphicData uri="http://schemas.openxmlformats.org/presentationml/2006/ole">
            <mc:AlternateContent xmlns:mc="http://schemas.openxmlformats.org/markup-compatibility/2006">
              <mc:Choice xmlns:v="urn:schemas-microsoft-com:vml" Requires="v">
                <p:oleObj spid="_x0000_s367948" name="公式" r:id="rId3" imgW="1244600" imgH="444500" progId="Equation.3">
                  <p:embed/>
                </p:oleObj>
              </mc:Choice>
              <mc:Fallback>
                <p:oleObj name="公式" r:id="rId3" imgW="1244600" imgH="444500" progId="Equation.3">
                  <p:embed/>
                  <p:pic>
                    <p:nvPicPr>
                      <p:cNvPr id="6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7614" y="1143001"/>
                        <a:ext cx="2852737"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6"/>
          <p:cNvSpPr>
            <a:spLocks noChangeArrowheads="1"/>
          </p:cNvSpPr>
          <p:nvPr/>
        </p:nvSpPr>
        <p:spPr bwMode="auto">
          <a:xfrm>
            <a:off x="2590800" y="2308226"/>
            <a:ext cx="7315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solidFill>
                  <a:srgbClr val="009900"/>
                </a:solidFill>
              </a:rPr>
              <a:t>求：粒子处于基态，在</a:t>
            </a:r>
            <a:r>
              <a:rPr lang="en-US" altLang="zh-CN" sz="2800" b="1" dirty="0">
                <a:solidFill>
                  <a:srgbClr val="FF0000"/>
                </a:solidFill>
              </a:rPr>
              <a:t>0--</a:t>
            </a:r>
            <a:r>
              <a:rPr lang="zh-CN" altLang="en-US" sz="2800" b="1" dirty="0">
                <a:solidFill>
                  <a:srgbClr val="FF0000"/>
                </a:solidFill>
              </a:rPr>
              <a:t>（</a:t>
            </a:r>
            <a:r>
              <a:rPr lang="en-US" altLang="zh-CN" sz="2800" b="1" dirty="0">
                <a:solidFill>
                  <a:srgbClr val="FF0000"/>
                </a:solidFill>
              </a:rPr>
              <a:t>1/4)</a:t>
            </a:r>
            <a:r>
              <a:rPr lang="en-US" altLang="zh-CN" sz="2800" b="1" i="1" dirty="0">
                <a:solidFill>
                  <a:srgbClr val="FF0000"/>
                </a:solidFill>
              </a:rPr>
              <a:t>a</a:t>
            </a:r>
            <a:r>
              <a:rPr lang="zh-CN" altLang="en-US" sz="2800" b="1" dirty="0">
                <a:solidFill>
                  <a:srgbClr val="009900"/>
                </a:solidFill>
              </a:rPr>
              <a:t>区间找到该粒子的</a:t>
            </a:r>
            <a:r>
              <a:rPr lang="zh-CN" altLang="en-US" sz="2800" b="1" dirty="0">
                <a:solidFill>
                  <a:srgbClr val="0000CC"/>
                </a:solidFill>
              </a:rPr>
              <a:t>概率</a:t>
            </a:r>
            <a:r>
              <a:rPr lang="zh-CN" altLang="en-US" sz="2800" b="1" dirty="0">
                <a:solidFill>
                  <a:srgbClr val="009900"/>
                </a:solidFill>
              </a:rPr>
              <a:t>是多少？</a:t>
            </a:r>
          </a:p>
        </p:txBody>
      </p:sp>
      <p:sp>
        <p:nvSpPr>
          <p:cNvPr id="8" name="Rectangle 8"/>
          <p:cNvSpPr>
            <a:spLocks noChangeArrowheads="1"/>
          </p:cNvSpPr>
          <p:nvPr/>
        </p:nvSpPr>
        <p:spPr bwMode="auto">
          <a:xfrm>
            <a:off x="7029450" y="1303338"/>
            <a:ext cx="1335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t>(0&lt;</a:t>
            </a:r>
            <a:r>
              <a:rPr lang="en-US" altLang="zh-CN" sz="2800" i="1"/>
              <a:t>x</a:t>
            </a:r>
            <a:r>
              <a:rPr lang="en-US" altLang="zh-CN" sz="2800"/>
              <a:t>&lt;</a:t>
            </a:r>
            <a:r>
              <a:rPr lang="en-US" altLang="zh-CN" sz="2800" i="1"/>
              <a:t>a</a:t>
            </a:r>
            <a:r>
              <a:rPr lang="en-US" altLang="zh-CN" sz="2800"/>
              <a:t>)</a:t>
            </a:r>
          </a:p>
        </p:txBody>
      </p:sp>
      <p:sp>
        <p:nvSpPr>
          <p:cNvPr id="10" name="Rectangle 10"/>
          <p:cNvSpPr>
            <a:spLocks noChangeArrowheads="1"/>
          </p:cNvSpPr>
          <p:nvPr/>
        </p:nvSpPr>
        <p:spPr bwMode="auto">
          <a:xfrm>
            <a:off x="2590801" y="4311530"/>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FF0066"/>
                </a:solidFill>
              </a:rPr>
              <a:t>解：</a:t>
            </a:r>
          </a:p>
        </p:txBody>
      </p:sp>
      <p:graphicFrame>
        <p:nvGraphicFramePr>
          <p:cNvPr id="11" name="Object 11"/>
          <p:cNvGraphicFramePr>
            <a:graphicFrameLocks noChangeAspect="1"/>
          </p:cNvGraphicFramePr>
          <p:nvPr>
            <p:extLst>
              <p:ext uri="{D42A27DB-BD31-4B8C-83A1-F6EECF244321}">
                <p14:modId xmlns:p14="http://schemas.microsoft.com/office/powerpoint/2010/main" val="704586176"/>
              </p:ext>
            </p:extLst>
          </p:nvPr>
        </p:nvGraphicFramePr>
        <p:xfrm>
          <a:off x="3943184" y="4024352"/>
          <a:ext cx="4464050" cy="1371600"/>
        </p:xfrm>
        <a:graphic>
          <a:graphicData uri="http://schemas.openxmlformats.org/presentationml/2006/ole">
            <mc:AlternateContent xmlns:mc="http://schemas.openxmlformats.org/markup-compatibility/2006">
              <mc:Choice xmlns:v="urn:schemas-microsoft-com:vml" Requires="v">
                <p:oleObj spid="_x0000_s367949" name="Equation" r:id="rId5" imgW="1904760" imgH="583920" progId="Equation.DSMT4">
                  <p:embed/>
                </p:oleObj>
              </mc:Choice>
              <mc:Fallback>
                <p:oleObj name="Equation" r:id="rId5" imgW="1904760" imgH="583920" progId="Equation.DSMT4">
                  <p:embed/>
                  <p:pic>
                    <p:nvPicPr>
                      <p:cNvPr id="81931" name="Object 11"/>
                      <p:cNvPicPr>
                        <a:picLocks noChangeAspect="1" noChangeArrowheads="1"/>
                      </p:cNvPicPr>
                      <p:nvPr/>
                    </p:nvPicPr>
                    <p:blipFill>
                      <a:blip r:embed="rId6"/>
                      <a:srcRect/>
                      <a:stretch>
                        <a:fillRect/>
                      </a:stretch>
                    </p:blipFill>
                    <p:spPr bwMode="auto">
                      <a:xfrm>
                        <a:off x="3943184" y="4024352"/>
                        <a:ext cx="44640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296009629"/>
              </p:ext>
            </p:extLst>
          </p:nvPr>
        </p:nvGraphicFramePr>
        <p:xfrm>
          <a:off x="3197403" y="3070245"/>
          <a:ext cx="4464050" cy="869950"/>
        </p:xfrm>
        <a:graphic>
          <a:graphicData uri="http://schemas.openxmlformats.org/presentationml/2006/ole">
            <mc:AlternateContent xmlns:mc="http://schemas.openxmlformats.org/markup-compatibility/2006">
              <mc:Choice xmlns:v="urn:schemas-microsoft-com:vml" Requires="v">
                <p:oleObj spid="_x0000_s367950" name="公式" r:id="rId7" imgW="2019300" imgH="393700" progId="Equation.3">
                  <p:embed/>
                </p:oleObj>
              </mc:Choice>
              <mc:Fallback>
                <p:oleObj name="公式" r:id="rId7" imgW="2019300" imgH="393700" progId="Equation.3">
                  <p:embed/>
                  <p:pic>
                    <p:nvPicPr>
                      <p:cNvPr id="61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7403" y="3070245"/>
                        <a:ext cx="4464050"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对象 35"/>
          <p:cNvGraphicFramePr>
            <a:graphicFrameLocks noChangeAspect="1"/>
          </p:cNvGraphicFramePr>
          <p:nvPr>
            <p:extLst>
              <p:ext uri="{D42A27DB-BD31-4B8C-83A1-F6EECF244321}">
                <p14:modId xmlns:p14="http://schemas.microsoft.com/office/powerpoint/2010/main" val="826626096"/>
              </p:ext>
            </p:extLst>
          </p:nvPr>
        </p:nvGraphicFramePr>
        <p:xfrm>
          <a:off x="5877720" y="5665847"/>
          <a:ext cx="1819275" cy="971550"/>
        </p:xfrm>
        <a:graphic>
          <a:graphicData uri="http://schemas.openxmlformats.org/presentationml/2006/ole">
            <mc:AlternateContent xmlns:mc="http://schemas.openxmlformats.org/markup-compatibility/2006">
              <mc:Choice xmlns:v="urn:schemas-microsoft-com:vml" Requires="v">
                <p:oleObj spid="_x0000_s367951" name="Equation" r:id="rId9" imgW="583920" imgH="393480" progId="Equation.DSMT4">
                  <p:embed/>
                </p:oleObj>
              </mc:Choice>
              <mc:Fallback>
                <p:oleObj name="Equation" r:id="rId9" imgW="583920" imgH="393480" progId="Equation.DSMT4">
                  <p:embed/>
                  <p:pic>
                    <p:nvPicPr>
                      <p:cNvPr id="190470" name="对象 35"/>
                      <p:cNvPicPr>
                        <a:picLocks noChangeAspect="1" noChangeArrowheads="1"/>
                      </p:cNvPicPr>
                      <p:nvPr/>
                    </p:nvPicPr>
                    <p:blipFill>
                      <a:blip r:embed="rId10"/>
                      <a:srcRect/>
                      <a:stretch>
                        <a:fillRect/>
                      </a:stretch>
                    </p:blipFill>
                    <p:spPr bwMode="auto">
                      <a:xfrm>
                        <a:off x="5877720" y="5665847"/>
                        <a:ext cx="18192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1"/>
          <p:cNvGraphicFramePr>
            <a:graphicFrameLocks noChangeAspect="1"/>
          </p:cNvGraphicFramePr>
          <p:nvPr>
            <p:extLst>
              <p:ext uri="{D42A27DB-BD31-4B8C-83A1-F6EECF244321}">
                <p14:modId xmlns:p14="http://schemas.microsoft.com/office/powerpoint/2010/main" val="2720075376"/>
              </p:ext>
            </p:extLst>
          </p:nvPr>
        </p:nvGraphicFramePr>
        <p:xfrm>
          <a:off x="2674061" y="5665847"/>
          <a:ext cx="3124200" cy="984250"/>
        </p:xfrm>
        <a:graphic>
          <a:graphicData uri="http://schemas.openxmlformats.org/presentationml/2006/ole">
            <mc:AlternateContent xmlns:mc="http://schemas.openxmlformats.org/markup-compatibility/2006">
              <mc:Choice xmlns:v="urn:schemas-microsoft-com:vml" Requires="v">
                <p:oleObj spid="_x0000_s367952" name="Equation" r:id="rId11" imgW="1333440" imgH="419040" progId="Equation.DSMT4">
                  <p:embed/>
                </p:oleObj>
              </mc:Choice>
              <mc:Fallback>
                <p:oleObj name="Equation" r:id="rId11" imgW="1333440" imgH="419040" progId="Equation.DSMT4">
                  <p:embed/>
                  <p:pic>
                    <p:nvPicPr>
                      <p:cNvPr id="11" name="Object 11"/>
                      <p:cNvPicPr>
                        <a:picLocks noChangeAspect="1" noChangeArrowheads="1"/>
                      </p:cNvPicPr>
                      <p:nvPr/>
                    </p:nvPicPr>
                    <p:blipFill>
                      <a:blip r:embed="rId12"/>
                      <a:srcRect/>
                      <a:stretch>
                        <a:fillRect/>
                      </a:stretch>
                    </p:blipFill>
                    <p:spPr bwMode="auto">
                      <a:xfrm>
                        <a:off x="2674061" y="5665847"/>
                        <a:ext cx="312420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对象 36"/>
          <p:cNvGraphicFramePr>
            <a:graphicFrameLocks noChangeAspect="1"/>
          </p:cNvGraphicFramePr>
          <p:nvPr>
            <p:extLst>
              <p:ext uri="{D42A27DB-BD31-4B8C-83A1-F6EECF244321}">
                <p14:modId xmlns:p14="http://schemas.microsoft.com/office/powerpoint/2010/main" val="1931179371"/>
              </p:ext>
            </p:extLst>
          </p:nvPr>
        </p:nvGraphicFramePr>
        <p:xfrm>
          <a:off x="7776452" y="5923022"/>
          <a:ext cx="1981200" cy="457200"/>
        </p:xfrm>
        <a:graphic>
          <a:graphicData uri="http://schemas.openxmlformats.org/presentationml/2006/ole">
            <mc:AlternateContent xmlns:mc="http://schemas.openxmlformats.org/markup-compatibility/2006">
              <mc:Choice xmlns:v="urn:schemas-microsoft-com:vml" Requires="v">
                <p:oleObj spid="_x0000_s367953" name="Equation" r:id="rId13" imgW="583693" imgH="177646" progId="Equation.3">
                  <p:embed/>
                </p:oleObj>
              </mc:Choice>
              <mc:Fallback>
                <p:oleObj name="Equation" r:id="rId13" imgW="583693" imgH="177646" progId="Equation.3">
                  <p:embed/>
                  <p:pic>
                    <p:nvPicPr>
                      <p:cNvPr id="190471" name="对象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6452" y="5923022"/>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8575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heel(1)">
                                      <p:cBhvr>
                                        <p:cTn id="3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898450" y="214671"/>
            <a:ext cx="7134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dirty="0">
                <a:solidFill>
                  <a:srgbClr val="FF0000"/>
                </a:solidFill>
              </a:rPr>
              <a:t>23.1.2  </a:t>
            </a:r>
            <a:r>
              <a:rPr kumimoji="1" lang="zh-CN" altLang="en-US" sz="3200" dirty="0">
                <a:solidFill>
                  <a:srgbClr val="FF0000"/>
                </a:solidFill>
                <a:latin typeface="Symbol" panose="05050102010706020507" pitchFamily="18" charset="2"/>
              </a:rPr>
              <a:t>一维谐振子（抛物线势阱）</a:t>
            </a:r>
          </a:p>
        </p:txBody>
      </p:sp>
      <p:sp>
        <p:nvSpPr>
          <p:cNvPr id="26" name="Rectangle 26"/>
          <p:cNvSpPr>
            <a:spLocks noChangeArrowheads="1"/>
          </p:cNvSpPr>
          <p:nvPr/>
        </p:nvSpPr>
        <p:spPr bwMode="auto">
          <a:xfrm>
            <a:off x="2417561" y="965558"/>
            <a:ext cx="75628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GB" sz="2800" dirty="0">
                <a:solidFill>
                  <a:srgbClr val="0000FF"/>
                </a:solidFill>
                <a:latin typeface="宋体" panose="02010600030101010101" pitchFamily="2" charset="-122"/>
              </a:rPr>
              <a:t>晶体中原子围绕平衡位置作小振动时可近似认为是谐振动，</a:t>
            </a:r>
            <a:r>
              <a:rPr kumimoji="1" lang="zh-CN" altLang="en-US" sz="2800" dirty="0">
                <a:solidFill>
                  <a:srgbClr val="0000FF"/>
                </a:solidFill>
                <a:latin typeface="宋体" panose="02010600030101010101" pitchFamily="2" charset="-122"/>
              </a:rPr>
              <a:t>势函数为：</a:t>
            </a:r>
          </a:p>
        </p:txBody>
      </p:sp>
      <p:grpSp>
        <p:nvGrpSpPr>
          <p:cNvPr id="29" name="Group 6"/>
          <p:cNvGrpSpPr>
            <a:grpSpLocks/>
          </p:cNvGrpSpPr>
          <p:nvPr/>
        </p:nvGrpSpPr>
        <p:grpSpPr bwMode="auto">
          <a:xfrm>
            <a:off x="6790389" y="1784707"/>
            <a:ext cx="4236528" cy="1206499"/>
            <a:chOff x="2153" y="296"/>
            <a:chExt cx="1977" cy="1316"/>
          </a:xfrm>
        </p:grpSpPr>
        <p:grpSp>
          <p:nvGrpSpPr>
            <p:cNvPr id="30" name="Group 7"/>
            <p:cNvGrpSpPr>
              <a:grpSpLocks/>
            </p:cNvGrpSpPr>
            <p:nvPr/>
          </p:nvGrpSpPr>
          <p:grpSpPr bwMode="auto">
            <a:xfrm>
              <a:off x="2153" y="296"/>
              <a:ext cx="1977" cy="409"/>
              <a:chOff x="3173" y="332"/>
              <a:chExt cx="1977" cy="409"/>
            </a:xfrm>
          </p:grpSpPr>
          <p:sp>
            <p:nvSpPr>
              <p:cNvPr id="44" name="Oval 8"/>
              <p:cNvSpPr>
                <a:spLocks noChangeArrowheads="1"/>
              </p:cNvSpPr>
              <p:nvPr/>
            </p:nvSpPr>
            <p:spPr bwMode="auto">
              <a:xfrm>
                <a:off x="3173"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Oval 9"/>
              <p:cNvSpPr>
                <a:spLocks noChangeArrowheads="1"/>
              </p:cNvSpPr>
              <p:nvPr/>
            </p:nvSpPr>
            <p:spPr bwMode="auto">
              <a:xfrm>
                <a:off x="3627"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Oval 10"/>
              <p:cNvSpPr>
                <a:spLocks noChangeArrowheads="1"/>
              </p:cNvSpPr>
              <p:nvPr/>
            </p:nvSpPr>
            <p:spPr bwMode="auto">
              <a:xfrm>
                <a:off x="4080"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11"/>
              <p:cNvSpPr>
                <a:spLocks noChangeArrowheads="1"/>
              </p:cNvSpPr>
              <p:nvPr/>
            </p:nvSpPr>
            <p:spPr bwMode="auto">
              <a:xfrm>
                <a:off x="4534"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12"/>
              <p:cNvSpPr>
                <a:spLocks noChangeArrowheads="1"/>
              </p:cNvSpPr>
              <p:nvPr/>
            </p:nvSpPr>
            <p:spPr bwMode="auto">
              <a:xfrm>
                <a:off x="4987"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1" name="Oval 13"/>
            <p:cNvSpPr>
              <a:spLocks noChangeArrowheads="1"/>
            </p:cNvSpPr>
            <p:nvPr/>
          </p:nvSpPr>
          <p:spPr bwMode="auto">
            <a:xfrm>
              <a:off x="2153" y="749"/>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14"/>
            <p:cNvSpPr>
              <a:spLocks noChangeArrowheads="1"/>
            </p:cNvSpPr>
            <p:nvPr/>
          </p:nvSpPr>
          <p:spPr bwMode="auto">
            <a:xfrm>
              <a:off x="2607" y="749"/>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Oval 15"/>
            <p:cNvSpPr>
              <a:spLocks noChangeArrowheads="1"/>
            </p:cNvSpPr>
            <p:nvPr/>
          </p:nvSpPr>
          <p:spPr bwMode="auto">
            <a:xfrm>
              <a:off x="3060" y="749"/>
              <a:ext cx="163" cy="409"/>
            </a:xfrm>
            <a:prstGeom prst="ellipse">
              <a:avLst/>
            </a:prstGeom>
            <a:gradFill rotWithShape="0">
              <a:gsLst>
                <a:gs pos="0">
                  <a:srgbClr val="FF0000"/>
                </a:gs>
                <a:gs pos="100000">
                  <a:srgbClr val="640000"/>
                </a:gs>
              </a:gsLst>
              <a:path path="shape">
                <a:fillToRect l="50000" t="50000" r="50000" b="50000"/>
              </a:path>
            </a:gradFill>
            <a:ln w="12700">
              <a:solidFill>
                <a:srgbClr val="FF000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Oval 16"/>
            <p:cNvSpPr>
              <a:spLocks noChangeArrowheads="1"/>
            </p:cNvSpPr>
            <p:nvPr/>
          </p:nvSpPr>
          <p:spPr bwMode="auto">
            <a:xfrm>
              <a:off x="3514" y="749"/>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Oval 17"/>
            <p:cNvSpPr>
              <a:spLocks noChangeArrowheads="1"/>
            </p:cNvSpPr>
            <p:nvPr/>
          </p:nvSpPr>
          <p:spPr bwMode="auto">
            <a:xfrm>
              <a:off x="3967" y="749"/>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6" name="Group 18"/>
            <p:cNvGrpSpPr>
              <a:grpSpLocks/>
            </p:cNvGrpSpPr>
            <p:nvPr/>
          </p:nvGrpSpPr>
          <p:grpSpPr bwMode="auto">
            <a:xfrm>
              <a:off x="2153" y="1203"/>
              <a:ext cx="1977" cy="409"/>
              <a:chOff x="3173" y="332"/>
              <a:chExt cx="1977" cy="409"/>
            </a:xfrm>
          </p:grpSpPr>
          <p:sp>
            <p:nvSpPr>
              <p:cNvPr id="39" name="Oval 19"/>
              <p:cNvSpPr>
                <a:spLocks noChangeArrowheads="1"/>
              </p:cNvSpPr>
              <p:nvPr/>
            </p:nvSpPr>
            <p:spPr bwMode="auto">
              <a:xfrm>
                <a:off x="3173"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20"/>
              <p:cNvSpPr>
                <a:spLocks noChangeArrowheads="1"/>
              </p:cNvSpPr>
              <p:nvPr/>
            </p:nvSpPr>
            <p:spPr bwMode="auto">
              <a:xfrm>
                <a:off x="3627"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Oval 21"/>
              <p:cNvSpPr>
                <a:spLocks noChangeArrowheads="1"/>
              </p:cNvSpPr>
              <p:nvPr/>
            </p:nvSpPr>
            <p:spPr bwMode="auto">
              <a:xfrm>
                <a:off x="4080"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Oval 22"/>
              <p:cNvSpPr>
                <a:spLocks noChangeArrowheads="1"/>
              </p:cNvSpPr>
              <p:nvPr/>
            </p:nvSpPr>
            <p:spPr bwMode="auto">
              <a:xfrm>
                <a:off x="4534"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Oval 23"/>
              <p:cNvSpPr>
                <a:spLocks noChangeArrowheads="1"/>
              </p:cNvSpPr>
              <p:nvPr/>
            </p:nvSpPr>
            <p:spPr bwMode="auto">
              <a:xfrm>
                <a:off x="4987" y="332"/>
                <a:ext cx="163" cy="409"/>
              </a:xfrm>
              <a:prstGeom prst="ellipse">
                <a:avLst/>
              </a:prstGeom>
              <a:gradFill rotWithShape="0">
                <a:gsLst>
                  <a:gs pos="0">
                    <a:srgbClr val="009999"/>
                  </a:gs>
                  <a:gs pos="100000">
                    <a:srgbClr val="003C3C"/>
                  </a:gs>
                </a:gsLst>
                <a:path path="shape">
                  <a:fillToRect l="50000" t="50000" r="50000" b="50000"/>
                </a:path>
              </a:gradFill>
              <a:ln w="12700">
                <a:solidFill>
                  <a:srgbClr val="00808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7" name="Line 24"/>
            <p:cNvSpPr>
              <a:spLocks noChangeShapeType="1"/>
            </p:cNvSpPr>
            <p:nvPr/>
          </p:nvSpPr>
          <p:spPr bwMode="auto">
            <a:xfrm>
              <a:off x="3216" y="948"/>
              <a:ext cx="15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 name="Line 25"/>
            <p:cNvSpPr>
              <a:spLocks noChangeShapeType="1"/>
            </p:cNvSpPr>
            <p:nvPr/>
          </p:nvSpPr>
          <p:spPr bwMode="auto">
            <a:xfrm flipH="1">
              <a:off x="2898" y="948"/>
              <a:ext cx="15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aphicFrame>
        <p:nvGraphicFramePr>
          <p:cNvPr id="49" name="Object 2"/>
          <p:cNvGraphicFramePr>
            <a:graphicFrameLocks noChangeAspect="1"/>
          </p:cNvGraphicFramePr>
          <p:nvPr>
            <p:extLst>
              <p:ext uri="{D42A27DB-BD31-4B8C-83A1-F6EECF244321}">
                <p14:modId xmlns:p14="http://schemas.microsoft.com/office/powerpoint/2010/main" val="1146645450"/>
              </p:ext>
            </p:extLst>
          </p:nvPr>
        </p:nvGraphicFramePr>
        <p:xfrm>
          <a:off x="3012874" y="1894248"/>
          <a:ext cx="2901950" cy="1177925"/>
        </p:xfrm>
        <a:graphic>
          <a:graphicData uri="http://schemas.openxmlformats.org/presentationml/2006/ole">
            <mc:AlternateContent xmlns:mc="http://schemas.openxmlformats.org/markup-compatibility/2006">
              <mc:Choice xmlns:v="urn:schemas-microsoft-com:vml" Requires="v">
                <p:oleObj spid="_x0000_s350402" name="公式" r:id="rId3" imgW="1040948" imgH="393529" progId="Equation.3">
                  <p:embed/>
                </p:oleObj>
              </mc:Choice>
              <mc:Fallback>
                <p:oleObj name="公式" r:id="rId3" imgW="1040948" imgH="393529" progId="Equation.3">
                  <p:embed/>
                  <p:pic>
                    <p:nvPicPr>
                      <p:cNvPr id="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874" y="1894248"/>
                        <a:ext cx="290195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 name="Text Box 3"/>
          <p:cNvSpPr txBox="1">
            <a:spLocks noChangeArrowheads="1"/>
          </p:cNvSpPr>
          <p:nvPr/>
        </p:nvSpPr>
        <p:spPr bwMode="auto">
          <a:xfrm>
            <a:off x="2447724" y="2937235"/>
            <a:ext cx="2133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C00000"/>
                </a:solidFill>
                <a:latin typeface="宋体" panose="02010600030101010101" pitchFamily="2" charset="-122"/>
              </a:rPr>
              <a:t>哈密顿算符</a:t>
            </a:r>
          </a:p>
        </p:txBody>
      </p:sp>
      <p:sp>
        <p:nvSpPr>
          <p:cNvPr id="51" name="Text Box 4"/>
          <p:cNvSpPr txBox="1">
            <a:spLocks noChangeArrowheads="1"/>
          </p:cNvSpPr>
          <p:nvPr/>
        </p:nvSpPr>
        <p:spPr bwMode="auto">
          <a:xfrm>
            <a:off x="2427086" y="4780323"/>
            <a:ext cx="3074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00000"/>
                </a:solidFill>
                <a:latin typeface="宋体" panose="02010600030101010101" pitchFamily="2" charset="-122"/>
              </a:rPr>
              <a:t>定态薛定谔方程</a:t>
            </a:r>
          </a:p>
        </p:txBody>
      </p:sp>
      <p:graphicFrame>
        <p:nvGraphicFramePr>
          <p:cNvPr id="52" name="Object 27"/>
          <p:cNvGraphicFramePr>
            <a:graphicFrameLocks noChangeAspect="1"/>
          </p:cNvGraphicFramePr>
          <p:nvPr>
            <p:extLst>
              <p:ext uri="{D42A27DB-BD31-4B8C-83A1-F6EECF244321}">
                <p14:modId xmlns:p14="http://schemas.microsoft.com/office/powerpoint/2010/main" val="3765903896"/>
              </p:ext>
            </p:extLst>
          </p:nvPr>
        </p:nvGraphicFramePr>
        <p:xfrm>
          <a:off x="2900161" y="3405546"/>
          <a:ext cx="4370388" cy="1262062"/>
        </p:xfrm>
        <a:graphic>
          <a:graphicData uri="http://schemas.openxmlformats.org/presentationml/2006/ole">
            <mc:AlternateContent xmlns:mc="http://schemas.openxmlformats.org/markup-compatibility/2006">
              <mc:Choice xmlns:v="urn:schemas-microsoft-com:vml" Requires="v">
                <p:oleObj spid="_x0000_s350403" name="公式" r:id="rId5" imgW="1574640" imgH="419040" progId="Equation.3">
                  <p:embed/>
                </p:oleObj>
              </mc:Choice>
              <mc:Fallback>
                <p:oleObj name="公式" r:id="rId5" imgW="1574640" imgH="419040" progId="Equation.3">
                  <p:embed/>
                  <p:pic>
                    <p:nvPicPr>
                      <p:cNvPr id="27" name="Object 27"/>
                      <p:cNvPicPr>
                        <a:picLocks noChangeAspect="1" noChangeArrowheads="1"/>
                      </p:cNvPicPr>
                      <p:nvPr/>
                    </p:nvPicPr>
                    <p:blipFill>
                      <a:blip r:embed="rId6"/>
                      <a:srcRect/>
                      <a:stretch>
                        <a:fillRect/>
                      </a:stretch>
                    </p:blipFill>
                    <p:spPr bwMode="auto">
                      <a:xfrm>
                        <a:off x="2900161" y="3405546"/>
                        <a:ext cx="4370388" cy="126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 name="Object 28"/>
          <p:cNvGraphicFramePr>
            <a:graphicFrameLocks noChangeAspect="1"/>
          </p:cNvGraphicFramePr>
          <p:nvPr>
            <p:extLst>
              <p:ext uri="{D42A27DB-BD31-4B8C-83A1-F6EECF244321}">
                <p14:modId xmlns:p14="http://schemas.microsoft.com/office/powerpoint/2010/main" val="386932000"/>
              </p:ext>
            </p:extLst>
          </p:nvPr>
        </p:nvGraphicFramePr>
        <p:xfrm>
          <a:off x="2339359" y="5187950"/>
          <a:ext cx="7767638" cy="1670050"/>
        </p:xfrm>
        <a:graphic>
          <a:graphicData uri="http://schemas.openxmlformats.org/presentationml/2006/ole">
            <mc:AlternateContent xmlns:mc="http://schemas.openxmlformats.org/markup-compatibility/2006">
              <mc:Choice xmlns:v="urn:schemas-microsoft-com:vml" Requires="v">
                <p:oleObj spid="_x0000_s350404" name="公式" r:id="rId7" imgW="2298600" imgH="482400" progId="Equation.3">
                  <p:embed/>
                </p:oleObj>
              </mc:Choice>
              <mc:Fallback>
                <p:oleObj name="公式" r:id="rId7" imgW="2298600" imgH="482400" progId="Equation.3">
                  <p:embed/>
                  <p:pic>
                    <p:nvPicPr>
                      <p:cNvPr id="28" name="Object 28"/>
                      <p:cNvPicPr>
                        <a:picLocks noChangeAspect="1" noChangeArrowheads="1"/>
                      </p:cNvPicPr>
                      <p:nvPr/>
                    </p:nvPicPr>
                    <p:blipFill>
                      <a:blip r:embed="rId8"/>
                      <a:srcRect/>
                      <a:stretch>
                        <a:fillRect/>
                      </a:stretch>
                    </p:blipFill>
                    <p:spPr bwMode="auto">
                      <a:xfrm>
                        <a:off x="2339359" y="5187950"/>
                        <a:ext cx="7767638"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4844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500"/>
                            </p:stCondLst>
                            <p:childTnLst>
                              <p:par>
                                <p:cTn id="19" presetID="22" presetClass="entr" presetSubtype="8" fill="hold" nodeType="afterEffect">
                                  <p:stCondLst>
                                    <p:cond delay="100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500"/>
                                        <p:tgtEl>
                                          <p:spTgt spid="4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left)">
                                      <p:cBhvr>
                                        <p:cTn id="26" dur="500"/>
                                        <p:tgtEl>
                                          <p:spTgt spid="50"/>
                                        </p:tgtEl>
                                      </p:cBhvr>
                                    </p:animEffect>
                                  </p:childTnLst>
                                </p:cTn>
                              </p:par>
                            </p:childTnLst>
                          </p:cTn>
                        </p:par>
                        <p:par>
                          <p:cTn id="27" fill="hold">
                            <p:stCondLst>
                              <p:cond delay="500"/>
                            </p:stCondLst>
                            <p:childTnLst>
                              <p:par>
                                <p:cTn id="28" presetID="22" presetClass="entr" presetSubtype="8" fill="hold" nodeType="afterEffect">
                                  <p:stCondLst>
                                    <p:cond delay="100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left)">
                                      <p:cBhvr>
                                        <p:cTn id="35" dur="500"/>
                                        <p:tgtEl>
                                          <p:spTgt spid="51"/>
                                        </p:tgtEl>
                                      </p:cBhvr>
                                    </p:animEffect>
                                  </p:childTnLst>
                                </p:cTn>
                              </p:par>
                            </p:childTnLst>
                          </p:cTn>
                        </p:par>
                        <p:par>
                          <p:cTn id="36" fill="hold">
                            <p:stCondLst>
                              <p:cond delay="500"/>
                            </p:stCondLst>
                            <p:childTnLst>
                              <p:par>
                                <p:cTn id="37" presetID="22" presetClass="entr" presetSubtype="8" fill="hold" nodeType="afterEffect">
                                  <p:stCondLst>
                                    <p:cond delay="1000"/>
                                  </p:stCondLst>
                                  <p:childTnLst>
                                    <p:set>
                                      <p:cBhvr>
                                        <p:cTn id="38" dur="1" fill="hold">
                                          <p:stCondLst>
                                            <p:cond delay="0"/>
                                          </p:stCondLst>
                                        </p:cTn>
                                        <p:tgtEl>
                                          <p:spTgt spid="53"/>
                                        </p:tgtEl>
                                        <p:attrNameLst>
                                          <p:attrName>style.visibility</p:attrName>
                                        </p:attrNameLst>
                                      </p:cBhvr>
                                      <p:to>
                                        <p:strVal val="visible"/>
                                      </p:to>
                                    </p:set>
                                    <p:animEffect transition="in" filter="wipe(left)">
                                      <p:cBhvr>
                                        <p:cTn id="3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26" grpId="0" autoUpdateAnimBg="0"/>
      <p:bldP spid="50" grpId="0" autoUpdateAnimBg="0"/>
      <p:bldP spid="5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extLst>
              <p:ext uri="{D42A27DB-BD31-4B8C-83A1-F6EECF244321}">
                <p14:modId xmlns:p14="http://schemas.microsoft.com/office/powerpoint/2010/main" val="2827312283"/>
              </p:ext>
            </p:extLst>
          </p:nvPr>
        </p:nvGraphicFramePr>
        <p:xfrm>
          <a:off x="5716670" y="1203098"/>
          <a:ext cx="3571335" cy="1237917"/>
        </p:xfrm>
        <a:graphic>
          <a:graphicData uri="http://schemas.openxmlformats.org/presentationml/2006/ole">
            <mc:AlternateContent xmlns:mc="http://schemas.openxmlformats.org/markup-compatibility/2006">
              <mc:Choice xmlns:v="urn:schemas-microsoft-com:vml" Requires="v">
                <p:oleObj spid="_x0000_s351819" name="公式" r:id="rId3" imgW="1384200" imgH="482400" progId="Equation.3">
                  <p:embed/>
                </p:oleObj>
              </mc:Choice>
              <mc:Fallback>
                <p:oleObj name="公式" r:id="rId3" imgW="1384200" imgH="482400" progId="Equation.3">
                  <p:embed/>
                  <p:pic>
                    <p:nvPicPr>
                      <p:cNvPr id="2" name="Object 8"/>
                      <p:cNvPicPr>
                        <a:picLocks noChangeAspect="1" noChangeArrowheads="1"/>
                      </p:cNvPicPr>
                      <p:nvPr/>
                    </p:nvPicPr>
                    <p:blipFill>
                      <a:blip r:embed="rId4"/>
                      <a:srcRect/>
                      <a:stretch>
                        <a:fillRect/>
                      </a:stretch>
                    </p:blipFill>
                    <p:spPr bwMode="auto">
                      <a:xfrm>
                        <a:off x="5716670" y="1203098"/>
                        <a:ext cx="3571335" cy="1237917"/>
                      </a:xfrm>
                      <a:prstGeom prst="rect">
                        <a:avLst/>
                      </a:prstGeom>
                      <a:noFill/>
                      <a:ln>
                        <a:noFill/>
                      </a:ln>
                      <a:effectLst/>
                      <a:extLst/>
                    </p:spPr>
                  </p:pic>
                </p:oleObj>
              </mc:Fallback>
            </mc:AlternateContent>
          </a:graphicData>
        </a:graphic>
      </p:graphicFrame>
      <p:graphicFrame>
        <p:nvGraphicFramePr>
          <p:cNvPr id="3" name="Object 28"/>
          <p:cNvGraphicFramePr>
            <a:graphicFrameLocks noChangeAspect="1"/>
          </p:cNvGraphicFramePr>
          <p:nvPr>
            <p:extLst>
              <p:ext uri="{D42A27DB-BD31-4B8C-83A1-F6EECF244321}">
                <p14:modId xmlns:p14="http://schemas.microsoft.com/office/powerpoint/2010/main" val="3489513316"/>
              </p:ext>
            </p:extLst>
          </p:nvPr>
        </p:nvGraphicFramePr>
        <p:xfrm>
          <a:off x="5016839" y="163781"/>
          <a:ext cx="5434090" cy="1168335"/>
        </p:xfrm>
        <a:graphic>
          <a:graphicData uri="http://schemas.openxmlformats.org/presentationml/2006/ole">
            <mc:AlternateContent xmlns:mc="http://schemas.openxmlformats.org/markup-compatibility/2006">
              <mc:Choice xmlns:v="urn:schemas-microsoft-com:vml" Requires="v">
                <p:oleObj spid="_x0000_s351820" name="公式" r:id="rId5" imgW="2298600" imgH="482400" progId="Equation.3">
                  <p:embed/>
                </p:oleObj>
              </mc:Choice>
              <mc:Fallback>
                <p:oleObj name="公式" r:id="rId5" imgW="2298600" imgH="482400" progId="Equation.3">
                  <p:embed/>
                  <p:pic>
                    <p:nvPicPr>
                      <p:cNvPr id="3" name="Object 28"/>
                      <p:cNvPicPr>
                        <a:picLocks noChangeAspect="1" noChangeArrowheads="1"/>
                      </p:cNvPicPr>
                      <p:nvPr/>
                    </p:nvPicPr>
                    <p:blipFill>
                      <a:blip r:embed="rId6"/>
                      <a:srcRect/>
                      <a:stretch>
                        <a:fillRect/>
                      </a:stretch>
                    </p:blipFill>
                    <p:spPr bwMode="auto">
                      <a:xfrm>
                        <a:off x="5016839" y="163781"/>
                        <a:ext cx="5434090" cy="1168335"/>
                      </a:xfrm>
                      <a:prstGeom prst="rect">
                        <a:avLst/>
                      </a:prstGeom>
                      <a:noFill/>
                      <a:ln>
                        <a:noFill/>
                      </a:ln>
                      <a:effectLst/>
                      <a:extLst/>
                    </p:spPr>
                  </p:pic>
                </p:oleObj>
              </mc:Fallback>
            </mc:AlternateContent>
          </a:graphicData>
        </a:graphic>
      </p:graphicFrame>
      <p:pic>
        <p:nvPicPr>
          <p:cNvPr id="4" name="Picture 24" descr="4C70BBA977B88F3DF7393CB7443DAF2A"/>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274435" y="940003"/>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955443" y="316536"/>
            <a:ext cx="3061397" cy="1384995"/>
          </a:xfrm>
          <a:prstGeom prst="rect">
            <a:avLst/>
          </a:prstGeom>
        </p:spPr>
        <p:txBody>
          <a:bodyPr wrap="square">
            <a:spAutoFit/>
          </a:bodyPr>
          <a:lstStyle/>
          <a:p>
            <a:r>
              <a:rPr lang="en-US" altLang="zh-CN" sz="2800" b="1" dirty="0">
                <a:solidFill>
                  <a:srgbClr val="FF0000"/>
                </a:solidFill>
                <a:latin typeface="宋体" panose="02010600030101010101" pitchFamily="2" charset="-122"/>
              </a:rPr>
              <a:t>【</a:t>
            </a:r>
            <a:r>
              <a:rPr lang="zh-CN" altLang="en-US" sz="2800" b="1" dirty="0">
                <a:solidFill>
                  <a:srgbClr val="FF0000"/>
                </a:solidFill>
                <a:latin typeface="宋体" panose="02010600030101010101" pitchFamily="2" charset="-122"/>
              </a:rPr>
              <a:t>课堂练习</a:t>
            </a:r>
            <a:r>
              <a:rPr lang="en-US" altLang="zh-CN" sz="2800" b="1" dirty="0">
                <a:solidFill>
                  <a:srgbClr val="FF0000"/>
                </a:solidFill>
                <a:latin typeface="宋体" panose="02010600030101010101" pitchFamily="2" charset="-122"/>
              </a:rPr>
              <a:t>】</a:t>
            </a:r>
            <a:r>
              <a:rPr kumimoji="1" lang="zh-CN" altLang="en-US" sz="2800" b="1" dirty="0">
                <a:solidFill>
                  <a:srgbClr val="0000FF"/>
                </a:solidFill>
                <a:latin typeface="Symbol" panose="05050102010706020507" pitchFamily="18" charset="2"/>
              </a:rPr>
              <a:t>已知一维谐振子</a:t>
            </a:r>
            <a:r>
              <a:rPr kumimoji="1" lang="zh-CN" altLang="en-US" sz="2800" b="1" dirty="0">
                <a:solidFill>
                  <a:srgbClr val="0000FF"/>
                </a:solidFill>
                <a:latin typeface="宋体" panose="02010600030101010101" pitchFamily="2" charset="-122"/>
              </a:rPr>
              <a:t>定态薛定谔方程及</a:t>
            </a:r>
            <a:r>
              <a:rPr kumimoji="1" lang="zh-CN" altLang="en-US" sz="2800" b="1" dirty="0">
                <a:solidFill>
                  <a:srgbClr val="FF0066"/>
                </a:solidFill>
              </a:rPr>
              <a:t>波函数</a:t>
            </a:r>
            <a:endParaRPr kumimoji="1" lang="zh-CN" altLang="en-US" sz="2800" b="1" dirty="0">
              <a:solidFill>
                <a:srgbClr val="FF0066"/>
              </a:solidFill>
              <a:latin typeface="宋体" panose="02010600030101010101" pitchFamily="2" charset="-122"/>
            </a:endParaRPr>
          </a:p>
        </p:txBody>
      </p:sp>
      <p:sp>
        <p:nvSpPr>
          <p:cNvPr id="6" name="Text Box 4"/>
          <p:cNvSpPr txBox="1">
            <a:spLocks noChangeArrowheads="1"/>
          </p:cNvSpPr>
          <p:nvPr/>
        </p:nvSpPr>
        <p:spPr bwMode="auto">
          <a:xfrm>
            <a:off x="2203532" y="1659584"/>
            <a:ext cx="3074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00000"/>
                </a:solidFill>
                <a:latin typeface="宋体" panose="02010600030101010101" pitchFamily="2" charset="-122"/>
                <a:sym typeface="Symbol" panose="05050102010706020507" pitchFamily="18" charset="2"/>
              </a:rPr>
              <a:t></a:t>
            </a:r>
            <a:r>
              <a:rPr kumimoji="1" lang="en-US" altLang="zh-CN" sz="2800" dirty="0">
                <a:solidFill>
                  <a:srgbClr val="C00000"/>
                </a:solidFill>
                <a:latin typeface="宋体" panose="02010600030101010101" pitchFamily="2" charset="-122"/>
                <a:sym typeface="Symbol" panose="05050102010706020507" pitchFamily="18" charset="2"/>
              </a:rPr>
              <a:t>=____,</a:t>
            </a:r>
            <a:r>
              <a:rPr kumimoji="1" lang="en-US" altLang="zh-CN" sz="2800" dirty="0">
                <a:solidFill>
                  <a:srgbClr val="009900"/>
                </a:solidFill>
                <a:latin typeface="宋体" panose="02010600030101010101" pitchFamily="2" charset="-122"/>
                <a:sym typeface="Symbol" panose="05050102010706020507" pitchFamily="18" charset="2"/>
              </a:rPr>
              <a:t>E=______</a:t>
            </a:r>
            <a:endParaRPr kumimoji="1" lang="zh-CN" altLang="en-US" sz="2800" dirty="0">
              <a:solidFill>
                <a:srgbClr val="009900"/>
              </a:solidFill>
              <a:latin typeface="宋体" panose="02010600030101010101" pitchFamily="2" charset="-122"/>
            </a:endParaRPr>
          </a:p>
        </p:txBody>
      </p:sp>
      <p:graphicFrame>
        <p:nvGraphicFramePr>
          <p:cNvPr id="7" name="Object 28"/>
          <p:cNvGraphicFramePr>
            <a:graphicFrameLocks noChangeAspect="1"/>
          </p:cNvGraphicFramePr>
          <p:nvPr>
            <p:extLst>
              <p:ext uri="{D42A27DB-BD31-4B8C-83A1-F6EECF244321}">
                <p14:modId xmlns:p14="http://schemas.microsoft.com/office/powerpoint/2010/main" val="1870850781"/>
              </p:ext>
            </p:extLst>
          </p:nvPr>
        </p:nvGraphicFramePr>
        <p:xfrm>
          <a:off x="2041525" y="2463801"/>
          <a:ext cx="8301038" cy="1285875"/>
        </p:xfrm>
        <a:graphic>
          <a:graphicData uri="http://schemas.openxmlformats.org/presentationml/2006/ole">
            <mc:AlternateContent xmlns:mc="http://schemas.openxmlformats.org/markup-compatibility/2006">
              <mc:Choice xmlns:v="urn:schemas-microsoft-com:vml" Requires="v">
                <p:oleObj spid="_x0000_s351821" name="公式" r:id="rId8" imgW="3085920" imgH="482400" progId="Equation.3">
                  <p:embed/>
                </p:oleObj>
              </mc:Choice>
              <mc:Fallback>
                <p:oleObj name="公式" r:id="rId8" imgW="3085920" imgH="482400" progId="Equation.3">
                  <p:embed/>
                  <p:pic>
                    <p:nvPicPr>
                      <p:cNvPr id="9" name="Object 28"/>
                      <p:cNvPicPr>
                        <a:picLocks noChangeAspect="1" noChangeArrowheads="1"/>
                      </p:cNvPicPr>
                      <p:nvPr/>
                    </p:nvPicPr>
                    <p:blipFill>
                      <a:blip r:embed="rId9"/>
                      <a:srcRect/>
                      <a:stretch>
                        <a:fillRect/>
                      </a:stretch>
                    </p:blipFill>
                    <p:spPr bwMode="auto">
                      <a:xfrm>
                        <a:off x="2041525" y="2463801"/>
                        <a:ext cx="8301038" cy="1285875"/>
                      </a:xfrm>
                      <a:prstGeom prst="rect">
                        <a:avLst/>
                      </a:prstGeom>
                      <a:noFill/>
                      <a:ln>
                        <a:noFill/>
                      </a:ln>
                      <a:effectLst/>
                      <a:extLst/>
                    </p:spPr>
                  </p:pic>
                </p:oleObj>
              </mc:Fallback>
            </mc:AlternateContent>
          </a:graphicData>
        </a:graphic>
      </p:graphicFrame>
      <p:graphicFrame>
        <p:nvGraphicFramePr>
          <p:cNvPr id="8" name="Object 28"/>
          <p:cNvGraphicFramePr>
            <a:graphicFrameLocks noChangeAspect="1"/>
          </p:cNvGraphicFramePr>
          <p:nvPr>
            <p:extLst>
              <p:ext uri="{D42A27DB-BD31-4B8C-83A1-F6EECF244321}">
                <p14:modId xmlns:p14="http://schemas.microsoft.com/office/powerpoint/2010/main" val="1446170199"/>
              </p:ext>
            </p:extLst>
          </p:nvPr>
        </p:nvGraphicFramePr>
        <p:xfrm>
          <a:off x="1898651" y="3743326"/>
          <a:ext cx="4422775" cy="1152525"/>
        </p:xfrm>
        <a:graphic>
          <a:graphicData uri="http://schemas.openxmlformats.org/presentationml/2006/ole">
            <mc:AlternateContent xmlns:mc="http://schemas.openxmlformats.org/markup-compatibility/2006">
              <mc:Choice xmlns:v="urn:schemas-microsoft-com:vml" Requires="v">
                <p:oleObj spid="_x0000_s351822" name="公式" r:id="rId10" imgW="1562040" imgH="419040" progId="Equation.3">
                  <p:embed/>
                </p:oleObj>
              </mc:Choice>
              <mc:Fallback>
                <p:oleObj name="公式" r:id="rId10" imgW="1562040" imgH="419040" progId="Equation.3">
                  <p:embed/>
                  <p:pic>
                    <p:nvPicPr>
                      <p:cNvPr id="10" name="Object 28"/>
                      <p:cNvPicPr>
                        <a:picLocks noChangeAspect="1" noChangeArrowheads="1"/>
                      </p:cNvPicPr>
                      <p:nvPr/>
                    </p:nvPicPr>
                    <p:blipFill>
                      <a:blip r:embed="rId11"/>
                      <a:srcRect/>
                      <a:stretch>
                        <a:fillRect/>
                      </a:stretch>
                    </p:blipFill>
                    <p:spPr bwMode="auto">
                      <a:xfrm>
                        <a:off x="1898651" y="3743326"/>
                        <a:ext cx="4422775" cy="1152525"/>
                      </a:xfrm>
                      <a:prstGeom prst="rect">
                        <a:avLst/>
                      </a:prstGeom>
                      <a:noFill/>
                      <a:ln>
                        <a:noFill/>
                      </a:ln>
                      <a:effectLst/>
                      <a:extLst/>
                    </p:spPr>
                  </p:pic>
                </p:oleObj>
              </mc:Fallback>
            </mc:AlternateContent>
          </a:graphicData>
        </a:graphic>
      </p:graphicFrame>
      <p:graphicFrame>
        <p:nvGraphicFramePr>
          <p:cNvPr id="9" name="Object 28"/>
          <p:cNvGraphicFramePr>
            <a:graphicFrameLocks noChangeAspect="1"/>
          </p:cNvGraphicFramePr>
          <p:nvPr>
            <p:extLst>
              <p:ext uri="{D42A27DB-BD31-4B8C-83A1-F6EECF244321}">
                <p14:modId xmlns:p14="http://schemas.microsoft.com/office/powerpoint/2010/main" val="2716559632"/>
              </p:ext>
            </p:extLst>
          </p:nvPr>
        </p:nvGraphicFramePr>
        <p:xfrm>
          <a:off x="6346825" y="3736976"/>
          <a:ext cx="3646488" cy="1154113"/>
        </p:xfrm>
        <a:graphic>
          <a:graphicData uri="http://schemas.openxmlformats.org/presentationml/2006/ole">
            <mc:AlternateContent xmlns:mc="http://schemas.openxmlformats.org/markup-compatibility/2006">
              <mc:Choice xmlns:v="urn:schemas-microsoft-com:vml" Requires="v">
                <p:oleObj spid="_x0000_s351823" name="公式" r:id="rId12" imgW="1396800" imgH="431640" progId="Equation.3">
                  <p:embed/>
                </p:oleObj>
              </mc:Choice>
              <mc:Fallback>
                <p:oleObj name="公式" r:id="rId12" imgW="1396800" imgH="431640" progId="Equation.3">
                  <p:embed/>
                  <p:pic>
                    <p:nvPicPr>
                      <p:cNvPr id="12" name="Object 28"/>
                      <p:cNvPicPr>
                        <a:picLocks noChangeAspect="1" noChangeArrowheads="1"/>
                      </p:cNvPicPr>
                      <p:nvPr/>
                    </p:nvPicPr>
                    <p:blipFill>
                      <a:blip r:embed="rId13"/>
                      <a:srcRect/>
                      <a:stretch>
                        <a:fillRect/>
                      </a:stretch>
                    </p:blipFill>
                    <p:spPr bwMode="auto">
                      <a:xfrm>
                        <a:off x="6346825" y="3736976"/>
                        <a:ext cx="3646488" cy="1154113"/>
                      </a:xfrm>
                      <a:prstGeom prst="rect">
                        <a:avLst/>
                      </a:prstGeom>
                      <a:noFill/>
                      <a:ln>
                        <a:noFill/>
                      </a:ln>
                      <a:effectLst/>
                      <a:extLst/>
                    </p:spPr>
                  </p:pic>
                </p:oleObj>
              </mc:Fallback>
            </mc:AlternateContent>
          </a:graphicData>
        </a:graphic>
      </p:graphicFrame>
      <p:sp>
        <p:nvSpPr>
          <p:cNvPr id="10" name="AutoShape 8"/>
          <p:cNvSpPr>
            <a:spLocks noChangeArrowheads="1"/>
          </p:cNvSpPr>
          <p:nvPr/>
        </p:nvSpPr>
        <p:spPr bwMode="auto">
          <a:xfrm>
            <a:off x="2239250" y="5384330"/>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123255171"/>
              </p:ext>
            </p:extLst>
          </p:nvPr>
        </p:nvGraphicFramePr>
        <p:xfrm>
          <a:off x="3330576" y="4887914"/>
          <a:ext cx="1560513" cy="992187"/>
        </p:xfrm>
        <a:graphic>
          <a:graphicData uri="http://schemas.openxmlformats.org/presentationml/2006/ole">
            <mc:AlternateContent xmlns:mc="http://schemas.openxmlformats.org/markup-compatibility/2006">
              <mc:Choice xmlns:v="urn:schemas-microsoft-com:vml" Requires="v">
                <p:oleObj spid="_x0000_s351824" name="公式" r:id="rId14" imgW="660240" imgH="419040" progId="Equation.3">
                  <p:embed/>
                </p:oleObj>
              </mc:Choice>
              <mc:Fallback>
                <p:oleObj name="公式" r:id="rId14" imgW="660240" imgH="419040" progId="Equation.3">
                  <p:embed/>
                  <p:pic>
                    <p:nvPicPr>
                      <p:cNvPr id="14" name="对象 13"/>
                      <p:cNvPicPr/>
                      <p:nvPr/>
                    </p:nvPicPr>
                    <p:blipFill>
                      <a:blip r:embed="rId15"/>
                      <a:stretch>
                        <a:fillRect/>
                      </a:stretch>
                    </p:blipFill>
                    <p:spPr>
                      <a:xfrm>
                        <a:off x="3330576" y="4887914"/>
                        <a:ext cx="1560513" cy="992187"/>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609049618"/>
              </p:ext>
            </p:extLst>
          </p:nvPr>
        </p:nvGraphicFramePr>
        <p:xfrm>
          <a:off x="5638084" y="4825214"/>
          <a:ext cx="2093229" cy="934365"/>
        </p:xfrm>
        <a:graphic>
          <a:graphicData uri="http://schemas.openxmlformats.org/presentationml/2006/ole">
            <mc:AlternateContent xmlns:mc="http://schemas.openxmlformats.org/markup-compatibility/2006">
              <mc:Choice xmlns:v="urn:schemas-microsoft-com:vml" Requires="v">
                <p:oleObj spid="_x0000_s351825" name="公式" r:id="rId16" imgW="939600" imgH="419040" progId="Equation.3">
                  <p:embed/>
                </p:oleObj>
              </mc:Choice>
              <mc:Fallback>
                <p:oleObj name="公式" r:id="rId16" imgW="939600" imgH="419040" progId="Equation.3">
                  <p:embed/>
                  <p:pic>
                    <p:nvPicPr>
                      <p:cNvPr id="15" name="对象 14"/>
                      <p:cNvPicPr/>
                      <p:nvPr/>
                    </p:nvPicPr>
                    <p:blipFill>
                      <a:blip r:embed="rId17"/>
                      <a:stretch>
                        <a:fillRect/>
                      </a:stretch>
                    </p:blipFill>
                    <p:spPr>
                      <a:xfrm>
                        <a:off x="5638084" y="4825214"/>
                        <a:ext cx="2093229" cy="934365"/>
                      </a:xfrm>
                      <a:prstGeom prst="rect">
                        <a:avLst/>
                      </a:prstGeom>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610319672"/>
              </p:ext>
            </p:extLst>
          </p:nvPr>
        </p:nvGraphicFramePr>
        <p:xfrm>
          <a:off x="4338684" y="5772060"/>
          <a:ext cx="1355377" cy="1033490"/>
        </p:xfrm>
        <a:graphic>
          <a:graphicData uri="http://schemas.openxmlformats.org/presentationml/2006/ole">
            <mc:AlternateContent xmlns:mc="http://schemas.openxmlformats.org/markup-compatibility/2006">
              <mc:Choice xmlns:v="urn:schemas-microsoft-com:vml" Requires="v">
                <p:oleObj spid="_x0000_s351826" name="公式" r:id="rId18" imgW="634680" imgH="444240" progId="Equation.3">
                  <p:embed/>
                </p:oleObj>
              </mc:Choice>
              <mc:Fallback>
                <p:oleObj name="公式" r:id="rId18" imgW="634680" imgH="444240" progId="Equation.3">
                  <p:embed/>
                  <p:pic>
                    <p:nvPicPr>
                      <p:cNvPr id="16" name="Object 4"/>
                      <p:cNvPicPr>
                        <a:picLocks noChangeAspect="1" noChangeArrowheads="1"/>
                      </p:cNvPicPr>
                      <p:nvPr/>
                    </p:nvPicPr>
                    <p:blipFill>
                      <a:blip r:embed="rId19"/>
                      <a:srcRect/>
                      <a:stretch>
                        <a:fillRect/>
                      </a:stretch>
                    </p:blipFill>
                    <p:spPr bwMode="auto">
                      <a:xfrm>
                        <a:off x="4338684" y="5772060"/>
                        <a:ext cx="1355377" cy="1033490"/>
                      </a:xfrm>
                      <a:prstGeom prst="rect">
                        <a:avLst/>
                      </a:prstGeom>
                      <a:noFill/>
                      <a:ln>
                        <a:noFill/>
                      </a:ln>
                      <a:effectLst/>
                      <a:extLst/>
                    </p:spPr>
                  </p:pic>
                </p:oleObj>
              </mc:Fallback>
            </mc:AlternateContent>
          </a:graphicData>
        </a:graphic>
      </p:graphicFrame>
      <p:sp>
        <p:nvSpPr>
          <p:cNvPr id="14" name="AutoShape 8"/>
          <p:cNvSpPr>
            <a:spLocks noChangeArrowheads="1"/>
          </p:cNvSpPr>
          <p:nvPr/>
        </p:nvSpPr>
        <p:spPr bwMode="auto">
          <a:xfrm>
            <a:off x="2939393" y="6331395"/>
            <a:ext cx="700143" cy="241182"/>
          </a:xfrm>
          <a:prstGeom prst="rightArrow">
            <a:avLst>
              <a:gd name="adj1" fmla="val 50000"/>
              <a:gd name="adj2" fmla="val 95879"/>
            </a:avLst>
          </a:prstGeom>
          <a:solidFill>
            <a:srgbClr val="00FFFF"/>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 name="Object 3"/>
          <p:cNvGraphicFramePr>
            <a:graphicFrameLocks noChangeAspect="1"/>
          </p:cNvGraphicFramePr>
          <p:nvPr>
            <p:extLst>
              <p:ext uri="{D42A27DB-BD31-4B8C-83A1-F6EECF244321}">
                <p14:modId xmlns:p14="http://schemas.microsoft.com/office/powerpoint/2010/main" val="3047092871"/>
              </p:ext>
            </p:extLst>
          </p:nvPr>
        </p:nvGraphicFramePr>
        <p:xfrm>
          <a:off x="6668532" y="5908291"/>
          <a:ext cx="1062781" cy="761029"/>
        </p:xfrm>
        <a:graphic>
          <a:graphicData uri="http://schemas.openxmlformats.org/presentationml/2006/ole">
            <mc:AlternateContent xmlns:mc="http://schemas.openxmlformats.org/markup-compatibility/2006">
              <mc:Choice xmlns:v="urn:schemas-microsoft-com:vml" Requires="v">
                <p:oleObj spid="_x0000_s351827" name="公式" r:id="rId20" imgW="609480" imgH="393480" progId="Equation.3">
                  <p:embed/>
                </p:oleObj>
              </mc:Choice>
              <mc:Fallback>
                <p:oleObj name="公式" r:id="rId20" imgW="609480" imgH="393480" progId="Equation.3">
                  <p:embed/>
                  <p:pic>
                    <p:nvPicPr>
                      <p:cNvPr id="18" name="Object 3"/>
                      <p:cNvPicPr>
                        <a:picLocks noChangeAspect="1" noChangeArrowheads="1"/>
                      </p:cNvPicPr>
                      <p:nvPr/>
                    </p:nvPicPr>
                    <p:blipFill>
                      <a:blip r:embed="rId21"/>
                      <a:srcRect/>
                      <a:stretch>
                        <a:fillRect/>
                      </a:stretch>
                    </p:blipFill>
                    <p:spPr bwMode="auto">
                      <a:xfrm>
                        <a:off x="6668532" y="5908291"/>
                        <a:ext cx="1062781" cy="76102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2944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fltVal val="0"/>
                                          </p:val>
                                        </p:tav>
                                        <p:tav tm="100000">
                                          <p:val>
                                            <p:strVal val="#ppt_w"/>
                                          </p:val>
                                        </p:tav>
                                      </p:tavLst>
                                    </p:anim>
                                    <p:anim calcmode="lin" valueType="num">
                                      <p:cBhvr>
                                        <p:cTn id="38" dur="1000" fill="hold"/>
                                        <p:tgtEl>
                                          <p:spTgt spid="12"/>
                                        </p:tgtEl>
                                        <p:attrNameLst>
                                          <p:attrName>ppt_h</p:attrName>
                                        </p:attrNameLst>
                                      </p:cBhvr>
                                      <p:tavLst>
                                        <p:tav tm="0">
                                          <p:val>
                                            <p:fltVal val="0"/>
                                          </p:val>
                                        </p:tav>
                                        <p:tav tm="100000">
                                          <p:val>
                                            <p:strVal val="#ppt_h"/>
                                          </p:val>
                                        </p:tav>
                                      </p:tavLst>
                                    </p:anim>
                                    <p:anim calcmode="lin" valueType="num">
                                      <p:cBhvr>
                                        <p:cTn id="39" dur="1000" fill="hold"/>
                                        <p:tgtEl>
                                          <p:spTgt spid="12"/>
                                        </p:tgtEl>
                                        <p:attrNameLst>
                                          <p:attrName>style.rotation</p:attrName>
                                        </p:attrNameLst>
                                      </p:cBhvr>
                                      <p:tavLst>
                                        <p:tav tm="0">
                                          <p:val>
                                            <p:fltVal val="90"/>
                                          </p:val>
                                        </p:tav>
                                        <p:tav tm="100000">
                                          <p:val>
                                            <p:fltVal val="0"/>
                                          </p:val>
                                        </p:tav>
                                      </p:tavLst>
                                    </p:anim>
                                    <p:animEffect transition="in" filter="fade">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1000" fill="hold"/>
                                        <p:tgtEl>
                                          <p:spTgt spid="15"/>
                                        </p:tgtEl>
                                        <p:attrNameLst>
                                          <p:attrName>ppt_w</p:attrName>
                                        </p:attrNameLst>
                                      </p:cBhvr>
                                      <p:tavLst>
                                        <p:tav tm="0">
                                          <p:val>
                                            <p:fltVal val="0"/>
                                          </p:val>
                                        </p:tav>
                                        <p:tav tm="100000">
                                          <p:val>
                                            <p:strVal val="#ppt_w"/>
                                          </p:val>
                                        </p:tav>
                                      </p:tavLst>
                                    </p:anim>
                                    <p:anim calcmode="lin" valueType="num">
                                      <p:cBhvr>
                                        <p:cTn id="58" dur="1000" fill="hold"/>
                                        <p:tgtEl>
                                          <p:spTgt spid="15"/>
                                        </p:tgtEl>
                                        <p:attrNameLst>
                                          <p:attrName>ppt_h</p:attrName>
                                        </p:attrNameLst>
                                      </p:cBhvr>
                                      <p:tavLst>
                                        <p:tav tm="0">
                                          <p:val>
                                            <p:fltVal val="0"/>
                                          </p:val>
                                        </p:tav>
                                        <p:tav tm="100000">
                                          <p:val>
                                            <p:strVal val="#ppt_h"/>
                                          </p:val>
                                        </p:tav>
                                      </p:tavLst>
                                    </p:anim>
                                    <p:anim calcmode="lin" valueType="num">
                                      <p:cBhvr>
                                        <p:cTn id="59" dur="1000" fill="hold"/>
                                        <p:tgtEl>
                                          <p:spTgt spid="15"/>
                                        </p:tgtEl>
                                        <p:attrNameLst>
                                          <p:attrName>style.rotation</p:attrName>
                                        </p:attrNameLst>
                                      </p:cBhvr>
                                      <p:tavLst>
                                        <p:tav tm="0">
                                          <p:val>
                                            <p:fltVal val="90"/>
                                          </p:val>
                                        </p:tav>
                                        <p:tav tm="100000">
                                          <p:val>
                                            <p:fltVal val="0"/>
                                          </p:val>
                                        </p:tav>
                                      </p:tavLst>
                                    </p:anim>
                                    <p:animEffect transition="in" filter="fade">
                                      <p:cBhvr>
                                        <p:cTn id="6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206626" y="1683088"/>
            <a:ext cx="84613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利用级数展开法解该微分方程。波函数满足的自然条件进一步限制了能量</a:t>
            </a:r>
            <a:r>
              <a:rPr kumimoji="1" lang="en-GB" altLang="zh-CN" sz="2800" i="1" dirty="0">
                <a:solidFill>
                  <a:srgbClr val="FF0000"/>
                </a:solidFill>
              </a:rPr>
              <a:t>E</a:t>
            </a:r>
            <a:r>
              <a:rPr kumimoji="1" lang="zh-CN" altLang="en-GB" sz="2800" dirty="0">
                <a:solidFill>
                  <a:srgbClr val="009900"/>
                </a:solidFill>
              </a:rPr>
              <a:t>的取值</a:t>
            </a:r>
            <a:r>
              <a:rPr kumimoji="1" lang="zh-CN" altLang="en-US" sz="2800" dirty="0">
                <a:solidFill>
                  <a:srgbClr val="009900"/>
                </a:solidFill>
              </a:rPr>
              <a:t>。主要结论如下：</a:t>
            </a:r>
          </a:p>
        </p:txBody>
      </p:sp>
      <p:sp>
        <p:nvSpPr>
          <p:cNvPr id="3" name="Rectangle 4"/>
          <p:cNvSpPr>
            <a:spLocks noChangeArrowheads="1"/>
          </p:cNvSpPr>
          <p:nvPr/>
        </p:nvSpPr>
        <p:spPr bwMode="auto">
          <a:xfrm>
            <a:off x="1947863" y="2949913"/>
            <a:ext cx="2527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C00000"/>
                </a:solidFill>
              </a:rPr>
              <a:t> </a:t>
            </a:r>
            <a:r>
              <a:rPr kumimoji="1" lang="zh-CN" altLang="en-GB" sz="2800">
                <a:solidFill>
                  <a:srgbClr val="C00000"/>
                </a:solidFill>
              </a:rPr>
              <a:t>1.  </a:t>
            </a:r>
            <a:r>
              <a:rPr kumimoji="1" lang="zh-CN" altLang="en-US" sz="2800">
                <a:solidFill>
                  <a:srgbClr val="C00000"/>
                </a:solidFill>
              </a:rPr>
              <a:t>谐振子能量</a:t>
            </a:r>
          </a:p>
        </p:txBody>
      </p:sp>
      <p:sp>
        <p:nvSpPr>
          <p:cNvPr id="4" name="Text Box 5"/>
          <p:cNvSpPr txBox="1">
            <a:spLocks noChangeArrowheads="1"/>
          </p:cNvSpPr>
          <p:nvPr/>
        </p:nvSpPr>
        <p:spPr bwMode="auto">
          <a:xfrm>
            <a:off x="2324101" y="5918538"/>
            <a:ext cx="3019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en-US" altLang="zh-CN" sz="2800">
                <a:solidFill>
                  <a:srgbClr val="009900"/>
                </a:solidFill>
              </a:rPr>
              <a:t> </a:t>
            </a:r>
            <a:r>
              <a:rPr kumimoji="1" lang="zh-CN" altLang="en-US" sz="2800">
                <a:solidFill>
                  <a:srgbClr val="009900"/>
                </a:solidFill>
              </a:rPr>
              <a:t>能量间隔均匀： </a:t>
            </a:r>
          </a:p>
        </p:txBody>
      </p:sp>
      <p:graphicFrame>
        <p:nvGraphicFramePr>
          <p:cNvPr id="5" name="Object 6"/>
          <p:cNvGraphicFramePr>
            <a:graphicFrameLocks noChangeAspect="1"/>
          </p:cNvGraphicFramePr>
          <p:nvPr>
            <p:extLst>
              <p:ext uri="{D42A27DB-BD31-4B8C-83A1-F6EECF244321}">
                <p14:modId xmlns:p14="http://schemas.microsoft.com/office/powerpoint/2010/main" val="1975123245"/>
              </p:ext>
            </p:extLst>
          </p:nvPr>
        </p:nvGraphicFramePr>
        <p:xfrm>
          <a:off x="5903913" y="5862973"/>
          <a:ext cx="1905000" cy="679450"/>
        </p:xfrm>
        <a:graphic>
          <a:graphicData uri="http://schemas.openxmlformats.org/presentationml/2006/ole">
            <mc:AlternateContent xmlns:mc="http://schemas.openxmlformats.org/markup-compatibility/2006">
              <mc:Choice xmlns:v="urn:schemas-microsoft-com:vml" Requires="v">
                <p:oleObj spid="_x0000_s352514" name="公式" r:id="rId3" imgW="634725" imgH="228501" progId="Equation.3">
                  <p:embed/>
                </p:oleObj>
              </mc:Choice>
              <mc:Fallback>
                <p:oleObj name="公式" r:id="rId3" imgW="634725" imgH="228501" progId="Equation.3">
                  <p:embed/>
                  <p:pic>
                    <p:nvPicPr>
                      <p:cNvPr id="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913" y="5862973"/>
                        <a:ext cx="19050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2829817905"/>
              </p:ext>
            </p:extLst>
          </p:nvPr>
        </p:nvGraphicFramePr>
        <p:xfrm>
          <a:off x="3435352" y="4107198"/>
          <a:ext cx="2532063" cy="1181100"/>
        </p:xfrm>
        <a:graphic>
          <a:graphicData uri="http://schemas.openxmlformats.org/presentationml/2006/ole">
            <mc:AlternateContent xmlns:mc="http://schemas.openxmlformats.org/markup-compatibility/2006">
              <mc:Choice xmlns:v="urn:schemas-microsoft-com:vml" Requires="v">
                <p:oleObj spid="_x0000_s352515" name="Equation" r:id="rId5" imgW="914290" imgH="323920" progId="Equation.3">
                  <p:embed/>
                </p:oleObj>
              </mc:Choice>
              <mc:Fallback>
                <p:oleObj name="Equation" r:id="rId5" imgW="914290" imgH="323920" progId="Equation.3">
                  <p:embed/>
                  <p:pic>
                    <p:nvPicPr>
                      <p:cNvPr id="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5352" y="4107198"/>
                        <a:ext cx="253206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1145517657"/>
              </p:ext>
            </p:extLst>
          </p:nvPr>
        </p:nvGraphicFramePr>
        <p:xfrm>
          <a:off x="6891340" y="4491373"/>
          <a:ext cx="3303587" cy="571500"/>
        </p:xfrm>
        <a:graphic>
          <a:graphicData uri="http://schemas.openxmlformats.org/presentationml/2006/ole">
            <mc:AlternateContent xmlns:mc="http://schemas.openxmlformats.org/markup-compatibility/2006">
              <mc:Choice xmlns:v="urn:schemas-microsoft-com:vml" Requires="v">
                <p:oleObj spid="_x0000_s352516" name="Equation" r:id="rId7" imgW="723586" imgH="190417" progId="Equation.3">
                  <p:embed/>
                </p:oleObj>
              </mc:Choice>
              <mc:Fallback>
                <p:oleObj name="Equation" r:id="rId7" imgW="723586" imgH="190417" progId="Equation.3">
                  <p:embed/>
                  <p:pic>
                    <p:nvPicPr>
                      <p:cNvPr id="7"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1340" y="4491373"/>
                        <a:ext cx="330358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9"/>
          <p:cNvSpPr>
            <a:spLocks noChangeArrowheads="1"/>
          </p:cNvSpPr>
          <p:nvPr/>
        </p:nvSpPr>
        <p:spPr bwMode="auto">
          <a:xfrm>
            <a:off x="2265363" y="3575388"/>
            <a:ext cx="3162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en-US" altLang="zh-CN" sz="2800" dirty="0"/>
              <a:t> </a:t>
            </a:r>
            <a:r>
              <a:rPr kumimoji="1" lang="zh-CN" altLang="en-US" sz="2800" dirty="0"/>
              <a:t>能量</a:t>
            </a:r>
            <a:r>
              <a:rPr kumimoji="1" lang="en-GB" altLang="zh-CN" sz="2800" i="1" dirty="0">
                <a:solidFill>
                  <a:srgbClr val="FF0000"/>
                </a:solidFill>
              </a:rPr>
              <a:t>E</a:t>
            </a:r>
            <a:r>
              <a:rPr kumimoji="1" lang="zh-CN" altLang="en-GB" sz="2800" dirty="0"/>
              <a:t>是量子化的</a:t>
            </a:r>
            <a:endParaRPr kumimoji="1" lang="zh-CN" altLang="en-US" sz="2800" dirty="0"/>
          </a:p>
        </p:txBody>
      </p:sp>
      <p:graphicFrame>
        <p:nvGraphicFramePr>
          <p:cNvPr id="9" name="Object 11"/>
          <p:cNvGraphicFramePr>
            <a:graphicFrameLocks noChangeAspect="1"/>
          </p:cNvGraphicFramePr>
          <p:nvPr>
            <p:extLst>
              <p:ext uri="{D42A27DB-BD31-4B8C-83A1-F6EECF244321}">
                <p14:modId xmlns:p14="http://schemas.microsoft.com/office/powerpoint/2010/main" val="2216094083"/>
              </p:ext>
            </p:extLst>
          </p:nvPr>
        </p:nvGraphicFramePr>
        <p:xfrm>
          <a:off x="3219450" y="314661"/>
          <a:ext cx="5894388" cy="1255712"/>
        </p:xfrm>
        <a:graphic>
          <a:graphicData uri="http://schemas.openxmlformats.org/presentationml/2006/ole">
            <mc:AlternateContent xmlns:mc="http://schemas.openxmlformats.org/markup-compatibility/2006">
              <mc:Choice xmlns:v="urn:schemas-microsoft-com:vml" Requires="v">
                <p:oleObj spid="_x0000_s352517" name="Equation" r:id="rId9" imgW="1876359" imgH="352533" progId="Equation.3">
                  <p:embed/>
                </p:oleObj>
              </mc:Choice>
              <mc:Fallback>
                <p:oleObj name="Equation" r:id="rId9" imgW="1876359" imgH="352533" progId="Equation.3">
                  <p:embed/>
                  <p:pic>
                    <p:nvPicPr>
                      <p:cNvPr id="9"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9450" y="314661"/>
                        <a:ext cx="5894388" cy="12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5246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left)">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500"/>
                            </p:stCondLst>
                            <p:childTnLst>
                              <p:par>
                                <p:cTn id="29" presetID="22" presetClass="entr" presetSubtype="8" fill="hold" nodeType="afterEffect">
                                  <p:stCondLst>
                                    <p:cond delay="200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wipe(left)">
                                      <p:cBhvr>
                                        <p:cTn id="36" dur="500"/>
                                        <p:tgtEl>
                                          <p:spTgt spid="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P spid="4" grpId="0" build="p" autoUpdateAnimBg="0"/>
      <p:bldP spid="8"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18673" y="647702"/>
            <a:ext cx="477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indent="1016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en-US" altLang="zh-CN" sz="2800" dirty="0">
                <a:solidFill>
                  <a:srgbClr val="0000FF"/>
                </a:solidFill>
                <a:latin typeface="宋体" panose="02010600030101010101" pitchFamily="2" charset="-122"/>
              </a:rPr>
              <a:t> </a:t>
            </a:r>
            <a:r>
              <a:rPr kumimoji="1" lang="zh-CN" altLang="en-US" sz="2800" dirty="0">
                <a:solidFill>
                  <a:srgbClr val="0000FF"/>
                </a:solidFill>
                <a:latin typeface="宋体" panose="02010600030101010101" pitchFamily="2" charset="-122"/>
              </a:rPr>
              <a:t>最低能量</a:t>
            </a:r>
            <a:r>
              <a:rPr kumimoji="1" lang="en-US" altLang="zh-CN" sz="2800" dirty="0">
                <a:solidFill>
                  <a:srgbClr val="0000FF"/>
                </a:solidFill>
                <a:latin typeface="宋体" panose="02010600030101010101" pitchFamily="2" charset="-122"/>
              </a:rPr>
              <a:t>(</a:t>
            </a:r>
            <a:r>
              <a:rPr kumimoji="1" lang="zh-CN" altLang="en-US" sz="2800" dirty="0">
                <a:solidFill>
                  <a:srgbClr val="0000FF"/>
                </a:solidFill>
                <a:latin typeface="宋体" panose="02010600030101010101" pitchFamily="2" charset="-122"/>
              </a:rPr>
              <a:t>零点能</a:t>
            </a:r>
            <a:r>
              <a:rPr kumimoji="1" lang="en-US" altLang="zh-CN" sz="2800" dirty="0">
                <a:solidFill>
                  <a:srgbClr val="0000FF"/>
                </a:solidFill>
                <a:latin typeface="宋体" panose="02010600030101010101" pitchFamily="2" charset="-122"/>
              </a:rPr>
              <a:t>)</a:t>
            </a:r>
            <a:r>
              <a:rPr kumimoji="1" lang="zh-CN" altLang="en-US" sz="2800" dirty="0">
                <a:solidFill>
                  <a:srgbClr val="0000FF"/>
                </a:solidFill>
                <a:latin typeface="宋体" panose="02010600030101010101" pitchFamily="2" charset="-122"/>
              </a:rPr>
              <a:t>不为零</a:t>
            </a:r>
          </a:p>
        </p:txBody>
      </p:sp>
      <p:graphicFrame>
        <p:nvGraphicFramePr>
          <p:cNvPr id="3" name="Object 3"/>
          <p:cNvGraphicFramePr>
            <a:graphicFrameLocks noChangeAspect="1"/>
          </p:cNvGraphicFramePr>
          <p:nvPr>
            <p:extLst>
              <p:ext uri="{D42A27DB-BD31-4B8C-83A1-F6EECF244321}">
                <p14:modId xmlns:p14="http://schemas.microsoft.com/office/powerpoint/2010/main" val="2305974990"/>
              </p:ext>
            </p:extLst>
          </p:nvPr>
        </p:nvGraphicFramePr>
        <p:xfrm>
          <a:off x="7189184" y="319088"/>
          <a:ext cx="2439988" cy="1181100"/>
        </p:xfrm>
        <a:graphic>
          <a:graphicData uri="http://schemas.openxmlformats.org/presentationml/2006/ole">
            <mc:AlternateContent xmlns:mc="http://schemas.openxmlformats.org/markup-compatibility/2006">
              <mc:Choice xmlns:v="urn:schemas-microsoft-com:vml" Requires="v">
                <p:oleObj spid="_x0000_s353602" name="Equation" r:id="rId3" imgW="901309" imgH="393529" progId="Equation.3">
                  <p:embed/>
                </p:oleObj>
              </mc:Choice>
              <mc:Fallback>
                <p:oleObj name="Equation" r:id="rId3" imgW="901309" imgH="393529" progId="Equation.3">
                  <p:embed/>
                  <p:pic>
                    <p:nvPicPr>
                      <p:cNvPr id="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184" y="319088"/>
                        <a:ext cx="2439988"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4"/>
          <p:cNvSpPr txBox="1">
            <a:spLocks noChangeArrowheads="1"/>
          </p:cNvSpPr>
          <p:nvPr/>
        </p:nvSpPr>
        <p:spPr bwMode="auto">
          <a:xfrm>
            <a:off x="2104423" y="1371602"/>
            <a:ext cx="3709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9900"/>
                </a:solidFill>
                <a:latin typeface="宋体" panose="02010600030101010101" pitchFamily="2" charset="-122"/>
              </a:rPr>
              <a:t>与</a:t>
            </a:r>
            <a:r>
              <a:rPr kumimoji="1" lang="en-US" altLang="zh-CN" sz="2800">
                <a:solidFill>
                  <a:srgbClr val="009900"/>
                </a:solidFill>
              </a:rPr>
              <a:t>Planck</a:t>
            </a:r>
            <a:r>
              <a:rPr kumimoji="1" lang="zh-CN" altLang="en-US" sz="2800">
                <a:solidFill>
                  <a:srgbClr val="009900"/>
                </a:solidFill>
                <a:latin typeface="宋体" panose="02010600030101010101" pitchFamily="2" charset="-122"/>
              </a:rPr>
              <a:t>假设不同！</a:t>
            </a:r>
          </a:p>
        </p:txBody>
      </p:sp>
      <p:grpSp>
        <p:nvGrpSpPr>
          <p:cNvPr id="5" name="Group 5"/>
          <p:cNvGrpSpPr>
            <a:grpSpLocks/>
          </p:cNvGrpSpPr>
          <p:nvPr/>
        </p:nvGrpSpPr>
        <p:grpSpPr bwMode="auto">
          <a:xfrm>
            <a:off x="3661759" y="4972052"/>
            <a:ext cx="5988050" cy="519113"/>
            <a:chOff x="1398" y="3132"/>
            <a:chExt cx="3772" cy="327"/>
          </a:xfrm>
        </p:grpSpPr>
        <p:sp>
          <p:nvSpPr>
            <p:cNvPr id="6" name="Line 6"/>
            <p:cNvSpPr>
              <a:spLocks noChangeShapeType="1"/>
            </p:cNvSpPr>
            <p:nvPr/>
          </p:nvSpPr>
          <p:spPr bwMode="auto">
            <a:xfrm>
              <a:off x="1398" y="3341"/>
              <a:ext cx="2609"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Text Box 7"/>
            <p:cNvSpPr txBox="1">
              <a:spLocks noChangeArrowheads="1"/>
            </p:cNvSpPr>
            <p:nvPr/>
          </p:nvSpPr>
          <p:spPr bwMode="auto">
            <a:xfrm>
              <a:off x="4060" y="3132"/>
              <a:ext cx="341"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t>E</a:t>
              </a:r>
              <a:r>
                <a:rPr kumimoji="1" lang="en-US" altLang="zh-CN" sz="2800" baseline="-25000"/>
                <a:t>0</a:t>
              </a:r>
              <a:endParaRPr kumimoji="1" lang="en-US" altLang="zh-CN" sz="2800"/>
            </a:p>
          </p:txBody>
        </p:sp>
        <p:graphicFrame>
          <p:nvGraphicFramePr>
            <p:cNvPr id="8" name="Object 8"/>
            <p:cNvGraphicFramePr>
              <a:graphicFrameLocks noChangeAspect="1"/>
            </p:cNvGraphicFramePr>
            <p:nvPr/>
          </p:nvGraphicFramePr>
          <p:xfrm>
            <a:off x="4480" y="3182"/>
            <a:ext cx="690" cy="225"/>
          </p:xfrm>
          <a:graphic>
            <a:graphicData uri="http://schemas.openxmlformats.org/presentationml/2006/ole">
              <mc:AlternateContent xmlns:mc="http://schemas.openxmlformats.org/markup-compatibility/2006">
                <mc:Choice xmlns:v="urn:schemas-microsoft-com:vml" Requires="v">
                  <p:oleObj spid="_x0000_s353603" name="Equation" r:id="rId5" imgW="545626" imgH="177646" progId="Equation.3">
                    <p:embed/>
                  </p:oleObj>
                </mc:Choice>
                <mc:Fallback>
                  <p:oleObj name="Equation" r:id="rId5" imgW="545626" imgH="177646" progId="Equation.3">
                    <p:embed/>
                    <p:pic>
                      <p:nvPicPr>
                        <p:cNvPr id="8"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 y="3182"/>
                          <a:ext cx="690"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9"/>
          <p:cNvGrpSpPr>
            <a:grpSpLocks/>
          </p:cNvGrpSpPr>
          <p:nvPr/>
        </p:nvGrpSpPr>
        <p:grpSpPr bwMode="auto">
          <a:xfrm>
            <a:off x="3633186" y="4425952"/>
            <a:ext cx="6272213" cy="519113"/>
            <a:chOff x="1380" y="2788"/>
            <a:chExt cx="3951" cy="327"/>
          </a:xfrm>
        </p:grpSpPr>
        <p:sp>
          <p:nvSpPr>
            <p:cNvPr id="10" name="Line 10"/>
            <p:cNvSpPr>
              <a:spLocks noChangeShapeType="1"/>
            </p:cNvSpPr>
            <p:nvPr/>
          </p:nvSpPr>
          <p:spPr bwMode="auto">
            <a:xfrm>
              <a:off x="1380" y="2998"/>
              <a:ext cx="2609"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1"/>
            <p:cNvSpPr txBox="1">
              <a:spLocks noChangeArrowheads="1"/>
            </p:cNvSpPr>
            <p:nvPr/>
          </p:nvSpPr>
          <p:spPr bwMode="auto">
            <a:xfrm>
              <a:off x="4047" y="2788"/>
              <a:ext cx="341"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t>E</a:t>
              </a:r>
              <a:r>
                <a:rPr kumimoji="1" lang="en-US" altLang="zh-CN" sz="2800" baseline="-25000"/>
                <a:t>1</a:t>
              </a:r>
              <a:endParaRPr kumimoji="1" lang="en-US" altLang="zh-CN" sz="2800"/>
            </a:p>
          </p:txBody>
        </p:sp>
        <p:graphicFrame>
          <p:nvGraphicFramePr>
            <p:cNvPr id="12" name="Object 12"/>
            <p:cNvGraphicFramePr>
              <a:graphicFrameLocks noChangeAspect="1"/>
            </p:cNvGraphicFramePr>
            <p:nvPr/>
          </p:nvGraphicFramePr>
          <p:xfrm>
            <a:off x="4465" y="2847"/>
            <a:ext cx="866" cy="247"/>
          </p:xfrm>
          <a:graphic>
            <a:graphicData uri="http://schemas.openxmlformats.org/presentationml/2006/ole">
              <mc:AlternateContent xmlns:mc="http://schemas.openxmlformats.org/markup-compatibility/2006">
                <mc:Choice xmlns:v="urn:schemas-microsoft-com:vml" Requires="v">
                  <p:oleObj spid="_x0000_s353604" name="Equation" r:id="rId7" imgW="621760" imgH="177646" progId="Equation.3">
                    <p:embed/>
                  </p:oleObj>
                </mc:Choice>
                <mc:Fallback>
                  <p:oleObj name="Equation" r:id="rId7" imgW="621760" imgH="177646" progId="Equation.3">
                    <p:embed/>
                    <p:pic>
                      <p:nvPicPr>
                        <p:cNvPr id="1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5" y="2847"/>
                          <a:ext cx="866"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Line 13"/>
          <p:cNvSpPr>
            <a:spLocks noChangeShapeType="1"/>
          </p:cNvSpPr>
          <p:nvPr/>
        </p:nvSpPr>
        <p:spPr bwMode="auto">
          <a:xfrm flipH="1" flipV="1">
            <a:off x="5912834" y="3090863"/>
            <a:ext cx="0" cy="436562"/>
          </a:xfrm>
          <a:prstGeom prst="line">
            <a:avLst/>
          </a:prstGeom>
          <a:noFill/>
          <a:ln w="76200" cap="rnd">
            <a:solidFill>
              <a:srgbClr val="FF00FF"/>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4" name="Group 14"/>
          <p:cNvGrpSpPr>
            <a:grpSpLocks/>
          </p:cNvGrpSpPr>
          <p:nvPr/>
        </p:nvGrpSpPr>
        <p:grpSpPr bwMode="auto">
          <a:xfrm>
            <a:off x="3661759" y="3852863"/>
            <a:ext cx="6243638" cy="519112"/>
            <a:chOff x="1398" y="2427"/>
            <a:chExt cx="3933" cy="327"/>
          </a:xfrm>
        </p:grpSpPr>
        <p:sp>
          <p:nvSpPr>
            <p:cNvPr id="15" name="Line 15"/>
            <p:cNvSpPr>
              <a:spLocks noChangeShapeType="1"/>
            </p:cNvSpPr>
            <p:nvPr/>
          </p:nvSpPr>
          <p:spPr bwMode="auto">
            <a:xfrm>
              <a:off x="1398" y="2673"/>
              <a:ext cx="2609"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6"/>
            <p:cNvSpPr txBox="1">
              <a:spLocks noChangeArrowheads="1"/>
            </p:cNvSpPr>
            <p:nvPr/>
          </p:nvSpPr>
          <p:spPr bwMode="auto">
            <a:xfrm>
              <a:off x="4064" y="2427"/>
              <a:ext cx="624"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t>E</a:t>
              </a:r>
              <a:r>
                <a:rPr kumimoji="1" lang="en-US" altLang="zh-CN" sz="2800" baseline="-25000"/>
                <a:t>2</a:t>
              </a:r>
              <a:endParaRPr kumimoji="1" lang="en-US" altLang="zh-CN" sz="2800"/>
            </a:p>
          </p:txBody>
        </p:sp>
        <p:graphicFrame>
          <p:nvGraphicFramePr>
            <p:cNvPr id="17" name="Object 17"/>
            <p:cNvGraphicFramePr>
              <a:graphicFrameLocks noChangeAspect="1"/>
            </p:cNvGraphicFramePr>
            <p:nvPr/>
          </p:nvGraphicFramePr>
          <p:xfrm>
            <a:off x="4465" y="2481"/>
            <a:ext cx="866" cy="247"/>
          </p:xfrm>
          <a:graphic>
            <a:graphicData uri="http://schemas.openxmlformats.org/presentationml/2006/ole">
              <mc:AlternateContent xmlns:mc="http://schemas.openxmlformats.org/markup-compatibility/2006">
                <mc:Choice xmlns:v="urn:schemas-microsoft-com:vml" Requires="v">
                  <p:oleObj spid="_x0000_s353605" name="Equation" r:id="rId9" imgW="621760" imgH="177646" progId="Equation.3">
                    <p:embed/>
                  </p:oleObj>
                </mc:Choice>
                <mc:Fallback>
                  <p:oleObj name="Equation" r:id="rId9" imgW="621760" imgH="177646" progId="Equation.3">
                    <p:embed/>
                    <p:pic>
                      <p:nvPicPr>
                        <p:cNvPr id="17"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5" y="2481"/>
                          <a:ext cx="866"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18"/>
          <p:cNvGrpSpPr>
            <a:grpSpLocks/>
          </p:cNvGrpSpPr>
          <p:nvPr/>
        </p:nvGrpSpPr>
        <p:grpSpPr bwMode="auto">
          <a:xfrm>
            <a:off x="3691924" y="3325813"/>
            <a:ext cx="6226175" cy="519112"/>
            <a:chOff x="1417" y="2095"/>
            <a:chExt cx="3922" cy="327"/>
          </a:xfrm>
        </p:grpSpPr>
        <p:sp>
          <p:nvSpPr>
            <p:cNvPr id="19" name="Line 19"/>
            <p:cNvSpPr>
              <a:spLocks noChangeShapeType="1"/>
            </p:cNvSpPr>
            <p:nvPr/>
          </p:nvSpPr>
          <p:spPr bwMode="auto">
            <a:xfrm>
              <a:off x="1417" y="2331"/>
              <a:ext cx="2609"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 Box 20"/>
            <p:cNvSpPr txBox="1">
              <a:spLocks noChangeArrowheads="1"/>
            </p:cNvSpPr>
            <p:nvPr/>
          </p:nvSpPr>
          <p:spPr bwMode="auto">
            <a:xfrm>
              <a:off x="4084" y="2095"/>
              <a:ext cx="341" cy="3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dirty="0"/>
                <a:t>E</a:t>
              </a:r>
              <a:r>
                <a:rPr kumimoji="1" lang="en-US" altLang="zh-CN" sz="2800" baseline="-25000" dirty="0"/>
                <a:t>3</a:t>
              </a:r>
              <a:endParaRPr kumimoji="1" lang="en-US" altLang="zh-CN" sz="2800" dirty="0"/>
            </a:p>
          </p:txBody>
        </p:sp>
        <p:graphicFrame>
          <p:nvGraphicFramePr>
            <p:cNvPr id="21" name="Object 21"/>
            <p:cNvGraphicFramePr>
              <a:graphicFrameLocks noChangeAspect="1"/>
            </p:cNvGraphicFramePr>
            <p:nvPr/>
          </p:nvGraphicFramePr>
          <p:xfrm>
            <a:off x="4455" y="2170"/>
            <a:ext cx="884" cy="247"/>
          </p:xfrm>
          <a:graphic>
            <a:graphicData uri="http://schemas.openxmlformats.org/presentationml/2006/ole">
              <mc:AlternateContent xmlns:mc="http://schemas.openxmlformats.org/markup-compatibility/2006">
                <mc:Choice xmlns:v="urn:schemas-microsoft-com:vml" Requires="v">
                  <p:oleObj spid="_x0000_s353606" name="Equation" r:id="rId11" imgW="634449" imgH="177646" progId="Equation.3">
                    <p:embed/>
                  </p:oleObj>
                </mc:Choice>
                <mc:Fallback>
                  <p:oleObj name="Equation" r:id="rId11" imgW="634449" imgH="177646" progId="Equation.3">
                    <p:embed/>
                    <p:pic>
                      <p:nvPicPr>
                        <p:cNvPr id="21"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5" y="2170"/>
                          <a:ext cx="884"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22"/>
          <p:cNvGrpSpPr>
            <a:grpSpLocks/>
          </p:cNvGrpSpPr>
          <p:nvPr/>
        </p:nvGrpSpPr>
        <p:grpSpPr bwMode="auto">
          <a:xfrm>
            <a:off x="3633184" y="2436815"/>
            <a:ext cx="4738688" cy="3713163"/>
            <a:chOff x="1380" y="1535"/>
            <a:chExt cx="2985" cy="2339"/>
          </a:xfrm>
        </p:grpSpPr>
        <p:grpSp>
          <p:nvGrpSpPr>
            <p:cNvPr id="23" name="Group 23"/>
            <p:cNvGrpSpPr>
              <a:grpSpLocks/>
            </p:cNvGrpSpPr>
            <p:nvPr/>
          </p:nvGrpSpPr>
          <p:grpSpPr bwMode="auto">
            <a:xfrm>
              <a:off x="1380" y="1535"/>
              <a:ext cx="2713" cy="2339"/>
              <a:chOff x="1380" y="1535"/>
              <a:chExt cx="2713" cy="2339"/>
            </a:xfrm>
          </p:grpSpPr>
          <p:sp>
            <p:nvSpPr>
              <p:cNvPr id="26" name="Text Box 24"/>
              <p:cNvSpPr txBox="1">
                <a:spLocks noChangeArrowheads="1"/>
              </p:cNvSpPr>
              <p:nvPr/>
            </p:nvSpPr>
            <p:spPr bwMode="auto">
              <a:xfrm>
                <a:off x="1412" y="1753"/>
                <a:ext cx="5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800" i="1"/>
                  <a:t>U</a:t>
                </a:r>
                <a:r>
                  <a:rPr kumimoji="1" lang="en-GB" altLang="zh-CN" sz="2800"/>
                  <a:t>(</a:t>
                </a:r>
                <a:r>
                  <a:rPr kumimoji="1" lang="en-GB" altLang="zh-CN" sz="2800" i="1"/>
                  <a:t>x</a:t>
                </a:r>
                <a:r>
                  <a:rPr kumimoji="1" lang="en-GB" altLang="zh-CN" sz="2800"/>
                  <a:t>)</a:t>
                </a:r>
                <a:endParaRPr kumimoji="1" lang="en-US" altLang="zh-CN" sz="2800"/>
              </a:p>
            </p:txBody>
          </p:sp>
          <p:sp>
            <p:nvSpPr>
              <p:cNvPr id="27" name="Line 25"/>
              <p:cNvSpPr>
                <a:spLocks noChangeShapeType="1"/>
              </p:cNvSpPr>
              <p:nvPr/>
            </p:nvSpPr>
            <p:spPr bwMode="auto">
              <a:xfrm flipV="1">
                <a:off x="1380" y="3539"/>
                <a:ext cx="2713" cy="0"/>
              </a:xfrm>
              <a:prstGeom prst="line">
                <a:avLst/>
              </a:prstGeom>
              <a:noFill/>
              <a:ln w="123825">
                <a:pattFill prst="wdUpDiag">
                  <a:fgClr>
                    <a:schemeClr val="tx1"/>
                  </a:fgClr>
                  <a:bgClr>
                    <a:srgbClr val="FFFFFF"/>
                  </a:bgClr>
                </a:patt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6"/>
              <p:cNvSpPr>
                <a:spLocks noChangeShapeType="1"/>
              </p:cNvSpPr>
              <p:nvPr/>
            </p:nvSpPr>
            <p:spPr bwMode="auto">
              <a:xfrm flipV="1">
                <a:off x="2703" y="1739"/>
                <a:ext cx="0" cy="17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Text Box 27"/>
              <p:cNvSpPr txBox="1">
                <a:spLocks noChangeArrowheads="1"/>
              </p:cNvSpPr>
              <p:nvPr/>
            </p:nvSpPr>
            <p:spPr bwMode="auto">
              <a:xfrm>
                <a:off x="2371" y="1535"/>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t>E</a:t>
                </a:r>
                <a:endParaRPr kumimoji="1" lang="en-US" altLang="zh-CN" sz="2800">
                  <a:latin typeface="宋体" panose="02010600030101010101" pitchFamily="2" charset="-122"/>
                </a:endParaRPr>
              </a:p>
            </p:txBody>
          </p:sp>
          <p:sp>
            <p:nvSpPr>
              <p:cNvPr id="30" name="Text Box 28"/>
              <p:cNvSpPr txBox="1">
                <a:spLocks noChangeArrowheads="1"/>
              </p:cNvSpPr>
              <p:nvPr/>
            </p:nvSpPr>
            <p:spPr bwMode="auto">
              <a:xfrm>
                <a:off x="2584" y="3547"/>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latin typeface="宋体" panose="02010600030101010101" pitchFamily="2" charset="-122"/>
                  </a:rPr>
                  <a:t>0</a:t>
                </a:r>
              </a:p>
            </p:txBody>
          </p:sp>
          <p:sp>
            <p:nvSpPr>
              <p:cNvPr id="31" name="Arc 29"/>
              <p:cNvSpPr>
                <a:spLocks/>
              </p:cNvSpPr>
              <p:nvPr/>
            </p:nvSpPr>
            <p:spPr bwMode="auto">
              <a:xfrm>
                <a:off x="1740" y="2069"/>
                <a:ext cx="1966" cy="233"/>
              </a:xfrm>
              <a:custGeom>
                <a:avLst/>
                <a:gdLst>
                  <a:gd name="T0" fmla="*/ 0 w 37852"/>
                  <a:gd name="T1" fmla="*/ 0 h 21600"/>
                  <a:gd name="T2" fmla="*/ 0 w 37852"/>
                  <a:gd name="T3" fmla="*/ 0 h 21600"/>
                  <a:gd name="T4" fmla="*/ 0 w 37852"/>
                  <a:gd name="T5" fmla="*/ 0 h 21600"/>
                  <a:gd name="T6" fmla="*/ 0 60000 65536"/>
                  <a:gd name="T7" fmla="*/ 0 60000 65536"/>
                  <a:gd name="T8" fmla="*/ 0 60000 65536"/>
                  <a:gd name="T9" fmla="*/ 0 w 37852"/>
                  <a:gd name="T10" fmla="*/ 0 h 21600"/>
                  <a:gd name="T11" fmla="*/ 37852 w 37852"/>
                  <a:gd name="T12" fmla="*/ 21600 h 21600"/>
                </a:gdLst>
                <a:ahLst/>
                <a:cxnLst>
                  <a:cxn ang="T6">
                    <a:pos x="T0" y="T1"/>
                  </a:cxn>
                  <a:cxn ang="T7">
                    <a:pos x="T2" y="T3"/>
                  </a:cxn>
                  <a:cxn ang="T8">
                    <a:pos x="T4" y="T5"/>
                  </a:cxn>
                </a:cxnLst>
                <a:rect l="T9" t="T10" r="T11" b="T12"/>
                <a:pathLst>
                  <a:path w="37852" h="21600" fill="none" extrusionOk="0">
                    <a:moveTo>
                      <a:pt x="37851" y="10426"/>
                    </a:moveTo>
                    <a:cubicBezTo>
                      <a:pt x="34052" y="17319"/>
                      <a:pt x="26805" y="21599"/>
                      <a:pt x="18935" y="21600"/>
                    </a:cubicBezTo>
                    <a:cubicBezTo>
                      <a:pt x="11051" y="21600"/>
                      <a:pt x="3793" y="17304"/>
                      <a:pt x="0" y="10393"/>
                    </a:cubicBezTo>
                  </a:path>
                  <a:path w="37852" h="21600" stroke="0" extrusionOk="0">
                    <a:moveTo>
                      <a:pt x="37851" y="10426"/>
                    </a:moveTo>
                    <a:cubicBezTo>
                      <a:pt x="34052" y="17319"/>
                      <a:pt x="26805" y="21599"/>
                      <a:pt x="18935" y="21600"/>
                    </a:cubicBezTo>
                    <a:cubicBezTo>
                      <a:pt x="11051" y="21600"/>
                      <a:pt x="3793" y="17304"/>
                      <a:pt x="0" y="10393"/>
                    </a:cubicBezTo>
                    <a:lnTo>
                      <a:pt x="18935" y="0"/>
                    </a:lnTo>
                    <a:lnTo>
                      <a:pt x="37851" y="10426"/>
                    </a:lnTo>
                    <a:close/>
                  </a:path>
                </a:pathLst>
              </a:custGeom>
              <a:noFill/>
              <a:ln w="38100"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grpSp>
        <p:sp>
          <p:nvSpPr>
            <p:cNvPr id="24" name="Line 30"/>
            <p:cNvSpPr>
              <a:spLocks noChangeShapeType="1"/>
            </p:cNvSpPr>
            <p:nvPr/>
          </p:nvSpPr>
          <p:spPr bwMode="auto">
            <a:xfrm>
              <a:off x="1384" y="3493"/>
              <a:ext cx="2797"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 name="Rectangle 31"/>
            <p:cNvSpPr>
              <a:spLocks noChangeArrowheads="1"/>
            </p:cNvSpPr>
            <p:nvPr/>
          </p:nvSpPr>
          <p:spPr bwMode="auto">
            <a:xfrm>
              <a:off x="3972" y="3533"/>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800" i="1"/>
                <a:t>x</a:t>
              </a:r>
              <a:endParaRPr kumimoji="1" lang="en-US" altLang="zh-CN" sz="2800" i="1"/>
            </a:p>
          </p:txBody>
        </p:sp>
      </p:grpSp>
    </p:spTree>
    <p:extLst>
      <p:ext uri="{BB962C8B-B14F-4D97-AF65-F5344CB8AC3E}">
        <p14:creationId xmlns:p14="http://schemas.microsoft.com/office/powerpoint/2010/main" val="56913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grpId="0" nodeType="afterEffect">
                                  <p:stCondLst>
                                    <p:cond delay="30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4" grpId="0" autoUpdateAnimBg="0"/>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387132" y="182921"/>
            <a:ext cx="2670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a:solidFill>
                  <a:srgbClr val="C00000"/>
                </a:solidFill>
              </a:rPr>
              <a:t> </a:t>
            </a:r>
            <a:r>
              <a:rPr kumimoji="1" lang="zh-CN" altLang="en-GB" sz="2600">
                <a:solidFill>
                  <a:srgbClr val="C00000"/>
                </a:solidFill>
              </a:rPr>
              <a:t>2.  </a:t>
            </a:r>
            <a:r>
              <a:rPr kumimoji="1" lang="zh-CN" altLang="en-US" sz="2600">
                <a:solidFill>
                  <a:srgbClr val="C00000"/>
                </a:solidFill>
              </a:rPr>
              <a:t>谐振子</a:t>
            </a:r>
            <a:r>
              <a:rPr kumimoji="1" lang="zh-CN" altLang="en-GB" sz="2600">
                <a:solidFill>
                  <a:srgbClr val="C00000"/>
                </a:solidFill>
              </a:rPr>
              <a:t>波函数</a:t>
            </a:r>
            <a:endParaRPr kumimoji="1" lang="zh-CN" altLang="en-US" sz="2600">
              <a:solidFill>
                <a:srgbClr val="C00000"/>
              </a:solidFill>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4223003673"/>
              </p:ext>
            </p:extLst>
          </p:nvPr>
        </p:nvGraphicFramePr>
        <p:xfrm>
          <a:off x="3162300" y="752475"/>
          <a:ext cx="6159500" cy="1335088"/>
        </p:xfrm>
        <a:graphic>
          <a:graphicData uri="http://schemas.openxmlformats.org/presentationml/2006/ole">
            <mc:AlternateContent xmlns:mc="http://schemas.openxmlformats.org/markup-compatibility/2006">
              <mc:Choice xmlns:v="urn:schemas-microsoft-com:vml" Requires="v">
                <p:oleObj spid="_x0000_s354626" name="公式" r:id="rId3" imgW="2158920" imgH="444240" progId="Equation.3">
                  <p:embed/>
                </p:oleObj>
              </mc:Choice>
              <mc:Fallback>
                <p:oleObj name="公式" r:id="rId3" imgW="2158920" imgH="444240" progId="Equation.3">
                  <p:embed/>
                  <p:pic>
                    <p:nvPicPr>
                      <p:cNvPr id="3" name="Object 3"/>
                      <p:cNvPicPr>
                        <a:picLocks noChangeAspect="1" noChangeArrowheads="1"/>
                      </p:cNvPicPr>
                      <p:nvPr/>
                    </p:nvPicPr>
                    <p:blipFill>
                      <a:blip r:embed="rId4"/>
                      <a:srcRect/>
                      <a:stretch>
                        <a:fillRect/>
                      </a:stretch>
                    </p:blipFill>
                    <p:spPr bwMode="auto">
                      <a:xfrm>
                        <a:off x="3162300" y="752475"/>
                        <a:ext cx="6159500"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3221486032"/>
              </p:ext>
            </p:extLst>
          </p:nvPr>
        </p:nvGraphicFramePr>
        <p:xfrm>
          <a:off x="3665068" y="2111735"/>
          <a:ext cx="1849438" cy="1330325"/>
        </p:xfrm>
        <a:graphic>
          <a:graphicData uri="http://schemas.openxmlformats.org/presentationml/2006/ole">
            <mc:AlternateContent xmlns:mc="http://schemas.openxmlformats.org/markup-compatibility/2006">
              <mc:Choice xmlns:v="urn:schemas-microsoft-com:vml" Requires="v">
                <p:oleObj spid="_x0000_s354627" name="Equation" r:id="rId5" imgW="672808" imgH="444307" progId="Equation.3">
                  <p:embed/>
                </p:oleObj>
              </mc:Choice>
              <mc:Fallback>
                <p:oleObj name="Equation" r:id="rId5" imgW="672808" imgH="444307" progId="Equation.3">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5068" y="2111735"/>
                        <a:ext cx="1849438" cy="133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5"/>
          <p:cNvSpPr txBox="1">
            <a:spLocks noChangeArrowheads="1"/>
          </p:cNvSpPr>
          <p:nvPr/>
        </p:nvSpPr>
        <p:spPr bwMode="auto">
          <a:xfrm>
            <a:off x="2882432" y="3692883"/>
            <a:ext cx="48863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i="1" dirty="0" err="1">
                <a:solidFill>
                  <a:srgbClr val="0000FF"/>
                </a:solidFill>
              </a:rPr>
              <a:t>H</a:t>
            </a:r>
            <a:r>
              <a:rPr kumimoji="1" lang="en-US" altLang="zh-CN" sz="2600" i="1" baseline="-25000" dirty="0" err="1">
                <a:solidFill>
                  <a:srgbClr val="0000FF"/>
                </a:solidFill>
              </a:rPr>
              <a:t>n</a:t>
            </a:r>
            <a:r>
              <a:rPr kumimoji="1" lang="zh-CN" altLang="en-US" sz="2600" dirty="0">
                <a:solidFill>
                  <a:srgbClr val="0000FF"/>
                </a:solidFill>
              </a:rPr>
              <a:t>是厄密（</a:t>
            </a:r>
            <a:r>
              <a:rPr kumimoji="1" lang="en-US" altLang="zh-CN" sz="2600" dirty="0">
                <a:solidFill>
                  <a:srgbClr val="0000FF"/>
                </a:solidFill>
              </a:rPr>
              <a:t>Hermite</a:t>
            </a:r>
            <a:r>
              <a:rPr kumimoji="1" lang="zh-CN" altLang="en-US" sz="2600" dirty="0">
                <a:solidFill>
                  <a:srgbClr val="0000FF"/>
                </a:solidFill>
              </a:rPr>
              <a:t>）多项式，</a:t>
            </a:r>
          </a:p>
        </p:txBody>
      </p:sp>
      <p:sp>
        <p:nvSpPr>
          <p:cNvPr id="6" name="Text Box 6"/>
          <p:cNvSpPr txBox="1">
            <a:spLocks noChangeArrowheads="1"/>
          </p:cNvSpPr>
          <p:nvPr/>
        </p:nvSpPr>
        <p:spPr bwMode="auto">
          <a:xfrm>
            <a:off x="7671920" y="3665896"/>
            <a:ext cx="1992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600" dirty="0">
                <a:solidFill>
                  <a:srgbClr val="0000FF"/>
                </a:solidFill>
                <a:latin typeface="宋体" panose="02010600030101010101" pitchFamily="2" charset="-122"/>
              </a:rPr>
              <a:t>最高阶是</a:t>
            </a:r>
            <a:r>
              <a:rPr kumimoji="1" lang="zh-CN" altLang="en-US" sz="2800" dirty="0">
                <a:solidFill>
                  <a:srgbClr val="0000FF"/>
                </a:solidFill>
              </a:rPr>
              <a:t>          </a:t>
            </a:r>
          </a:p>
        </p:txBody>
      </p:sp>
      <p:graphicFrame>
        <p:nvGraphicFramePr>
          <p:cNvPr id="7" name="Object 7"/>
          <p:cNvGraphicFramePr>
            <a:graphicFrameLocks noChangeAspect="1"/>
          </p:cNvGraphicFramePr>
          <p:nvPr>
            <p:extLst>
              <p:ext uri="{D42A27DB-BD31-4B8C-83A1-F6EECF244321}">
                <p14:modId xmlns:p14="http://schemas.microsoft.com/office/powerpoint/2010/main" val="3398854933"/>
              </p:ext>
            </p:extLst>
          </p:nvPr>
        </p:nvGraphicFramePr>
        <p:xfrm>
          <a:off x="9383713" y="3606800"/>
          <a:ext cx="990600" cy="635000"/>
        </p:xfrm>
        <a:graphic>
          <a:graphicData uri="http://schemas.openxmlformats.org/presentationml/2006/ole">
            <mc:AlternateContent xmlns:mc="http://schemas.openxmlformats.org/markup-compatibility/2006">
              <mc:Choice xmlns:v="urn:schemas-microsoft-com:vml" Requires="v">
                <p:oleObj spid="_x0000_s354628" name="公式" r:id="rId7" imgW="355320" imgH="228600" progId="Equation.3">
                  <p:embed/>
                </p:oleObj>
              </mc:Choice>
              <mc:Fallback>
                <p:oleObj name="公式" r:id="rId7" imgW="355320" imgH="228600" progId="Equation.3">
                  <p:embed/>
                  <p:pic>
                    <p:nvPicPr>
                      <p:cNvPr id="7" name="Object 7"/>
                      <p:cNvPicPr>
                        <a:picLocks noChangeAspect="1" noChangeArrowheads="1"/>
                      </p:cNvPicPr>
                      <p:nvPr/>
                    </p:nvPicPr>
                    <p:blipFill>
                      <a:blip r:embed="rId8"/>
                      <a:srcRect/>
                      <a:stretch>
                        <a:fillRect/>
                      </a:stretch>
                    </p:blipFill>
                    <p:spPr bwMode="auto">
                      <a:xfrm>
                        <a:off x="9383713" y="3606800"/>
                        <a:ext cx="9906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3358184949"/>
              </p:ext>
            </p:extLst>
          </p:nvPr>
        </p:nvGraphicFramePr>
        <p:xfrm>
          <a:off x="4511676" y="4202114"/>
          <a:ext cx="3916363" cy="1228725"/>
        </p:xfrm>
        <a:graphic>
          <a:graphicData uri="http://schemas.openxmlformats.org/presentationml/2006/ole">
            <mc:AlternateContent xmlns:mc="http://schemas.openxmlformats.org/markup-compatibility/2006">
              <mc:Choice xmlns:v="urn:schemas-microsoft-com:vml" Requires="v">
                <p:oleObj spid="_x0000_s354629" name="公式" r:id="rId9" imgW="1409400" imgH="444240" progId="Equation.3">
                  <p:embed/>
                </p:oleObj>
              </mc:Choice>
              <mc:Fallback>
                <p:oleObj name="公式" r:id="rId9" imgW="1409400" imgH="444240" progId="Equation.3">
                  <p:embed/>
                  <p:pic>
                    <p:nvPicPr>
                      <p:cNvPr id="8" name="Object 8"/>
                      <p:cNvPicPr>
                        <a:picLocks noChangeAspect="1" noChangeArrowheads="1"/>
                      </p:cNvPicPr>
                      <p:nvPr/>
                    </p:nvPicPr>
                    <p:blipFill>
                      <a:blip r:embed="rId10"/>
                      <a:srcRect/>
                      <a:stretch>
                        <a:fillRect/>
                      </a:stretch>
                    </p:blipFill>
                    <p:spPr bwMode="auto">
                      <a:xfrm>
                        <a:off x="4511676" y="4202114"/>
                        <a:ext cx="3916363"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4265415910"/>
              </p:ext>
            </p:extLst>
          </p:nvPr>
        </p:nvGraphicFramePr>
        <p:xfrm>
          <a:off x="4579938" y="5367338"/>
          <a:ext cx="4932362" cy="1160462"/>
        </p:xfrm>
        <a:graphic>
          <a:graphicData uri="http://schemas.openxmlformats.org/presentationml/2006/ole">
            <mc:AlternateContent xmlns:mc="http://schemas.openxmlformats.org/markup-compatibility/2006">
              <mc:Choice xmlns:v="urn:schemas-microsoft-com:vml" Requires="v">
                <p:oleObj spid="_x0000_s354630" name="公式" r:id="rId11" imgW="1879560" imgH="444240" progId="Equation.3">
                  <p:embed/>
                </p:oleObj>
              </mc:Choice>
              <mc:Fallback>
                <p:oleObj name="公式" r:id="rId11" imgW="1879560" imgH="444240" progId="Equation.3">
                  <p:embed/>
                  <p:pic>
                    <p:nvPicPr>
                      <p:cNvPr id="9" name="Object 9"/>
                      <p:cNvPicPr>
                        <a:picLocks noChangeAspect="1" noChangeArrowheads="1"/>
                      </p:cNvPicPr>
                      <p:nvPr/>
                    </p:nvPicPr>
                    <p:blipFill>
                      <a:blip r:embed="rId12"/>
                      <a:srcRect/>
                      <a:stretch>
                        <a:fillRect/>
                      </a:stretch>
                    </p:blipFill>
                    <p:spPr bwMode="auto">
                      <a:xfrm>
                        <a:off x="4579938" y="5367338"/>
                        <a:ext cx="4932362"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10"/>
          <p:cNvSpPr>
            <a:spLocks noChangeArrowheads="1"/>
          </p:cNvSpPr>
          <p:nvPr/>
        </p:nvSpPr>
        <p:spPr bwMode="auto">
          <a:xfrm>
            <a:off x="2853856" y="4502508"/>
            <a:ext cx="13398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a:solidFill>
                  <a:srgbClr val="FF0000"/>
                </a:solidFill>
              </a:rPr>
              <a:t>[例22-5]</a:t>
            </a:r>
            <a:endParaRPr kumimoji="1" lang="en-US" altLang="zh-CN" sz="2600">
              <a:solidFill>
                <a:srgbClr val="FF0000"/>
              </a:solidFill>
            </a:endParaRPr>
          </a:p>
        </p:txBody>
      </p:sp>
    </p:spTree>
    <p:extLst>
      <p:ext uri="{BB962C8B-B14F-4D97-AF65-F5344CB8AC3E}">
        <p14:creationId xmlns:p14="http://schemas.microsoft.com/office/powerpoint/2010/main" val="324698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left)">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left)">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wipe(left)">
                                      <p:cBhvr>
                                        <p:cTn id="36" dur="500"/>
                                        <p:tgtEl>
                                          <p:spTgt spid="10">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5" grpId="0" build="p" autoUpdateAnimBg="0" advAuto="0"/>
      <p:bldP spid="6" grpId="0" build="p" autoUpdateAnimBg="0"/>
      <p:bldP spid="10"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3240415426"/>
              </p:ext>
            </p:extLst>
          </p:nvPr>
        </p:nvGraphicFramePr>
        <p:xfrm>
          <a:off x="2962276" y="319088"/>
          <a:ext cx="6583363" cy="1333500"/>
        </p:xfrm>
        <a:graphic>
          <a:graphicData uri="http://schemas.openxmlformats.org/presentationml/2006/ole">
            <mc:AlternateContent xmlns:mc="http://schemas.openxmlformats.org/markup-compatibility/2006">
              <mc:Choice xmlns:v="urn:schemas-microsoft-com:vml" Requires="v">
                <p:oleObj spid="_x0000_s355586" name="公式" r:id="rId3" imgW="2184120" imgH="444240" progId="Equation.3">
                  <p:embed/>
                </p:oleObj>
              </mc:Choice>
              <mc:Fallback>
                <p:oleObj name="公式" r:id="rId3" imgW="2184120" imgH="444240" progId="Equation.3">
                  <p:embed/>
                  <p:pic>
                    <p:nvPicPr>
                      <p:cNvPr id="2" name="Object 2"/>
                      <p:cNvPicPr>
                        <a:picLocks noChangeAspect="1" noChangeArrowheads="1"/>
                      </p:cNvPicPr>
                      <p:nvPr/>
                    </p:nvPicPr>
                    <p:blipFill>
                      <a:blip r:embed="rId4"/>
                      <a:srcRect/>
                      <a:stretch>
                        <a:fillRect/>
                      </a:stretch>
                    </p:blipFill>
                    <p:spPr bwMode="auto">
                      <a:xfrm>
                        <a:off x="2962276" y="319088"/>
                        <a:ext cx="6583363"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Line 3"/>
          <p:cNvSpPr>
            <a:spLocks noChangeShapeType="1"/>
          </p:cNvSpPr>
          <p:nvPr/>
        </p:nvSpPr>
        <p:spPr bwMode="auto">
          <a:xfrm>
            <a:off x="3530913" y="1579560"/>
            <a:ext cx="0" cy="522288"/>
          </a:xfrm>
          <a:prstGeom prst="line">
            <a:avLst/>
          </a:prstGeom>
          <a:noFill/>
          <a:ln w="76200" cap="rnd">
            <a:solidFill>
              <a:srgbClr val="990033"/>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848780689"/>
              </p:ext>
            </p:extLst>
          </p:nvPr>
        </p:nvGraphicFramePr>
        <p:xfrm>
          <a:off x="1865627" y="3335335"/>
          <a:ext cx="3406775" cy="685800"/>
        </p:xfrm>
        <a:graphic>
          <a:graphicData uri="http://schemas.openxmlformats.org/presentationml/2006/ole">
            <mc:AlternateContent xmlns:mc="http://schemas.openxmlformats.org/markup-compatibility/2006">
              <mc:Choice xmlns:v="urn:schemas-microsoft-com:vml" Requires="v">
                <p:oleObj spid="_x0000_s355587" name="公式" r:id="rId5" imgW="1130300" imgH="228600" progId="Equation.3">
                  <p:embed/>
                </p:oleObj>
              </mc:Choice>
              <mc:Fallback>
                <p:oleObj name="公式" r:id="rId5" imgW="1130300" imgH="228600" progId="Equation.3">
                  <p:embed/>
                  <p:pic>
                    <p:nvPicPr>
                      <p:cNvPr id="21" name="对象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5627" y="3335335"/>
                        <a:ext cx="34067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12369829"/>
              </p:ext>
            </p:extLst>
          </p:nvPr>
        </p:nvGraphicFramePr>
        <p:xfrm>
          <a:off x="409890" y="4948238"/>
          <a:ext cx="5710238" cy="1390650"/>
        </p:xfrm>
        <a:graphic>
          <a:graphicData uri="http://schemas.openxmlformats.org/presentationml/2006/ole">
            <mc:AlternateContent xmlns:mc="http://schemas.openxmlformats.org/markup-compatibility/2006">
              <mc:Choice xmlns:v="urn:schemas-microsoft-com:vml" Requires="v">
                <p:oleObj spid="_x0000_s355588" name="Equation" r:id="rId7" imgW="1866600" imgH="457200" progId="Equation.DSMT4">
                  <p:embed/>
                </p:oleObj>
              </mc:Choice>
              <mc:Fallback>
                <p:oleObj name="Equation" r:id="rId7" imgW="1866600" imgH="457200" progId="Equation.DSMT4">
                  <p:embed/>
                  <p:pic>
                    <p:nvPicPr>
                      <p:cNvPr id="22" name="对象 21"/>
                      <p:cNvPicPr>
                        <a:picLocks noChangeAspect="1" noChangeArrowheads="1"/>
                      </p:cNvPicPr>
                      <p:nvPr/>
                    </p:nvPicPr>
                    <p:blipFill>
                      <a:blip r:embed="rId8"/>
                      <a:srcRect/>
                      <a:stretch>
                        <a:fillRect/>
                      </a:stretch>
                    </p:blipFill>
                    <p:spPr bwMode="auto">
                      <a:xfrm>
                        <a:off x="409890" y="4948238"/>
                        <a:ext cx="5710238"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18"/>
          <p:cNvSpPr>
            <a:spLocks noChangeArrowheads="1"/>
          </p:cNvSpPr>
          <p:nvPr/>
        </p:nvSpPr>
        <p:spPr bwMode="auto">
          <a:xfrm>
            <a:off x="1949763" y="2382835"/>
            <a:ext cx="52657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AutoNum type="arabicParenR"/>
            </a:pPr>
            <a:r>
              <a:rPr kumimoji="1" lang="zh-CN" altLang="en-US" sz="3200" dirty="0">
                <a:solidFill>
                  <a:srgbClr val="FF00FF"/>
                </a:solidFill>
              </a:rPr>
              <a:t>经典粒子位置</a:t>
            </a:r>
            <a:r>
              <a:rPr kumimoji="1" lang="zh-CN" altLang="en-US" sz="3200" dirty="0">
                <a:solidFill>
                  <a:srgbClr val="0000FF"/>
                </a:solidFill>
              </a:rPr>
              <a:t>概率</a:t>
            </a:r>
            <a:r>
              <a:rPr kumimoji="1" lang="zh-CN" altLang="en-US" sz="3200" dirty="0">
                <a:solidFill>
                  <a:srgbClr val="FF00FF"/>
                </a:solidFill>
              </a:rPr>
              <a:t>分布</a:t>
            </a:r>
          </a:p>
        </p:txBody>
      </p:sp>
      <p:sp>
        <p:nvSpPr>
          <p:cNvPr id="7" name="矩形 7"/>
          <p:cNvSpPr>
            <a:spLocks noChangeArrowheads="1"/>
          </p:cNvSpPr>
          <p:nvPr/>
        </p:nvSpPr>
        <p:spPr bwMode="auto">
          <a:xfrm>
            <a:off x="1865627" y="4306657"/>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rPr>
              <a:t>经典粒子位置概率密度</a:t>
            </a:r>
            <a:endParaRPr lang="zh-CN" altLang="en-US" sz="2800" dirty="0">
              <a:solidFill>
                <a:srgbClr val="0000FF"/>
              </a:solidFill>
            </a:endParaRPr>
          </a:p>
        </p:txBody>
      </p:sp>
      <p:grpSp>
        <p:nvGrpSpPr>
          <p:cNvPr id="8" name="Group 2"/>
          <p:cNvGrpSpPr>
            <a:grpSpLocks/>
          </p:cNvGrpSpPr>
          <p:nvPr/>
        </p:nvGrpSpPr>
        <p:grpSpPr bwMode="auto">
          <a:xfrm>
            <a:off x="6129653" y="3468688"/>
            <a:ext cx="4738687" cy="3389313"/>
            <a:chOff x="-2699" y="1628"/>
            <a:chExt cx="2985" cy="2135"/>
          </a:xfrm>
        </p:grpSpPr>
        <p:sp>
          <p:nvSpPr>
            <p:cNvPr id="9" name="Text Box 3"/>
            <p:cNvSpPr txBox="1">
              <a:spLocks noChangeArrowheads="1"/>
            </p:cNvSpPr>
            <p:nvPr/>
          </p:nvSpPr>
          <p:spPr bwMode="auto">
            <a:xfrm>
              <a:off x="-317" y="1663"/>
              <a:ext cx="5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800" i="1"/>
                <a:t>U</a:t>
              </a:r>
              <a:r>
                <a:rPr kumimoji="1" lang="en-GB" altLang="zh-CN" sz="2800"/>
                <a:t>(</a:t>
              </a:r>
              <a:r>
                <a:rPr kumimoji="1" lang="en-GB" altLang="zh-CN" sz="2800" i="1"/>
                <a:t>x</a:t>
              </a:r>
              <a:r>
                <a:rPr kumimoji="1" lang="en-GB" altLang="zh-CN" sz="2800"/>
                <a:t>)</a:t>
              </a:r>
              <a:endParaRPr kumimoji="1" lang="en-US" altLang="zh-CN" sz="2800"/>
            </a:p>
          </p:txBody>
        </p:sp>
        <p:sp>
          <p:nvSpPr>
            <p:cNvPr id="10" name="Line 4"/>
            <p:cNvSpPr>
              <a:spLocks noChangeShapeType="1"/>
            </p:cNvSpPr>
            <p:nvPr/>
          </p:nvSpPr>
          <p:spPr bwMode="auto">
            <a:xfrm flipV="1">
              <a:off x="-2699" y="3428"/>
              <a:ext cx="2713" cy="0"/>
            </a:xfrm>
            <a:prstGeom prst="line">
              <a:avLst/>
            </a:prstGeom>
            <a:noFill/>
            <a:ln w="38100">
              <a:pattFill prst="wdUpDiag">
                <a:fgClr>
                  <a:schemeClr val="tx1"/>
                </a:fgClr>
                <a:bgClr>
                  <a:srgbClr val="FFFFFF"/>
                </a:bgClr>
              </a:patt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5"/>
            <p:cNvSpPr>
              <a:spLocks noChangeShapeType="1"/>
            </p:cNvSpPr>
            <p:nvPr/>
          </p:nvSpPr>
          <p:spPr bwMode="auto">
            <a:xfrm flipV="1">
              <a:off x="-1376" y="1628"/>
              <a:ext cx="0" cy="17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7"/>
            <p:cNvSpPr txBox="1">
              <a:spLocks noChangeArrowheads="1"/>
            </p:cNvSpPr>
            <p:nvPr/>
          </p:nvSpPr>
          <p:spPr bwMode="auto">
            <a:xfrm>
              <a:off x="-1495" y="3436"/>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latin typeface="宋体" panose="02010600030101010101" pitchFamily="2" charset="-122"/>
                </a:rPr>
                <a:t>0</a:t>
              </a:r>
            </a:p>
          </p:txBody>
        </p:sp>
        <p:sp>
          <p:nvSpPr>
            <p:cNvPr id="13" name="Arc 8"/>
            <p:cNvSpPr>
              <a:spLocks/>
            </p:cNvSpPr>
            <p:nvPr/>
          </p:nvSpPr>
          <p:spPr bwMode="auto">
            <a:xfrm>
              <a:off x="-2339" y="1958"/>
              <a:ext cx="1966" cy="233"/>
            </a:xfrm>
            <a:custGeom>
              <a:avLst/>
              <a:gdLst>
                <a:gd name="T0" fmla="*/ 0 w 37852"/>
                <a:gd name="T1" fmla="*/ 0 h 21600"/>
                <a:gd name="T2" fmla="*/ 0 w 37852"/>
                <a:gd name="T3" fmla="*/ 0 h 21600"/>
                <a:gd name="T4" fmla="*/ 0 w 37852"/>
                <a:gd name="T5" fmla="*/ 0 h 21600"/>
                <a:gd name="T6" fmla="*/ 0 60000 65536"/>
                <a:gd name="T7" fmla="*/ 0 60000 65536"/>
                <a:gd name="T8" fmla="*/ 0 60000 65536"/>
                <a:gd name="T9" fmla="*/ 0 w 37852"/>
                <a:gd name="T10" fmla="*/ 0 h 21600"/>
                <a:gd name="T11" fmla="*/ 37852 w 37852"/>
                <a:gd name="T12" fmla="*/ 21600 h 21600"/>
              </a:gdLst>
              <a:ahLst/>
              <a:cxnLst>
                <a:cxn ang="T6">
                  <a:pos x="T0" y="T1"/>
                </a:cxn>
                <a:cxn ang="T7">
                  <a:pos x="T2" y="T3"/>
                </a:cxn>
                <a:cxn ang="T8">
                  <a:pos x="T4" y="T5"/>
                </a:cxn>
              </a:cxnLst>
              <a:rect l="T9" t="T10" r="T11" b="T12"/>
              <a:pathLst>
                <a:path w="37852" h="21600" fill="none" extrusionOk="0">
                  <a:moveTo>
                    <a:pt x="37851" y="10426"/>
                  </a:moveTo>
                  <a:cubicBezTo>
                    <a:pt x="34052" y="17319"/>
                    <a:pt x="26805" y="21599"/>
                    <a:pt x="18935" y="21600"/>
                  </a:cubicBezTo>
                  <a:cubicBezTo>
                    <a:pt x="11051" y="21600"/>
                    <a:pt x="3793" y="17304"/>
                    <a:pt x="0" y="10393"/>
                  </a:cubicBezTo>
                </a:path>
                <a:path w="37852" h="21600" stroke="0" extrusionOk="0">
                  <a:moveTo>
                    <a:pt x="37851" y="10426"/>
                  </a:moveTo>
                  <a:cubicBezTo>
                    <a:pt x="34052" y="17319"/>
                    <a:pt x="26805" y="21599"/>
                    <a:pt x="18935" y="21600"/>
                  </a:cubicBezTo>
                  <a:cubicBezTo>
                    <a:pt x="11051" y="21600"/>
                    <a:pt x="3793" y="17304"/>
                    <a:pt x="0" y="10393"/>
                  </a:cubicBezTo>
                  <a:lnTo>
                    <a:pt x="18935" y="0"/>
                  </a:lnTo>
                  <a:lnTo>
                    <a:pt x="37851" y="10426"/>
                  </a:lnTo>
                  <a:close/>
                </a:path>
              </a:pathLst>
            </a:custGeom>
            <a:noFill/>
            <a:ln w="38100"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4" name="Line 9"/>
            <p:cNvSpPr>
              <a:spLocks noChangeShapeType="1"/>
            </p:cNvSpPr>
            <p:nvPr/>
          </p:nvSpPr>
          <p:spPr bwMode="auto">
            <a:xfrm>
              <a:off x="-2695" y="3382"/>
              <a:ext cx="279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Rectangle 10"/>
            <p:cNvSpPr>
              <a:spLocks noChangeArrowheads="1"/>
            </p:cNvSpPr>
            <p:nvPr/>
          </p:nvSpPr>
          <p:spPr bwMode="auto">
            <a:xfrm>
              <a:off x="-107" y="3422"/>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800" i="1">
                  <a:latin typeface="宋体" panose="02010600030101010101" pitchFamily="2" charset="-122"/>
                </a:rPr>
                <a:t>x</a:t>
              </a:r>
              <a:endParaRPr kumimoji="1" lang="en-US" altLang="zh-CN" sz="2800" i="1">
                <a:latin typeface="宋体" panose="02010600030101010101" pitchFamily="2" charset="-122"/>
              </a:endParaRPr>
            </a:p>
          </p:txBody>
        </p:sp>
      </p:grpSp>
      <p:sp>
        <p:nvSpPr>
          <p:cNvPr id="16" name="Freeform 18"/>
          <p:cNvSpPr>
            <a:spLocks/>
          </p:cNvSpPr>
          <p:nvPr/>
        </p:nvSpPr>
        <p:spPr bwMode="auto">
          <a:xfrm>
            <a:off x="7456801" y="4198935"/>
            <a:ext cx="1581150" cy="369332"/>
          </a:xfrm>
          <a:custGeom>
            <a:avLst/>
            <a:gdLst>
              <a:gd name="T0" fmla="*/ 0 w 960"/>
              <a:gd name="T1" fmla="*/ 0 h 652"/>
              <a:gd name="T2" fmla="*/ 2147483647 w 960"/>
              <a:gd name="T3" fmla="*/ 2147483647 h 652"/>
              <a:gd name="T4" fmla="*/ 2147483647 w 960"/>
              <a:gd name="T5" fmla="*/ 2147483647 h 652"/>
              <a:gd name="T6" fmla="*/ 0 60000 65536"/>
              <a:gd name="T7" fmla="*/ 0 60000 65536"/>
              <a:gd name="T8" fmla="*/ 0 60000 65536"/>
              <a:gd name="T9" fmla="*/ 0 w 960"/>
              <a:gd name="T10" fmla="*/ 0 h 652"/>
              <a:gd name="T11" fmla="*/ 960 w 960"/>
              <a:gd name="T12" fmla="*/ 652 h 652"/>
            </a:gdLst>
            <a:ahLst/>
            <a:cxnLst>
              <a:cxn ang="T6">
                <a:pos x="T0" y="T1"/>
              </a:cxn>
              <a:cxn ang="T7">
                <a:pos x="T2" y="T3"/>
              </a:cxn>
              <a:cxn ang="T8">
                <a:pos x="T4" y="T5"/>
              </a:cxn>
            </a:cxnLst>
            <a:rect l="T9" t="T10" r="T11" b="T12"/>
            <a:pathLst>
              <a:path w="960" h="652">
                <a:moveTo>
                  <a:pt x="0" y="0"/>
                </a:moveTo>
                <a:cubicBezTo>
                  <a:pt x="148" y="322"/>
                  <a:pt x="296" y="644"/>
                  <a:pt x="456" y="648"/>
                </a:cubicBezTo>
                <a:cubicBezTo>
                  <a:pt x="616" y="652"/>
                  <a:pt x="788" y="338"/>
                  <a:pt x="960" y="24"/>
                </a:cubicBezTo>
              </a:path>
            </a:pathLst>
          </a:custGeom>
          <a:noFill/>
          <a:ln w="63500">
            <a:solidFill>
              <a:srgbClr val="009900"/>
            </a:solidFill>
            <a:prstDash val="solid"/>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nvGrpSpPr>
          <p:cNvPr id="17" name="Group 19"/>
          <p:cNvGrpSpPr>
            <a:grpSpLocks/>
          </p:cNvGrpSpPr>
          <p:nvPr/>
        </p:nvGrpSpPr>
        <p:grpSpPr bwMode="auto">
          <a:xfrm>
            <a:off x="7456801" y="3962398"/>
            <a:ext cx="1600200" cy="2303462"/>
            <a:chOff x="2412" y="2880"/>
            <a:chExt cx="960" cy="864"/>
          </a:xfrm>
        </p:grpSpPr>
        <p:sp>
          <p:nvSpPr>
            <p:cNvPr id="18" name="Line 20"/>
            <p:cNvSpPr>
              <a:spLocks noChangeShapeType="1"/>
            </p:cNvSpPr>
            <p:nvPr/>
          </p:nvSpPr>
          <p:spPr bwMode="auto">
            <a:xfrm>
              <a:off x="2412" y="2892"/>
              <a:ext cx="0" cy="852"/>
            </a:xfrm>
            <a:prstGeom prst="line">
              <a:avLst/>
            </a:prstGeom>
            <a:noFill/>
            <a:ln w="25400">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21"/>
            <p:cNvSpPr>
              <a:spLocks noChangeShapeType="1"/>
            </p:cNvSpPr>
            <p:nvPr/>
          </p:nvSpPr>
          <p:spPr bwMode="auto">
            <a:xfrm>
              <a:off x="3372" y="2880"/>
              <a:ext cx="0" cy="852"/>
            </a:xfrm>
            <a:prstGeom prst="line">
              <a:avLst/>
            </a:prstGeom>
            <a:noFill/>
            <a:ln w="25400">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aphicFrame>
        <p:nvGraphicFramePr>
          <p:cNvPr id="20" name="对象 19"/>
          <p:cNvGraphicFramePr>
            <a:graphicFrameLocks noChangeAspect="1"/>
          </p:cNvGraphicFramePr>
          <p:nvPr>
            <p:extLst>
              <p:ext uri="{D42A27DB-BD31-4B8C-83A1-F6EECF244321}">
                <p14:modId xmlns:p14="http://schemas.microsoft.com/office/powerpoint/2010/main" val="2727516163"/>
              </p:ext>
            </p:extLst>
          </p:nvPr>
        </p:nvGraphicFramePr>
        <p:xfrm>
          <a:off x="8028303" y="2720975"/>
          <a:ext cx="465137" cy="503237"/>
        </p:xfrm>
        <a:graphic>
          <a:graphicData uri="http://schemas.openxmlformats.org/presentationml/2006/ole">
            <mc:AlternateContent xmlns:mc="http://schemas.openxmlformats.org/markup-compatibility/2006">
              <mc:Choice xmlns:v="urn:schemas-microsoft-com:vml" Requires="v">
                <p:oleObj spid="_x0000_s355589" name="公式" r:id="rId9" imgW="152268" imgH="164957" progId="Equation.3">
                  <p:embed/>
                </p:oleObj>
              </mc:Choice>
              <mc:Fallback>
                <p:oleObj name="公式" r:id="rId9" imgW="152268" imgH="164957" progId="Equation.3">
                  <p:embed/>
                  <p:pic>
                    <p:nvPicPr>
                      <p:cNvPr id="37" name="对象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8303" y="2720975"/>
                        <a:ext cx="4651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2393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in)">
                                      <p:cBhvr>
                                        <p:cTn id="31" dur="2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ppt_x"/>
                                          </p:val>
                                        </p:tav>
                                        <p:tav tm="100000">
                                          <p:val>
                                            <p:strVal val="#ppt_x"/>
                                          </p:val>
                                        </p:tav>
                                      </p:tavLst>
                                    </p:anim>
                                    <p:anim calcmode="lin" valueType="num">
                                      <p:cBhvr additive="base">
                                        <p:cTn id="47" dur="500" fill="hold"/>
                                        <p:tgtEl>
                                          <p:spTgt spid="16"/>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ppt_x"/>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65314" y="2521132"/>
            <a:ext cx="4738687" cy="3389313"/>
            <a:chOff x="-2699" y="1628"/>
            <a:chExt cx="2985" cy="2135"/>
          </a:xfrm>
        </p:grpSpPr>
        <p:sp>
          <p:nvSpPr>
            <p:cNvPr id="3" name="Text Box 3"/>
            <p:cNvSpPr txBox="1">
              <a:spLocks noChangeArrowheads="1"/>
            </p:cNvSpPr>
            <p:nvPr/>
          </p:nvSpPr>
          <p:spPr bwMode="auto">
            <a:xfrm>
              <a:off x="-2667" y="1642"/>
              <a:ext cx="5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800" i="1"/>
                <a:t>U</a:t>
              </a:r>
              <a:r>
                <a:rPr kumimoji="1" lang="en-GB" altLang="zh-CN" sz="2800"/>
                <a:t>(</a:t>
              </a:r>
              <a:r>
                <a:rPr kumimoji="1" lang="en-GB" altLang="zh-CN" sz="2800" i="1"/>
                <a:t>x</a:t>
              </a:r>
              <a:r>
                <a:rPr kumimoji="1" lang="en-GB" altLang="zh-CN" sz="2800"/>
                <a:t>)</a:t>
              </a:r>
              <a:endParaRPr kumimoji="1" lang="en-US" altLang="zh-CN" sz="2800"/>
            </a:p>
          </p:txBody>
        </p:sp>
        <p:sp>
          <p:nvSpPr>
            <p:cNvPr id="4" name="Line 4"/>
            <p:cNvSpPr>
              <a:spLocks noChangeShapeType="1"/>
            </p:cNvSpPr>
            <p:nvPr/>
          </p:nvSpPr>
          <p:spPr bwMode="auto">
            <a:xfrm flipV="1">
              <a:off x="-2699" y="3428"/>
              <a:ext cx="2713" cy="0"/>
            </a:xfrm>
            <a:prstGeom prst="line">
              <a:avLst/>
            </a:prstGeom>
            <a:noFill/>
            <a:ln w="38100">
              <a:pattFill prst="wdUpDiag">
                <a:fgClr>
                  <a:schemeClr val="tx1"/>
                </a:fgClr>
                <a:bgClr>
                  <a:srgbClr val="FFFFFF"/>
                </a:bgClr>
              </a:patt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5"/>
            <p:cNvSpPr>
              <a:spLocks noChangeShapeType="1"/>
            </p:cNvSpPr>
            <p:nvPr/>
          </p:nvSpPr>
          <p:spPr bwMode="auto">
            <a:xfrm flipV="1">
              <a:off x="-1376" y="1628"/>
              <a:ext cx="0" cy="17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Text Box 7"/>
            <p:cNvSpPr txBox="1">
              <a:spLocks noChangeArrowheads="1"/>
            </p:cNvSpPr>
            <p:nvPr/>
          </p:nvSpPr>
          <p:spPr bwMode="auto">
            <a:xfrm>
              <a:off x="-1495" y="3436"/>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latin typeface="宋体" panose="02010600030101010101" pitchFamily="2" charset="-122"/>
                </a:rPr>
                <a:t>0</a:t>
              </a:r>
            </a:p>
          </p:txBody>
        </p:sp>
        <p:sp>
          <p:nvSpPr>
            <p:cNvPr id="7" name="Arc 8"/>
            <p:cNvSpPr>
              <a:spLocks/>
            </p:cNvSpPr>
            <p:nvPr/>
          </p:nvSpPr>
          <p:spPr bwMode="auto">
            <a:xfrm>
              <a:off x="-2339" y="1958"/>
              <a:ext cx="1966" cy="233"/>
            </a:xfrm>
            <a:custGeom>
              <a:avLst/>
              <a:gdLst>
                <a:gd name="T0" fmla="*/ 0 w 37852"/>
                <a:gd name="T1" fmla="*/ 0 h 21600"/>
                <a:gd name="T2" fmla="*/ 0 w 37852"/>
                <a:gd name="T3" fmla="*/ 0 h 21600"/>
                <a:gd name="T4" fmla="*/ 0 w 37852"/>
                <a:gd name="T5" fmla="*/ 0 h 21600"/>
                <a:gd name="T6" fmla="*/ 0 60000 65536"/>
                <a:gd name="T7" fmla="*/ 0 60000 65536"/>
                <a:gd name="T8" fmla="*/ 0 60000 65536"/>
                <a:gd name="T9" fmla="*/ 0 w 37852"/>
                <a:gd name="T10" fmla="*/ 0 h 21600"/>
                <a:gd name="T11" fmla="*/ 37852 w 37852"/>
                <a:gd name="T12" fmla="*/ 21600 h 21600"/>
              </a:gdLst>
              <a:ahLst/>
              <a:cxnLst>
                <a:cxn ang="T6">
                  <a:pos x="T0" y="T1"/>
                </a:cxn>
                <a:cxn ang="T7">
                  <a:pos x="T2" y="T3"/>
                </a:cxn>
                <a:cxn ang="T8">
                  <a:pos x="T4" y="T5"/>
                </a:cxn>
              </a:cxnLst>
              <a:rect l="T9" t="T10" r="T11" b="T12"/>
              <a:pathLst>
                <a:path w="37852" h="21600" fill="none" extrusionOk="0">
                  <a:moveTo>
                    <a:pt x="37851" y="10426"/>
                  </a:moveTo>
                  <a:cubicBezTo>
                    <a:pt x="34052" y="17319"/>
                    <a:pt x="26805" y="21599"/>
                    <a:pt x="18935" y="21600"/>
                  </a:cubicBezTo>
                  <a:cubicBezTo>
                    <a:pt x="11051" y="21600"/>
                    <a:pt x="3793" y="17304"/>
                    <a:pt x="0" y="10393"/>
                  </a:cubicBezTo>
                </a:path>
                <a:path w="37852" h="21600" stroke="0" extrusionOk="0">
                  <a:moveTo>
                    <a:pt x="37851" y="10426"/>
                  </a:moveTo>
                  <a:cubicBezTo>
                    <a:pt x="34052" y="17319"/>
                    <a:pt x="26805" y="21599"/>
                    <a:pt x="18935" y="21600"/>
                  </a:cubicBezTo>
                  <a:cubicBezTo>
                    <a:pt x="11051" y="21600"/>
                    <a:pt x="3793" y="17304"/>
                    <a:pt x="0" y="10393"/>
                  </a:cubicBezTo>
                  <a:lnTo>
                    <a:pt x="18935" y="0"/>
                  </a:lnTo>
                  <a:lnTo>
                    <a:pt x="37851" y="10426"/>
                  </a:lnTo>
                  <a:close/>
                </a:path>
              </a:pathLst>
            </a:custGeom>
            <a:noFill/>
            <a:ln w="38100"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8" name="Line 9"/>
            <p:cNvSpPr>
              <a:spLocks noChangeShapeType="1"/>
            </p:cNvSpPr>
            <p:nvPr/>
          </p:nvSpPr>
          <p:spPr bwMode="auto">
            <a:xfrm>
              <a:off x="-2695" y="3382"/>
              <a:ext cx="279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Rectangle 10"/>
            <p:cNvSpPr>
              <a:spLocks noChangeArrowheads="1"/>
            </p:cNvSpPr>
            <p:nvPr/>
          </p:nvSpPr>
          <p:spPr bwMode="auto">
            <a:xfrm>
              <a:off x="-107" y="3422"/>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800" i="1">
                  <a:latin typeface="宋体" panose="02010600030101010101" pitchFamily="2" charset="-122"/>
                </a:rPr>
                <a:t>x</a:t>
              </a:r>
              <a:endParaRPr kumimoji="1" lang="en-US" altLang="zh-CN" sz="2800" i="1">
                <a:latin typeface="宋体" panose="02010600030101010101" pitchFamily="2" charset="-122"/>
              </a:endParaRPr>
            </a:p>
          </p:txBody>
        </p:sp>
      </p:grpSp>
      <p:sp>
        <p:nvSpPr>
          <p:cNvPr id="10" name="Rectangle 16"/>
          <p:cNvSpPr>
            <a:spLocks noChangeArrowheads="1"/>
          </p:cNvSpPr>
          <p:nvPr/>
        </p:nvSpPr>
        <p:spPr bwMode="auto">
          <a:xfrm>
            <a:off x="2582864" y="308156"/>
            <a:ext cx="4213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AutoNum type="arabicParenR" startAt="2"/>
            </a:pPr>
            <a:r>
              <a:rPr kumimoji="1" lang="zh-CN" altLang="en-GB" sz="2800" dirty="0">
                <a:solidFill>
                  <a:srgbClr val="FF0000"/>
                </a:solidFill>
              </a:rPr>
              <a:t>量子粒子位置</a:t>
            </a:r>
            <a:r>
              <a:rPr kumimoji="1" lang="zh-CN" altLang="en-US" sz="2800" dirty="0">
                <a:solidFill>
                  <a:srgbClr val="0000FF"/>
                </a:solidFill>
              </a:rPr>
              <a:t>概率</a:t>
            </a:r>
            <a:r>
              <a:rPr kumimoji="1" lang="zh-CN" altLang="en-GB" sz="2800" dirty="0">
                <a:solidFill>
                  <a:srgbClr val="FF0000"/>
                </a:solidFill>
              </a:rPr>
              <a:t>分布</a:t>
            </a:r>
            <a:endParaRPr kumimoji="1" lang="zh-CN" altLang="en-US" sz="2800" dirty="0">
              <a:solidFill>
                <a:srgbClr val="FF0000"/>
              </a:solidFill>
            </a:endParaRPr>
          </a:p>
        </p:txBody>
      </p:sp>
      <p:sp>
        <p:nvSpPr>
          <p:cNvPr id="11" name="Freeform 18"/>
          <p:cNvSpPr>
            <a:spLocks/>
          </p:cNvSpPr>
          <p:nvPr/>
        </p:nvSpPr>
        <p:spPr bwMode="auto">
          <a:xfrm>
            <a:off x="3192463" y="3251379"/>
            <a:ext cx="1581150" cy="369332"/>
          </a:xfrm>
          <a:custGeom>
            <a:avLst/>
            <a:gdLst>
              <a:gd name="T0" fmla="*/ 0 w 960"/>
              <a:gd name="T1" fmla="*/ 0 h 652"/>
              <a:gd name="T2" fmla="*/ 2147483647 w 960"/>
              <a:gd name="T3" fmla="*/ 2147483647 h 652"/>
              <a:gd name="T4" fmla="*/ 2147483647 w 960"/>
              <a:gd name="T5" fmla="*/ 2147483647 h 652"/>
              <a:gd name="T6" fmla="*/ 0 60000 65536"/>
              <a:gd name="T7" fmla="*/ 0 60000 65536"/>
              <a:gd name="T8" fmla="*/ 0 60000 65536"/>
              <a:gd name="T9" fmla="*/ 0 w 960"/>
              <a:gd name="T10" fmla="*/ 0 h 652"/>
              <a:gd name="T11" fmla="*/ 960 w 960"/>
              <a:gd name="T12" fmla="*/ 652 h 652"/>
            </a:gdLst>
            <a:ahLst/>
            <a:cxnLst>
              <a:cxn ang="T6">
                <a:pos x="T0" y="T1"/>
              </a:cxn>
              <a:cxn ang="T7">
                <a:pos x="T2" y="T3"/>
              </a:cxn>
              <a:cxn ang="T8">
                <a:pos x="T4" y="T5"/>
              </a:cxn>
            </a:cxnLst>
            <a:rect l="T9" t="T10" r="T11" b="T12"/>
            <a:pathLst>
              <a:path w="960" h="652">
                <a:moveTo>
                  <a:pt x="0" y="0"/>
                </a:moveTo>
                <a:cubicBezTo>
                  <a:pt x="148" y="322"/>
                  <a:pt x="296" y="644"/>
                  <a:pt x="456" y="648"/>
                </a:cubicBezTo>
                <a:cubicBezTo>
                  <a:pt x="616" y="652"/>
                  <a:pt x="788" y="338"/>
                  <a:pt x="960" y="24"/>
                </a:cubicBezTo>
              </a:path>
            </a:pathLst>
          </a:custGeom>
          <a:noFill/>
          <a:ln w="63500">
            <a:solidFill>
              <a:srgbClr val="009900"/>
            </a:solidFill>
            <a:prstDash val="solid"/>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nvGrpSpPr>
          <p:cNvPr id="12" name="Group 19"/>
          <p:cNvGrpSpPr>
            <a:grpSpLocks/>
          </p:cNvGrpSpPr>
          <p:nvPr/>
        </p:nvGrpSpPr>
        <p:grpSpPr bwMode="auto">
          <a:xfrm>
            <a:off x="3192463" y="3014842"/>
            <a:ext cx="1600200" cy="2303462"/>
            <a:chOff x="2412" y="2880"/>
            <a:chExt cx="960" cy="864"/>
          </a:xfrm>
        </p:grpSpPr>
        <p:sp>
          <p:nvSpPr>
            <p:cNvPr id="13" name="Line 20"/>
            <p:cNvSpPr>
              <a:spLocks noChangeShapeType="1"/>
            </p:cNvSpPr>
            <p:nvPr/>
          </p:nvSpPr>
          <p:spPr bwMode="auto">
            <a:xfrm>
              <a:off x="2412" y="2892"/>
              <a:ext cx="0" cy="852"/>
            </a:xfrm>
            <a:prstGeom prst="line">
              <a:avLst/>
            </a:prstGeom>
            <a:noFill/>
            <a:ln w="25400">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21"/>
            <p:cNvSpPr>
              <a:spLocks noChangeShapeType="1"/>
            </p:cNvSpPr>
            <p:nvPr/>
          </p:nvSpPr>
          <p:spPr bwMode="auto">
            <a:xfrm>
              <a:off x="3372" y="2880"/>
              <a:ext cx="0" cy="852"/>
            </a:xfrm>
            <a:prstGeom prst="line">
              <a:avLst/>
            </a:prstGeom>
            <a:noFill/>
            <a:ln w="25400">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5" name="Freeform 22"/>
          <p:cNvSpPr>
            <a:spLocks/>
          </p:cNvSpPr>
          <p:nvPr/>
        </p:nvSpPr>
        <p:spPr bwMode="auto">
          <a:xfrm>
            <a:off x="2735263" y="3957817"/>
            <a:ext cx="2571750" cy="369332"/>
          </a:xfrm>
          <a:custGeom>
            <a:avLst/>
            <a:gdLst>
              <a:gd name="T0" fmla="*/ 0 w 1452"/>
              <a:gd name="T1" fmla="*/ 2147483647 h 1022"/>
              <a:gd name="T2" fmla="*/ 2147483647 w 1452"/>
              <a:gd name="T3" fmla="*/ 2147483647 h 1022"/>
              <a:gd name="T4" fmla="*/ 2147483647 w 1452"/>
              <a:gd name="T5" fmla="*/ 2147483647 h 1022"/>
              <a:gd name="T6" fmla="*/ 2147483647 w 1452"/>
              <a:gd name="T7" fmla="*/ 2147483647 h 1022"/>
              <a:gd name="T8" fmla="*/ 2147483647 w 1452"/>
              <a:gd name="T9" fmla="*/ 2147483647 h 1022"/>
              <a:gd name="T10" fmla="*/ 0 60000 65536"/>
              <a:gd name="T11" fmla="*/ 0 60000 65536"/>
              <a:gd name="T12" fmla="*/ 0 60000 65536"/>
              <a:gd name="T13" fmla="*/ 0 60000 65536"/>
              <a:gd name="T14" fmla="*/ 0 60000 65536"/>
              <a:gd name="T15" fmla="*/ 0 w 1452"/>
              <a:gd name="T16" fmla="*/ 0 h 1022"/>
              <a:gd name="T17" fmla="*/ 1452 w 1452"/>
              <a:gd name="T18" fmla="*/ 1022 h 1022"/>
            </a:gdLst>
            <a:ahLst/>
            <a:cxnLst>
              <a:cxn ang="T10">
                <a:pos x="T0" y="T1"/>
              </a:cxn>
              <a:cxn ang="T11">
                <a:pos x="T2" y="T3"/>
              </a:cxn>
              <a:cxn ang="T12">
                <a:pos x="T4" y="T5"/>
              </a:cxn>
              <a:cxn ang="T13">
                <a:pos x="T6" y="T7"/>
              </a:cxn>
              <a:cxn ang="T14">
                <a:pos x="T8" y="T9"/>
              </a:cxn>
            </a:cxnLst>
            <a:rect l="T15" t="T16" r="T17" b="T18"/>
            <a:pathLst>
              <a:path w="1452" h="1022">
                <a:moveTo>
                  <a:pt x="0" y="1010"/>
                </a:moveTo>
                <a:cubicBezTo>
                  <a:pt x="81" y="992"/>
                  <a:pt x="162" y="974"/>
                  <a:pt x="276" y="806"/>
                </a:cubicBezTo>
                <a:cubicBezTo>
                  <a:pt x="390" y="638"/>
                  <a:pt x="540" y="0"/>
                  <a:pt x="684" y="2"/>
                </a:cubicBezTo>
                <a:cubicBezTo>
                  <a:pt x="828" y="4"/>
                  <a:pt x="1012" y="648"/>
                  <a:pt x="1140" y="818"/>
                </a:cubicBezTo>
                <a:cubicBezTo>
                  <a:pt x="1268" y="988"/>
                  <a:pt x="1360" y="1005"/>
                  <a:pt x="1452" y="102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6" name="Rectangle 25"/>
          <p:cNvSpPr>
            <a:spLocks noChangeArrowheads="1"/>
          </p:cNvSpPr>
          <p:nvPr/>
        </p:nvSpPr>
        <p:spPr bwMode="auto">
          <a:xfrm>
            <a:off x="2090738" y="801869"/>
            <a:ext cx="85772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GB" sz="2800" dirty="0">
                <a:solidFill>
                  <a:srgbClr val="0000FF"/>
                </a:solidFill>
                <a:latin typeface="宋体" panose="02010600030101010101" pitchFamily="2" charset="-122"/>
              </a:rPr>
              <a:t>量子粒子位置</a:t>
            </a:r>
            <a:r>
              <a:rPr kumimoji="1" lang="zh-CN" altLang="en-US" sz="2800" dirty="0">
                <a:solidFill>
                  <a:srgbClr val="0000FF"/>
                </a:solidFill>
              </a:rPr>
              <a:t>概率</a:t>
            </a:r>
            <a:r>
              <a:rPr kumimoji="1" lang="zh-CN" altLang="en-GB" sz="2800" dirty="0">
                <a:solidFill>
                  <a:srgbClr val="0000FF"/>
                </a:solidFill>
                <a:latin typeface="宋体" panose="02010600030101010101" pitchFamily="2" charset="-122"/>
              </a:rPr>
              <a:t>分布与经典粒子分布有明显的区别</a:t>
            </a:r>
            <a:endParaRPr kumimoji="1" lang="zh-CN" altLang="en-US" sz="2800" dirty="0">
              <a:solidFill>
                <a:srgbClr val="0000FF"/>
              </a:solidFill>
              <a:latin typeface="宋体" panose="02010600030101010101" pitchFamily="2" charset="-122"/>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3060128505"/>
              </p:ext>
            </p:extLst>
          </p:nvPr>
        </p:nvGraphicFramePr>
        <p:xfrm>
          <a:off x="5462588" y="2767013"/>
          <a:ext cx="5788025" cy="1393825"/>
        </p:xfrm>
        <a:graphic>
          <a:graphicData uri="http://schemas.openxmlformats.org/presentationml/2006/ole">
            <mc:AlternateContent xmlns:mc="http://schemas.openxmlformats.org/markup-compatibility/2006">
              <mc:Choice xmlns:v="urn:schemas-microsoft-com:vml" Requires="v">
                <p:oleObj spid="_x0000_s356546" name="Equation" r:id="rId3" imgW="1892160" imgH="457200" progId="Equation.DSMT4">
                  <p:embed/>
                </p:oleObj>
              </mc:Choice>
              <mc:Fallback>
                <p:oleObj name="Equation" r:id="rId3" imgW="1892160" imgH="457200" progId="Equation.DSMT4">
                  <p:embed/>
                  <p:pic>
                    <p:nvPicPr>
                      <p:cNvPr id="17" name="对象 16"/>
                      <p:cNvPicPr>
                        <a:picLocks noChangeAspect="1" noChangeArrowheads="1"/>
                      </p:cNvPicPr>
                      <p:nvPr/>
                    </p:nvPicPr>
                    <p:blipFill>
                      <a:blip r:embed="rId4"/>
                      <a:srcRect/>
                      <a:stretch>
                        <a:fillRect/>
                      </a:stretch>
                    </p:blipFill>
                    <p:spPr bwMode="auto">
                      <a:xfrm>
                        <a:off x="5462588" y="2767013"/>
                        <a:ext cx="578802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矩形 26"/>
          <p:cNvSpPr>
            <a:spLocks noChangeArrowheads="1"/>
          </p:cNvSpPr>
          <p:nvPr/>
        </p:nvSpPr>
        <p:spPr bwMode="auto">
          <a:xfrm>
            <a:off x="5781675" y="1997256"/>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经典粒子位置</a:t>
            </a:r>
            <a:r>
              <a:rPr kumimoji="1" lang="zh-CN" altLang="en-US" sz="2800" dirty="0">
                <a:solidFill>
                  <a:srgbClr val="FF0000"/>
                </a:solidFill>
              </a:rPr>
              <a:t>概率</a:t>
            </a:r>
            <a:r>
              <a:rPr kumimoji="1" lang="zh-CN" altLang="en-US" sz="2800" dirty="0">
                <a:solidFill>
                  <a:srgbClr val="009900"/>
                </a:solidFill>
              </a:rPr>
              <a:t>密度</a:t>
            </a:r>
            <a:endParaRPr lang="zh-CN" altLang="en-US" sz="2800" dirty="0">
              <a:solidFill>
                <a:srgbClr val="009900"/>
              </a:solidFill>
            </a:endParaRPr>
          </a:p>
        </p:txBody>
      </p:sp>
      <p:sp>
        <p:nvSpPr>
          <p:cNvPr id="19" name="矩形 27"/>
          <p:cNvSpPr>
            <a:spLocks noChangeArrowheads="1"/>
          </p:cNvSpPr>
          <p:nvPr/>
        </p:nvSpPr>
        <p:spPr bwMode="auto">
          <a:xfrm>
            <a:off x="6456363" y="4616629"/>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rPr>
              <a:t>量子粒子位置</a:t>
            </a:r>
            <a:r>
              <a:rPr kumimoji="1" lang="zh-CN" altLang="en-US" sz="2800" dirty="0">
                <a:solidFill>
                  <a:srgbClr val="0000FF"/>
                </a:solidFill>
              </a:rPr>
              <a:t>概率</a:t>
            </a:r>
            <a:r>
              <a:rPr kumimoji="1" lang="zh-CN" altLang="en-US" sz="2800" dirty="0">
                <a:solidFill>
                  <a:srgbClr val="FF00FF"/>
                </a:solidFill>
              </a:rPr>
              <a:t>密度</a:t>
            </a:r>
            <a:endParaRPr lang="zh-CN" altLang="en-US" sz="2800" dirty="0">
              <a:solidFill>
                <a:srgbClr val="FF00FF"/>
              </a:solidFill>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2828874303"/>
              </p:ext>
            </p:extLst>
          </p:nvPr>
        </p:nvGraphicFramePr>
        <p:xfrm>
          <a:off x="7410451" y="5661025"/>
          <a:ext cx="1514475" cy="850900"/>
        </p:xfrm>
        <a:graphic>
          <a:graphicData uri="http://schemas.openxmlformats.org/presentationml/2006/ole">
            <mc:AlternateContent xmlns:mc="http://schemas.openxmlformats.org/markup-compatibility/2006">
              <mc:Choice xmlns:v="urn:schemas-microsoft-com:vml" Requires="v">
                <p:oleObj spid="_x0000_s356547" name="公式" r:id="rId5" imgW="495000" imgH="279360" progId="Equation.3">
                  <p:embed/>
                </p:oleObj>
              </mc:Choice>
              <mc:Fallback>
                <p:oleObj name="公式" r:id="rId5" imgW="495000" imgH="279360" progId="Equation.3">
                  <p:embed/>
                  <p:pic>
                    <p:nvPicPr>
                      <p:cNvPr id="20" name="对象 19"/>
                      <p:cNvPicPr>
                        <a:picLocks noChangeAspect="1" noChangeArrowheads="1"/>
                      </p:cNvPicPr>
                      <p:nvPr/>
                    </p:nvPicPr>
                    <p:blipFill>
                      <a:blip r:embed="rId6"/>
                      <a:srcRect/>
                      <a:stretch>
                        <a:fillRect/>
                      </a:stretch>
                    </p:blipFill>
                    <p:spPr bwMode="auto">
                      <a:xfrm>
                        <a:off x="7410451" y="5661025"/>
                        <a:ext cx="15144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166587003"/>
              </p:ext>
            </p:extLst>
          </p:nvPr>
        </p:nvGraphicFramePr>
        <p:xfrm>
          <a:off x="3289300" y="2521129"/>
          <a:ext cx="465138" cy="503238"/>
        </p:xfrm>
        <a:graphic>
          <a:graphicData uri="http://schemas.openxmlformats.org/presentationml/2006/ole">
            <mc:AlternateContent xmlns:mc="http://schemas.openxmlformats.org/markup-compatibility/2006">
              <mc:Choice xmlns:v="urn:schemas-microsoft-com:vml" Requires="v">
                <p:oleObj spid="_x0000_s356548" name="公式" r:id="rId7" imgW="152268" imgH="164957" progId="Equation.3">
                  <p:embed/>
                </p:oleObj>
              </mc:Choice>
              <mc:Fallback>
                <p:oleObj name="公式" r:id="rId7" imgW="152268" imgH="164957" progId="Equation.3">
                  <p:embed/>
                  <p:pic>
                    <p:nvPicPr>
                      <p:cNvPr id="21" name="对象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9300" y="2521129"/>
                        <a:ext cx="4651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8447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ircle(in)">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heel(1)">
                                      <p:cBhvr>
                                        <p:cTn id="50" dur="20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5" grpId="0" animBg="1"/>
      <p:bldP spid="16" grpId="0"/>
      <p:bldP spid="18"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981961" y="1993900"/>
            <a:ext cx="2017713" cy="1593850"/>
            <a:chOff x="3384" y="720"/>
            <a:chExt cx="1271" cy="1476"/>
          </a:xfrm>
        </p:grpSpPr>
        <p:sp>
          <p:nvSpPr>
            <p:cNvPr id="3" name="Line 3"/>
            <p:cNvSpPr>
              <a:spLocks noChangeShapeType="1"/>
            </p:cNvSpPr>
            <p:nvPr/>
          </p:nvSpPr>
          <p:spPr bwMode="auto">
            <a:xfrm>
              <a:off x="3384" y="744"/>
              <a:ext cx="12" cy="1452"/>
            </a:xfrm>
            <a:prstGeom prst="line">
              <a:avLst/>
            </a:prstGeom>
            <a:noFill/>
            <a:ln w="38100" cap="rnd">
              <a:solidFill>
                <a:srgbClr val="009900"/>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 name="Line 4"/>
            <p:cNvSpPr>
              <a:spLocks noChangeShapeType="1"/>
            </p:cNvSpPr>
            <p:nvPr/>
          </p:nvSpPr>
          <p:spPr bwMode="auto">
            <a:xfrm>
              <a:off x="4608" y="720"/>
              <a:ext cx="24" cy="1440"/>
            </a:xfrm>
            <a:prstGeom prst="line">
              <a:avLst/>
            </a:prstGeom>
            <a:noFill/>
            <a:ln w="38100" cap="rnd">
              <a:solidFill>
                <a:srgbClr val="009900"/>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 name="Freeform 5"/>
            <p:cNvSpPr>
              <a:spLocks/>
            </p:cNvSpPr>
            <p:nvPr/>
          </p:nvSpPr>
          <p:spPr bwMode="auto">
            <a:xfrm>
              <a:off x="3403" y="1097"/>
              <a:ext cx="1252" cy="342"/>
            </a:xfrm>
            <a:custGeom>
              <a:avLst/>
              <a:gdLst>
                <a:gd name="T0" fmla="*/ 1 w 1868"/>
                <a:gd name="T1" fmla="*/ 2 h 1110"/>
                <a:gd name="T2" fmla="*/ 1 w 1868"/>
                <a:gd name="T3" fmla="*/ 2 h 1110"/>
                <a:gd name="T4" fmla="*/ 1 w 1868"/>
                <a:gd name="T5" fmla="*/ 2 h 1110"/>
                <a:gd name="T6" fmla="*/ 1 w 1868"/>
                <a:gd name="T7" fmla="*/ 2 h 1110"/>
                <a:gd name="T8" fmla="*/ 1 w 1868"/>
                <a:gd name="T9" fmla="*/ 2 h 1110"/>
                <a:gd name="T10" fmla="*/ 0 60000 65536"/>
                <a:gd name="T11" fmla="*/ 0 60000 65536"/>
                <a:gd name="T12" fmla="*/ 0 60000 65536"/>
                <a:gd name="T13" fmla="*/ 0 60000 65536"/>
                <a:gd name="T14" fmla="*/ 0 60000 65536"/>
                <a:gd name="T15" fmla="*/ 0 w 1868"/>
                <a:gd name="T16" fmla="*/ 0 h 1110"/>
                <a:gd name="T17" fmla="*/ 1868 w 1868"/>
                <a:gd name="T18" fmla="*/ 1110 h 1110"/>
              </a:gdLst>
              <a:ahLst/>
              <a:cxnLst>
                <a:cxn ang="T10">
                  <a:pos x="T0" y="T1"/>
                </a:cxn>
                <a:cxn ang="T11">
                  <a:pos x="T2" y="T3"/>
                </a:cxn>
                <a:cxn ang="T12">
                  <a:pos x="T4" y="T5"/>
                </a:cxn>
                <a:cxn ang="T13">
                  <a:pos x="T6" y="T7"/>
                </a:cxn>
                <a:cxn ang="T14">
                  <a:pos x="T8" y="T9"/>
                </a:cxn>
              </a:cxnLst>
              <a:rect l="T15" t="T16" r="T17" b="T18"/>
              <a:pathLst>
                <a:path w="1868" h="1110">
                  <a:moveTo>
                    <a:pt x="1804" y="4"/>
                  </a:moveTo>
                  <a:cubicBezTo>
                    <a:pt x="1836" y="2"/>
                    <a:pt x="1868" y="0"/>
                    <a:pt x="1720" y="184"/>
                  </a:cubicBezTo>
                  <a:cubicBezTo>
                    <a:pt x="1572" y="368"/>
                    <a:pt x="1178" y="1106"/>
                    <a:pt x="916" y="1108"/>
                  </a:cubicBezTo>
                  <a:cubicBezTo>
                    <a:pt x="654" y="1110"/>
                    <a:pt x="296" y="380"/>
                    <a:pt x="148" y="196"/>
                  </a:cubicBezTo>
                  <a:cubicBezTo>
                    <a:pt x="0" y="12"/>
                    <a:pt x="14" y="8"/>
                    <a:pt x="28" y="4"/>
                  </a:cubicBezTo>
                </a:path>
              </a:pathLst>
            </a:custGeom>
            <a:noFill/>
            <a:ln w="50800" cap="rnd">
              <a:solidFill>
                <a:srgbClr val="009900"/>
              </a:solidFill>
              <a:prstDash val="sysDot"/>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6" name="Group 6"/>
          <p:cNvGrpSpPr>
            <a:grpSpLocks/>
          </p:cNvGrpSpPr>
          <p:nvPr/>
        </p:nvGrpSpPr>
        <p:grpSpPr bwMode="auto">
          <a:xfrm>
            <a:off x="6494599" y="755650"/>
            <a:ext cx="3965575" cy="3187700"/>
            <a:chOff x="3077" y="380"/>
            <a:chExt cx="2498" cy="2008"/>
          </a:xfrm>
        </p:grpSpPr>
        <p:grpSp>
          <p:nvGrpSpPr>
            <p:cNvPr id="7" name="Group 7"/>
            <p:cNvGrpSpPr>
              <a:grpSpLocks/>
            </p:cNvGrpSpPr>
            <p:nvPr/>
          </p:nvGrpSpPr>
          <p:grpSpPr bwMode="auto">
            <a:xfrm>
              <a:off x="3077" y="380"/>
              <a:ext cx="2498" cy="2008"/>
              <a:chOff x="3077" y="380"/>
              <a:chExt cx="2498" cy="2008"/>
            </a:xfrm>
          </p:grpSpPr>
          <p:sp>
            <p:nvSpPr>
              <p:cNvPr id="9" name="Freeform 8"/>
              <p:cNvSpPr>
                <a:spLocks/>
              </p:cNvSpPr>
              <p:nvPr/>
            </p:nvSpPr>
            <p:spPr bwMode="auto">
              <a:xfrm>
                <a:off x="3335" y="883"/>
                <a:ext cx="1360" cy="233"/>
              </a:xfrm>
              <a:custGeom>
                <a:avLst/>
                <a:gdLst>
                  <a:gd name="T0" fmla="*/ 0 w 2136"/>
                  <a:gd name="T1" fmla="*/ 2 h 1648"/>
                  <a:gd name="T2" fmla="*/ 1 w 2136"/>
                  <a:gd name="T3" fmla="*/ 2 h 1648"/>
                  <a:gd name="T4" fmla="*/ 1 w 2136"/>
                  <a:gd name="T5" fmla="*/ 2 h 1648"/>
                  <a:gd name="T6" fmla="*/ 1 w 2136"/>
                  <a:gd name="T7" fmla="*/ 2 h 1648"/>
                  <a:gd name="T8" fmla="*/ 1 w 2136"/>
                  <a:gd name="T9" fmla="*/ 2 h 1648"/>
                  <a:gd name="T10" fmla="*/ 1 w 2136"/>
                  <a:gd name="T11" fmla="*/ 2 h 1648"/>
                  <a:gd name="T12" fmla="*/ 1 w 2136"/>
                  <a:gd name="T13" fmla="*/ 2 h 1648"/>
                  <a:gd name="T14" fmla="*/ 1 w 2136"/>
                  <a:gd name="T15" fmla="*/ 2 h 1648"/>
                  <a:gd name="T16" fmla="*/ 1 w 2136"/>
                  <a:gd name="T17" fmla="*/ 2 h 1648"/>
                  <a:gd name="T18" fmla="*/ 1 w 2136"/>
                  <a:gd name="T19" fmla="*/ 2 h 1648"/>
                  <a:gd name="T20" fmla="*/ 1 w 2136"/>
                  <a:gd name="T21" fmla="*/ 2 h 1648"/>
                  <a:gd name="T22" fmla="*/ 1 w 2136"/>
                  <a:gd name="T23" fmla="*/ 2 h 1648"/>
                  <a:gd name="T24" fmla="*/ 1 w 2136"/>
                  <a:gd name="T25" fmla="*/ 2 h 1648"/>
                  <a:gd name="T26" fmla="*/ 1 w 2136"/>
                  <a:gd name="T27" fmla="*/ 2 h 1648"/>
                  <a:gd name="T28" fmla="*/ 1 w 2136"/>
                  <a:gd name="T29" fmla="*/ 2 h 1648"/>
                  <a:gd name="T30" fmla="*/ 1 w 2136"/>
                  <a:gd name="T31" fmla="*/ 2 h 1648"/>
                  <a:gd name="T32" fmla="*/ 1 w 2136"/>
                  <a:gd name="T33" fmla="*/ 2 h 1648"/>
                  <a:gd name="T34" fmla="*/ 1 w 2136"/>
                  <a:gd name="T35" fmla="*/ 2 h 1648"/>
                  <a:gd name="T36" fmla="*/ 1 w 2136"/>
                  <a:gd name="T37" fmla="*/ 2 h 16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36"/>
                  <a:gd name="T58" fmla="*/ 0 h 1648"/>
                  <a:gd name="T59" fmla="*/ 2136 w 2136"/>
                  <a:gd name="T60" fmla="*/ 1648 h 16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36" h="1648">
                    <a:moveTo>
                      <a:pt x="0" y="1574"/>
                    </a:moveTo>
                    <a:cubicBezTo>
                      <a:pt x="58" y="787"/>
                      <a:pt x="116" y="0"/>
                      <a:pt x="168" y="2"/>
                    </a:cubicBezTo>
                    <a:cubicBezTo>
                      <a:pt x="220" y="4"/>
                      <a:pt x="268" y="1524"/>
                      <a:pt x="312" y="1586"/>
                    </a:cubicBezTo>
                    <a:cubicBezTo>
                      <a:pt x="356" y="1648"/>
                      <a:pt x="390" y="376"/>
                      <a:pt x="432" y="374"/>
                    </a:cubicBezTo>
                    <a:cubicBezTo>
                      <a:pt x="474" y="372"/>
                      <a:pt x="526" y="1514"/>
                      <a:pt x="564" y="1574"/>
                    </a:cubicBezTo>
                    <a:cubicBezTo>
                      <a:pt x="602" y="1634"/>
                      <a:pt x="624" y="734"/>
                      <a:pt x="660" y="734"/>
                    </a:cubicBezTo>
                    <a:cubicBezTo>
                      <a:pt x="696" y="734"/>
                      <a:pt x="744" y="1532"/>
                      <a:pt x="780" y="1574"/>
                    </a:cubicBezTo>
                    <a:cubicBezTo>
                      <a:pt x="816" y="1616"/>
                      <a:pt x="842" y="986"/>
                      <a:pt x="876" y="986"/>
                    </a:cubicBezTo>
                    <a:cubicBezTo>
                      <a:pt x="910" y="986"/>
                      <a:pt x="950" y="1558"/>
                      <a:pt x="984" y="1574"/>
                    </a:cubicBezTo>
                    <a:cubicBezTo>
                      <a:pt x="1018" y="1590"/>
                      <a:pt x="1044" y="1080"/>
                      <a:pt x="1080" y="1082"/>
                    </a:cubicBezTo>
                    <a:cubicBezTo>
                      <a:pt x="1116" y="1084"/>
                      <a:pt x="1162" y="1610"/>
                      <a:pt x="1200" y="1586"/>
                    </a:cubicBezTo>
                    <a:cubicBezTo>
                      <a:pt x="1238" y="1562"/>
                      <a:pt x="1270" y="940"/>
                      <a:pt x="1308" y="938"/>
                    </a:cubicBezTo>
                    <a:cubicBezTo>
                      <a:pt x="1346" y="936"/>
                      <a:pt x="1388" y="1626"/>
                      <a:pt x="1428" y="1574"/>
                    </a:cubicBezTo>
                    <a:cubicBezTo>
                      <a:pt x="1468" y="1522"/>
                      <a:pt x="1508" y="626"/>
                      <a:pt x="1548" y="626"/>
                    </a:cubicBezTo>
                    <a:cubicBezTo>
                      <a:pt x="1588" y="626"/>
                      <a:pt x="1632" y="1628"/>
                      <a:pt x="1668" y="1574"/>
                    </a:cubicBezTo>
                    <a:cubicBezTo>
                      <a:pt x="1704" y="1520"/>
                      <a:pt x="1728" y="300"/>
                      <a:pt x="1764" y="302"/>
                    </a:cubicBezTo>
                    <a:cubicBezTo>
                      <a:pt x="1800" y="304"/>
                      <a:pt x="1850" y="1636"/>
                      <a:pt x="1884" y="1586"/>
                    </a:cubicBezTo>
                    <a:cubicBezTo>
                      <a:pt x="1918" y="1536"/>
                      <a:pt x="1926" y="4"/>
                      <a:pt x="1968" y="2"/>
                    </a:cubicBezTo>
                    <a:cubicBezTo>
                      <a:pt x="2010" y="0"/>
                      <a:pt x="2073" y="787"/>
                      <a:pt x="2136" y="157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0" name="Line 9"/>
              <p:cNvSpPr>
                <a:spLocks noChangeShapeType="1"/>
              </p:cNvSpPr>
              <p:nvPr/>
            </p:nvSpPr>
            <p:spPr bwMode="auto">
              <a:xfrm>
                <a:off x="3077" y="2187"/>
                <a:ext cx="184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10"/>
              <p:cNvSpPr>
                <a:spLocks noChangeShapeType="1"/>
              </p:cNvSpPr>
              <p:nvPr/>
            </p:nvSpPr>
            <p:spPr bwMode="auto">
              <a:xfrm flipV="1">
                <a:off x="4020" y="648"/>
                <a:ext cx="0" cy="17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Text Box 11"/>
              <p:cNvSpPr txBox="1">
                <a:spLocks noChangeArrowheads="1"/>
              </p:cNvSpPr>
              <p:nvPr/>
            </p:nvSpPr>
            <p:spPr bwMode="auto">
              <a:xfrm>
                <a:off x="3272" y="380"/>
                <a:ext cx="81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|Φ(x)|</a:t>
                </a:r>
                <a:r>
                  <a:rPr kumimoji="1" lang="en-GB" altLang="zh-CN" sz="2600" baseline="30000"/>
                  <a:t>2</a:t>
                </a:r>
                <a:endParaRPr kumimoji="1" lang="en-US" altLang="zh-CN" sz="2600"/>
              </a:p>
            </p:txBody>
          </p:sp>
          <p:sp>
            <p:nvSpPr>
              <p:cNvPr id="13" name="Text Box 12"/>
              <p:cNvSpPr txBox="1">
                <a:spLocks noChangeArrowheads="1"/>
              </p:cNvSpPr>
              <p:nvPr/>
            </p:nvSpPr>
            <p:spPr bwMode="auto">
              <a:xfrm>
                <a:off x="5012" y="1976"/>
                <a:ext cx="56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14" name="Text Box 13"/>
              <p:cNvSpPr txBox="1">
                <a:spLocks noChangeArrowheads="1"/>
              </p:cNvSpPr>
              <p:nvPr/>
            </p:nvSpPr>
            <p:spPr bwMode="auto">
              <a:xfrm>
                <a:off x="4808" y="1004"/>
                <a:ext cx="55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n=9</a:t>
                </a:r>
                <a:endParaRPr kumimoji="1" lang="en-US" altLang="zh-CN" sz="2600" i="1"/>
              </a:p>
            </p:txBody>
          </p:sp>
        </p:grpSp>
        <p:sp>
          <p:nvSpPr>
            <p:cNvPr id="8" name="Text Box 14"/>
            <p:cNvSpPr txBox="1">
              <a:spLocks noChangeArrowheads="1"/>
            </p:cNvSpPr>
            <p:nvPr/>
          </p:nvSpPr>
          <p:spPr bwMode="auto">
            <a:xfrm>
              <a:off x="4808" y="1004"/>
              <a:ext cx="55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n=</a:t>
              </a:r>
              <a:r>
                <a:rPr kumimoji="1" lang="en-GB" altLang="zh-CN" sz="2600" b="0"/>
                <a:t>9</a:t>
              </a:r>
              <a:endParaRPr kumimoji="1" lang="en-US" altLang="zh-CN" sz="2600" b="0"/>
            </a:p>
          </p:txBody>
        </p:sp>
      </p:grpSp>
      <p:grpSp>
        <p:nvGrpSpPr>
          <p:cNvPr id="15" name="Group 15"/>
          <p:cNvGrpSpPr>
            <a:grpSpLocks/>
          </p:cNvGrpSpPr>
          <p:nvPr/>
        </p:nvGrpSpPr>
        <p:grpSpPr bwMode="auto">
          <a:xfrm>
            <a:off x="2246448" y="838200"/>
            <a:ext cx="3756025" cy="2762250"/>
            <a:chOff x="377" y="432"/>
            <a:chExt cx="2366" cy="1740"/>
          </a:xfrm>
        </p:grpSpPr>
        <p:sp>
          <p:nvSpPr>
            <p:cNvPr id="16" name="Freeform 16"/>
            <p:cNvSpPr>
              <a:spLocks/>
            </p:cNvSpPr>
            <p:nvPr/>
          </p:nvSpPr>
          <p:spPr bwMode="auto">
            <a:xfrm>
              <a:off x="582" y="802"/>
              <a:ext cx="1360" cy="233"/>
            </a:xfrm>
            <a:custGeom>
              <a:avLst/>
              <a:gdLst>
                <a:gd name="T0" fmla="*/ 0 w 1788"/>
                <a:gd name="T1" fmla="*/ 3 h 1600"/>
                <a:gd name="T2" fmla="*/ 2 w 1788"/>
                <a:gd name="T3" fmla="*/ 3 h 1600"/>
                <a:gd name="T4" fmla="*/ 2 w 1788"/>
                <a:gd name="T5" fmla="*/ 2 h 1600"/>
                <a:gd name="T6" fmla="*/ 2 w 1788"/>
                <a:gd name="T7" fmla="*/ 3 h 1600"/>
                <a:gd name="T8" fmla="*/ 2 w 1788"/>
                <a:gd name="T9" fmla="*/ 3 h 1600"/>
                <a:gd name="T10" fmla="*/ 2 w 1788"/>
                <a:gd name="T11" fmla="*/ 3 h 1600"/>
                <a:gd name="T12" fmla="*/ 2 w 1788"/>
                <a:gd name="T13" fmla="*/ 2 h 1600"/>
                <a:gd name="T14" fmla="*/ 2 w 1788"/>
                <a:gd name="T15" fmla="*/ 3 h 1600"/>
                <a:gd name="T16" fmla="*/ 2 w 1788"/>
                <a:gd name="T17" fmla="*/ 3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88"/>
                <a:gd name="T28" fmla="*/ 0 h 1600"/>
                <a:gd name="T29" fmla="*/ 1788 w 1788"/>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88" h="1600">
                  <a:moveTo>
                    <a:pt x="0" y="806"/>
                  </a:moveTo>
                  <a:cubicBezTo>
                    <a:pt x="71" y="801"/>
                    <a:pt x="142" y="796"/>
                    <a:pt x="216" y="662"/>
                  </a:cubicBezTo>
                  <a:cubicBezTo>
                    <a:pt x="290" y="528"/>
                    <a:pt x="374" y="0"/>
                    <a:pt x="444" y="2"/>
                  </a:cubicBezTo>
                  <a:cubicBezTo>
                    <a:pt x="514" y="4"/>
                    <a:pt x="560" y="408"/>
                    <a:pt x="636" y="674"/>
                  </a:cubicBezTo>
                  <a:cubicBezTo>
                    <a:pt x="712" y="940"/>
                    <a:pt x="814" y="1596"/>
                    <a:pt x="900" y="1598"/>
                  </a:cubicBezTo>
                  <a:cubicBezTo>
                    <a:pt x="986" y="1600"/>
                    <a:pt x="1076" y="952"/>
                    <a:pt x="1152" y="686"/>
                  </a:cubicBezTo>
                  <a:cubicBezTo>
                    <a:pt x="1228" y="420"/>
                    <a:pt x="1278" y="2"/>
                    <a:pt x="1356" y="2"/>
                  </a:cubicBezTo>
                  <a:cubicBezTo>
                    <a:pt x="1434" y="2"/>
                    <a:pt x="1548" y="554"/>
                    <a:pt x="1620" y="686"/>
                  </a:cubicBezTo>
                  <a:cubicBezTo>
                    <a:pt x="1692" y="818"/>
                    <a:pt x="1740" y="806"/>
                    <a:pt x="1788" y="794"/>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7" name="Line 17"/>
            <p:cNvSpPr>
              <a:spLocks noChangeShapeType="1"/>
            </p:cNvSpPr>
            <p:nvPr/>
          </p:nvSpPr>
          <p:spPr bwMode="auto">
            <a:xfrm>
              <a:off x="377" y="1515"/>
              <a:ext cx="184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Line 18"/>
            <p:cNvSpPr>
              <a:spLocks noChangeShapeType="1"/>
            </p:cNvSpPr>
            <p:nvPr/>
          </p:nvSpPr>
          <p:spPr bwMode="auto">
            <a:xfrm flipV="1">
              <a:off x="1272" y="432"/>
              <a:ext cx="0" cy="17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Text Box 19"/>
            <p:cNvSpPr txBox="1">
              <a:spLocks noChangeArrowheads="1"/>
            </p:cNvSpPr>
            <p:nvPr/>
          </p:nvSpPr>
          <p:spPr bwMode="auto">
            <a:xfrm>
              <a:off x="2180" y="908"/>
              <a:ext cx="56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20" name="Text Box 20"/>
            <p:cNvSpPr txBox="1">
              <a:spLocks noChangeArrowheads="1"/>
            </p:cNvSpPr>
            <p:nvPr/>
          </p:nvSpPr>
          <p:spPr bwMode="auto">
            <a:xfrm>
              <a:off x="572" y="432"/>
              <a:ext cx="81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Φ</a:t>
              </a:r>
              <a:r>
                <a:rPr kumimoji="1" lang="en-GB" altLang="zh-CN" sz="2600"/>
                <a:t>(</a:t>
              </a:r>
              <a:r>
                <a:rPr kumimoji="1" lang="en-GB" altLang="zh-CN" sz="2600" i="1"/>
                <a:t>x</a:t>
              </a:r>
              <a:r>
                <a:rPr kumimoji="1" lang="en-GB" altLang="zh-CN" sz="2600"/>
                <a:t>)</a:t>
              </a:r>
              <a:endParaRPr kumimoji="1" lang="en-US" altLang="zh-CN" sz="2600"/>
            </a:p>
          </p:txBody>
        </p:sp>
        <p:sp>
          <p:nvSpPr>
            <p:cNvPr id="21" name="Text Box 21"/>
            <p:cNvSpPr txBox="1">
              <a:spLocks noChangeArrowheads="1"/>
            </p:cNvSpPr>
            <p:nvPr/>
          </p:nvSpPr>
          <p:spPr bwMode="auto">
            <a:xfrm>
              <a:off x="1868" y="728"/>
              <a:ext cx="55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n=</a:t>
              </a:r>
              <a:r>
                <a:rPr kumimoji="1" lang="en-GB" altLang="zh-CN" sz="2600"/>
                <a:t>2</a:t>
              </a:r>
              <a:endParaRPr kumimoji="1" lang="en-US" altLang="zh-CN" sz="2600"/>
            </a:p>
          </p:txBody>
        </p:sp>
      </p:grpSp>
      <p:sp>
        <p:nvSpPr>
          <p:cNvPr id="22" name="Text Box 22"/>
          <p:cNvSpPr txBox="1">
            <a:spLocks noChangeArrowheads="1"/>
          </p:cNvSpPr>
          <p:nvPr/>
        </p:nvSpPr>
        <p:spPr bwMode="auto">
          <a:xfrm>
            <a:off x="5648459" y="4440240"/>
            <a:ext cx="42735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2857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zh-CN" altLang="en-US" sz="2800" dirty="0">
                <a:solidFill>
                  <a:srgbClr val="0000FF"/>
                </a:solidFill>
              </a:rPr>
              <a:t>量子概率分布</a:t>
            </a:r>
            <a:r>
              <a:rPr kumimoji="1" lang="zh-CN" altLang="en-US" sz="2800" dirty="0">
                <a:solidFill>
                  <a:srgbClr val="0000FF"/>
                </a:solidFill>
                <a:sym typeface="Symbol" panose="05050102010706020507" pitchFamily="18" charset="2"/>
              </a:rPr>
              <a:t></a:t>
            </a:r>
            <a:r>
              <a:rPr kumimoji="1" lang="zh-CN" altLang="en-US" sz="2800" dirty="0">
                <a:solidFill>
                  <a:srgbClr val="0000FF"/>
                </a:solidFill>
              </a:rPr>
              <a:t>经典概率分布</a:t>
            </a:r>
            <a:r>
              <a:rPr kumimoji="1" lang="en-US" altLang="zh-CN" sz="2800" dirty="0">
                <a:solidFill>
                  <a:srgbClr val="0000FF"/>
                </a:solidFill>
              </a:rPr>
              <a:t>(</a:t>
            </a:r>
            <a:r>
              <a:rPr kumimoji="1" lang="zh-CN" altLang="en-US" sz="2800" dirty="0">
                <a:solidFill>
                  <a:srgbClr val="0000FF"/>
                </a:solidFill>
              </a:rPr>
              <a:t>图示虚线）</a:t>
            </a:r>
          </a:p>
        </p:txBody>
      </p:sp>
      <p:sp>
        <p:nvSpPr>
          <p:cNvPr id="23" name="Text Box 23"/>
          <p:cNvSpPr txBox="1">
            <a:spLocks noChangeArrowheads="1"/>
          </p:cNvSpPr>
          <p:nvPr/>
        </p:nvSpPr>
        <p:spPr bwMode="auto">
          <a:xfrm>
            <a:off x="5757999" y="5327650"/>
            <a:ext cx="47148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kumimoji="1" lang="en-US" altLang="zh-CN" sz="2600" dirty="0">
                <a:solidFill>
                  <a:srgbClr val="009900"/>
                </a:solidFill>
              </a:rPr>
              <a:t>  </a:t>
            </a:r>
            <a:r>
              <a:rPr kumimoji="1" lang="zh-CN" altLang="en-US" sz="2600" dirty="0">
                <a:solidFill>
                  <a:srgbClr val="009900"/>
                </a:solidFill>
              </a:rPr>
              <a:t>能量量子化 </a:t>
            </a:r>
            <a:r>
              <a:rPr kumimoji="1" lang="zh-CN" altLang="en-US" sz="2600" dirty="0">
                <a:solidFill>
                  <a:srgbClr val="009900"/>
                </a:solidFill>
                <a:sym typeface="Symbol" panose="05050102010706020507" pitchFamily="18" charset="2"/>
              </a:rPr>
              <a:t></a:t>
            </a:r>
            <a:r>
              <a:rPr kumimoji="1" lang="zh-CN" altLang="en-US" sz="2600" dirty="0">
                <a:solidFill>
                  <a:srgbClr val="009900"/>
                </a:solidFill>
              </a:rPr>
              <a:t>能量取连续值</a:t>
            </a:r>
          </a:p>
        </p:txBody>
      </p:sp>
      <p:sp>
        <p:nvSpPr>
          <p:cNvPr id="24" name="Rectangle 24"/>
          <p:cNvSpPr>
            <a:spLocks noChangeArrowheads="1"/>
          </p:cNvSpPr>
          <p:nvPr/>
        </p:nvSpPr>
        <p:spPr bwMode="auto">
          <a:xfrm>
            <a:off x="6051684" y="3962402"/>
            <a:ext cx="1717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rPr>
              <a:t>当</a:t>
            </a:r>
            <a:r>
              <a:rPr kumimoji="1" lang="en-GB" altLang="zh-CN" sz="2800" i="1" dirty="0">
                <a:solidFill>
                  <a:srgbClr val="FF00FF"/>
                </a:solidFill>
              </a:rPr>
              <a:t>n</a:t>
            </a:r>
            <a:r>
              <a:rPr kumimoji="1" lang="en-US" altLang="zh-CN" sz="2800" dirty="0">
                <a:solidFill>
                  <a:srgbClr val="FF00FF"/>
                </a:solidFill>
                <a:sym typeface="Symbol" panose="05050102010706020507" pitchFamily="18" charset="2"/>
              </a:rPr>
              <a:t>∞</a:t>
            </a:r>
            <a:r>
              <a:rPr kumimoji="1" lang="zh-CN" altLang="en-US" sz="2800" dirty="0">
                <a:solidFill>
                  <a:srgbClr val="FF00FF"/>
                </a:solidFill>
              </a:rPr>
              <a:t>时</a:t>
            </a:r>
          </a:p>
        </p:txBody>
      </p:sp>
      <p:sp>
        <p:nvSpPr>
          <p:cNvPr id="25" name="Rectangle 25"/>
          <p:cNvSpPr>
            <a:spLocks noChangeArrowheads="1"/>
          </p:cNvSpPr>
          <p:nvPr/>
        </p:nvSpPr>
        <p:spPr bwMode="auto">
          <a:xfrm>
            <a:off x="7113724" y="5845175"/>
            <a:ext cx="28352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a:t>——</a:t>
            </a:r>
            <a:r>
              <a:rPr kumimoji="1" lang="zh-CN" altLang="en-US" sz="2600">
                <a:solidFill>
                  <a:srgbClr val="FF00FF"/>
                </a:solidFill>
              </a:rPr>
              <a:t>玻尔对应原理</a:t>
            </a:r>
          </a:p>
        </p:txBody>
      </p:sp>
      <p:grpSp>
        <p:nvGrpSpPr>
          <p:cNvPr id="26" name="Group 26"/>
          <p:cNvGrpSpPr>
            <a:grpSpLocks/>
          </p:cNvGrpSpPr>
          <p:nvPr/>
        </p:nvGrpSpPr>
        <p:grpSpPr bwMode="auto">
          <a:xfrm>
            <a:off x="2284548" y="3784600"/>
            <a:ext cx="3908425" cy="2794000"/>
            <a:chOff x="425" y="2384"/>
            <a:chExt cx="2462" cy="1760"/>
          </a:xfrm>
        </p:grpSpPr>
        <p:grpSp>
          <p:nvGrpSpPr>
            <p:cNvPr id="27" name="Group 27"/>
            <p:cNvGrpSpPr>
              <a:grpSpLocks/>
            </p:cNvGrpSpPr>
            <p:nvPr/>
          </p:nvGrpSpPr>
          <p:grpSpPr bwMode="auto">
            <a:xfrm>
              <a:off x="425" y="2384"/>
              <a:ext cx="2462" cy="1760"/>
              <a:chOff x="425" y="2312"/>
              <a:chExt cx="2462" cy="1760"/>
            </a:xfrm>
          </p:grpSpPr>
          <p:sp>
            <p:nvSpPr>
              <p:cNvPr id="29" name="Freeform 28"/>
              <p:cNvSpPr>
                <a:spLocks/>
              </p:cNvSpPr>
              <p:nvPr/>
            </p:nvSpPr>
            <p:spPr bwMode="auto">
              <a:xfrm>
                <a:off x="593" y="2680"/>
                <a:ext cx="1360" cy="233"/>
              </a:xfrm>
              <a:custGeom>
                <a:avLst/>
                <a:gdLst>
                  <a:gd name="T0" fmla="*/ 0 w 1788"/>
                  <a:gd name="T1" fmla="*/ 2147483647 h 860"/>
                  <a:gd name="T2" fmla="*/ 2 w 1788"/>
                  <a:gd name="T3" fmla="*/ 2147483647 h 860"/>
                  <a:gd name="T4" fmla="*/ 2 w 1788"/>
                  <a:gd name="T5" fmla="*/ 2147483647 h 860"/>
                  <a:gd name="T6" fmla="*/ 2 w 1788"/>
                  <a:gd name="T7" fmla="*/ 2147483647 h 860"/>
                  <a:gd name="T8" fmla="*/ 2 w 1788"/>
                  <a:gd name="T9" fmla="*/ 2147483647 h 860"/>
                  <a:gd name="T10" fmla="*/ 2 w 1788"/>
                  <a:gd name="T11" fmla="*/ 2147483647 h 860"/>
                  <a:gd name="T12" fmla="*/ 2 w 1788"/>
                  <a:gd name="T13" fmla="*/ 2147483647 h 860"/>
                  <a:gd name="T14" fmla="*/ 2 w 1788"/>
                  <a:gd name="T15" fmla="*/ 2147483647 h 860"/>
                  <a:gd name="T16" fmla="*/ 2 w 1788"/>
                  <a:gd name="T17" fmla="*/ 2147483647 h 8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88"/>
                  <a:gd name="T28" fmla="*/ 0 h 860"/>
                  <a:gd name="T29" fmla="*/ 1788 w 1788"/>
                  <a:gd name="T30" fmla="*/ 860 h 8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88" h="860">
                    <a:moveTo>
                      <a:pt x="0" y="816"/>
                    </a:moveTo>
                    <a:cubicBezTo>
                      <a:pt x="52" y="810"/>
                      <a:pt x="104" y="804"/>
                      <a:pt x="168" y="672"/>
                    </a:cubicBezTo>
                    <a:cubicBezTo>
                      <a:pt x="232" y="540"/>
                      <a:pt x="308" y="0"/>
                      <a:pt x="384" y="24"/>
                    </a:cubicBezTo>
                    <a:cubicBezTo>
                      <a:pt x="460" y="48"/>
                      <a:pt x="540" y="772"/>
                      <a:pt x="624" y="816"/>
                    </a:cubicBezTo>
                    <a:cubicBezTo>
                      <a:pt x="708" y="860"/>
                      <a:pt x="806" y="290"/>
                      <a:pt x="888" y="288"/>
                    </a:cubicBezTo>
                    <a:cubicBezTo>
                      <a:pt x="970" y="286"/>
                      <a:pt x="1032" y="848"/>
                      <a:pt x="1116" y="804"/>
                    </a:cubicBezTo>
                    <a:cubicBezTo>
                      <a:pt x="1200" y="760"/>
                      <a:pt x="1312" y="42"/>
                      <a:pt x="1392" y="24"/>
                    </a:cubicBezTo>
                    <a:cubicBezTo>
                      <a:pt x="1472" y="6"/>
                      <a:pt x="1530" y="564"/>
                      <a:pt x="1596" y="696"/>
                    </a:cubicBezTo>
                    <a:cubicBezTo>
                      <a:pt x="1662" y="828"/>
                      <a:pt x="1725" y="822"/>
                      <a:pt x="1788" y="816"/>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30" name="Line 29"/>
              <p:cNvSpPr>
                <a:spLocks noChangeShapeType="1"/>
              </p:cNvSpPr>
              <p:nvPr/>
            </p:nvSpPr>
            <p:spPr bwMode="auto">
              <a:xfrm>
                <a:off x="425" y="3987"/>
                <a:ext cx="184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Line 30"/>
              <p:cNvSpPr>
                <a:spLocks noChangeShapeType="1"/>
              </p:cNvSpPr>
              <p:nvPr/>
            </p:nvSpPr>
            <p:spPr bwMode="auto">
              <a:xfrm flipV="1">
                <a:off x="1272" y="2496"/>
                <a:ext cx="0" cy="154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 name="Text Box 31"/>
              <p:cNvSpPr txBox="1">
                <a:spLocks noChangeArrowheads="1"/>
              </p:cNvSpPr>
              <p:nvPr/>
            </p:nvSpPr>
            <p:spPr bwMode="auto">
              <a:xfrm>
                <a:off x="428" y="2312"/>
                <a:ext cx="101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|Φ(x)|</a:t>
                </a:r>
                <a:r>
                  <a:rPr kumimoji="1" lang="en-GB" altLang="zh-CN" sz="2600" baseline="30000"/>
                  <a:t>2</a:t>
                </a:r>
                <a:endParaRPr kumimoji="1" lang="en-US" altLang="zh-CN" sz="2600"/>
              </a:p>
            </p:txBody>
          </p:sp>
          <p:sp>
            <p:nvSpPr>
              <p:cNvPr id="33" name="Text Box 32"/>
              <p:cNvSpPr txBox="1">
                <a:spLocks noChangeArrowheads="1"/>
              </p:cNvSpPr>
              <p:nvPr/>
            </p:nvSpPr>
            <p:spPr bwMode="auto">
              <a:xfrm>
                <a:off x="2324" y="3764"/>
                <a:ext cx="56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grpSp>
        <p:sp>
          <p:nvSpPr>
            <p:cNvPr id="28" name="Rectangle 33"/>
            <p:cNvSpPr>
              <a:spLocks noChangeArrowheads="1"/>
            </p:cNvSpPr>
            <p:nvPr/>
          </p:nvSpPr>
          <p:spPr bwMode="auto">
            <a:xfrm>
              <a:off x="1828" y="2968"/>
              <a:ext cx="4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n=</a:t>
              </a:r>
              <a:r>
                <a:rPr kumimoji="1" lang="en-GB" altLang="zh-CN" sz="2600"/>
                <a:t>2</a:t>
              </a:r>
              <a:endParaRPr kumimoji="1" lang="en-US" altLang="zh-CN" sz="2600"/>
            </a:p>
          </p:txBody>
        </p:sp>
      </p:grpSp>
    </p:spTree>
    <p:extLst>
      <p:ext uri="{BB962C8B-B14F-4D97-AF65-F5344CB8AC3E}">
        <p14:creationId xmlns:p14="http://schemas.microsoft.com/office/powerpoint/2010/main" val="174387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wipe(left)">
                                      <p:cBhvr>
                                        <p:cTn id="27" dur="500"/>
                                        <p:tgtEl>
                                          <p:spTgt spid="2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wipe(left)">
                                      <p:cBhvr>
                                        <p:cTn id="32" dur="5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xEl>
                                              <p:pRg st="0" end="0"/>
                                            </p:txEl>
                                          </p:spTgt>
                                        </p:tgtEl>
                                        <p:attrNameLst>
                                          <p:attrName>style.visibility</p:attrName>
                                        </p:attrNameLst>
                                      </p:cBhvr>
                                      <p:to>
                                        <p:strVal val="visible"/>
                                      </p:to>
                                    </p:set>
                                    <p:animEffect transition="in" filter="wipe(left)">
                                      <p:cBhvr>
                                        <p:cTn id="37" dur="500"/>
                                        <p:tgtEl>
                                          <p:spTgt spid="2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xEl>
                                              <p:pRg st="0" end="0"/>
                                            </p:txEl>
                                          </p:spTgt>
                                        </p:tgtEl>
                                        <p:attrNameLst>
                                          <p:attrName>style.visibility</p:attrName>
                                        </p:attrNameLst>
                                      </p:cBhvr>
                                      <p:to>
                                        <p:strVal val="visible"/>
                                      </p:to>
                                    </p:set>
                                    <p:animEffect transition="in" filter="wipe(left)">
                                      <p:cBhvr>
                                        <p:cTn id="4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utoUpdateAnimBg="0"/>
      <p:bldP spid="23" grpId="0" build="p" autoUpdateAnimBg="0"/>
      <p:bldP spid="24" grpId="0" build="p" autoUpdateAnimBg="0"/>
      <p:bldP spid="25"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817688" y="902059"/>
            <a:ext cx="132873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a:solidFill>
                  <a:srgbClr val="A50021"/>
                </a:solidFill>
              </a:rPr>
              <a:t>讨论</a:t>
            </a:r>
            <a:r>
              <a:rPr kumimoji="1" lang="en-US" altLang="zh-CN" sz="2800">
                <a:solidFill>
                  <a:srgbClr val="A50021"/>
                </a:solidFill>
              </a:rPr>
              <a:t>:</a:t>
            </a:r>
          </a:p>
        </p:txBody>
      </p:sp>
      <p:sp>
        <p:nvSpPr>
          <p:cNvPr id="4" name="Text Box 3"/>
          <p:cNvSpPr txBox="1">
            <a:spLocks noChangeArrowheads="1"/>
          </p:cNvSpPr>
          <p:nvPr/>
        </p:nvSpPr>
        <p:spPr bwMode="auto">
          <a:xfrm>
            <a:off x="2425699" y="1321159"/>
            <a:ext cx="80518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AutoNum type="arabicPeriod"/>
            </a:pPr>
            <a:r>
              <a:rPr kumimoji="1" lang="zh-CN" altLang="en-US" sz="2800" dirty="0">
                <a:solidFill>
                  <a:srgbClr val="0000FF"/>
                </a:solidFill>
              </a:rPr>
              <a:t>只有某些 </a:t>
            </a:r>
            <a:r>
              <a:rPr kumimoji="1" lang="en-US" altLang="zh-CN" sz="2800" i="1" dirty="0">
                <a:solidFill>
                  <a:srgbClr val="FF0000"/>
                </a:solidFill>
              </a:rPr>
              <a:t>E</a:t>
            </a:r>
            <a:r>
              <a:rPr kumimoji="1" lang="en-US" altLang="zh-CN" sz="2800" i="1" dirty="0">
                <a:solidFill>
                  <a:srgbClr val="0000FF"/>
                </a:solidFill>
              </a:rPr>
              <a:t> </a:t>
            </a:r>
            <a:r>
              <a:rPr kumimoji="1" lang="zh-CN" altLang="en-US" sz="2800" dirty="0">
                <a:solidFill>
                  <a:srgbClr val="0000FF"/>
                </a:solidFill>
              </a:rPr>
              <a:t>值对应的解才是物理上可接受的</a:t>
            </a:r>
          </a:p>
          <a:p>
            <a:pPr eaLnBrk="1" hangingPunct="1"/>
            <a:r>
              <a:rPr kumimoji="1" lang="zh-CN" altLang="en-US" sz="2800" dirty="0">
                <a:solidFill>
                  <a:schemeClr val="tx2"/>
                </a:solidFill>
              </a:rPr>
              <a:t>                                                            </a:t>
            </a:r>
            <a:r>
              <a:rPr kumimoji="1" lang="en-US" altLang="zh-CN" sz="2800" dirty="0">
                <a:solidFill>
                  <a:srgbClr val="A50021"/>
                </a:solidFill>
              </a:rPr>
              <a:t>---- </a:t>
            </a:r>
            <a:r>
              <a:rPr kumimoji="1" lang="zh-CN" altLang="en-US" sz="2800" dirty="0">
                <a:solidFill>
                  <a:srgbClr val="A50021"/>
                </a:solidFill>
              </a:rPr>
              <a:t>能量本征值</a:t>
            </a:r>
          </a:p>
        </p:txBody>
      </p:sp>
      <p:sp>
        <p:nvSpPr>
          <p:cNvPr id="5" name="Text Box 4"/>
          <p:cNvSpPr txBox="1">
            <a:spLocks noChangeArrowheads="1"/>
          </p:cNvSpPr>
          <p:nvPr/>
        </p:nvSpPr>
        <p:spPr bwMode="auto">
          <a:xfrm>
            <a:off x="2425700" y="2302234"/>
            <a:ext cx="799187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wrap="square"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solidFill>
                  <a:srgbClr val="009900"/>
                </a:solidFill>
              </a:rPr>
              <a:t>2. </a:t>
            </a:r>
            <a:r>
              <a:rPr kumimoji="1" lang="zh-CN" altLang="en-US" sz="2800" dirty="0">
                <a:solidFill>
                  <a:srgbClr val="009900"/>
                </a:solidFill>
              </a:rPr>
              <a:t>能量本征值所对应的波函数称为</a:t>
            </a:r>
            <a:r>
              <a:rPr kumimoji="1" lang="zh-CN" altLang="en-US" sz="2800" dirty="0">
                <a:solidFill>
                  <a:srgbClr val="A50021"/>
                </a:solidFill>
              </a:rPr>
              <a:t>能量本征函数。</a:t>
            </a:r>
            <a:endParaRPr kumimoji="1" lang="en-US" altLang="zh-CN" sz="2800" dirty="0">
              <a:solidFill>
                <a:schemeClr val="tx2"/>
              </a:solidFill>
            </a:endParaRPr>
          </a:p>
        </p:txBody>
      </p:sp>
      <p:sp>
        <p:nvSpPr>
          <p:cNvPr id="7" name="Text Box 6"/>
          <p:cNvSpPr txBox="1">
            <a:spLocks noChangeArrowheads="1"/>
          </p:cNvSpPr>
          <p:nvPr/>
        </p:nvSpPr>
        <p:spPr bwMode="auto">
          <a:xfrm>
            <a:off x="2432049" y="3073759"/>
            <a:ext cx="6553200" cy="52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kumimoji="1" lang="en-US" altLang="zh-CN" sz="2800" dirty="0">
                <a:solidFill>
                  <a:srgbClr val="0000FF"/>
                </a:solidFill>
              </a:rPr>
              <a:t>3. </a:t>
            </a:r>
            <a:r>
              <a:rPr kumimoji="1" lang="zh-CN" altLang="en-US" sz="2800" dirty="0">
                <a:solidFill>
                  <a:srgbClr val="0000FF"/>
                </a:solidFill>
              </a:rPr>
              <a:t>这一方程又称为</a:t>
            </a:r>
            <a:r>
              <a:rPr kumimoji="1" lang="zh-CN" altLang="en-US" sz="2800" dirty="0">
                <a:solidFill>
                  <a:srgbClr val="A50021"/>
                </a:solidFill>
              </a:rPr>
              <a:t>能量本征值方程。</a:t>
            </a:r>
            <a:endParaRPr kumimoji="1" lang="zh-CN" altLang="en-US" sz="2800" dirty="0"/>
          </a:p>
        </p:txBody>
      </p:sp>
      <p:sp>
        <p:nvSpPr>
          <p:cNvPr id="8" name="Rectangle 7"/>
          <p:cNvSpPr>
            <a:spLocks noChangeArrowheads="1"/>
          </p:cNvSpPr>
          <p:nvPr/>
        </p:nvSpPr>
        <p:spPr bwMode="auto">
          <a:xfrm>
            <a:off x="1949449" y="214670"/>
            <a:ext cx="324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66"/>
                </a:solidFill>
              </a:rPr>
              <a:t>定态薛定谔方程：</a:t>
            </a:r>
          </a:p>
        </p:txBody>
      </p:sp>
      <p:sp>
        <p:nvSpPr>
          <p:cNvPr id="9" name="Text Box 8"/>
          <p:cNvSpPr txBox="1">
            <a:spLocks noChangeArrowheads="1"/>
          </p:cNvSpPr>
          <p:nvPr/>
        </p:nvSpPr>
        <p:spPr bwMode="auto">
          <a:xfrm>
            <a:off x="3146424" y="4399320"/>
            <a:ext cx="5327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2800" dirty="0">
                <a:solidFill>
                  <a:srgbClr val="0000FF"/>
                </a:solidFill>
                <a:latin typeface="宋体" panose="02010600030101010101" pitchFamily="2" charset="-122"/>
              </a:rPr>
              <a:t>定态</a:t>
            </a:r>
            <a:r>
              <a:rPr kumimoji="1" lang="en-US" altLang="zh-CN" sz="2800" dirty="0">
                <a:solidFill>
                  <a:srgbClr val="0000FF"/>
                </a:solidFill>
                <a:latin typeface="宋体" panose="02010600030101010101" pitchFamily="2" charset="-122"/>
              </a:rPr>
              <a:t>:</a:t>
            </a:r>
            <a:r>
              <a:rPr kumimoji="1" lang="zh-CN" altLang="en-US" sz="2800" dirty="0">
                <a:solidFill>
                  <a:srgbClr val="FF00FF"/>
                </a:solidFill>
              </a:rPr>
              <a:t>能量取确定值的状态</a:t>
            </a:r>
          </a:p>
        </p:txBody>
      </p:sp>
      <p:sp>
        <p:nvSpPr>
          <p:cNvPr id="10" name="Text Box 9"/>
          <p:cNvSpPr txBox="1">
            <a:spLocks noChangeArrowheads="1"/>
          </p:cNvSpPr>
          <p:nvPr/>
        </p:nvSpPr>
        <p:spPr bwMode="auto">
          <a:xfrm>
            <a:off x="3146424" y="5139095"/>
            <a:ext cx="259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2800" dirty="0">
                <a:solidFill>
                  <a:srgbClr val="0000FF"/>
                </a:solidFill>
                <a:latin typeface="宋体" panose="02010600030101010101" pitchFamily="2" charset="-122"/>
              </a:rPr>
              <a:t>波函数</a:t>
            </a:r>
          </a:p>
        </p:txBody>
      </p:sp>
      <p:sp>
        <p:nvSpPr>
          <p:cNvPr id="12" name="Rectangle 11"/>
          <p:cNvSpPr>
            <a:spLocks noChangeArrowheads="1"/>
          </p:cNvSpPr>
          <p:nvPr/>
        </p:nvSpPr>
        <p:spPr bwMode="auto">
          <a:xfrm>
            <a:off x="2412999" y="3808770"/>
            <a:ext cx="66119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en-US" altLang="zh-CN" sz="2800" dirty="0">
                <a:solidFill>
                  <a:srgbClr val="009900"/>
                </a:solidFill>
              </a:rPr>
              <a:t>4. </a:t>
            </a:r>
            <a:r>
              <a:rPr kumimoji="1" lang="zh-CN" altLang="en-US" sz="2800" dirty="0">
                <a:solidFill>
                  <a:srgbClr val="009900"/>
                </a:solidFill>
              </a:rPr>
              <a:t>这一波函数所描述的量子态称为</a:t>
            </a:r>
            <a:r>
              <a:rPr kumimoji="1" lang="zh-CN" altLang="en-US" sz="2800" dirty="0">
                <a:solidFill>
                  <a:srgbClr val="A50021"/>
                </a:solidFill>
              </a:rPr>
              <a:t>定态</a:t>
            </a:r>
            <a:r>
              <a:rPr kumimoji="1" lang="zh-CN" altLang="en-US" sz="2800" dirty="0"/>
              <a:t>。</a:t>
            </a:r>
          </a:p>
        </p:txBody>
      </p:sp>
      <p:sp>
        <p:nvSpPr>
          <p:cNvPr id="14" name="Text Box 13"/>
          <p:cNvSpPr txBox="1">
            <a:spLocks noChangeArrowheads="1"/>
          </p:cNvSpPr>
          <p:nvPr/>
        </p:nvSpPr>
        <p:spPr bwMode="auto">
          <a:xfrm>
            <a:off x="2279649" y="5969357"/>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dirty="0">
                <a:solidFill>
                  <a:srgbClr val="009900"/>
                </a:solidFill>
                <a:ea typeface="黑体" panose="02010609060101010101" pitchFamily="49" charset="-122"/>
              </a:rPr>
              <a:t>概率密度分布</a:t>
            </a:r>
          </a:p>
        </p:txBody>
      </p:sp>
      <p:graphicFrame>
        <p:nvGraphicFramePr>
          <p:cNvPr id="15" name="Object 14"/>
          <p:cNvGraphicFramePr>
            <a:graphicFrameLocks noChangeAspect="1"/>
          </p:cNvGraphicFramePr>
          <p:nvPr>
            <p:extLst>
              <p:ext uri="{D42A27DB-BD31-4B8C-83A1-F6EECF244321}">
                <p14:modId xmlns:p14="http://schemas.microsoft.com/office/powerpoint/2010/main" val="2505990583"/>
              </p:ext>
            </p:extLst>
          </p:nvPr>
        </p:nvGraphicFramePr>
        <p:xfrm>
          <a:off x="4427538" y="5778501"/>
          <a:ext cx="2984500" cy="809625"/>
        </p:xfrm>
        <a:graphic>
          <a:graphicData uri="http://schemas.openxmlformats.org/presentationml/2006/ole">
            <mc:AlternateContent xmlns:mc="http://schemas.openxmlformats.org/markup-compatibility/2006">
              <mc:Choice xmlns:v="urn:schemas-microsoft-com:vml" Requires="v">
                <p:oleObj spid="_x0000_s265650" name="公式" r:id="rId3" imgW="1104840" imgH="279360" progId="Equation.3">
                  <p:embed/>
                </p:oleObj>
              </mc:Choice>
              <mc:Fallback>
                <p:oleObj name="公式" r:id="rId3" imgW="1104840" imgH="279360" progId="Equation.3">
                  <p:embed/>
                  <p:pic>
                    <p:nvPicPr>
                      <p:cNvPr id="0" name=""/>
                      <p:cNvPicPr>
                        <a:picLocks noChangeAspect="1" noChangeArrowheads="1"/>
                      </p:cNvPicPr>
                      <p:nvPr/>
                    </p:nvPicPr>
                    <p:blipFill>
                      <a:blip r:embed="rId4"/>
                      <a:srcRect/>
                      <a:stretch>
                        <a:fillRect/>
                      </a:stretch>
                    </p:blipFill>
                    <p:spPr bwMode="auto">
                      <a:xfrm>
                        <a:off x="4427538" y="5778501"/>
                        <a:ext cx="298450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5"/>
          <p:cNvSpPr txBox="1">
            <a:spLocks noChangeArrowheads="1"/>
          </p:cNvSpPr>
          <p:nvPr/>
        </p:nvSpPr>
        <p:spPr bwMode="auto">
          <a:xfrm>
            <a:off x="7537450" y="5969357"/>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kumimoji="1" lang="zh-CN" altLang="en-US" sz="2800" dirty="0">
                <a:solidFill>
                  <a:srgbClr val="009900"/>
                </a:solidFill>
                <a:ea typeface="黑体" panose="02010609060101010101" pitchFamily="49" charset="-122"/>
              </a:rPr>
              <a:t>不随时间变化</a:t>
            </a:r>
          </a:p>
        </p:txBody>
      </p:sp>
      <p:graphicFrame>
        <p:nvGraphicFramePr>
          <p:cNvPr id="17" name="Object 15"/>
          <p:cNvGraphicFramePr>
            <a:graphicFrameLocks noChangeAspect="1"/>
          </p:cNvGraphicFramePr>
          <p:nvPr>
            <p:extLst>
              <p:ext uri="{D42A27DB-BD31-4B8C-83A1-F6EECF244321}">
                <p14:modId xmlns:p14="http://schemas.microsoft.com/office/powerpoint/2010/main" val="1054006987"/>
              </p:ext>
            </p:extLst>
          </p:nvPr>
        </p:nvGraphicFramePr>
        <p:xfrm>
          <a:off x="5445126" y="4854576"/>
          <a:ext cx="3254375" cy="987425"/>
        </p:xfrm>
        <a:graphic>
          <a:graphicData uri="http://schemas.openxmlformats.org/presentationml/2006/ole">
            <mc:AlternateContent xmlns:mc="http://schemas.openxmlformats.org/markup-compatibility/2006">
              <mc:Choice xmlns:v="urn:schemas-microsoft-com:vml" Requires="v">
                <p:oleObj spid="_x0000_s265651" name="公式" r:id="rId5" imgW="1180800" imgH="330120" progId="Equation.3">
                  <p:embed/>
                </p:oleObj>
              </mc:Choice>
              <mc:Fallback>
                <p:oleObj name="公式" r:id="rId5" imgW="1180800" imgH="330120" progId="Equation.3">
                  <p:embed/>
                  <p:pic>
                    <p:nvPicPr>
                      <p:cNvPr id="0" name=""/>
                      <p:cNvPicPr>
                        <a:picLocks noChangeAspect="1" noChangeArrowheads="1"/>
                      </p:cNvPicPr>
                      <p:nvPr/>
                    </p:nvPicPr>
                    <p:blipFill>
                      <a:blip r:embed="rId6"/>
                      <a:srcRect/>
                      <a:stretch>
                        <a:fillRect/>
                      </a:stretch>
                    </p:blipFill>
                    <p:spPr bwMode="auto">
                      <a:xfrm>
                        <a:off x="5445126" y="4854576"/>
                        <a:ext cx="325437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2113156690"/>
              </p:ext>
            </p:extLst>
          </p:nvPr>
        </p:nvGraphicFramePr>
        <p:xfrm>
          <a:off x="5002614" y="68621"/>
          <a:ext cx="5414962" cy="1085850"/>
        </p:xfrm>
        <a:graphic>
          <a:graphicData uri="http://schemas.openxmlformats.org/presentationml/2006/ole">
            <mc:AlternateContent xmlns:mc="http://schemas.openxmlformats.org/markup-compatibility/2006">
              <mc:Choice xmlns:v="urn:schemas-microsoft-com:vml" Requires="v">
                <p:oleObj spid="_x0000_s265652" name="公式" r:id="rId7" imgW="1942920" imgH="419040" progId="Equation.3">
                  <p:embed/>
                </p:oleObj>
              </mc:Choice>
              <mc:Fallback>
                <p:oleObj name="公式" r:id="rId7" imgW="1942920" imgH="419040" progId="Equation.3">
                  <p:embed/>
                  <p:pic>
                    <p:nvPicPr>
                      <p:cNvPr id="0" name=""/>
                      <p:cNvPicPr>
                        <a:picLocks noChangeAspect="1" noChangeArrowheads="1"/>
                      </p:cNvPicPr>
                      <p:nvPr/>
                    </p:nvPicPr>
                    <p:blipFill>
                      <a:blip r:embed="rId8"/>
                      <a:srcRect/>
                      <a:stretch>
                        <a:fillRect/>
                      </a:stretch>
                    </p:blipFill>
                    <p:spPr bwMode="auto">
                      <a:xfrm>
                        <a:off x="5002614" y="68621"/>
                        <a:ext cx="5414962" cy="10858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9505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up)">
                                      <p:cBhvr>
                                        <p:cTn id="12" dur="75"/>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up)">
                                      <p:cBhvr>
                                        <p:cTn id="17" dur="75"/>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up)">
                                      <p:cBhvr>
                                        <p:cTn id="22" dur="75"/>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up)">
                                      <p:cBhvr>
                                        <p:cTn id="27" dur="75"/>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left)">
                                      <p:cBhvr>
                                        <p:cTn id="32" dur="500"/>
                                        <p:tgtEl>
                                          <p:spTgt spid="1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200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circle(in)">
                                      <p:cBhvr>
                                        <p:cTn id="51" dur="2000"/>
                                        <p:tgtEl>
                                          <p:spTgt spid="14"/>
                                        </p:tgtEl>
                                      </p:cBhvr>
                                    </p:animEffect>
                                  </p:childTnLst>
                                </p:cTn>
                              </p:par>
                              <p:par>
                                <p:cTn id="52" presetID="6" presetClass="entr" presetSubtype="16"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circle(in)">
                                      <p:cBhvr>
                                        <p:cTn id="54" dur="2000"/>
                                        <p:tgtEl>
                                          <p:spTgt spid="15"/>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circle(in)">
                                      <p:cBhvr>
                                        <p:cTn id="5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5" grpId="0" build="p" autoUpdateAnimBg="0"/>
      <p:bldP spid="7" grpId="0" build="p" autoUpdateAnimBg="0"/>
      <p:bldP spid="9" grpId="0" autoUpdateAnimBg="0"/>
      <p:bldP spid="10" grpId="0" autoUpdateAnimBg="0"/>
      <p:bldP spid="12" grpId="0" build="p" autoUpdateAnimBg="0"/>
      <p:bldP spid="14"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2"/>
          <p:cNvGraphicFramePr>
            <a:graphicFrameLocks noChangeAspect="1"/>
          </p:cNvGraphicFramePr>
          <p:nvPr>
            <p:extLst>
              <p:ext uri="{D42A27DB-BD31-4B8C-83A1-F6EECF244321}">
                <p14:modId xmlns:p14="http://schemas.microsoft.com/office/powerpoint/2010/main" val="627981554"/>
              </p:ext>
            </p:extLst>
          </p:nvPr>
        </p:nvGraphicFramePr>
        <p:xfrm>
          <a:off x="6717499" y="213451"/>
          <a:ext cx="2730500" cy="862012"/>
        </p:xfrm>
        <a:graphic>
          <a:graphicData uri="http://schemas.openxmlformats.org/presentationml/2006/ole">
            <mc:AlternateContent xmlns:mc="http://schemas.openxmlformats.org/markup-compatibility/2006">
              <mc:Choice xmlns:v="urn:schemas-microsoft-com:vml" Requires="v">
                <p:oleObj spid="_x0000_s365041" name="Equation" r:id="rId3" imgW="1079280" imgH="342720" progId="Equation.DSMT4">
                  <p:embed/>
                </p:oleObj>
              </mc:Choice>
              <mc:Fallback>
                <p:oleObj name="Equation" r:id="rId3" imgW="1079280" imgH="342720" progId="Equation.DSMT4">
                  <p:embed/>
                  <p:pic>
                    <p:nvPicPr>
                      <p:cNvPr id="2" name="Object 12"/>
                      <p:cNvPicPr>
                        <a:picLocks noChangeAspect="1" noChangeArrowheads="1"/>
                      </p:cNvPicPr>
                      <p:nvPr/>
                    </p:nvPicPr>
                    <p:blipFill>
                      <a:blip r:embed="rId4"/>
                      <a:srcRect/>
                      <a:stretch>
                        <a:fillRect/>
                      </a:stretch>
                    </p:blipFill>
                    <p:spPr bwMode="auto">
                      <a:xfrm>
                        <a:off x="6717499" y="213451"/>
                        <a:ext cx="27305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13"/>
          <p:cNvSpPr>
            <a:spLocks noChangeArrowheads="1"/>
          </p:cNvSpPr>
          <p:nvPr/>
        </p:nvSpPr>
        <p:spPr bwMode="auto">
          <a:xfrm>
            <a:off x="1954322" y="124961"/>
            <a:ext cx="489413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FF0000"/>
                </a:solidFill>
              </a:rPr>
              <a:t>练习：</a:t>
            </a:r>
            <a:r>
              <a:rPr lang="en-US" altLang="zh-CN" sz="2800" dirty="0">
                <a:solidFill>
                  <a:srgbClr val="0000CC"/>
                </a:solidFill>
              </a:rPr>
              <a:t> </a:t>
            </a:r>
            <a:r>
              <a:rPr lang="zh-CN" altLang="en-US" sz="2800" dirty="0">
                <a:solidFill>
                  <a:srgbClr val="0000FF"/>
                </a:solidFill>
              </a:rPr>
              <a:t>已知一维谐振子处在第一激发态时的波函数为</a:t>
            </a:r>
            <a:endParaRPr lang="en-US" altLang="zh-CN" sz="2800" dirty="0">
              <a:solidFill>
                <a:srgbClr val="0000FF"/>
              </a:solidFill>
            </a:endParaRPr>
          </a:p>
        </p:txBody>
      </p:sp>
      <p:sp>
        <p:nvSpPr>
          <p:cNvPr id="8" name="Rectangle 14"/>
          <p:cNvSpPr>
            <a:spLocks noChangeArrowheads="1"/>
          </p:cNvSpPr>
          <p:nvPr/>
        </p:nvSpPr>
        <p:spPr bwMode="auto">
          <a:xfrm>
            <a:off x="1825626" y="1029416"/>
            <a:ext cx="5373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1000"/>
              <a:t>           </a:t>
            </a:r>
            <a:endParaRPr lang="en-US" altLang="zh-CN"/>
          </a:p>
        </p:txBody>
      </p:sp>
      <p:sp>
        <p:nvSpPr>
          <p:cNvPr id="17" name="矩形 16"/>
          <p:cNvSpPr/>
          <p:nvPr/>
        </p:nvSpPr>
        <p:spPr>
          <a:xfrm>
            <a:off x="2094289" y="1050827"/>
            <a:ext cx="7291397" cy="954107"/>
          </a:xfrm>
          <a:prstGeom prst="rect">
            <a:avLst/>
          </a:prstGeom>
        </p:spPr>
        <p:txBody>
          <a:bodyPr wrap="square">
            <a:spAutoFit/>
          </a:bodyPr>
          <a:lstStyle/>
          <a:p>
            <a:r>
              <a:rPr lang="zh-CN" altLang="en-US" sz="2800" b="1" dirty="0">
                <a:solidFill>
                  <a:srgbClr val="009900"/>
                </a:solidFill>
              </a:rPr>
              <a:t>式中</a:t>
            </a:r>
            <a:r>
              <a:rPr lang="el-GR" altLang="zh-CN" sz="2800" b="1" dirty="0">
                <a:solidFill>
                  <a:srgbClr val="FF0000"/>
                </a:solidFill>
              </a:rPr>
              <a:t>α</a:t>
            </a:r>
            <a:r>
              <a:rPr lang="zh-CN" altLang="en-US" sz="2800" b="1" dirty="0">
                <a:solidFill>
                  <a:srgbClr val="009900"/>
                </a:solidFill>
              </a:rPr>
              <a:t>为常数，</a:t>
            </a:r>
            <a:r>
              <a:rPr lang="en-US" altLang="zh-CN" sz="2800" b="1" dirty="0">
                <a:solidFill>
                  <a:srgbClr val="FF0000"/>
                </a:solidFill>
              </a:rPr>
              <a:t>A</a:t>
            </a:r>
            <a:r>
              <a:rPr lang="zh-CN" altLang="en-US" sz="2800" b="1" dirty="0">
                <a:solidFill>
                  <a:srgbClr val="009900"/>
                </a:solidFill>
              </a:rPr>
              <a:t>为归一化常数。</a:t>
            </a:r>
            <a:r>
              <a:rPr lang="en-US" altLang="zh-CN" sz="2800" b="1" dirty="0">
                <a:solidFill>
                  <a:srgbClr val="FF0000"/>
                </a:solidFill>
              </a:rPr>
              <a:t>A</a:t>
            </a:r>
            <a:r>
              <a:rPr lang="en-US" altLang="zh-CN" sz="2800" b="1" dirty="0">
                <a:solidFill>
                  <a:srgbClr val="009900"/>
                </a:solidFill>
              </a:rPr>
              <a:t>=____,</a:t>
            </a:r>
            <a:r>
              <a:rPr lang="zh-CN" altLang="en-US" sz="2800" b="1" dirty="0">
                <a:solidFill>
                  <a:srgbClr val="009900"/>
                </a:solidFill>
              </a:rPr>
              <a:t> </a:t>
            </a:r>
            <a:r>
              <a:rPr kumimoji="1" lang="zh-CN" altLang="en-US" sz="2800" b="1" dirty="0">
                <a:solidFill>
                  <a:srgbClr val="FF0066"/>
                </a:solidFill>
              </a:rPr>
              <a:t>概率</a:t>
            </a:r>
            <a:r>
              <a:rPr lang="zh-CN" altLang="en-US" sz="2800" b="1" dirty="0">
                <a:solidFill>
                  <a:srgbClr val="009900"/>
                </a:solidFill>
              </a:rPr>
              <a:t>密度为，</a:t>
            </a:r>
            <a:r>
              <a:rPr kumimoji="1" lang="zh-CN" altLang="en-US" sz="2800" b="1" dirty="0">
                <a:solidFill>
                  <a:srgbClr val="FF0066"/>
                </a:solidFill>
              </a:rPr>
              <a:t>概率</a:t>
            </a:r>
            <a:r>
              <a:rPr lang="zh-CN" altLang="en-US" sz="2800" b="1" dirty="0">
                <a:solidFill>
                  <a:srgbClr val="009900"/>
                </a:solidFill>
              </a:rPr>
              <a:t>密度最大的位置为</a:t>
            </a:r>
            <a:r>
              <a:rPr lang="en-US" altLang="zh-CN" sz="2800" b="1" dirty="0">
                <a:solidFill>
                  <a:srgbClr val="009900"/>
                </a:solidFill>
              </a:rPr>
              <a:t>____</a:t>
            </a:r>
            <a:r>
              <a:rPr lang="zh-CN" altLang="en-US" sz="2800" b="1" dirty="0">
                <a:solidFill>
                  <a:srgbClr val="009900"/>
                </a:solidFill>
              </a:rPr>
              <a:t>。</a:t>
            </a:r>
          </a:p>
        </p:txBody>
      </p:sp>
      <p:graphicFrame>
        <p:nvGraphicFramePr>
          <p:cNvPr id="18" name="Object 23"/>
          <p:cNvGraphicFramePr>
            <a:graphicFrameLocks noChangeAspect="1"/>
          </p:cNvGraphicFramePr>
          <p:nvPr>
            <p:extLst>
              <p:ext uri="{D42A27DB-BD31-4B8C-83A1-F6EECF244321}">
                <p14:modId xmlns:p14="http://schemas.microsoft.com/office/powerpoint/2010/main" val="2957406045"/>
              </p:ext>
            </p:extLst>
          </p:nvPr>
        </p:nvGraphicFramePr>
        <p:xfrm>
          <a:off x="2362952" y="1930268"/>
          <a:ext cx="5275343" cy="847335"/>
        </p:xfrm>
        <a:graphic>
          <a:graphicData uri="http://schemas.openxmlformats.org/presentationml/2006/ole">
            <mc:AlternateContent xmlns:mc="http://schemas.openxmlformats.org/markup-compatibility/2006">
              <mc:Choice xmlns:v="urn:schemas-microsoft-com:vml" Requires="v">
                <p:oleObj spid="_x0000_s365042" name="Equation" r:id="rId5" imgW="1955520" imgH="330120" progId="Equation.DSMT4">
                  <p:embed/>
                </p:oleObj>
              </mc:Choice>
              <mc:Fallback>
                <p:oleObj name="Equation" r:id="rId5" imgW="1955520" imgH="330120" progId="Equation.DSMT4">
                  <p:embed/>
                  <p:pic>
                    <p:nvPicPr>
                      <p:cNvPr id="6" name="Object 23"/>
                      <p:cNvPicPr>
                        <a:picLocks noChangeAspect="1" noChangeArrowheads="1"/>
                      </p:cNvPicPr>
                      <p:nvPr/>
                    </p:nvPicPr>
                    <p:blipFill>
                      <a:blip r:embed="rId6"/>
                      <a:srcRect/>
                      <a:stretch>
                        <a:fillRect/>
                      </a:stretch>
                    </p:blipFill>
                    <p:spPr bwMode="auto">
                      <a:xfrm>
                        <a:off x="2362952" y="1930268"/>
                        <a:ext cx="5275343" cy="847335"/>
                      </a:xfrm>
                      <a:prstGeom prst="rect">
                        <a:avLst/>
                      </a:prstGeom>
                      <a:noFill/>
                      <a:ln>
                        <a:noFill/>
                      </a:ln>
                      <a:effectLst/>
                      <a:extLst/>
                    </p:spPr>
                  </p:pic>
                </p:oleObj>
              </mc:Fallback>
            </mc:AlternateContent>
          </a:graphicData>
        </a:graphic>
      </p:graphicFrame>
      <p:graphicFrame>
        <p:nvGraphicFramePr>
          <p:cNvPr id="19" name="Object 23"/>
          <p:cNvGraphicFramePr>
            <a:graphicFrameLocks noChangeAspect="1"/>
          </p:cNvGraphicFramePr>
          <p:nvPr>
            <p:extLst>
              <p:ext uri="{D42A27DB-BD31-4B8C-83A1-F6EECF244321}">
                <p14:modId xmlns:p14="http://schemas.microsoft.com/office/powerpoint/2010/main" val="1261029021"/>
              </p:ext>
            </p:extLst>
          </p:nvPr>
        </p:nvGraphicFramePr>
        <p:xfrm>
          <a:off x="2156972" y="2735962"/>
          <a:ext cx="7487566" cy="1083879"/>
        </p:xfrm>
        <a:graphic>
          <a:graphicData uri="http://schemas.openxmlformats.org/presentationml/2006/ole">
            <mc:AlternateContent xmlns:mc="http://schemas.openxmlformats.org/markup-compatibility/2006">
              <mc:Choice xmlns:v="urn:schemas-microsoft-com:vml" Requires="v">
                <p:oleObj spid="_x0000_s365043" name="Equation" r:id="rId7" imgW="2920680" imgH="444240" progId="Equation.DSMT4">
                  <p:embed/>
                </p:oleObj>
              </mc:Choice>
              <mc:Fallback>
                <p:oleObj name="Equation" r:id="rId7" imgW="2920680" imgH="444240" progId="Equation.DSMT4">
                  <p:embed/>
                  <p:pic>
                    <p:nvPicPr>
                      <p:cNvPr id="18" name="Object 23"/>
                      <p:cNvPicPr>
                        <a:picLocks noChangeAspect="1" noChangeArrowheads="1"/>
                      </p:cNvPicPr>
                      <p:nvPr/>
                    </p:nvPicPr>
                    <p:blipFill>
                      <a:blip r:embed="rId8"/>
                      <a:srcRect/>
                      <a:stretch>
                        <a:fillRect/>
                      </a:stretch>
                    </p:blipFill>
                    <p:spPr bwMode="auto">
                      <a:xfrm>
                        <a:off x="2156972" y="2735962"/>
                        <a:ext cx="7487566" cy="1083879"/>
                      </a:xfrm>
                      <a:prstGeom prst="rect">
                        <a:avLst/>
                      </a:prstGeom>
                      <a:noFill/>
                      <a:ln>
                        <a:noFill/>
                      </a:ln>
                      <a:effectLst/>
                      <a:extLst/>
                    </p:spPr>
                  </p:pic>
                </p:oleObj>
              </mc:Fallback>
            </mc:AlternateContent>
          </a:graphicData>
        </a:graphic>
      </p:graphicFrame>
      <p:sp>
        <p:nvSpPr>
          <p:cNvPr id="25" name="AutoShape 8"/>
          <p:cNvSpPr>
            <a:spLocks noChangeArrowheads="1"/>
          </p:cNvSpPr>
          <p:nvPr/>
        </p:nvSpPr>
        <p:spPr bwMode="auto">
          <a:xfrm>
            <a:off x="1950976" y="4287196"/>
            <a:ext cx="700143" cy="241182"/>
          </a:xfrm>
          <a:prstGeom prst="rightArrow">
            <a:avLst>
              <a:gd name="adj1" fmla="val 50000"/>
              <a:gd name="adj2" fmla="val 95879"/>
            </a:avLst>
          </a:prstGeom>
          <a:solidFill>
            <a:srgbClr val="FFFF00"/>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6" name="Object 12"/>
          <p:cNvGraphicFramePr>
            <a:graphicFrameLocks noChangeAspect="1"/>
          </p:cNvGraphicFramePr>
          <p:nvPr>
            <p:extLst>
              <p:ext uri="{D42A27DB-BD31-4B8C-83A1-F6EECF244321}">
                <p14:modId xmlns:p14="http://schemas.microsoft.com/office/powerpoint/2010/main" val="1007804049"/>
              </p:ext>
            </p:extLst>
          </p:nvPr>
        </p:nvGraphicFramePr>
        <p:xfrm>
          <a:off x="2814891" y="3819840"/>
          <a:ext cx="3371850" cy="1212850"/>
        </p:xfrm>
        <a:graphic>
          <a:graphicData uri="http://schemas.openxmlformats.org/presentationml/2006/ole">
            <mc:AlternateContent xmlns:mc="http://schemas.openxmlformats.org/markup-compatibility/2006">
              <mc:Choice xmlns:v="urn:schemas-microsoft-com:vml" Requires="v">
                <p:oleObj spid="_x0000_s365044" name="Equation" r:id="rId9" imgW="1333440" imgH="482400" progId="Equation.DSMT4">
                  <p:embed/>
                </p:oleObj>
              </mc:Choice>
              <mc:Fallback>
                <p:oleObj name="Equation" r:id="rId9" imgW="1333440" imgH="482400" progId="Equation.DSMT4">
                  <p:embed/>
                  <p:pic>
                    <p:nvPicPr>
                      <p:cNvPr id="20" name="Object 12"/>
                      <p:cNvPicPr>
                        <a:picLocks noChangeAspect="1" noChangeArrowheads="1"/>
                      </p:cNvPicPr>
                      <p:nvPr/>
                    </p:nvPicPr>
                    <p:blipFill>
                      <a:blip r:embed="rId10"/>
                      <a:srcRect/>
                      <a:stretch>
                        <a:fillRect/>
                      </a:stretch>
                    </p:blipFill>
                    <p:spPr bwMode="auto">
                      <a:xfrm>
                        <a:off x="2814891" y="3819840"/>
                        <a:ext cx="33718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5"/>
          <p:cNvGraphicFramePr>
            <a:graphicFrameLocks noChangeAspect="1"/>
          </p:cNvGraphicFramePr>
          <p:nvPr>
            <p:extLst>
              <p:ext uri="{D42A27DB-BD31-4B8C-83A1-F6EECF244321}">
                <p14:modId xmlns:p14="http://schemas.microsoft.com/office/powerpoint/2010/main" val="3191907973"/>
              </p:ext>
            </p:extLst>
          </p:nvPr>
        </p:nvGraphicFramePr>
        <p:xfrm>
          <a:off x="7183409" y="4041279"/>
          <a:ext cx="1927225" cy="574675"/>
        </p:xfrm>
        <a:graphic>
          <a:graphicData uri="http://schemas.openxmlformats.org/presentationml/2006/ole">
            <mc:AlternateContent xmlns:mc="http://schemas.openxmlformats.org/markup-compatibility/2006">
              <mc:Choice xmlns:v="urn:schemas-microsoft-com:vml" Requires="v">
                <p:oleObj spid="_x0000_s365045" name="公式" r:id="rId11" imgW="761760" imgH="228600" progId="Equation.3">
                  <p:embed/>
                </p:oleObj>
              </mc:Choice>
              <mc:Fallback>
                <p:oleObj name="公式" r:id="rId11" imgW="761760" imgH="228600" progId="Equation.3">
                  <p:embed/>
                  <p:pic>
                    <p:nvPicPr>
                      <p:cNvPr id="21" name="Object 25"/>
                      <p:cNvPicPr>
                        <a:picLocks noChangeAspect="1" noChangeArrowheads="1"/>
                      </p:cNvPicPr>
                      <p:nvPr/>
                    </p:nvPicPr>
                    <p:blipFill>
                      <a:blip r:embed="rId12"/>
                      <a:srcRect/>
                      <a:stretch>
                        <a:fillRect/>
                      </a:stretch>
                    </p:blipFill>
                    <p:spPr bwMode="auto">
                      <a:xfrm>
                        <a:off x="7183409" y="4041279"/>
                        <a:ext cx="19272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10"/>
          <p:cNvGraphicFramePr>
            <a:graphicFrameLocks noChangeAspect="1"/>
          </p:cNvGraphicFramePr>
          <p:nvPr>
            <p:extLst>
              <p:ext uri="{D42A27DB-BD31-4B8C-83A1-F6EECF244321}">
                <p14:modId xmlns:p14="http://schemas.microsoft.com/office/powerpoint/2010/main" val="1056362729"/>
              </p:ext>
            </p:extLst>
          </p:nvPr>
        </p:nvGraphicFramePr>
        <p:xfrm>
          <a:off x="1838304" y="4925268"/>
          <a:ext cx="4760912" cy="1089025"/>
        </p:xfrm>
        <a:graphic>
          <a:graphicData uri="http://schemas.openxmlformats.org/presentationml/2006/ole">
            <mc:AlternateContent xmlns:mc="http://schemas.openxmlformats.org/markup-compatibility/2006">
              <mc:Choice xmlns:v="urn:schemas-microsoft-com:vml" Requires="v">
                <p:oleObj spid="_x0000_s365046" name="Equation" r:id="rId13" imgW="1954951" imgH="444307" progId="Equation.3">
                  <p:embed/>
                </p:oleObj>
              </mc:Choice>
              <mc:Fallback>
                <p:oleObj name="Equation" r:id="rId13" imgW="1954951" imgH="444307" progId="Equation.3">
                  <p:embed/>
                  <p:pic>
                    <p:nvPicPr>
                      <p:cNvPr id="22"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8304" y="4925268"/>
                        <a:ext cx="4760912"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9"/>
          <p:cNvGraphicFramePr>
            <a:graphicFrameLocks noChangeAspect="1"/>
          </p:cNvGraphicFramePr>
          <p:nvPr>
            <p:extLst>
              <p:ext uri="{D42A27DB-BD31-4B8C-83A1-F6EECF244321}">
                <p14:modId xmlns:p14="http://schemas.microsoft.com/office/powerpoint/2010/main" val="870017070"/>
              </p:ext>
            </p:extLst>
          </p:nvPr>
        </p:nvGraphicFramePr>
        <p:xfrm>
          <a:off x="7247234" y="4925268"/>
          <a:ext cx="2000250" cy="1220787"/>
        </p:xfrm>
        <a:graphic>
          <a:graphicData uri="http://schemas.openxmlformats.org/presentationml/2006/ole">
            <mc:AlternateContent xmlns:mc="http://schemas.openxmlformats.org/markup-compatibility/2006">
              <mc:Choice xmlns:v="urn:schemas-microsoft-com:vml" Requires="v">
                <p:oleObj spid="_x0000_s365047" name="Equation" r:id="rId15" imgW="647419" imgH="393529" progId="Equation.3">
                  <p:embed/>
                </p:oleObj>
              </mc:Choice>
              <mc:Fallback>
                <p:oleObj name="Equation" r:id="rId15" imgW="647419" imgH="393529" progId="Equation.3">
                  <p:embed/>
                  <p:pic>
                    <p:nvPicPr>
                      <p:cNvPr id="23"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47234" y="4925268"/>
                        <a:ext cx="2000250"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AutoShape 8"/>
          <p:cNvSpPr>
            <a:spLocks noChangeArrowheads="1"/>
          </p:cNvSpPr>
          <p:nvPr/>
        </p:nvSpPr>
        <p:spPr bwMode="auto">
          <a:xfrm>
            <a:off x="4895876" y="6186051"/>
            <a:ext cx="700143" cy="241182"/>
          </a:xfrm>
          <a:prstGeom prst="rightArrow">
            <a:avLst>
              <a:gd name="adj1" fmla="val 50000"/>
              <a:gd name="adj2" fmla="val 95879"/>
            </a:avLst>
          </a:prstGeom>
          <a:solidFill>
            <a:srgbClr val="66FF66"/>
          </a:solidFill>
          <a:ln w="12700">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1" name="Object 2"/>
          <p:cNvGraphicFramePr>
            <a:graphicFrameLocks noChangeAspect="1"/>
          </p:cNvGraphicFramePr>
          <p:nvPr>
            <p:extLst>
              <p:ext uri="{D42A27DB-BD31-4B8C-83A1-F6EECF244321}">
                <p14:modId xmlns:p14="http://schemas.microsoft.com/office/powerpoint/2010/main" val="3747397862"/>
              </p:ext>
            </p:extLst>
          </p:nvPr>
        </p:nvGraphicFramePr>
        <p:xfrm>
          <a:off x="5753140" y="5621695"/>
          <a:ext cx="1460500" cy="1128712"/>
        </p:xfrm>
        <a:graphic>
          <a:graphicData uri="http://schemas.openxmlformats.org/presentationml/2006/ole">
            <mc:AlternateContent xmlns:mc="http://schemas.openxmlformats.org/markup-compatibility/2006">
              <mc:Choice xmlns:v="urn:schemas-microsoft-com:vml" Requires="v">
                <p:oleObj spid="_x0000_s365048" name="Equation" r:id="rId17" imgW="507780" imgH="393529" progId="Equation.3">
                  <p:embed/>
                </p:oleObj>
              </mc:Choice>
              <mc:Fallback>
                <p:oleObj name="Equation" r:id="rId17" imgW="507780" imgH="393529" progId="Equation.3">
                  <p:embed/>
                  <p:pic>
                    <p:nvPicPr>
                      <p:cNvPr id="24"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53140" y="5621695"/>
                        <a:ext cx="146050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8523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heel(1)">
                                      <p:cBhvr>
                                        <p:cTn id="29" dur="20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circle(in)">
                                      <p:cBhvr>
                                        <p:cTn id="34" dur="20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barn(inVertical)">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774731" y="2472407"/>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1883391" y="950934"/>
            <a:ext cx="817721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7175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defTabSz="7175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defTabSz="71755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defTabSz="71755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defTabSz="71755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dirty="0">
                <a:solidFill>
                  <a:srgbClr val="FF0000"/>
                </a:solidFill>
              </a:rPr>
              <a:t>练习：</a:t>
            </a:r>
            <a:r>
              <a:rPr kumimoji="1" lang="zh-CN" altLang="en-US" sz="2800" dirty="0">
                <a:solidFill>
                  <a:srgbClr val="0000FF"/>
                </a:solidFill>
                <a:latin typeface="楷体_GB2312" pitchFamily="49" charset="-122"/>
                <a:ea typeface="楷体_GB2312" pitchFamily="49" charset="-122"/>
              </a:rPr>
              <a:t>分子中原子的振动相当于一个谐振子，其劲度系数为</a:t>
            </a:r>
            <a:r>
              <a:rPr kumimoji="1" lang="en-US" altLang="zh-CN" sz="2800" dirty="0">
                <a:solidFill>
                  <a:srgbClr val="FF0000"/>
                </a:solidFill>
                <a:latin typeface="楷体_GB2312" pitchFamily="49" charset="-122"/>
                <a:ea typeface="楷体_GB2312" pitchFamily="49" charset="-122"/>
              </a:rPr>
              <a:t>k</a:t>
            </a:r>
            <a:r>
              <a:rPr kumimoji="1" lang="zh-CN" altLang="en-US" sz="2800" dirty="0">
                <a:solidFill>
                  <a:srgbClr val="0000FF"/>
                </a:solidFill>
                <a:latin typeface="楷体_GB2312" pitchFamily="49" charset="-122"/>
                <a:ea typeface="楷体_GB2312" pitchFamily="49" charset="-122"/>
              </a:rPr>
              <a:t>，质量是</a:t>
            </a:r>
            <a:r>
              <a:rPr kumimoji="1" lang="en-US" altLang="zh-CN" sz="2800" dirty="0">
                <a:solidFill>
                  <a:srgbClr val="FF0000"/>
                </a:solidFill>
                <a:latin typeface="楷体_GB2312" pitchFamily="49" charset="-122"/>
                <a:ea typeface="楷体_GB2312" pitchFamily="49" charset="-122"/>
              </a:rPr>
              <a:t>m</a:t>
            </a:r>
            <a:r>
              <a:rPr kumimoji="1" lang="zh-CN" altLang="en-US" sz="2800" dirty="0">
                <a:solidFill>
                  <a:srgbClr val="0000FF"/>
                </a:solidFill>
                <a:latin typeface="楷体_GB2312" pitchFamily="49" charset="-122"/>
                <a:ea typeface="楷体_GB2312" pitchFamily="49" charset="-122"/>
              </a:rPr>
              <a:t>。</a:t>
            </a:r>
            <a:r>
              <a:rPr kumimoji="1" lang="zh-CN" altLang="en-US" sz="2800" dirty="0">
                <a:solidFill>
                  <a:srgbClr val="009900"/>
                </a:solidFill>
                <a:latin typeface="楷体_GB2312" pitchFamily="49" charset="-122"/>
                <a:ea typeface="楷体_GB2312" pitchFamily="49" charset="-122"/>
              </a:rPr>
              <a:t>当此谐振子由激发态</a:t>
            </a:r>
            <a:r>
              <a:rPr kumimoji="1" lang="en-US" altLang="zh-CN" sz="2800" dirty="0">
                <a:solidFill>
                  <a:srgbClr val="FF0000"/>
                </a:solidFill>
                <a:latin typeface="楷体_GB2312" pitchFamily="49" charset="-122"/>
                <a:ea typeface="楷体_GB2312" pitchFamily="49" charset="-122"/>
              </a:rPr>
              <a:t>n</a:t>
            </a:r>
            <a:r>
              <a:rPr kumimoji="1" lang="zh-CN" altLang="en-US" sz="2800" dirty="0">
                <a:solidFill>
                  <a:srgbClr val="009900"/>
                </a:solidFill>
                <a:latin typeface="楷体_GB2312" pitchFamily="49" charset="-122"/>
                <a:ea typeface="楷体_GB2312" pitchFamily="49" charset="-122"/>
              </a:rPr>
              <a:t>跃迁到激发态</a:t>
            </a:r>
            <a:r>
              <a:rPr kumimoji="1" lang="en-US" altLang="zh-CN" sz="2800" i="1" dirty="0">
                <a:solidFill>
                  <a:srgbClr val="FF0000"/>
                </a:solidFill>
                <a:ea typeface="楷体_GB2312" pitchFamily="49" charset="-122"/>
                <a:cs typeface="Times New Roman" panose="02020603050405020304" pitchFamily="18" charset="0"/>
              </a:rPr>
              <a:t>l</a:t>
            </a:r>
            <a:r>
              <a:rPr kumimoji="1" lang="zh-CN" altLang="en-US" sz="2800" dirty="0">
                <a:solidFill>
                  <a:srgbClr val="009900"/>
                </a:solidFill>
                <a:latin typeface="楷体_GB2312" pitchFamily="49" charset="-122"/>
                <a:ea typeface="楷体_GB2312" pitchFamily="49" charset="-122"/>
              </a:rPr>
              <a:t>时，所放出的光子的波长</a:t>
            </a:r>
            <a:r>
              <a:rPr kumimoji="1" lang="en-US" altLang="zh-CN" sz="2800" dirty="0">
                <a:solidFill>
                  <a:srgbClr val="009900"/>
                </a:solidFill>
                <a:latin typeface="楷体_GB2312" pitchFamily="49" charset="-122"/>
                <a:ea typeface="楷体_GB2312" pitchFamily="49" charset="-122"/>
              </a:rPr>
              <a:t>=______</a:t>
            </a:r>
            <a:r>
              <a:rPr kumimoji="1" lang="zh-CN" altLang="en-US" sz="2800" dirty="0">
                <a:solidFill>
                  <a:srgbClr val="009900"/>
                </a:solidFill>
                <a:latin typeface="楷体_GB2312" pitchFamily="49" charset="-122"/>
                <a:ea typeface="楷体_GB2312" pitchFamily="49" charset="-122"/>
              </a:rPr>
              <a:t>。</a:t>
            </a:r>
          </a:p>
        </p:txBody>
      </p:sp>
      <p:sp>
        <p:nvSpPr>
          <p:cNvPr id="4" name="矩形 2"/>
          <p:cNvSpPr>
            <a:spLocks noChangeArrowheads="1"/>
          </p:cNvSpPr>
          <p:nvPr/>
        </p:nvSpPr>
        <p:spPr bwMode="auto">
          <a:xfrm>
            <a:off x="5297751" y="217268"/>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dirty="0">
                <a:solidFill>
                  <a:srgbClr val="FF0000"/>
                </a:solidFill>
                <a:latin typeface="宋体" panose="02010600030101010101" pitchFamily="2" charset="-122"/>
              </a:rPr>
              <a:t>课堂练习</a:t>
            </a:r>
            <a:endParaRPr lang="zh-CN" altLang="en-US" b="1" dirty="0"/>
          </a:p>
        </p:txBody>
      </p:sp>
      <p:graphicFrame>
        <p:nvGraphicFramePr>
          <p:cNvPr id="5" name="Object 7"/>
          <p:cNvGraphicFramePr>
            <a:graphicFrameLocks noChangeAspect="1"/>
          </p:cNvGraphicFramePr>
          <p:nvPr>
            <p:extLst>
              <p:ext uri="{D42A27DB-BD31-4B8C-83A1-F6EECF244321}">
                <p14:modId xmlns:p14="http://schemas.microsoft.com/office/powerpoint/2010/main" val="228889191"/>
              </p:ext>
            </p:extLst>
          </p:nvPr>
        </p:nvGraphicFramePr>
        <p:xfrm>
          <a:off x="2179758" y="2472406"/>
          <a:ext cx="2532063" cy="1181100"/>
        </p:xfrm>
        <a:graphic>
          <a:graphicData uri="http://schemas.openxmlformats.org/presentationml/2006/ole">
            <mc:AlternateContent xmlns:mc="http://schemas.openxmlformats.org/markup-compatibility/2006">
              <mc:Choice xmlns:v="urn:schemas-microsoft-com:vml" Requires="v">
                <p:oleObj spid="_x0000_s358718" name="Equation" r:id="rId4" imgW="914290" imgH="323920" progId="Equation.3">
                  <p:embed/>
                </p:oleObj>
              </mc:Choice>
              <mc:Fallback>
                <p:oleObj name="Equation" r:id="rId4" imgW="914290" imgH="323920" progId="Equation.3">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758" y="2472406"/>
                        <a:ext cx="253206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1527768614"/>
              </p:ext>
            </p:extLst>
          </p:nvPr>
        </p:nvGraphicFramePr>
        <p:xfrm>
          <a:off x="5297751" y="2777206"/>
          <a:ext cx="3303587" cy="571500"/>
        </p:xfrm>
        <a:graphic>
          <a:graphicData uri="http://schemas.openxmlformats.org/presentationml/2006/ole">
            <mc:AlternateContent xmlns:mc="http://schemas.openxmlformats.org/markup-compatibility/2006">
              <mc:Choice xmlns:v="urn:schemas-microsoft-com:vml" Requires="v">
                <p:oleObj spid="_x0000_s358719" name="Equation" r:id="rId6" imgW="723586" imgH="190417" progId="Equation.3">
                  <p:embed/>
                </p:oleObj>
              </mc:Choice>
              <mc:Fallback>
                <p:oleObj name="Equation" r:id="rId6" imgW="723586" imgH="190417" progId="Equation.3">
                  <p:embed/>
                  <p:pic>
                    <p:nvPicPr>
                      <p:cNvPr id="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7751" y="2777206"/>
                        <a:ext cx="330358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4014853498"/>
              </p:ext>
            </p:extLst>
          </p:nvPr>
        </p:nvGraphicFramePr>
        <p:xfrm>
          <a:off x="2919483" y="3848769"/>
          <a:ext cx="1333500" cy="1055688"/>
        </p:xfrm>
        <a:graphic>
          <a:graphicData uri="http://schemas.openxmlformats.org/presentationml/2006/ole">
            <mc:AlternateContent xmlns:mc="http://schemas.openxmlformats.org/markup-compatibility/2006">
              <mc:Choice xmlns:v="urn:schemas-microsoft-com:vml" Requires="v">
                <p:oleObj spid="_x0000_s358720" name="Equation" r:id="rId8" imgW="495341" imgH="380876" progId="Equation.DSMT4">
                  <p:embed/>
                </p:oleObj>
              </mc:Choice>
              <mc:Fallback>
                <p:oleObj name="Equation" r:id="rId8" imgW="495341" imgH="380876" progId="Equation.DSMT4">
                  <p:embed/>
                  <p:pic>
                    <p:nvPicPr>
                      <p:cNvPr id="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blackGray">
                      <a:xfrm>
                        <a:off x="2919483" y="3848769"/>
                        <a:ext cx="1333500"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166296445"/>
              </p:ext>
            </p:extLst>
          </p:nvPr>
        </p:nvGraphicFramePr>
        <p:xfrm>
          <a:off x="5745164" y="4021138"/>
          <a:ext cx="2408237" cy="709612"/>
        </p:xfrm>
        <a:graphic>
          <a:graphicData uri="http://schemas.openxmlformats.org/presentationml/2006/ole">
            <mc:AlternateContent xmlns:mc="http://schemas.openxmlformats.org/markup-compatibility/2006">
              <mc:Choice xmlns:v="urn:schemas-microsoft-com:vml" Requires="v">
                <p:oleObj spid="_x0000_s358721" name="公式" r:id="rId10" imgW="774360" imgH="228600" progId="Equation.3">
                  <p:embed/>
                </p:oleObj>
              </mc:Choice>
              <mc:Fallback>
                <p:oleObj name="公式" r:id="rId10" imgW="774360" imgH="228600" progId="Equation.3">
                  <p:embed/>
                  <p:pic>
                    <p:nvPicPr>
                      <p:cNvPr id="8" name="Object 8"/>
                      <p:cNvPicPr>
                        <a:picLocks noChangeAspect="1" noChangeArrowheads="1"/>
                      </p:cNvPicPr>
                      <p:nvPr/>
                    </p:nvPicPr>
                    <p:blipFill>
                      <a:blip r:embed="rId11"/>
                      <a:srcRect/>
                      <a:stretch>
                        <a:fillRect/>
                      </a:stretch>
                    </p:blipFill>
                    <p:spPr bwMode="auto">
                      <a:xfrm>
                        <a:off x="5745164" y="4021138"/>
                        <a:ext cx="2408237"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545867408"/>
              </p:ext>
            </p:extLst>
          </p:nvPr>
        </p:nvGraphicFramePr>
        <p:xfrm>
          <a:off x="2215897" y="5099720"/>
          <a:ext cx="6711951" cy="1458912"/>
        </p:xfrm>
        <a:graphic>
          <a:graphicData uri="http://schemas.openxmlformats.org/presentationml/2006/ole">
            <mc:AlternateContent xmlns:mc="http://schemas.openxmlformats.org/markup-compatibility/2006">
              <mc:Choice xmlns:v="urn:schemas-microsoft-com:vml" Requires="v">
                <p:oleObj spid="_x0000_s358722" name="公式" r:id="rId12" imgW="2158920" imgH="469800" progId="Equation.3">
                  <p:embed/>
                </p:oleObj>
              </mc:Choice>
              <mc:Fallback>
                <p:oleObj name="公式" r:id="rId12" imgW="2158920" imgH="469800" progId="Equation.3">
                  <p:embed/>
                  <p:pic>
                    <p:nvPicPr>
                      <p:cNvPr id="10" name="Object 8"/>
                      <p:cNvPicPr>
                        <a:picLocks noChangeAspect="1" noChangeArrowheads="1"/>
                      </p:cNvPicPr>
                      <p:nvPr/>
                    </p:nvPicPr>
                    <p:blipFill>
                      <a:blip r:embed="rId13"/>
                      <a:srcRect/>
                      <a:stretch>
                        <a:fillRect/>
                      </a:stretch>
                    </p:blipFill>
                    <p:spPr bwMode="auto">
                      <a:xfrm>
                        <a:off x="2215897" y="5099720"/>
                        <a:ext cx="6711951"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3382735227"/>
              </p:ext>
            </p:extLst>
          </p:nvPr>
        </p:nvGraphicFramePr>
        <p:xfrm>
          <a:off x="8313894" y="3905920"/>
          <a:ext cx="3309937" cy="1136650"/>
        </p:xfrm>
        <a:graphic>
          <a:graphicData uri="http://schemas.openxmlformats.org/presentationml/2006/ole">
            <mc:AlternateContent xmlns:mc="http://schemas.openxmlformats.org/markup-compatibility/2006">
              <mc:Choice xmlns:v="urn:schemas-microsoft-com:vml" Requires="v">
                <p:oleObj spid="_x0000_s358723" name="Equation" r:id="rId14" imgW="1143000" imgH="393480" progId="Equation.DSMT4">
                  <p:embed/>
                </p:oleObj>
              </mc:Choice>
              <mc:Fallback>
                <p:oleObj name="Equation" r:id="rId14" imgW="1143000" imgH="393480" progId="Equation.DSMT4">
                  <p:embed/>
                  <p:pic>
                    <p:nvPicPr>
                      <p:cNvPr id="49" name="Object 8"/>
                      <p:cNvPicPr>
                        <a:picLocks noChangeAspect="1" noChangeArrowheads="1"/>
                      </p:cNvPicPr>
                      <p:nvPr/>
                    </p:nvPicPr>
                    <p:blipFill>
                      <a:blip r:embed="rId15"/>
                      <a:srcRect/>
                      <a:stretch>
                        <a:fillRect/>
                      </a:stretch>
                    </p:blipFill>
                    <p:spPr bwMode="auto">
                      <a:xfrm>
                        <a:off x="8313894" y="3905920"/>
                        <a:ext cx="3309937" cy="1136650"/>
                      </a:xfrm>
                      <a:prstGeom prst="rect">
                        <a:avLst/>
                      </a:prstGeom>
                      <a:solidFill>
                        <a:srgbClr val="FFC000"/>
                      </a:solidFill>
                      <a:ln>
                        <a:noFill/>
                      </a:ln>
                      <a:effectLst/>
                      <a:extLst/>
                    </p:spPr>
                  </p:pic>
                </p:oleObj>
              </mc:Fallback>
            </mc:AlternateContent>
          </a:graphicData>
        </a:graphic>
      </p:graphicFrame>
    </p:spTree>
    <p:extLst>
      <p:ext uri="{BB962C8B-B14F-4D97-AF65-F5344CB8AC3E}">
        <p14:creationId xmlns:p14="http://schemas.microsoft.com/office/powerpoint/2010/main" val="189404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 calcmode="lin" valueType="num">
                                      <p:cBhvr>
                                        <p:cTn id="39" dur="1000" fill="hold"/>
                                        <p:tgtEl>
                                          <p:spTgt spid="9"/>
                                        </p:tgtEl>
                                        <p:attrNameLst>
                                          <p:attrName>style.rotation</p:attrName>
                                        </p:attrNameLst>
                                      </p:cBhvr>
                                      <p:tavLst>
                                        <p:tav tm="0">
                                          <p:val>
                                            <p:fltVal val="90"/>
                                          </p:val>
                                        </p:tav>
                                        <p:tav tm="100000">
                                          <p:val>
                                            <p:fltVal val="0"/>
                                          </p:val>
                                        </p:tav>
                                      </p:tavLst>
                                    </p:anim>
                                    <p:animEffect transition="in" filter="fade">
                                      <p:cBhvr>
                                        <p:cTn id="4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0"/>
          <p:cNvGrpSpPr>
            <a:grpSpLocks/>
          </p:cNvGrpSpPr>
          <p:nvPr/>
        </p:nvGrpSpPr>
        <p:grpSpPr bwMode="auto">
          <a:xfrm>
            <a:off x="6144752" y="2604739"/>
            <a:ext cx="4395788" cy="4000500"/>
            <a:chOff x="1056" y="384"/>
            <a:chExt cx="2769" cy="2520"/>
          </a:xfrm>
        </p:grpSpPr>
        <p:sp>
          <p:nvSpPr>
            <p:cNvPr id="3" name="直线 6"/>
            <p:cNvSpPr>
              <a:spLocks noChangeShapeType="1"/>
            </p:cNvSpPr>
            <p:nvPr/>
          </p:nvSpPr>
          <p:spPr bwMode="auto">
            <a:xfrm>
              <a:off x="1070" y="2149"/>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4" name="直线 7"/>
            <p:cNvSpPr>
              <a:spLocks noChangeShapeType="1"/>
            </p:cNvSpPr>
            <p:nvPr/>
          </p:nvSpPr>
          <p:spPr bwMode="auto">
            <a:xfrm>
              <a:off x="1103" y="2676"/>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5" name="直线 8"/>
            <p:cNvSpPr>
              <a:spLocks noChangeShapeType="1"/>
            </p:cNvSpPr>
            <p:nvPr/>
          </p:nvSpPr>
          <p:spPr bwMode="auto">
            <a:xfrm>
              <a:off x="1056" y="158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6" name="直线 9"/>
            <p:cNvSpPr>
              <a:spLocks noChangeShapeType="1"/>
            </p:cNvSpPr>
            <p:nvPr/>
          </p:nvSpPr>
          <p:spPr bwMode="auto">
            <a:xfrm>
              <a:off x="1056" y="1057"/>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7" name="直线 10"/>
            <p:cNvSpPr>
              <a:spLocks noChangeShapeType="1"/>
            </p:cNvSpPr>
            <p:nvPr/>
          </p:nvSpPr>
          <p:spPr bwMode="auto">
            <a:xfrm>
              <a:off x="1056" y="504"/>
              <a:ext cx="2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8" name="文本框 11"/>
            <p:cNvSpPr txBox="1">
              <a:spLocks noChangeArrowheads="1"/>
            </p:cNvSpPr>
            <p:nvPr/>
          </p:nvSpPr>
          <p:spPr bwMode="auto">
            <a:xfrm>
              <a:off x="3444" y="38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defRPr/>
              </a:pPr>
              <a:r>
                <a:rPr kumimoji="0" lang="en-US" altLang="zh-CN" sz="2800" b="1" i="0" kern="0" dirty="0">
                  <a:solidFill>
                    <a:srgbClr val="000000"/>
                  </a:solidFill>
                </a:rPr>
                <a:t>4</a:t>
              </a:r>
            </a:p>
          </p:txBody>
        </p:sp>
        <p:sp>
          <p:nvSpPr>
            <p:cNvPr id="9" name="文本框 12"/>
            <p:cNvSpPr txBox="1">
              <a:spLocks noChangeArrowheads="1"/>
            </p:cNvSpPr>
            <p:nvPr/>
          </p:nvSpPr>
          <p:spPr bwMode="auto">
            <a:xfrm>
              <a:off x="3442" y="861"/>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defRPr/>
              </a:pPr>
              <a:r>
                <a:rPr kumimoji="0" lang="en-US" altLang="zh-CN" sz="2800" b="1" i="0" kern="0" dirty="0">
                  <a:solidFill>
                    <a:srgbClr val="000000"/>
                  </a:solidFill>
                </a:rPr>
                <a:t>3</a:t>
              </a:r>
            </a:p>
          </p:txBody>
        </p:sp>
        <p:sp>
          <p:nvSpPr>
            <p:cNvPr id="10" name="文本框 13"/>
            <p:cNvSpPr txBox="1">
              <a:spLocks noChangeArrowheads="1"/>
            </p:cNvSpPr>
            <p:nvPr/>
          </p:nvSpPr>
          <p:spPr bwMode="auto">
            <a:xfrm>
              <a:off x="3478" y="1411"/>
              <a:ext cx="32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defRPr/>
              </a:pPr>
              <a:r>
                <a:rPr kumimoji="0" lang="en-US" altLang="zh-CN" sz="2800" b="1" i="0" kern="0" dirty="0">
                  <a:solidFill>
                    <a:srgbClr val="000000"/>
                  </a:solidFill>
                </a:rPr>
                <a:t>2</a:t>
              </a:r>
            </a:p>
          </p:txBody>
        </p:sp>
        <p:sp>
          <p:nvSpPr>
            <p:cNvPr id="11" name="文本框 14"/>
            <p:cNvSpPr txBox="1">
              <a:spLocks noChangeArrowheads="1"/>
            </p:cNvSpPr>
            <p:nvPr/>
          </p:nvSpPr>
          <p:spPr bwMode="auto">
            <a:xfrm>
              <a:off x="3500" y="1947"/>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defRPr/>
              </a:pPr>
              <a:r>
                <a:rPr kumimoji="0" lang="en-US" altLang="zh-CN" sz="2800" b="1" i="0" kern="0" dirty="0">
                  <a:solidFill>
                    <a:srgbClr val="000000"/>
                  </a:solidFill>
                </a:rPr>
                <a:t>1</a:t>
              </a:r>
            </a:p>
          </p:txBody>
        </p:sp>
        <p:sp>
          <p:nvSpPr>
            <p:cNvPr id="12" name="文本框 15"/>
            <p:cNvSpPr txBox="1">
              <a:spLocks noChangeArrowheads="1"/>
            </p:cNvSpPr>
            <p:nvPr/>
          </p:nvSpPr>
          <p:spPr bwMode="auto">
            <a:xfrm>
              <a:off x="3456" y="2544"/>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600"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600"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600"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6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600" i="1">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defRPr/>
              </a:pPr>
              <a:r>
                <a:rPr kumimoji="0" lang="en-US" altLang="zh-CN" sz="2800" b="1" i="0" kern="0" dirty="0">
                  <a:solidFill>
                    <a:srgbClr val="000000"/>
                  </a:solidFill>
                </a:rPr>
                <a:t>0</a:t>
              </a:r>
            </a:p>
          </p:txBody>
        </p:sp>
        <p:sp>
          <p:nvSpPr>
            <p:cNvPr id="13" name="直线 16"/>
            <p:cNvSpPr>
              <a:spLocks noChangeShapeType="1"/>
            </p:cNvSpPr>
            <p:nvPr/>
          </p:nvSpPr>
          <p:spPr bwMode="auto">
            <a:xfrm flipH="1">
              <a:off x="1489" y="2149"/>
              <a:ext cx="1" cy="56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14" name="直线 17"/>
            <p:cNvSpPr>
              <a:spLocks noChangeShapeType="1"/>
            </p:cNvSpPr>
            <p:nvPr/>
          </p:nvSpPr>
          <p:spPr bwMode="auto">
            <a:xfrm flipH="1">
              <a:off x="1597" y="1584"/>
              <a:ext cx="1" cy="109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15" name="直线 18"/>
            <p:cNvSpPr>
              <a:spLocks noChangeShapeType="1"/>
            </p:cNvSpPr>
            <p:nvPr/>
          </p:nvSpPr>
          <p:spPr bwMode="auto">
            <a:xfrm>
              <a:off x="1706" y="1063"/>
              <a:ext cx="0" cy="161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16" name="直线 19"/>
            <p:cNvSpPr>
              <a:spLocks noChangeShapeType="1"/>
            </p:cNvSpPr>
            <p:nvPr/>
          </p:nvSpPr>
          <p:spPr bwMode="auto">
            <a:xfrm>
              <a:off x="1815" y="504"/>
              <a:ext cx="1" cy="217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17" name="直线 20"/>
            <p:cNvSpPr>
              <a:spLocks noChangeShapeType="1"/>
            </p:cNvSpPr>
            <p:nvPr/>
          </p:nvSpPr>
          <p:spPr bwMode="auto">
            <a:xfrm>
              <a:off x="2357" y="504"/>
              <a:ext cx="0" cy="1645"/>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18" name="直线 21"/>
            <p:cNvSpPr>
              <a:spLocks noChangeShapeType="1"/>
            </p:cNvSpPr>
            <p:nvPr/>
          </p:nvSpPr>
          <p:spPr bwMode="auto">
            <a:xfrm>
              <a:off x="2249" y="1069"/>
              <a:ext cx="0" cy="108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19" name="直线 22"/>
            <p:cNvSpPr>
              <a:spLocks noChangeShapeType="1"/>
            </p:cNvSpPr>
            <p:nvPr/>
          </p:nvSpPr>
          <p:spPr bwMode="auto">
            <a:xfrm>
              <a:off x="2125" y="1578"/>
              <a:ext cx="2" cy="571"/>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20" name="直线 23"/>
            <p:cNvSpPr>
              <a:spLocks noChangeShapeType="1"/>
            </p:cNvSpPr>
            <p:nvPr/>
          </p:nvSpPr>
          <p:spPr bwMode="auto">
            <a:xfrm flipH="1">
              <a:off x="2789" y="504"/>
              <a:ext cx="0" cy="1093"/>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21" name="直线 24"/>
            <p:cNvSpPr>
              <a:spLocks noChangeShapeType="1"/>
            </p:cNvSpPr>
            <p:nvPr/>
          </p:nvSpPr>
          <p:spPr bwMode="auto">
            <a:xfrm flipH="1">
              <a:off x="2679" y="1063"/>
              <a:ext cx="2" cy="557"/>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sp>
          <p:nvSpPr>
            <p:cNvPr id="22" name="直线 25"/>
            <p:cNvSpPr>
              <a:spLocks noChangeShapeType="1"/>
            </p:cNvSpPr>
            <p:nvPr/>
          </p:nvSpPr>
          <p:spPr bwMode="auto">
            <a:xfrm flipH="1">
              <a:off x="3116" y="504"/>
              <a:ext cx="1" cy="547"/>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kumimoji="1" lang="zh-CN" altLang="en-US" sz="2600" i="1" kern="0">
                <a:solidFill>
                  <a:srgbClr val="000000"/>
                </a:solidFill>
                <a:latin typeface="Times New Roman" panose="02020603050405020304" pitchFamily="18" charset="0"/>
              </a:endParaRPr>
            </a:p>
          </p:txBody>
        </p:sp>
      </p:grpSp>
      <p:pic>
        <p:nvPicPr>
          <p:cNvPr id="23" name="Picture 24" descr="4C70BBA977B88F3DF7393CB7443DAF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448465" y="1204564"/>
            <a:ext cx="1285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nvSpPr>
        <p:spPr>
          <a:xfrm>
            <a:off x="1967119" y="816824"/>
            <a:ext cx="8165020" cy="1384995"/>
          </a:xfrm>
          <a:prstGeom prst="rect">
            <a:avLst/>
          </a:prstGeom>
        </p:spPr>
        <p:txBody>
          <a:bodyPr wrap="square">
            <a:spAutoFit/>
          </a:bodyPr>
          <a:lstStyle/>
          <a:p>
            <a:pPr fontAlgn="base">
              <a:spcBef>
                <a:spcPct val="0"/>
              </a:spcBef>
              <a:spcAft>
                <a:spcPct val="0"/>
              </a:spcAft>
            </a:pPr>
            <a:r>
              <a:rPr kumimoji="1" lang="zh-CN" altLang="en-US" sz="2800" b="1" dirty="0">
                <a:solidFill>
                  <a:srgbClr val="0000FF"/>
                </a:solidFill>
                <a:latin typeface="+mn-ea"/>
              </a:rPr>
              <a:t>圆频率为</a:t>
            </a:r>
            <a:r>
              <a:rPr kumimoji="1" lang="zh-CN" altLang="en-US" sz="2800" b="1" dirty="0">
                <a:solidFill>
                  <a:srgbClr val="FF0000"/>
                </a:solidFill>
                <a:latin typeface="+mn-ea"/>
                <a:sym typeface="Symbol" panose="05050102010706020507" pitchFamily="18" charset="2"/>
              </a:rPr>
              <a:t></a:t>
            </a:r>
            <a:r>
              <a:rPr kumimoji="1" lang="zh-CN" altLang="en-US" sz="2800" b="1" dirty="0">
                <a:solidFill>
                  <a:srgbClr val="0000FF"/>
                </a:solidFill>
                <a:latin typeface="+mn-ea"/>
                <a:sym typeface="Symbol" panose="05050102010706020507" pitchFamily="18" charset="2"/>
              </a:rPr>
              <a:t>的</a:t>
            </a:r>
            <a:r>
              <a:rPr kumimoji="1" lang="zh-CN" altLang="en-US" sz="2800" b="1" dirty="0">
                <a:solidFill>
                  <a:srgbClr val="0000FF"/>
                </a:solidFill>
                <a:latin typeface="+mn-ea"/>
              </a:rPr>
              <a:t>量子谐振子吸收到能量，跃迁到能级</a:t>
            </a:r>
            <a:r>
              <a:rPr kumimoji="1" lang="en-US" altLang="zh-CN" sz="2800" b="1" dirty="0">
                <a:solidFill>
                  <a:srgbClr val="FF0000"/>
                </a:solidFill>
                <a:latin typeface="+mn-ea"/>
              </a:rPr>
              <a:t>n =4</a:t>
            </a:r>
            <a:r>
              <a:rPr kumimoji="1" lang="zh-CN" altLang="en-US" sz="2800" b="1" dirty="0">
                <a:solidFill>
                  <a:srgbClr val="0000CC"/>
                </a:solidFill>
                <a:latin typeface="+mn-ea"/>
              </a:rPr>
              <a:t>。</a:t>
            </a:r>
            <a:r>
              <a:rPr kumimoji="1" lang="zh-CN" altLang="en-US" sz="2800" b="1" dirty="0">
                <a:solidFill>
                  <a:srgbClr val="009900"/>
                </a:solidFill>
                <a:latin typeface="+mn-ea"/>
              </a:rPr>
              <a:t>可能发射的谱线数目</a:t>
            </a:r>
            <a:r>
              <a:rPr kumimoji="1" lang="en-US" altLang="zh-CN" sz="2800" b="1" dirty="0">
                <a:solidFill>
                  <a:srgbClr val="009900"/>
                </a:solidFill>
                <a:latin typeface="+mn-ea"/>
              </a:rPr>
              <a:t>=______</a:t>
            </a:r>
            <a:r>
              <a:rPr kumimoji="1" lang="zh-CN" altLang="en-US" sz="2800" b="1" dirty="0">
                <a:solidFill>
                  <a:srgbClr val="009900"/>
                </a:solidFill>
                <a:latin typeface="+mn-ea"/>
              </a:rPr>
              <a:t>，</a:t>
            </a:r>
            <a:r>
              <a:rPr kumimoji="1" lang="zh-CN" altLang="en-US" sz="2800" b="1" dirty="0">
                <a:solidFill>
                  <a:srgbClr val="FF00FF"/>
                </a:solidFill>
                <a:latin typeface="+mn-ea"/>
              </a:rPr>
              <a:t>波长最大的</a:t>
            </a:r>
            <a:r>
              <a:rPr kumimoji="1" lang="zh-CN" altLang="en-US" sz="2800" b="1" dirty="0">
                <a:solidFill>
                  <a:srgbClr val="CC0000"/>
                </a:solidFill>
                <a:latin typeface="+mn-ea"/>
              </a:rPr>
              <a:t>谱线</a:t>
            </a:r>
            <a:r>
              <a:rPr lang="zh-CN" altLang="en-US" sz="2800" b="1" dirty="0">
                <a:sym typeface="Symbol" panose="05050102010706020507" pitchFamily="18" charset="2"/>
              </a:rPr>
              <a:t></a:t>
            </a:r>
            <a:r>
              <a:rPr lang="zh-CN" altLang="en-US" sz="2800" b="1" dirty="0">
                <a:solidFill>
                  <a:srgbClr val="C00000"/>
                </a:solidFill>
                <a:sym typeface="Symbol" panose="05050102010706020507" pitchFamily="18" charset="2"/>
              </a:rPr>
              <a:t> </a:t>
            </a:r>
            <a:r>
              <a:rPr kumimoji="1" lang="en-US" altLang="zh-CN" sz="2800" b="1" dirty="0">
                <a:solidFill>
                  <a:srgbClr val="FF0000"/>
                </a:solidFill>
                <a:latin typeface="+mn-ea"/>
              </a:rPr>
              <a:t>=</a:t>
            </a:r>
            <a:r>
              <a:rPr kumimoji="1" lang="en-US" altLang="zh-CN" sz="2800" b="1" dirty="0">
                <a:solidFill>
                  <a:srgbClr val="FF00FF"/>
                </a:solidFill>
                <a:latin typeface="+mn-ea"/>
              </a:rPr>
              <a:t>______</a:t>
            </a:r>
            <a:r>
              <a:rPr kumimoji="1" lang="zh-CN" altLang="en-US" sz="2800" b="1" dirty="0">
                <a:solidFill>
                  <a:srgbClr val="FF00FF"/>
                </a:solidFill>
                <a:latin typeface="+mn-ea"/>
              </a:rPr>
              <a:t>，波长最小的</a:t>
            </a:r>
            <a:r>
              <a:rPr kumimoji="1" lang="zh-CN" altLang="en-US" sz="2800" b="1" dirty="0">
                <a:solidFill>
                  <a:srgbClr val="CC0000"/>
                </a:solidFill>
                <a:latin typeface="+mn-ea"/>
              </a:rPr>
              <a:t>谱线</a:t>
            </a:r>
            <a:r>
              <a:rPr lang="zh-CN" altLang="en-US" sz="2800" b="1" dirty="0">
                <a:solidFill>
                  <a:srgbClr val="0000FF"/>
                </a:solidFill>
                <a:sym typeface="Symbol" panose="05050102010706020507" pitchFamily="18" charset="2"/>
              </a:rPr>
              <a:t></a:t>
            </a:r>
            <a:r>
              <a:rPr kumimoji="1" lang="en-US" altLang="zh-CN" sz="2800" b="1" dirty="0">
                <a:solidFill>
                  <a:srgbClr val="FF0000"/>
                </a:solidFill>
                <a:latin typeface="+mn-ea"/>
              </a:rPr>
              <a:t> =</a:t>
            </a:r>
            <a:r>
              <a:rPr kumimoji="1" lang="en-US" altLang="zh-CN" sz="2800" b="1" dirty="0">
                <a:solidFill>
                  <a:srgbClr val="FF00FF"/>
                </a:solidFill>
                <a:latin typeface="+mn-ea"/>
              </a:rPr>
              <a:t>______</a:t>
            </a:r>
            <a:endParaRPr kumimoji="1" lang="zh-CN" altLang="en-US" sz="2800" b="1" dirty="0">
              <a:solidFill>
                <a:srgbClr val="009900"/>
              </a:solidFill>
              <a:latin typeface="+mn-ea"/>
            </a:endParaRPr>
          </a:p>
        </p:txBody>
      </p:sp>
      <p:sp>
        <p:nvSpPr>
          <p:cNvPr id="25" name="矩形 4"/>
          <p:cNvSpPr>
            <a:spLocks noChangeArrowheads="1"/>
          </p:cNvSpPr>
          <p:nvPr/>
        </p:nvSpPr>
        <p:spPr bwMode="auto">
          <a:xfrm>
            <a:off x="3981103" y="200845"/>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3600" b="1" dirty="0">
                <a:solidFill>
                  <a:srgbClr val="FF0000"/>
                </a:solidFill>
                <a:latin typeface="宋体" panose="02010600030101010101" pitchFamily="2" charset="-122"/>
              </a:rPr>
              <a:t>课堂练习</a:t>
            </a:r>
            <a:endParaRPr lang="zh-CN" altLang="en-US" sz="3600" b="1" dirty="0"/>
          </a:p>
        </p:txBody>
      </p:sp>
      <p:graphicFrame>
        <p:nvGraphicFramePr>
          <p:cNvPr id="26" name="Object 7"/>
          <p:cNvGraphicFramePr>
            <a:graphicFrameLocks noChangeAspect="1"/>
          </p:cNvGraphicFramePr>
          <p:nvPr>
            <p:extLst>
              <p:ext uri="{D42A27DB-BD31-4B8C-83A1-F6EECF244321}">
                <p14:modId xmlns:p14="http://schemas.microsoft.com/office/powerpoint/2010/main" val="2577460848"/>
              </p:ext>
            </p:extLst>
          </p:nvPr>
        </p:nvGraphicFramePr>
        <p:xfrm>
          <a:off x="3394409" y="2157076"/>
          <a:ext cx="2532063" cy="1181100"/>
        </p:xfrm>
        <a:graphic>
          <a:graphicData uri="http://schemas.openxmlformats.org/presentationml/2006/ole">
            <mc:AlternateContent xmlns:mc="http://schemas.openxmlformats.org/markup-compatibility/2006">
              <mc:Choice xmlns:v="urn:schemas-microsoft-com:vml" Requires="v">
                <p:oleObj spid="_x0000_s359804" name="Equation" r:id="rId4" imgW="914290" imgH="323920" progId="Equation.3">
                  <p:embed/>
                </p:oleObj>
              </mc:Choice>
              <mc:Fallback>
                <p:oleObj name="Equation" r:id="rId4" imgW="914290" imgH="323920" progId="Equation.3">
                  <p:embed/>
                  <p:pic>
                    <p:nvPicPr>
                      <p:cNvPr id="6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4409" y="2157076"/>
                        <a:ext cx="253206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8"/>
          <p:cNvGraphicFramePr>
            <a:graphicFrameLocks noChangeAspect="1"/>
          </p:cNvGraphicFramePr>
          <p:nvPr>
            <p:extLst>
              <p:ext uri="{D42A27DB-BD31-4B8C-83A1-F6EECF244321}">
                <p14:modId xmlns:p14="http://schemas.microsoft.com/office/powerpoint/2010/main" val="1437708098"/>
              </p:ext>
            </p:extLst>
          </p:nvPr>
        </p:nvGraphicFramePr>
        <p:xfrm>
          <a:off x="2110743" y="3390053"/>
          <a:ext cx="3303587" cy="571500"/>
        </p:xfrm>
        <a:graphic>
          <a:graphicData uri="http://schemas.openxmlformats.org/presentationml/2006/ole">
            <mc:AlternateContent xmlns:mc="http://schemas.openxmlformats.org/markup-compatibility/2006">
              <mc:Choice xmlns:v="urn:schemas-microsoft-com:vml" Requires="v">
                <p:oleObj spid="_x0000_s359805" name="Equation" r:id="rId6" imgW="723586" imgH="190417" progId="Equation.3">
                  <p:embed/>
                </p:oleObj>
              </mc:Choice>
              <mc:Fallback>
                <p:oleObj name="Equation" r:id="rId6" imgW="723586" imgH="190417" progId="Equation.3">
                  <p:embed/>
                  <p:pic>
                    <p:nvPicPr>
                      <p:cNvPr id="6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0743" y="3390053"/>
                        <a:ext cx="330358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8"/>
          <p:cNvGraphicFramePr>
            <a:graphicFrameLocks noChangeAspect="1"/>
          </p:cNvGraphicFramePr>
          <p:nvPr>
            <p:extLst>
              <p:ext uri="{D42A27DB-BD31-4B8C-83A1-F6EECF244321}">
                <p14:modId xmlns:p14="http://schemas.microsoft.com/office/powerpoint/2010/main" val="1318564689"/>
              </p:ext>
            </p:extLst>
          </p:nvPr>
        </p:nvGraphicFramePr>
        <p:xfrm>
          <a:off x="1792448" y="3792632"/>
          <a:ext cx="3594100" cy="1887537"/>
        </p:xfrm>
        <a:graphic>
          <a:graphicData uri="http://schemas.openxmlformats.org/presentationml/2006/ole">
            <mc:AlternateContent xmlns:mc="http://schemas.openxmlformats.org/markup-compatibility/2006">
              <mc:Choice xmlns:v="urn:schemas-microsoft-com:vml" Requires="v">
                <p:oleObj spid="_x0000_s359806" name="公式" r:id="rId8" imgW="1155600" imgH="609480" progId="Equation.3">
                  <p:embed/>
                </p:oleObj>
              </mc:Choice>
              <mc:Fallback>
                <p:oleObj name="公式" r:id="rId8" imgW="1155600" imgH="609480" progId="Equation.3">
                  <p:embed/>
                  <p:pic>
                    <p:nvPicPr>
                      <p:cNvPr id="72" name="Object 8"/>
                      <p:cNvPicPr>
                        <a:picLocks noChangeAspect="1" noChangeArrowheads="1"/>
                      </p:cNvPicPr>
                      <p:nvPr/>
                    </p:nvPicPr>
                    <p:blipFill>
                      <a:blip r:embed="rId9"/>
                      <a:srcRect/>
                      <a:stretch>
                        <a:fillRect/>
                      </a:stretch>
                    </p:blipFill>
                    <p:spPr bwMode="auto">
                      <a:xfrm>
                        <a:off x="1792448" y="3792632"/>
                        <a:ext cx="3594100" cy="188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矩形 28"/>
          <p:cNvSpPr/>
          <p:nvPr/>
        </p:nvSpPr>
        <p:spPr>
          <a:xfrm>
            <a:off x="1984644" y="5783923"/>
            <a:ext cx="3429686" cy="954107"/>
          </a:xfrm>
          <a:prstGeom prst="rect">
            <a:avLst/>
          </a:prstGeom>
        </p:spPr>
        <p:txBody>
          <a:bodyPr wrap="square">
            <a:spAutoFit/>
          </a:bodyPr>
          <a:lstStyle/>
          <a:p>
            <a:r>
              <a:rPr kumimoji="1" lang="zh-CN" altLang="en-US" sz="2800" b="1" dirty="0">
                <a:solidFill>
                  <a:srgbClr val="FF0066"/>
                </a:solidFill>
                <a:latin typeface="+mn-ea"/>
              </a:rPr>
              <a:t>由于能级等间距，有</a:t>
            </a:r>
            <a:r>
              <a:rPr kumimoji="1" lang="en-US" altLang="zh-CN" sz="2800" b="1" dirty="0">
                <a:solidFill>
                  <a:srgbClr val="FF0066"/>
                </a:solidFill>
                <a:latin typeface="+mn-ea"/>
              </a:rPr>
              <a:t>4</a:t>
            </a:r>
            <a:r>
              <a:rPr kumimoji="1" lang="zh-CN" altLang="en-US" sz="2800" b="1" dirty="0">
                <a:solidFill>
                  <a:srgbClr val="FF0066"/>
                </a:solidFill>
                <a:latin typeface="+mn-ea"/>
              </a:rPr>
              <a:t>条波长不同的</a:t>
            </a:r>
            <a:r>
              <a:rPr kumimoji="1" lang="zh-CN" altLang="en-US" sz="2800" b="1" dirty="0">
                <a:solidFill>
                  <a:srgbClr val="009900"/>
                </a:solidFill>
                <a:latin typeface="+mn-ea"/>
              </a:rPr>
              <a:t>谱线</a:t>
            </a:r>
            <a:endParaRPr lang="zh-CN" altLang="en-US" sz="2800" dirty="0">
              <a:solidFill>
                <a:srgbClr val="FF0066"/>
              </a:solidFill>
            </a:endParaRPr>
          </a:p>
        </p:txBody>
      </p:sp>
      <p:graphicFrame>
        <p:nvGraphicFramePr>
          <p:cNvPr id="30" name="Object 18"/>
          <p:cNvGraphicFramePr>
            <a:graphicFrameLocks noChangeAspect="1"/>
          </p:cNvGraphicFramePr>
          <p:nvPr>
            <p:extLst>
              <p:ext uri="{D42A27DB-BD31-4B8C-83A1-F6EECF244321}">
                <p14:modId xmlns:p14="http://schemas.microsoft.com/office/powerpoint/2010/main" val="54934023"/>
              </p:ext>
            </p:extLst>
          </p:nvPr>
        </p:nvGraphicFramePr>
        <p:xfrm>
          <a:off x="5808663" y="1312863"/>
          <a:ext cx="1344612" cy="385762"/>
        </p:xfrm>
        <a:graphic>
          <a:graphicData uri="http://schemas.openxmlformats.org/presentationml/2006/ole">
            <mc:AlternateContent xmlns:mc="http://schemas.openxmlformats.org/markup-compatibility/2006">
              <mc:Choice xmlns:v="urn:schemas-microsoft-com:vml" Requires="v">
                <p:oleObj spid="_x0000_s359807" name="公式" r:id="rId10" imgW="622080" imgH="177480" progId="Equation.3">
                  <p:embed/>
                </p:oleObj>
              </mc:Choice>
              <mc:Fallback>
                <p:oleObj name="公式" r:id="rId10" imgW="622080" imgH="177480" progId="Equation.3">
                  <p:embed/>
                  <p:pic>
                    <p:nvPicPr>
                      <p:cNvPr id="79" name="Object 18"/>
                      <p:cNvPicPr>
                        <a:picLocks noChangeAspect="1" noChangeArrowheads="1"/>
                      </p:cNvPicPr>
                      <p:nvPr/>
                    </p:nvPicPr>
                    <p:blipFill>
                      <a:blip r:embed="rId11"/>
                      <a:srcRect/>
                      <a:stretch>
                        <a:fillRect/>
                      </a:stretch>
                    </p:blipFill>
                    <p:spPr bwMode="auto">
                      <a:xfrm>
                        <a:off x="5808663" y="1312863"/>
                        <a:ext cx="1344612" cy="385762"/>
                      </a:xfrm>
                      <a:prstGeom prst="rect">
                        <a:avLst/>
                      </a:prstGeom>
                      <a:solidFill>
                        <a:srgbClr val="00FFFF"/>
                      </a:solidFill>
                      <a:ln>
                        <a:noFill/>
                      </a:ln>
                      <a:effectLst/>
                      <a:extLst/>
                    </p:spPr>
                  </p:pic>
                </p:oleObj>
              </mc:Fallback>
            </mc:AlternateContent>
          </a:graphicData>
        </a:graphic>
      </p:graphicFrame>
      <p:graphicFrame>
        <p:nvGraphicFramePr>
          <p:cNvPr id="31" name="Object 39"/>
          <p:cNvGraphicFramePr>
            <a:graphicFrameLocks noChangeAspect="1"/>
          </p:cNvGraphicFramePr>
          <p:nvPr>
            <p:extLst>
              <p:ext uri="{D42A27DB-BD31-4B8C-83A1-F6EECF244321}">
                <p14:modId xmlns:p14="http://schemas.microsoft.com/office/powerpoint/2010/main" val="627318343"/>
              </p:ext>
            </p:extLst>
          </p:nvPr>
        </p:nvGraphicFramePr>
        <p:xfrm>
          <a:off x="2558417" y="1748186"/>
          <a:ext cx="779462" cy="1047750"/>
        </p:xfrm>
        <a:graphic>
          <a:graphicData uri="http://schemas.openxmlformats.org/presentationml/2006/ole">
            <mc:AlternateContent xmlns:mc="http://schemas.openxmlformats.org/markup-compatibility/2006">
              <mc:Choice xmlns:v="urn:schemas-microsoft-com:vml" Requires="v">
                <p:oleObj spid="_x0000_s359808" name="公式" r:id="rId12" imgW="291960" imgH="393480" progId="Equation.3">
                  <p:embed/>
                </p:oleObj>
              </mc:Choice>
              <mc:Fallback>
                <p:oleObj name="公式" r:id="rId12" imgW="291960" imgH="393480" progId="Equation.3">
                  <p:embed/>
                  <p:pic>
                    <p:nvPicPr>
                      <p:cNvPr id="80" name="Object 39"/>
                      <p:cNvPicPr>
                        <a:picLocks noChangeAspect="1" noChangeArrowheads="1"/>
                      </p:cNvPicPr>
                      <p:nvPr/>
                    </p:nvPicPr>
                    <p:blipFill>
                      <a:blip r:embed="rId13"/>
                      <a:srcRect/>
                      <a:stretch>
                        <a:fillRect/>
                      </a:stretch>
                    </p:blipFill>
                    <p:spPr bwMode="auto">
                      <a:xfrm>
                        <a:off x="2558417" y="1748186"/>
                        <a:ext cx="779462" cy="1047750"/>
                      </a:xfrm>
                      <a:prstGeom prst="rect">
                        <a:avLst/>
                      </a:prstGeom>
                      <a:solidFill>
                        <a:srgbClr val="FFC000"/>
                      </a:solidFill>
                      <a:ln>
                        <a:noFill/>
                      </a:ln>
                      <a:extLst/>
                    </p:spPr>
                  </p:pic>
                </p:oleObj>
              </mc:Fallback>
            </mc:AlternateContent>
          </a:graphicData>
        </a:graphic>
      </p:graphicFrame>
      <p:graphicFrame>
        <p:nvGraphicFramePr>
          <p:cNvPr id="32" name="Object 39"/>
          <p:cNvGraphicFramePr>
            <a:graphicFrameLocks noChangeAspect="1"/>
          </p:cNvGraphicFramePr>
          <p:nvPr>
            <p:extLst>
              <p:ext uri="{D42A27DB-BD31-4B8C-83A1-F6EECF244321}">
                <p14:modId xmlns:p14="http://schemas.microsoft.com/office/powerpoint/2010/main" val="1525491314"/>
              </p:ext>
            </p:extLst>
          </p:nvPr>
        </p:nvGraphicFramePr>
        <p:xfrm>
          <a:off x="7333790" y="1488199"/>
          <a:ext cx="779462" cy="1047750"/>
        </p:xfrm>
        <a:graphic>
          <a:graphicData uri="http://schemas.openxmlformats.org/presentationml/2006/ole">
            <mc:AlternateContent xmlns:mc="http://schemas.openxmlformats.org/markup-compatibility/2006">
              <mc:Choice xmlns:v="urn:schemas-microsoft-com:vml" Requires="v">
                <p:oleObj spid="_x0000_s359809" name="公式" r:id="rId14" imgW="291960" imgH="393480" progId="Equation.3">
                  <p:embed/>
                </p:oleObj>
              </mc:Choice>
              <mc:Fallback>
                <p:oleObj name="公式" r:id="rId14" imgW="291960" imgH="393480" progId="Equation.3">
                  <p:embed/>
                  <p:pic>
                    <p:nvPicPr>
                      <p:cNvPr id="81" name="Object 39"/>
                      <p:cNvPicPr>
                        <a:picLocks noChangeAspect="1" noChangeArrowheads="1"/>
                      </p:cNvPicPr>
                      <p:nvPr/>
                    </p:nvPicPr>
                    <p:blipFill>
                      <a:blip r:embed="rId15"/>
                      <a:srcRect/>
                      <a:stretch>
                        <a:fillRect/>
                      </a:stretch>
                    </p:blipFill>
                    <p:spPr bwMode="auto">
                      <a:xfrm>
                        <a:off x="7333790" y="1488199"/>
                        <a:ext cx="779462" cy="1047750"/>
                      </a:xfrm>
                      <a:prstGeom prst="rect">
                        <a:avLst/>
                      </a:prstGeom>
                      <a:solidFill>
                        <a:srgbClr val="FFFF00"/>
                      </a:solidFill>
                      <a:ln>
                        <a:noFill/>
                      </a:ln>
                      <a:extLst/>
                    </p:spPr>
                  </p:pic>
                </p:oleObj>
              </mc:Fallback>
            </mc:AlternateContent>
          </a:graphicData>
        </a:graphic>
      </p:graphicFrame>
    </p:spTree>
    <p:extLst>
      <p:ext uri="{BB962C8B-B14F-4D97-AF65-F5344CB8AC3E}">
        <p14:creationId xmlns:p14="http://schemas.microsoft.com/office/powerpoint/2010/main" val="37189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circle(in)">
                                      <p:cBhvr>
                                        <p:cTn id="24" dur="20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80">
                                          <p:stCondLst>
                                            <p:cond delay="0"/>
                                          </p:stCondLst>
                                        </p:cTn>
                                        <p:tgtEl>
                                          <p:spTgt spid="29"/>
                                        </p:tgtEl>
                                      </p:cBhvr>
                                    </p:animEffect>
                                    <p:anim calcmode="lin" valueType="num">
                                      <p:cBhvr>
                                        <p:cTn id="3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5" dur="26">
                                          <p:stCondLst>
                                            <p:cond delay="650"/>
                                          </p:stCondLst>
                                        </p:cTn>
                                        <p:tgtEl>
                                          <p:spTgt spid="29"/>
                                        </p:tgtEl>
                                      </p:cBhvr>
                                      <p:to x="100000" y="60000"/>
                                    </p:animScale>
                                    <p:animScale>
                                      <p:cBhvr>
                                        <p:cTn id="36" dur="166" decel="50000">
                                          <p:stCondLst>
                                            <p:cond delay="676"/>
                                          </p:stCondLst>
                                        </p:cTn>
                                        <p:tgtEl>
                                          <p:spTgt spid="29"/>
                                        </p:tgtEl>
                                      </p:cBhvr>
                                      <p:to x="100000" y="100000"/>
                                    </p:animScale>
                                    <p:animScale>
                                      <p:cBhvr>
                                        <p:cTn id="37" dur="26">
                                          <p:stCondLst>
                                            <p:cond delay="1312"/>
                                          </p:stCondLst>
                                        </p:cTn>
                                        <p:tgtEl>
                                          <p:spTgt spid="29"/>
                                        </p:tgtEl>
                                      </p:cBhvr>
                                      <p:to x="100000" y="80000"/>
                                    </p:animScale>
                                    <p:animScale>
                                      <p:cBhvr>
                                        <p:cTn id="38" dur="166" decel="50000">
                                          <p:stCondLst>
                                            <p:cond delay="1338"/>
                                          </p:stCondLst>
                                        </p:cTn>
                                        <p:tgtEl>
                                          <p:spTgt spid="29"/>
                                        </p:tgtEl>
                                      </p:cBhvr>
                                      <p:to x="100000" y="100000"/>
                                    </p:animScale>
                                    <p:animScale>
                                      <p:cBhvr>
                                        <p:cTn id="39" dur="26">
                                          <p:stCondLst>
                                            <p:cond delay="1642"/>
                                          </p:stCondLst>
                                        </p:cTn>
                                        <p:tgtEl>
                                          <p:spTgt spid="29"/>
                                        </p:tgtEl>
                                      </p:cBhvr>
                                      <p:to x="100000" y="90000"/>
                                    </p:animScale>
                                    <p:animScale>
                                      <p:cBhvr>
                                        <p:cTn id="40" dur="166" decel="50000">
                                          <p:stCondLst>
                                            <p:cond delay="1668"/>
                                          </p:stCondLst>
                                        </p:cTn>
                                        <p:tgtEl>
                                          <p:spTgt spid="29"/>
                                        </p:tgtEl>
                                      </p:cBhvr>
                                      <p:to x="100000" y="100000"/>
                                    </p:animScale>
                                    <p:animScale>
                                      <p:cBhvr>
                                        <p:cTn id="41" dur="26">
                                          <p:stCondLst>
                                            <p:cond delay="1808"/>
                                          </p:stCondLst>
                                        </p:cTn>
                                        <p:tgtEl>
                                          <p:spTgt spid="29"/>
                                        </p:tgtEl>
                                      </p:cBhvr>
                                      <p:to x="100000" y="95000"/>
                                    </p:animScale>
                                    <p:animScale>
                                      <p:cBhvr>
                                        <p:cTn id="42" dur="166" decel="50000">
                                          <p:stCondLst>
                                            <p:cond delay="1834"/>
                                          </p:stCondLst>
                                        </p:cTn>
                                        <p:tgtEl>
                                          <p:spTgt spid="29"/>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anim calcmode="lin" valueType="num">
                                      <p:cBhvr>
                                        <p:cTn id="48" dur="1000" fill="hold"/>
                                        <p:tgtEl>
                                          <p:spTgt spid="30"/>
                                        </p:tgtEl>
                                        <p:attrNameLst>
                                          <p:attrName>ppt_x</p:attrName>
                                        </p:attrNameLst>
                                      </p:cBhvr>
                                      <p:tavLst>
                                        <p:tav tm="0">
                                          <p:val>
                                            <p:strVal val="#ppt_x"/>
                                          </p:val>
                                        </p:tav>
                                        <p:tav tm="100000">
                                          <p:val>
                                            <p:strVal val="#ppt_x"/>
                                          </p:val>
                                        </p:tav>
                                      </p:tavLst>
                                    </p:anim>
                                    <p:anim calcmode="lin" valueType="num">
                                      <p:cBhvr>
                                        <p:cTn id="4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anim calcmode="lin" valueType="num">
                                      <p:cBhvr>
                                        <p:cTn id="55" dur="1000" fill="hold"/>
                                        <p:tgtEl>
                                          <p:spTgt spid="31"/>
                                        </p:tgtEl>
                                        <p:attrNameLst>
                                          <p:attrName>ppt_x</p:attrName>
                                        </p:attrNameLst>
                                      </p:cBhvr>
                                      <p:tavLst>
                                        <p:tav tm="0">
                                          <p:val>
                                            <p:strVal val="#ppt_x"/>
                                          </p:val>
                                        </p:tav>
                                        <p:tav tm="100000">
                                          <p:val>
                                            <p:strVal val="#ppt_x"/>
                                          </p:val>
                                        </p:tav>
                                      </p:tavLst>
                                    </p:anim>
                                    <p:anim calcmode="lin" valueType="num">
                                      <p:cBhvr>
                                        <p:cTn id="5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1000"/>
                                        <p:tgtEl>
                                          <p:spTgt spid="32"/>
                                        </p:tgtEl>
                                      </p:cBhvr>
                                    </p:animEffect>
                                    <p:anim calcmode="lin" valueType="num">
                                      <p:cBhvr>
                                        <p:cTn id="62" dur="1000" fill="hold"/>
                                        <p:tgtEl>
                                          <p:spTgt spid="32"/>
                                        </p:tgtEl>
                                        <p:attrNameLst>
                                          <p:attrName>ppt_x</p:attrName>
                                        </p:attrNameLst>
                                      </p:cBhvr>
                                      <p:tavLst>
                                        <p:tav tm="0">
                                          <p:val>
                                            <p:strVal val="#ppt_x"/>
                                          </p:val>
                                        </p:tav>
                                        <p:tav tm="100000">
                                          <p:val>
                                            <p:strVal val="#ppt_x"/>
                                          </p:val>
                                        </p:tav>
                                      </p:tavLst>
                                    </p:anim>
                                    <p:anim calcmode="lin" valueType="num">
                                      <p:cBhvr>
                                        <p:cTn id="6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8800" y="254360"/>
            <a:ext cx="8177214"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7175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defTabSz="7175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defTabSz="71755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defTabSz="71755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defTabSz="71755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dirty="0">
                <a:solidFill>
                  <a:srgbClr val="FF0000"/>
                </a:solidFill>
              </a:rPr>
              <a:t>【</a:t>
            </a:r>
            <a:r>
              <a:rPr lang="zh-CN" altLang="en-US" sz="2800" dirty="0">
                <a:solidFill>
                  <a:srgbClr val="FF0000"/>
                </a:solidFill>
              </a:rPr>
              <a:t>补充例*</a:t>
            </a:r>
            <a:r>
              <a:rPr lang="en-US" altLang="zh-CN" sz="2800" dirty="0">
                <a:solidFill>
                  <a:srgbClr val="FF0000"/>
                </a:solidFill>
              </a:rPr>
              <a:t>】</a:t>
            </a:r>
            <a:r>
              <a:rPr kumimoji="1" lang="en-US" altLang="zh-CN" sz="2800" dirty="0">
                <a:solidFill>
                  <a:srgbClr val="0000FF"/>
                </a:solidFill>
                <a:latin typeface="楷体_GB2312" pitchFamily="49" charset="-122"/>
                <a:ea typeface="楷体_GB2312" pitchFamily="49" charset="-122"/>
              </a:rPr>
              <a:t>H</a:t>
            </a:r>
            <a:r>
              <a:rPr kumimoji="1" lang="en-US" altLang="zh-CN" sz="2800" baseline="-25000" dirty="0">
                <a:solidFill>
                  <a:srgbClr val="0000FF"/>
                </a:solidFill>
                <a:latin typeface="楷体_GB2312" pitchFamily="49" charset="-122"/>
                <a:ea typeface="楷体_GB2312" pitchFamily="49" charset="-122"/>
              </a:rPr>
              <a:t>2</a:t>
            </a:r>
            <a:r>
              <a:rPr kumimoji="1" lang="zh-CN" altLang="en-US" sz="2800" dirty="0">
                <a:solidFill>
                  <a:srgbClr val="0000FF"/>
                </a:solidFill>
                <a:latin typeface="楷体_GB2312" pitchFamily="49" charset="-122"/>
                <a:ea typeface="楷体_GB2312" pitchFamily="49" charset="-122"/>
              </a:rPr>
              <a:t>分子中原子的振动相当于一个谐振子，其劲度系数为</a:t>
            </a:r>
            <a:r>
              <a:rPr kumimoji="1" lang="en-US" altLang="zh-CN" sz="2800" dirty="0">
                <a:solidFill>
                  <a:srgbClr val="FF0000"/>
                </a:solidFill>
                <a:latin typeface="楷体_GB2312" pitchFamily="49" charset="-122"/>
                <a:ea typeface="楷体_GB2312" pitchFamily="49" charset="-122"/>
              </a:rPr>
              <a:t>k=1.13 ×10</a:t>
            </a:r>
            <a:r>
              <a:rPr kumimoji="1" lang="en-US" altLang="zh-CN" sz="2800" baseline="30000" dirty="0">
                <a:solidFill>
                  <a:srgbClr val="FF0000"/>
                </a:solidFill>
                <a:latin typeface="楷体_GB2312" pitchFamily="49" charset="-122"/>
                <a:ea typeface="楷体_GB2312" pitchFamily="49" charset="-122"/>
              </a:rPr>
              <a:t>3</a:t>
            </a:r>
            <a:r>
              <a:rPr kumimoji="1" lang="en-US" altLang="zh-CN" sz="2800" dirty="0">
                <a:solidFill>
                  <a:srgbClr val="FF0000"/>
                </a:solidFill>
                <a:latin typeface="楷体_GB2312" pitchFamily="49" charset="-122"/>
                <a:ea typeface="楷体_GB2312" pitchFamily="49" charset="-122"/>
              </a:rPr>
              <a:t>N/m</a:t>
            </a:r>
            <a:r>
              <a:rPr kumimoji="1" lang="zh-CN" altLang="en-US" sz="2800" dirty="0">
                <a:solidFill>
                  <a:srgbClr val="0000FF"/>
                </a:solidFill>
                <a:latin typeface="楷体_GB2312" pitchFamily="49" charset="-122"/>
                <a:ea typeface="楷体_GB2312" pitchFamily="49" charset="-122"/>
              </a:rPr>
              <a:t>，质量是</a:t>
            </a:r>
            <a:r>
              <a:rPr kumimoji="1" lang="en-US" altLang="zh-CN" sz="2800" dirty="0">
                <a:solidFill>
                  <a:srgbClr val="FF0000"/>
                </a:solidFill>
                <a:latin typeface="楷体_GB2312" pitchFamily="49" charset="-122"/>
                <a:ea typeface="楷体_GB2312" pitchFamily="49" charset="-122"/>
              </a:rPr>
              <a:t>m=1.67 ×10</a:t>
            </a:r>
            <a:r>
              <a:rPr kumimoji="1" lang="en-US" altLang="zh-CN" sz="2800" baseline="30000" dirty="0">
                <a:solidFill>
                  <a:srgbClr val="FF0000"/>
                </a:solidFill>
                <a:latin typeface="楷体_GB2312" pitchFamily="49" charset="-122"/>
                <a:ea typeface="楷体_GB2312" pitchFamily="49" charset="-122"/>
              </a:rPr>
              <a:t>-27</a:t>
            </a:r>
            <a:r>
              <a:rPr kumimoji="1" lang="en-US" altLang="zh-CN" sz="2800" dirty="0">
                <a:solidFill>
                  <a:srgbClr val="FF0000"/>
                </a:solidFill>
                <a:latin typeface="楷体_GB2312" pitchFamily="49" charset="-122"/>
                <a:ea typeface="楷体_GB2312" pitchFamily="49" charset="-122"/>
              </a:rPr>
              <a:t>kg</a:t>
            </a:r>
            <a:r>
              <a:rPr kumimoji="1" lang="zh-CN" altLang="en-US" sz="2800" dirty="0">
                <a:solidFill>
                  <a:srgbClr val="0000FF"/>
                </a:solidFill>
                <a:latin typeface="楷体_GB2312" pitchFamily="49" charset="-122"/>
                <a:ea typeface="楷体_GB2312" pitchFamily="49" charset="-122"/>
              </a:rPr>
              <a:t>。</a:t>
            </a:r>
            <a:r>
              <a:rPr kumimoji="1" lang="zh-CN" altLang="en-US" sz="2800" dirty="0">
                <a:solidFill>
                  <a:srgbClr val="008000"/>
                </a:solidFill>
                <a:latin typeface="楷体_GB2312" pitchFamily="49" charset="-122"/>
                <a:ea typeface="楷体_GB2312" pitchFamily="49" charset="-122"/>
              </a:rPr>
              <a:t>此分子的能量本征值（以</a:t>
            </a:r>
            <a:r>
              <a:rPr kumimoji="1" lang="en-US" altLang="zh-CN" sz="2800" dirty="0">
                <a:solidFill>
                  <a:srgbClr val="008000"/>
                </a:solidFill>
                <a:latin typeface="楷体_GB2312" pitchFamily="49" charset="-122"/>
                <a:ea typeface="楷体_GB2312" pitchFamily="49" charset="-122"/>
              </a:rPr>
              <a:t>eV</a:t>
            </a:r>
            <a:r>
              <a:rPr kumimoji="1" lang="zh-CN" altLang="en-US" sz="2800" dirty="0">
                <a:solidFill>
                  <a:srgbClr val="008000"/>
                </a:solidFill>
                <a:latin typeface="楷体_GB2312" pitchFamily="49" charset="-122"/>
                <a:ea typeface="楷体_GB2312" pitchFamily="49" charset="-122"/>
              </a:rPr>
              <a:t>为单位）多大？</a:t>
            </a:r>
            <a:r>
              <a:rPr kumimoji="1" lang="zh-CN" altLang="en-US" sz="2800" dirty="0">
                <a:solidFill>
                  <a:srgbClr val="CC00CC"/>
                </a:solidFill>
                <a:latin typeface="楷体_GB2312" pitchFamily="49" charset="-122"/>
                <a:ea typeface="楷体_GB2312" pitchFamily="49" charset="-122"/>
              </a:rPr>
              <a:t>当此谐振子由某一激发态跃迁到相邻的下一激发态时，所放出的光子的能量和波长各是多少？</a:t>
            </a:r>
          </a:p>
        </p:txBody>
      </p:sp>
      <p:sp>
        <p:nvSpPr>
          <p:cNvPr id="3" name="Text Box 3"/>
          <p:cNvSpPr txBox="1">
            <a:spLocks noChangeArrowheads="1"/>
          </p:cNvSpPr>
          <p:nvPr/>
        </p:nvSpPr>
        <p:spPr bwMode="auto">
          <a:xfrm>
            <a:off x="2274627" y="2520014"/>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175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defTabSz="7175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defTabSz="71755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defTabSz="71755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defTabSz="71755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2800" dirty="0">
                <a:solidFill>
                  <a:srgbClr val="C00000"/>
                </a:solidFill>
                <a:ea typeface="楷体_GB2312" pitchFamily="49" charset="-122"/>
              </a:rPr>
              <a:t>解：</a:t>
            </a:r>
          </a:p>
        </p:txBody>
      </p:sp>
      <p:sp>
        <p:nvSpPr>
          <p:cNvPr id="4" name="Text Box 4"/>
          <p:cNvSpPr txBox="1">
            <a:spLocks noChangeArrowheads="1"/>
          </p:cNvSpPr>
          <p:nvPr/>
        </p:nvSpPr>
        <p:spPr bwMode="auto">
          <a:xfrm>
            <a:off x="2942799" y="2558277"/>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175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defTabSz="7175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defTabSz="71755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defTabSz="71755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defTabSz="71755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2800" dirty="0">
                <a:solidFill>
                  <a:srgbClr val="008000"/>
                </a:solidFill>
                <a:ea typeface="楷体_GB2312" pitchFamily="49" charset="-122"/>
              </a:rPr>
              <a:t>氢分子振动的角频率为</a:t>
            </a:r>
          </a:p>
        </p:txBody>
      </p:sp>
      <p:graphicFrame>
        <p:nvGraphicFramePr>
          <p:cNvPr id="5" name="Object 5"/>
          <p:cNvGraphicFramePr>
            <a:graphicFrameLocks noChangeAspect="1"/>
          </p:cNvGraphicFramePr>
          <p:nvPr>
            <p:extLst>
              <p:ext uri="{D42A27DB-BD31-4B8C-83A1-F6EECF244321}">
                <p14:modId xmlns:p14="http://schemas.microsoft.com/office/powerpoint/2010/main" val="1301653083"/>
              </p:ext>
            </p:extLst>
          </p:nvPr>
        </p:nvGraphicFramePr>
        <p:xfrm>
          <a:off x="6781799" y="2455428"/>
          <a:ext cx="1333500" cy="1055688"/>
        </p:xfrm>
        <a:graphic>
          <a:graphicData uri="http://schemas.openxmlformats.org/presentationml/2006/ole">
            <mc:AlternateContent xmlns:mc="http://schemas.openxmlformats.org/markup-compatibility/2006">
              <mc:Choice xmlns:v="urn:schemas-microsoft-com:vml" Requires="v">
                <p:oleObj spid="_x0000_s360576" name="Equation" r:id="rId3" imgW="495341" imgH="380876" progId="Equation.DSMT4">
                  <p:embed/>
                </p:oleObj>
              </mc:Choice>
              <mc:Fallback>
                <p:oleObj name="Equation" r:id="rId3" imgW="495341" imgH="380876" progId="Equation.DSMT4">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6781799" y="2455428"/>
                        <a:ext cx="1333500"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2025521" y="3200237"/>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175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defTabSz="7175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defTabSz="71755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defTabSz="71755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defTabSz="71755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2800" dirty="0">
                <a:solidFill>
                  <a:srgbClr val="FF0066"/>
                </a:solidFill>
                <a:ea typeface="楷体_GB2312" pitchFamily="49" charset="-122"/>
              </a:rPr>
              <a:t>氢分子振动的能量为</a:t>
            </a:r>
          </a:p>
        </p:txBody>
      </p:sp>
      <p:graphicFrame>
        <p:nvGraphicFramePr>
          <p:cNvPr id="7" name="Object 7"/>
          <p:cNvGraphicFramePr>
            <a:graphicFrameLocks noChangeAspect="1"/>
          </p:cNvGraphicFramePr>
          <p:nvPr>
            <p:extLst>
              <p:ext uri="{D42A27DB-BD31-4B8C-83A1-F6EECF244321}">
                <p14:modId xmlns:p14="http://schemas.microsoft.com/office/powerpoint/2010/main" val="879321617"/>
              </p:ext>
            </p:extLst>
          </p:nvPr>
        </p:nvGraphicFramePr>
        <p:xfrm>
          <a:off x="3417094" y="3556359"/>
          <a:ext cx="6729413" cy="3062288"/>
        </p:xfrm>
        <a:graphic>
          <a:graphicData uri="http://schemas.openxmlformats.org/presentationml/2006/ole">
            <mc:AlternateContent xmlns:mc="http://schemas.openxmlformats.org/markup-compatibility/2006">
              <mc:Choice xmlns:v="urn:schemas-microsoft-com:vml" Requires="v">
                <p:oleObj spid="_x0000_s360577" name="Equation" r:id="rId5" imgW="2984500" imgH="1358900" progId="Equation.DSMT4">
                  <p:embed/>
                </p:oleObj>
              </mc:Choice>
              <mc:Fallback>
                <p:oleObj name="Equation" r:id="rId5" imgW="2984500" imgH="1358900" progId="Equation.DSMT4">
                  <p:embed/>
                  <p:pic>
                    <p:nvPicPr>
                      <p:cNvPr id="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094" y="3556359"/>
                        <a:ext cx="6729413" cy="306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1158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747493" y="677216"/>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175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defTabSz="7175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defTabSz="71755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defTabSz="71755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defTabSz="71755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2800" dirty="0">
                <a:solidFill>
                  <a:srgbClr val="0000FF"/>
                </a:solidFill>
                <a:ea typeface="楷体_GB2312" pitchFamily="49" charset="-122"/>
              </a:rPr>
              <a:t>放出光子的能量等于</a:t>
            </a:r>
          </a:p>
        </p:txBody>
      </p:sp>
      <p:graphicFrame>
        <p:nvGraphicFramePr>
          <p:cNvPr id="3" name="Object 3"/>
          <p:cNvGraphicFramePr>
            <a:graphicFrameLocks noChangeAspect="1"/>
          </p:cNvGraphicFramePr>
          <p:nvPr>
            <p:extLst>
              <p:ext uri="{D42A27DB-BD31-4B8C-83A1-F6EECF244321}">
                <p14:modId xmlns:p14="http://schemas.microsoft.com/office/powerpoint/2010/main" val="1835629114"/>
              </p:ext>
            </p:extLst>
          </p:nvPr>
        </p:nvGraphicFramePr>
        <p:xfrm>
          <a:off x="3814293" y="1439214"/>
          <a:ext cx="4419600" cy="655638"/>
        </p:xfrm>
        <a:graphic>
          <a:graphicData uri="http://schemas.openxmlformats.org/presentationml/2006/ole">
            <mc:AlternateContent xmlns:mc="http://schemas.openxmlformats.org/markup-compatibility/2006">
              <mc:Choice xmlns:v="urn:schemas-microsoft-com:vml" Requires="v">
                <p:oleObj spid="_x0000_s361600" name="Equation" r:id="rId3" imgW="1466859" imgH="161960" progId="Equation.DSMT4">
                  <p:embed/>
                </p:oleObj>
              </mc:Choice>
              <mc:Fallback>
                <p:oleObj name="Equation" r:id="rId3" imgW="1466859" imgH="161960" progId="Equation.DSMT4">
                  <p:embed/>
                  <p:pic>
                    <p:nvPicPr>
                      <p:cNvPr id="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3814293" y="1439214"/>
                        <a:ext cx="441960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4"/>
          <p:cNvSpPr txBox="1">
            <a:spLocks noChangeArrowheads="1"/>
          </p:cNvSpPr>
          <p:nvPr/>
        </p:nvSpPr>
        <p:spPr bwMode="auto">
          <a:xfrm>
            <a:off x="2747494" y="2201216"/>
            <a:ext cx="1368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1755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defTabSz="7175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defTabSz="71755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defTabSz="71755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defTabSz="71755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defTabSz="71755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2800">
                <a:solidFill>
                  <a:srgbClr val="800080"/>
                </a:solidFill>
                <a:ea typeface="楷体_GB2312" pitchFamily="49" charset="-122"/>
              </a:rPr>
              <a:t>波长为</a:t>
            </a:r>
          </a:p>
        </p:txBody>
      </p:sp>
      <p:graphicFrame>
        <p:nvGraphicFramePr>
          <p:cNvPr id="5" name="Object 5"/>
          <p:cNvGraphicFramePr>
            <a:graphicFrameLocks noChangeAspect="1"/>
          </p:cNvGraphicFramePr>
          <p:nvPr>
            <p:extLst>
              <p:ext uri="{D42A27DB-BD31-4B8C-83A1-F6EECF244321}">
                <p14:modId xmlns:p14="http://schemas.microsoft.com/office/powerpoint/2010/main" val="4107261988"/>
              </p:ext>
            </p:extLst>
          </p:nvPr>
        </p:nvGraphicFramePr>
        <p:xfrm>
          <a:off x="3509494" y="2734616"/>
          <a:ext cx="5908675" cy="1158875"/>
        </p:xfrm>
        <a:graphic>
          <a:graphicData uri="http://schemas.openxmlformats.org/presentationml/2006/ole">
            <mc:AlternateContent xmlns:mc="http://schemas.openxmlformats.org/markup-compatibility/2006">
              <mc:Choice xmlns:v="urn:schemas-microsoft-com:vml" Requires="v">
                <p:oleObj spid="_x0000_s361601" name="Equation" r:id="rId5" imgW="2562279" imgH="352533" progId="Equation.DSMT4">
                  <p:embed/>
                </p:oleObj>
              </mc:Choice>
              <mc:Fallback>
                <p:oleObj name="Equation" r:id="rId5" imgW="2562279" imgH="352533" progId="Equation.DSMT4">
                  <p:embed/>
                  <p:pic>
                    <p:nvPicPr>
                      <p:cNvPr id="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Gray">
                      <a:xfrm>
                        <a:off x="3509494" y="2734616"/>
                        <a:ext cx="5908675" cy="115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185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040519" y="585695"/>
            <a:ext cx="9198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zh-CN" altLang="zh-CN" sz="2800" dirty="0">
                <a:solidFill>
                  <a:srgbClr val="0000FF"/>
                </a:solidFill>
              </a:rPr>
              <a:t>求基态微观线性谐振子在经典界限外被发现的</a:t>
            </a:r>
            <a:r>
              <a:rPr kumimoji="1" lang="zh-CN" altLang="en-US" sz="2800" dirty="0">
                <a:solidFill>
                  <a:srgbClr val="0000FF"/>
                </a:solidFill>
              </a:rPr>
              <a:t>概率</a:t>
            </a:r>
            <a:r>
              <a:rPr lang="zh-CN" altLang="zh-CN" sz="2800" dirty="0">
                <a:solidFill>
                  <a:srgbClr val="0000FF"/>
                </a:solidFill>
              </a:rPr>
              <a:t>。</a:t>
            </a:r>
            <a:r>
              <a:rPr lang="zh-CN" altLang="en-US" sz="2800" dirty="0">
                <a:solidFill>
                  <a:srgbClr val="0000FF"/>
                </a:solidFill>
              </a:rPr>
              <a:t>        </a:t>
            </a:r>
          </a:p>
        </p:txBody>
      </p:sp>
      <p:sp>
        <p:nvSpPr>
          <p:cNvPr id="3" name="矩形 5"/>
          <p:cNvSpPr>
            <a:spLocks noChangeArrowheads="1"/>
          </p:cNvSpPr>
          <p:nvPr/>
        </p:nvSpPr>
        <p:spPr bwMode="auto">
          <a:xfrm>
            <a:off x="2427288" y="2071689"/>
            <a:ext cx="6500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CC00CC"/>
                </a:solidFill>
              </a:rPr>
              <a:t>设基态的经典界限的位置为       ，则有</a:t>
            </a:r>
          </a:p>
        </p:txBody>
      </p:sp>
      <p:graphicFrame>
        <p:nvGraphicFramePr>
          <p:cNvPr id="4" name="Object 5"/>
          <p:cNvGraphicFramePr>
            <a:graphicFrameLocks noChangeAspect="1"/>
          </p:cNvGraphicFramePr>
          <p:nvPr>
            <p:extLst>
              <p:ext uri="{D42A27DB-BD31-4B8C-83A1-F6EECF244321}">
                <p14:modId xmlns:p14="http://schemas.microsoft.com/office/powerpoint/2010/main" val="2899866574"/>
              </p:ext>
            </p:extLst>
          </p:nvPr>
        </p:nvGraphicFramePr>
        <p:xfrm>
          <a:off x="5999162" y="1214437"/>
          <a:ext cx="1500188" cy="842962"/>
        </p:xfrm>
        <a:graphic>
          <a:graphicData uri="http://schemas.openxmlformats.org/presentationml/2006/ole">
            <mc:AlternateContent xmlns:mc="http://schemas.openxmlformats.org/markup-compatibility/2006">
              <mc:Choice xmlns:v="urn:schemas-microsoft-com:vml" Requires="v">
                <p:oleObj spid="_x0000_s362876" name="Equation" r:id="rId3" imgW="698500" imgH="393700" progId="Equation.3">
                  <p:embed/>
                </p:oleObj>
              </mc:Choice>
              <mc:Fallback>
                <p:oleObj name="Equation" r:id="rId3" imgW="698500" imgH="393700" progId="Equation.3">
                  <p:embed/>
                  <p:pic>
                    <p:nvPicPr>
                      <p:cNvPr id="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9162" y="1214437"/>
                        <a:ext cx="1500188"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403318949"/>
              </p:ext>
            </p:extLst>
          </p:nvPr>
        </p:nvGraphicFramePr>
        <p:xfrm>
          <a:off x="6856412" y="2143126"/>
          <a:ext cx="357188" cy="428625"/>
        </p:xfrm>
        <a:graphic>
          <a:graphicData uri="http://schemas.openxmlformats.org/presentationml/2006/ole">
            <mc:AlternateContent xmlns:mc="http://schemas.openxmlformats.org/markup-compatibility/2006">
              <mc:Choice xmlns:v="urn:schemas-microsoft-com:vml" Requires="v">
                <p:oleObj spid="_x0000_s362877" name="Equation" r:id="rId5" imgW="127055" imgH="139761" progId="Equation.3">
                  <p:embed/>
                </p:oleObj>
              </mc:Choice>
              <mc:Fallback>
                <p:oleObj name="Equation" r:id="rId5" imgW="127055" imgH="139761" progId="Equation.3">
                  <p:embed/>
                  <p:pic>
                    <p:nvPicPr>
                      <p:cNvPr id="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6412" y="2143126"/>
                        <a:ext cx="3571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2121222837"/>
              </p:ext>
            </p:extLst>
          </p:nvPr>
        </p:nvGraphicFramePr>
        <p:xfrm>
          <a:off x="2678114" y="2997201"/>
          <a:ext cx="3913187" cy="1228725"/>
        </p:xfrm>
        <a:graphic>
          <a:graphicData uri="http://schemas.openxmlformats.org/presentationml/2006/ole">
            <mc:AlternateContent xmlns:mc="http://schemas.openxmlformats.org/markup-compatibility/2006">
              <mc:Choice xmlns:v="urn:schemas-microsoft-com:vml" Requires="v">
                <p:oleObj spid="_x0000_s362878" name="公式" r:id="rId7" imgW="1409400" imgH="444240" progId="Equation.3">
                  <p:embed/>
                </p:oleObj>
              </mc:Choice>
              <mc:Fallback>
                <p:oleObj name="公式" r:id="rId7" imgW="1409400" imgH="444240" progId="Equation.3">
                  <p:embed/>
                  <p:pic>
                    <p:nvPicPr>
                      <p:cNvPr id="6" name="Object 8"/>
                      <p:cNvPicPr>
                        <a:picLocks noChangeAspect="1" noChangeArrowheads="1"/>
                      </p:cNvPicPr>
                      <p:nvPr/>
                    </p:nvPicPr>
                    <p:blipFill>
                      <a:blip r:embed="rId8"/>
                      <a:srcRect/>
                      <a:stretch>
                        <a:fillRect/>
                      </a:stretch>
                    </p:blipFill>
                    <p:spPr bwMode="auto">
                      <a:xfrm>
                        <a:off x="2678114" y="2997201"/>
                        <a:ext cx="3913187"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93239281"/>
              </p:ext>
            </p:extLst>
          </p:nvPr>
        </p:nvGraphicFramePr>
        <p:xfrm>
          <a:off x="8004175" y="3284539"/>
          <a:ext cx="1847850" cy="1330325"/>
        </p:xfrm>
        <a:graphic>
          <a:graphicData uri="http://schemas.openxmlformats.org/presentationml/2006/ole">
            <mc:AlternateContent xmlns:mc="http://schemas.openxmlformats.org/markup-compatibility/2006">
              <mc:Choice xmlns:v="urn:schemas-microsoft-com:vml" Requires="v">
                <p:oleObj spid="_x0000_s362879" name="Equation" r:id="rId9" imgW="672808" imgH="444307" progId="Equation.3">
                  <p:embed/>
                </p:oleObj>
              </mc:Choice>
              <mc:Fallback>
                <p:oleObj name="Equation" r:id="rId9" imgW="672808" imgH="444307" progId="Equation.3">
                  <p:embed/>
                  <p:pic>
                    <p:nvPicPr>
                      <p:cNvPr id="7"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4175" y="3284539"/>
                        <a:ext cx="1847850" cy="133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4013265215"/>
              </p:ext>
            </p:extLst>
          </p:nvPr>
        </p:nvGraphicFramePr>
        <p:xfrm>
          <a:off x="2663825" y="5373687"/>
          <a:ext cx="3763962" cy="1071562"/>
        </p:xfrm>
        <a:graphic>
          <a:graphicData uri="http://schemas.openxmlformats.org/presentationml/2006/ole">
            <mc:AlternateContent xmlns:mc="http://schemas.openxmlformats.org/markup-compatibility/2006">
              <mc:Choice xmlns:v="urn:schemas-microsoft-com:vml" Requires="v">
                <p:oleObj spid="_x0000_s362880" name="Equation" r:id="rId11" imgW="1371600" imgH="393700" progId="Equation.3">
                  <p:embed/>
                </p:oleObj>
              </mc:Choice>
              <mc:Fallback>
                <p:oleObj name="Equation" r:id="rId11" imgW="1371600" imgH="393700" progId="Equation.3">
                  <p:embed/>
                  <p:pic>
                    <p:nvPicPr>
                      <p:cNvPr id="8"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3825" y="5373687"/>
                        <a:ext cx="37639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15"/>
          <p:cNvSpPr>
            <a:spLocks noChangeArrowheads="1"/>
          </p:cNvSpPr>
          <p:nvPr/>
        </p:nvSpPr>
        <p:spPr bwMode="auto">
          <a:xfrm>
            <a:off x="1855788" y="15969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 name="Object 16"/>
          <p:cNvGraphicFramePr>
            <a:graphicFrameLocks noChangeAspect="1"/>
          </p:cNvGraphicFramePr>
          <p:nvPr>
            <p:extLst>
              <p:ext uri="{D42A27DB-BD31-4B8C-83A1-F6EECF244321}">
                <p14:modId xmlns:p14="http://schemas.microsoft.com/office/powerpoint/2010/main" val="4290512480"/>
              </p:ext>
            </p:extLst>
          </p:nvPr>
        </p:nvGraphicFramePr>
        <p:xfrm>
          <a:off x="7723189" y="5445126"/>
          <a:ext cx="2195513" cy="1044575"/>
        </p:xfrm>
        <a:graphic>
          <a:graphicData uri="http://schemas.openxmlformats.org/presentationml/2006/ole">
            <mc:AlternateContent xmlns:mc="http://schemas.openxmlformats.org/markup-compatibility/2006">
              <mc:Choice xmlns:v="urn:schemas-microsoft-com:vml" Requires="v">
                <p:oleObj spid="_x0000_s362881" name="Equation" r:id="rId13" imgW="926698" imgH="444307" progId="Equation.3">
                  <p:embed/>
                </p:oleObj>
              </mc:Choice>
              <mc:Fallback>
                <p:oleObj name="Equation" r:id="rId13" imgW="926698" imgH="444307" progId="Equation.3">
                  <p:embed/>
                  <p:pic>
                    <p:nvPicPr>
                      <p:cNvPr id="1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23189" y="5445126"/>
                        <a:ext cx="2195513"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8"/>
          <p:cNvSpPr>
            <a:spLocks noChangeArrowheads="1"/>
          </p:cNvSpPr>
          <p:nvPr/>
        </p:nvSpPr>
        <p:spPr bwMode="auto">
          <a:xfrm>
            <a:off x="1855788" y="23589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矩形 20"/>
          <p:cNvSpPr>
            <a:spLocks noChangeArrowheads="1"/>
          </p:cNvSpPr>
          <p:nvPr/>
        </p:nvSpPr>
        <p:spPr bwMode="auto">
          <a:xfrm>
            <a:off x="3641725" y="1"/>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0000"/>
                </a:solidFill>
              </a:rPr>
              <a:t>【</a:t>
            </a:r>
            <a:r>
              <a:rPr lang="zh-CN" altLang="en-US" sz="2800">
                <a:solidFill>
                  <a:srgbClr val="FF0000"/>
                </a:solidFill>
              </a:rPr>
              <a:t>补充例</a:t>
            </a:r>
            <a:r>
              <a:rPr lang="en-US" altLang="zh-CN" sz="2800">
                <a:solidFill>
                  <a:srgbClr val="FF0000"/>
                </a:solidFill>
              </a:rPr>
              <a:t>】</a:t>
            </a:r>
            <a:endParaRPr lang="zh-CN" altLang="en-US"/>
          </a:p>
        </p:txBody>
      </p:sp>
      <p:sp>
        <p:nvSpPr>
          <p:cNvPr id="13" name="矩形 12"/>
          <p:cNvSpPr>
            <a:spLocks noChangeArrowheads="1"/>
          </p:cNvSpPr>
          <p:nvPr/>
        </p:nvSpPr>
        <p:spPr bwMode="auto">
          <a:xfrm>
            <a:off x="2901950" y="1271589"/>
            <a:ext cx="27098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C00000"/>
                </a:solidFill>
                <a:cs typeface="Times New Roman" panose="02020603050405020304" pitchFamily="18" charset="0"/>
              </a:rPr>
              <a:t>解：</a:t>
            </a:r>
            <a:r>
              <a:rPr lang="zh-CN" altLang="en-US" sz="2800">
                <a:solidFill>
                  <a:srgbClr val="008000"/>
                </a:solidFill>
                <a:cs typeface="Times New Roman" panose="02020603050405020304" pitchFamily="18" charset="0"/>
              </a:rPr>
              <a:t>基态能量为</a:t>
            </a:r>
            <a:endParaRPr lang="zh-CN" altLang="en-US" sz="2800"/>
          </a:p>
        </p:txBody>
      </p:sp>
    </p:spTree>
    <p:extLst>
      <p:ext uri="{BB962C8B-B14F-4D97-AF65-F5344CB8AC3E}">
        <p14:creationId xmlns:p14="http://schemas.microsoft.com/office/powerpoint/2010/main" val="305864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stCondLst>
                                    <p:cond delay="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circle(in)">
                                      <p:cBhvr>
                                        <p:cTn id="32" dur="2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heel(1)">
                                      <p:cBhvr>
                                        <p:cTn id="37" dur="2000"/>
                                        <p:tgtEl>
                                          <p:spTgt spid="3"/>
                                        </p:tgtEl>
                                      </p:cBhvr>
                                    </p:animEffect>
                                  </p:childTnLst>
                                </p:cTn>
                              </p:par>
                              <p:par>
                                <p:cTn id="38" presetID="21" presetClass="entr" presetSubtype="1"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heel(1)">
                                      <p:cBhvr>
                                        <p:cTn id="40" dur="20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circle(in)">
                                      <p:cBhvr>
                                        <p:cTn id="58" dur="2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heel(1)">
                                      <p:cBhvr>
                                        <p:cTn id="6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1"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650835" y="298631"/>
            <a:ext cx="4512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8000"/>
                </a:solidFill>
              </a:rPr>
              <a:t>在界限外发现振子的</a:t>
            </a:r>
            <a:r>
              <a:rPr kumimoji="1" lang="zh-CN" altLang="en-US" sz="2800" dirty="0">
                <a:solidFill>
                  <a:srgbClr val="0000CC"/>
                </a:solidFill>
              </a:rPr>
              <a:t>概率</a:t>
            </a:r>
            <a:r>
              <a:rPr lang="zh-CN" altLang="en-US" sz="2800" dirty="0">
                <a:solidFill>
                  <a:srgbClr val="008000"/>
                </a:solidFill>
              </a:rPr>
              <a:t>为</a:t>
            </a:r>
          </a:p>
        </p:txBody>
      </p:sp>
      <p:graphicFrame>
        <p:nvGraphicFramePr>
          <p:cNvPr id="3" name="Object 8"/>
          <p:cNvGraphicFramePr>
            <a:graphicFrameLocks noChangeAspect="1"/>
          </p:cNvGraphicFramePr>
          <p:nvPr>
            <p:extLst>
              <p:ext uri="{D42A27DB-BD31-4B8C-83A1-F6EECF244321}">
                <p14:modId xmlns:p14="http://schemas.microsoft.com/office/powerpoint/2010/main" val="2137509530"/>
              </p:ext>
            </p:extLst>
          </p:nvPr>
        </p:nvGraphicFramePr>
        <p:xfrm>
          <a:off x="3150898" y="1195569"/>
          <a:ext cx="5891213" cy="2879725"/>
        </p:xfrm>
        <a:graphic>
          <a:graphicData uri="http://schemas.openxmlformats.org/presentationml/2006/ole">
            <mc:AlternateContent xmlns:mc="http://schemas.openxmlformats.org/markup-compatibility/2006">
              <mc:Choice xmlns:v="urn:schemas-microsoft-com:vml" Requires="v">
                <p:oleObj spid="_x0000_s363585" name="Equation" r:id="rId3" imgW="2120900" imgH="1041400" progId="Equation.3">
                  <p:embed/>
                </p:oleObj>
              </mc:Choice>
              <mc:Fallback>
                <p:oleObj name="Equation" r:id="rId3" imgW="2120900" imgH="1041400" progId="Equation.3">
                  <p:embed/>
                  <p:pic>
                    <p:nvPicPr>
                      <p:cNvPr id="3"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898" y="1195569"/>
                        <a:ext cx="5891213"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4"/>
          <p:cNvSpPr>
            <a:spLocks noChangeArrowheads="1"/>
          </p:cNvSpPr>
          <p:nvPr/>
        </p:nvSpPr>
        <p:spPr bwMode="auto">
          <a:xfrm>
            <a:off x="3293772" y="4870631"/>
            <a:ext cx="6286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FF"/>
                </a:solidFill>
              </a:rPr>
              <a:t>∴在经典极限外发现振子的</a:t>
            </a:r>
            <a:r>
              <a:rPr kumimoji="1" lang="zh-CN" altLang="en-US" sz="2800" dirty="0">
                <a:solidFill>
                  <a:srgbClr val="0000CC"/>
                </a:solidFill>
              </a:rPr>
              <a:t>概率</a:t>
            </a:r>
            <a:r>
              <a:rPr lang="zh-CN" altLang="en-US" sz="2800" dirty="0">
                <a:solidFill>
                  <a:srgbClr val="FF00FF"/>
                </a:solidFill>
              </a:rPr>
              <a:t>为</a:t>
            </a:r>
            <a:r>
              <a:rPr lang="en-US" altLang="zh-CN" sz="2800" dirty="0">
                <a:solidFill>
                  <a:srgbClr val="FF00FF"/>
                </a:solidFill>
              </a:rPr>
              <a:t>0.16</a:t>
            </a:r>
            <a:r>
              <a:rPr lang="zh-CN" altLang="en-US" sz="2800" dirty="0">
                <a:solidFill>
                  <a:srgbClr val="FF00FF"/>
                </a:solidFill>
              </a:rPr>
              <a:t>。</a:t>
            </a:r>
          </a:p>
        </p:txBody>
      </p:sp>
    </p:spTree>
    <p:extLst>
      <p:ext uri="{BB962C8B-B14F-4D97-AF65-F5344CB8AC3E}">
        <p14:creationId xmlns:p14="http://schemas.microsoft.com/office/powerpoint/2010/main" val="143441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p:cNvSpPr>
            <a:spLocks noChangeArrowheads="1"/>
          </p:cNvSpPr>
          <p:nvPr/>
        </p:nvSpPr>
        <p:spPr bwMode="auto">
          <a:xfrm>
            <a:off x="3137410" y="280101"/>
            <a:ext cx="37850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3200" dirty="0">
                <a:solidFill>
                  <a:srgbClr val="FF0000"/>
                </a:solidFill>
              </a:rPr>
              <a:t>23.1.3 </a:t>
            </a:r>
            <a:r>
              <a:rPr kumimoji="1" lang="zh-CN" altLang="en-US" sz="3200" dirty="0">
                <a:solidFill>
                  <a:srgbClr val="FF0000"/>
                </a:solidFill>
              </a:rPr>
              <a:t>一维散射问题</a:t>
            </a:r>
          </a:p>
        </p:txBody>
      </p:sp>
      <p:sp>
        <p:nvSpPr>
          <p:cNvPr id="10" name="Text Box 3"/>
          <p:cNvSpPr txBox="1">
            <a:spLocks noChangeArrowheads="1"/>
          </p:cNvSpPr>
          <p:nvPr/>
        </p:nvSpPr>
        <p:spPr bwMode="auto">
          <a:xfrm>
            <a:off x="2004966" y="981310"/>
            <a:ext cx="49149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t>1. </a:t>
            </a:r>
            <a:r>
              <a:rPr kumimoji="1" lang="zh-CN" altLang="en-US" sz="2800" dirty="0"/>
              <a:t>散射问题和势垒穿透</a:t>
            </a:r>
          </a:p>
        </p:txBody>
      </p:sp>
      <p:sp>
        <p:nvSpPr>
          <p:cNvPr id="11" name="Text Box 4"/>
          <p:cNvSpPr txBox="1">
            <a:spLocks noChangeArrowheads="1"/>
          </p:cNvSpPr>
          <p:nvPr/>
        </p:nvSpPr>
        <p:spPr bwMode="auto">
          <a:xfrm>
            <a:off x="2089151" y="1551750"/>
            <a:ext cx="2386013"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C0000"/>
                </a:solidFill>
              </a:rPr>
              <a:t>定态问题</a:t>
            </a:r>
          </a:p>
        </p:txBody>
      </p:sp>
      <p:sp>
        <p:nvSpPr>
          <p:cNvPr id="12" name="Text Box 5"/>
          <p:cNvSpPr txBox="1">
            <a:spLocks noChangeArrowheads="1"/>
          </p:cNvSpPr>
          <p:nvPr/>
        </p:nvSpPr>
        <p:spPr bwMode="auto">
          <a:xfrm>
            <a:off x="2378075" y="2153294"/>
            <a:ext cx="81470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10000"/>
              </a:spcBef>
            </a:pPr>
            <a:r>
              <a:rPr kumimoji="1" lang="zh-CN" altLang="en-US" sz="2800" dirty="0">
                <a:solidFill>
                  <a:srgbClr val="008000"/>
                </a:solidFill>
              </a:rPr>
              <a:t>束缚态：</a:t>
            </a:r>
            <a:r>
              <a:rPr kumimoji="1" lang="zh-CN" altLang="en-US" sz="2800" dirty="0">
                <a:solidFill>
                  <a:srgbClr val="0070C0"/>
                </a:solidFill>
              </a:rPr>
              <a:t>粒子在有限空间内运动</a:t>
            </a:r>
          </a:p>
          <a:p>
            <a:pPr eaLnBrk="1" hangingPunct="1">
              <a:spcBef>
                <a:spcPct val="10000"/>
              </a:spcBef>
            </a:pPr>
            <a:r>
              <a:rPr kumimoji="1" lang="zh-CN" altLang="en-US" sz="2800" dirty="0">
                <a:solidFill>
                  <a:srgbClr val="008000"/>
                </a:solidFill>
              </a:rPr>
              <a:t>       </a:t>
            </a:r>
            <a:r>
              <a:rPr kumimoji="1" lang="en-US" altLang="zh-CN" sz="2800" dirty="0">
                <a:solidFill>
                  <a:srgbClr val="008000"/>
                </a:solidFill>
              </a:rPr>
              <a:t>(</a:t>
            </a:r>
            <a:r>
              <a:rPr kumimoji="1" lang="zh-CN" altLang="en-US" sz="2800" dirty="0">
                <a:solidFill>
                  <a:srgbClr val="008000"/>
                </a:solidFill>
              </a:rPr>
              <a:t>一维 </a:t>
            </a:r>
            <a:r>
              <a:rPr kumimoji="1" lang="en-US" altLang="zh-CN" sz="2800" dirty="0">
                <a:solidFill>
                  <a:srgbClr val="008000"/>
                </a:solidFill>
              </a:rPr>
              <a:t>) </a:t>
            </a:r>
            <a:r>
              <a:rPr kumimoji="1" lang="en-US" altLang="zh-CN" sz="2800" i="1" dirty="0">
                <a:solidFill>
                  <a:srgbClr val="FF0000"/>
                </a:solidFill>
              </a:rPr>
              <a:t>x</a:t>
            </a:r>
            <a:r>
              <a:rPr kumimoji="1" lang="en-US" altLang="zh-CN" sz="2800" dirty="0">
                <a:solidFill>
                  <a:srgbClr val="FF0000"/>
                </a:solidFill>
                <a:sym typeface="Symbol" panose="05050102010706020507" pitchFamily="18" charset="2"/>
              </a:rPr>
              <a:t></a:t>
            </a:r>
            <a:r>
              <a:rPr kumimoji="1" lang="zh-CN" altLang="en-US" sz="2800" dirty="0">
                <a:solidFill>
                  <a:srgbClr val="008000"/>
                </a:solidFill>
              </a:rPr>
              <a:t>时 </a:t>
            </a:r>
            <a:r>
              <a:rPr kumimoji="1" lang="en-US" altLang="en-US" sz="2800" dirty="0">
                <a:solidFill>
                  <a:srgbClr val="008000"/>
                </a:solidFill>
              </a:rPr>
              <a:t>,</a:t>
            </a:r>
            <a:r>
              <a:rPr kumimoji="1" lang="en-US" altLang="en-US" sz="2800" i="1" dirty="0">
                <a:solidFill>
                  <a:srgbClr val="FF0000"/>
                </a:solidFill>
                <a:latin typeface="MS Reference Sans Serif" panose="020B0604030504040204" pitchFamily="34" charset="0"/>
                <a:sym typeface="Symbol" panose="05050102010706020507" pitchFamily="18" charset="2"/>
              </a:rPr>
              <a:t>Ф</a:t>
            </a:r>
            <a:r>
              <a:rPr kumimoji="1" lang="en-US" altLang="en-US" sz="2800" dirty="0">
                <a:solidFill>
                  <a:srgbClr val="FF0000"/>
                </a:solidFill>
                <a:sym typeface="Symbol" panose="05050102010706020507" pitchFamily="18" charset="2"/>
              </a:rPr>
              <a:t>(</a:t>
            </a:r>
            <a:r>
              <a:rPr kumimoji="1" lang="en-US" altLang="zh-CN" sz="2800" i="1" dirty="0">
                <a:solidFill>
                  <a:srgbClr val="FF0000"/>
                </a:solidFill>
                <a:sym typeface="Symbol" panose="05050102010706020507" pitchFamily="18" charset="2"/>
              </a:rPr>
              <a:t>x</a:t>
            </a:r>
            <a:r>
              <a:rPr kumimoji="1" lang="en-US" altLang="zh-CN" sz="2800" dirty="0">
                <a:solidFill>
                  <a:srgbClr val="FF0000"/>
                </a:solidFill>
                <a:sym typeface="Symbol" panose="05050102010706020507" pitchFamily="18" charset="2"/>
              </a:rPr>
              <a:t>)0</a:t>
            </a:r>
            <a:r>
              <a:rPr kumimoji="1" lang="zh-CN" altLang="en-US" sz="2800" dirty="0">
                <a:solidFill>
                  <a:srgbClr val="008000"/>
                </a:solidFill>
                <a:sym typeface="Symbol" panose="05050102010706020507" pitchFamily="18" charset="2"/>
              </a:rPr>
              <a:t>，</a:t>
            </a:r>
            <a:r>
              <a:rPr kumimoji="1" lang="en-US" altLang="zh-CN" sz="2800" i="1" dirty="0">
                <a:solidFill>
                  <a:srgbClr val="FF00FF"/>
                </a:solidFill>
                <a:sym typeface="Symbol" panose="05050102010706020507" pitchFamily="18" charset="2"/>
              </a:rPr>
              <a:t>E </a:t>
            </a:r>
            <a:r>
              <a:rPr kumimoji="1" lang="en-US" altLang="zh-CN" sz="2800" dirty="0">
                <a:solidFill>
                  <a:srgbClr val="FF00FF"/>
                </a:solidFill>
                <a:sym typeface="Symbol" panose="05050102010706020507" pitchFamily="18" charset="2"/>
              </a:rPr>
              <a:t> </a:t>
            </a:r>
            <a:r>
              <a:rPr kumimoji="1" lang="en-US" altLang="zh-CN" sz="2800" i="1" dirty="0">
                <a:solidFill>
                  <a:srgbClr val="FF00FF"/>
                </a:solidFill>
                <a:sym typeface="Symbol" panose="05050102010706020507" pitchFamily="18" charset="2"/>
              </a:rPr>
              <a:t>U</a:t>
            </a:r>
            <a:r>
              <a:rPr kumimoji="1" lang="en-US" altLang="zh-CN" sz="2800" dirty="0">
                <a:solidFill>
                  <a:srgbClr val="FF00FF"/>
                </a:solidFill>
                <a:sym typeface="Symbol" panose="05050102010706020507" pitchFamily="18" charset="2"/>
              </a:rPr>
              <a:t>(</a:t>
            </a:r>
            <a:r>
              <a:rPr kumimoji="1" lang="en-US" altLang="zh-CN" sz="2800" i="1" dirty="0">
                <a:solidFill>
                  <a:srgbClr val="FF00FF"/>
                </a:solidFill>
                <a:sym typeface="Symbol" panose="05050102010706020507" pitchFamily="18" charset="2"/>
              </a:rPr>
              <a:t>x</a:t>
            </a:r>
            <a:r>
              <a:rPr kumimoji="1" lang="en-US" altLang="zh-CN" sz="2800" dirty="0">
                <a:solidFill>
                  <a:srgbClr val="FF00FF"/>
                </a:solidFill>
                <a:sym typeface="Symbol" panose="05050102010706020507" pitchFamily="18" charset="2"/>
              </a:rPr>
              <a:t>)</a:t>
            </a:r>
            <a:r>
              <a:rPr kumimoji="1" lang="en-US" altLang="zh-CN" sz="2800" dirty="0">
                <a:solidFill>
                  <a:srgbClr val="009900"/>
                </a:solidFill>
                <a:sym typeface="Symbol" panose="05050102010706020507" pitchFamily="18" charset="2"/>
              </a:rPr>
              <a:t>,</a:t>
            </a:r>
            <a:r>
              <a:rPr kumimoji="1" lang="en-US" altLang="zh-CN" sz="2800" dirty="0">
                <a:solidFill>
                  <a:srgbClr val="FF00FF"/>
                </a:solidFill>
                <a:sym typeface="Symbol" panose="05050102010706020507" pitchFamily="18" charset="2"/>
              </a:rPr>
              <a:t>  </a:t>
            </a:r>
            <a:r>
              <a:rPr kumimoji="1" lang="zh-CN" altLang="en-US" sz="2800" dirty="0">
                <a:sym typeface="Symbol" panose="05050102010706020507" pitchFamily="18" charset="2"/>
              </a:rPr>
              <a:t>能量分立</a:t>
            </a:r>
          </a:p>
        </p:txBody>
      </p:sp>
      <p:sp>
        <p:nvSpPr>
          <p:cNvPr id="13" name="Text Box 6"/>
          <p:cNvSpPr txBox="1">
            <a:spLocks noChangeArrowheads="1"/>
          </p:cNvSpPr>
          <p:nvPr/>
        </p:nvSpPr>
        <p:spPr bwMode="auto">
          <a:xfrm>
            <a:off x="2520951" y="3555477"/>
            <a:ext cx="7688263"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10000"/>
              </a:spcBef>
            </a:pPr>
            <a:r>
              <a:rPr kumimoji="1" lang="zh-CN" altLang="en-US" sz="2800" dirty="0">
                <a:solidFill>
                  <a:srgbClr val="FF0066"/>
                </a:solidFill>
              </a:rPr>
              <a:t>散射态：</a:t>
            </a:r>
            <a:r>
              <a:rPr kumimoji="1" lang="zh-CN" altLang="en-US" sz="2800" dirty="0">
                <a:solidFill>
                  <a:srgbClr val="CC00CC"/>
                </a:solidFill>
              </a:rPr>
              <a:t>粒子运动到无穷远处</a:t>
            </a:r>
          </a:p>
          <a:p>
            <a:pPr eaLnBrk="1" hangingPunct="1">
              <a:spcBef>
                <a:spcPct val="10000"/>
              </a:spcBef>
            </a:pPr>
            <a:r>
              <a:rPr kumimoji="1" lang="zh-CN" altLang="en-US" sz="2800" dirty="0"/>
              <a:t>       </a:t>
            </a:r>
            <a:r>
              <a:rPr kumimoji="1" lang="en-US" altLang="zh-CN" sz="2800" dirty="0"/>
              <a:t>(</a:t>
            </a:r>
            <a:r>
              <a:rPr kumimoji="1" lang="zh-CN" altLang="en-US" sz="2800" dirty="0"/>
              <a:t>一维 </a:t>
            </a:r>
            <a:r>
              <a:rPr kumimoji="1" lang="en-US" altLang="zh-CN" sz="2800" dirty="0"/>
              <a:t>) </a:t>
            </a:r>
            <a:r>
              <a:rPr kumimoji="1" lang="en-US" altLang="zh-CN" sz="2800" i="1" dirty="0">
                <a:solidFill>
                  <a:srgbClr val="FF0000"/>
                </a:solidFill>
              </a:rPr>
              <a:t>x</a:t>
            </a:r>
            <a:r>
              <a:rPr kumimoji="1" lang="en-US" altLang="zh-CN" sz="2800" dirty="0">
                <a:solidFill>
                  <a:srgbClr val="FF0000"/>
                </a:solidFill>
                <a:sym typeface="Symbol" panose="05050102010706020507" pitchFamily="18" charset="2"/>
              </a:rPr>
              <a:t></a:t>
            </a:r>
            <a:r>
              <a:rPr kumimoji="1" lang="en-US" altLang="zh-CN" sz="2800" dirty="0">
                <a:solidFill>
                  <a:srgbClr val="FF0000"/>
                </a:solidFill>
              </a:rPr>
              <a:t> </a:t>
            </a:r>
            <a:r>
              <a:rPr kumimoji="1" lang="en-US" altLang="zh-CN" sz="2800" dirty="0">
                <a:solidFill>
                  <a:srgbClr val="FF0000"/>
                </a:solidFill>
                <a:sym typeface="Symbol" panose="05050102010706020507" pitchFamily="18" charset="2"/>
              </a:rPr>
              <a:t> </a:t>
            </a:r>
            <a:r>
              <a:rPr kumimoji="1" lang="zh-CN" altLang="en-US" sz="2800" dirty="0"/>
              <a:t>时</a:t>
            </a:r>
            <a:r>
              <a:rPr kumimoji="1" lang="en-US" altLang="zh-CN" sz="2800" dirty="0"/>
              <a:t>,  </a:t>
            </a:r>
            <a:r>
              <a:rPr kumimoji="1" lang="en-US" altLang="en-US" sz="2800" i="1" dirty="0">
                <a:solidFill>
                  <a:srgbClr val="0000FF"/>
                </a:solidFill>
                <a:latin typeface="MS Reference Sans Serif" panose="020B0604030504040204" pitchFamily="34" charset="0"/>
                <a:sym typeface="Symbol" panose="05050102010706020507" pitchFamily="18" charset="2"/>
              </a:rPr>
              <a:t>Ф</a:t>
            </a:r>
            <a:r>
              <a:rPr kumimoji="1" lang="en-US" altLang="en-US" sz="2800" dirty="0">
                <a:solidFill>
                  <a:srgbClr val="0000FF"/>
                </a:solidFill>
                <a:sym typeface="Symbol" panose="05050102010706020507" pitchFamily="18" charset="2"/>
              </a:rPr>
              <a:t>(</a:t>
            </a:r>
            <a:r>
              <a:rPr kumimoji="1" lang="en-US" altLang="zh-CN" sz="2800" i="1" dirty="0">
                <a:solidFill>
                  <a:srgbClr val="0000FF"/>
                </a:solidFill>
                <a:sym typeface="Symbol" panose="05050102010706020507" pitchFamily="18" charset="2"/>
              </a:rPr>
              <a:t>x</a:t>
            </a:r>
            <a:r>
              <a:rPr kumimoji="1" lang="en-US" altLang="zh-CN" sz="2800" dirty="0">
                <a:solidFill>
                  <a:srgbClr val="0000FF"/>
                </a:solidFill>
                <a:sym typeface="Symbol" panose="05050102010706020507" pitchFamily="18" charset="2"/>
              </a:rPr>
              <a:t>) 0</a:t>
            </a:r>
            <a:r>
              <a:rPr kumimoji="1" lang="zh-CN" altLang="en-US" sz="2800" dirty="0">
                <a:sym typeface="Symbol" panose="05050102010706020507" pitchFamily="18" charset="2"/>
              </a:rPr>
              <a:t>，</a:t>
            </a:r>
            <a:r>
              <a:rPr kumimoji="1" lang="zh-CN" altLang="en-US" sz="2800" dirty="0">
                <a:solidFill>
                  <a:srgbClr val="FF0066"/>
                </a:solidFill>
                <a:sym typeface="Symbol" panose="05050102010706020507" pitchFamily="18" charset="2"/>
              </a:rPr>
              <a:t>能量连续</a:t>
            </a:r>
          </a:p>
        </p:txBody>
      </p:sp>
      <p:sp>
        <p:nvSpPr>
          <p:cNvPr id="14" name="Text Box 7"/>
          <p:cNvSpPr txBox="1">
            <a:spLocks noChangeArrowheads="1"/>
          </p:cNvSpPr>
          <p:nvPr/>
        </p:nvSpPr>
        <p:spPr bwMode="auto">
          <a:xfrm>
            <a:off x="2520950" y="4932423"/>
            <a:ext cx="259238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C0000"/>
                </a:solidFill>
              </a:rPr>
              <a:t>散射问题</a:t>
            </a:r>
          </a:p>
        </p:txBody>
      </p:sp>
      <p:sp>
        <p:nvSpPr>
          <p:cNvPr id="15" name="Text Box 8"/>
          <p:cNvSpPr txBox="1">
            <a:spLocks noChangeArrowheads="1"/>
          </p:cNvSpPr>
          <p:nvPr/>
        </p:nvSpPr>
        <p:spPr bwMode="auto">
          <a:xfrm>
            <a:off x="2933701" y="5449773"/>
            <a:ext cx="75914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800080"/>
                </a:solidFill>
              </a:rPr>
              <a:t>已知粒子能量 </a:t>
            </a:r>
            <a:r>
              <a:rPr kumimoji="1" lang="en-US" altLang="zh-CN" sz="2800" i="1" dirty="0"/>
              <a:t>E</a:t>
            </a:r>
            <a:r>
              <a:rPr kumimoji="1" lang="en-US" altLang="zh-CN" sz="2800" dirty="0">
                <a:solidFill>
                  <a:srgbClr val="800080"/>
                </a:solidFill>
              </a:rPr>
              <a:t>, </a:t>
            </a:r>
            <a:r>
              <a:rPr kumimoji="1" lang="zh-CN" altLang="en-US" sz="2800" dirty="0">
                <a:solidFill>
                  <a:srgbClr val="800080"/>
                </a:solidFill>
              </a:rPr>
              <a:t>求解定态薛定谔方程解。</a:t>
            </a:r>
            <a:endParaRPr kumimoji="1" lang="en-US" altLang="zh-CN" sz="2800" dirty="0">
              <a:solidFill>
                <a:srgbClr val="800080"/>
              </a:solidFill>
            </a:endParaRPr>
          </a:p>
          <a:p>
            <a:pPr eaLnBrk="1" hangingPunct="1">
              <a:spcBef>
                <a:spcPct val="50000"/>
              </a:spcBef>
            </a:pPr>
            <a:r>
              <a:rPr kumimoji="1" lang="en-US" altLang="zh-CN" sz="2800" dirty="0">
                <a:solidFill>
                  <a:srgbClr val="0000FF"/>
                </a:solidFill>
              </a:rPr>
              <a:t>---- </a:t>
            </a:r>
            <a:r>
              <a:rPr kumimoji="1" lang="zh-CN" altLang="en-US" sz="2800" dirty="0">
                <a:solidFill>
                  <a:srgbClr val="0000FF"/>
                </a:solidFill>
              </a:rPr>
              <a:t>粒子受势场作用被散射到各个方向去的概率</a:t>
            </a:r>
          </a:p>
        </p:txBody>
      </p:sp>
      <p:sp>
        <p:nvSpPr>
          <p:cNvPr id="16" name="Line 9"/>
          <p:cNvSpPr>
            <a:spLocks noChangeShapeType="1"/>
          </p:cNvSpPr>
          <p:nvPr/>
        </p:nvSpPr>
        <p:spPr bwMode="auto">
          <a:xfrm>
            <a:off x="6919866" y="4055539"/>
            <a:ext cx="209550" cy="50006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6949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362334" y="995700"/>
            <a:ext cx="79263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rPr>
              <a:t>粒子以确定能量</a:t>
            </a:r>
            <a:r>
              <a:rPr kumimoji="1" lang="en-US" altLang="zh-CN" sz="2800" i="1" dirty="0">
                <a:solidFill>
                  <a:srgbClr val="0000FF"/>
                </a:solidFill>
              </a:rPr>
              <a:t>E</a:t>
            </a:r>
            <a:r>
              <a:rPr kumimoji="1" lang="zh-CN" altLang="en-US" sz="2800" dirty="0">
                <a:solidFill>
                  <a:srgbClr val="0000FF"/>
                </a:solidFill>
              </a:rPr>
              <a:t>从远处入射到某给定势场中，确定粒子的波函数和位置分布。</a:t>
            </a:r>
          </a:p>
        </p:txBody>
      </p:sp>
      <p:sp>
        <p:nvSpPr>
          <p:cNvPr id="3" name="Rectangle 5"/>
          <p:cNvSpPr>
            <a:spLocks noChangeArrowheads="1"/>
          </p:cNvSpPr>
          <p:nvPr/>
        </p:nvSpPr>
        <p:spPr bwMode="auto">
          <a:xfrm>
            <a:off x="2057534" y="2637173"/>
            <a:ext cx="30495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a:solidFill>
                  <a:srgbClr val="C00000"/>
                </a:solidFill>
              </a:rPr>
              <a:t>1. 矩形台阶势垒</a:t>
            </a:r>
            <a:endParaRPr kumimoji="1" lang="zh-CN" altLang="en-US" sz="2600">
              <a:solidFill>
                <a:srgbClr val="C00000"/>
              </a:solidFill>
            </a:endParaRPr>
          </a:p>
        </p:txBody>
      </p:sp>
      <p:sp>
        <p:nvSpPr>
          <p:cNvPr id="4" name="Rectangle 6"/>
          <p:cNvSpPr>
            <a:spLocks noChangeArrowheads="1"/>
          </p:cNvSpPr>
          <p:nvPr/>
        </p:nvSpPr>
        <p:spPr bwMode="auto">
          <a:xfrm>
            <a:off x="2362335" y="3276937"/>
            <a:ext cx="7966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800" dirty="0">
                <a:solidFill>
                  <a:srgbClr val="008000"/>
                </a:solidFill>
              </a:rPr>
              <a:t>实际金属中的电子在表面处遇到的势是有限高的：</a:t>
            </a:r>
            <a:endParaRPr kumimoji="1" lang="zh-CN" altLang="en-US" sz="2800" dirty="0">
              <a:solidFill>
                <a:srgbClr val="008000"/>
              </a:solidFill>
            </a:endParaRPr>
          </a:p>
        </p:txBody>
      </p:sp>
      <p:grpSp>
        <p:nvGrpSpPr>
          <p:cNvPr id="5" name="Group 7"/>
          <p:cNvGrpSpPr>
            <a:grpSpLocks/>
          </p:cNvGrpSpPr>
          <p:nvPr/>
        </p:nvGrpSpPr>
        <p:grpSpPr bwMode="auto">
          <a:xfrm>
            <a:off x="7220089" y="4634251"/>
            <a:ext cx="1590676" cy="639763"/>
            <a:chOff x="3510" y="1836"/>
            <a:chExt cx="1002" cy="403"/>
          </a:xfrm>
        </p:grpSpPr>
        <p:grpSp>
          <p:nvGrpSpPr>
            <p:cNvPr id="6" name="Group 8"/>
            <p:cNvGrpSpPr>
              <a:grpSpLocks/>
            </p:cNvGrpSpPr>
            <p:nvPr/>
          </p:nvGrpSpPr>
          <p:grpSpPr bwMode="auto">
            <a:xfrm>
              <a:off x="3510" y="2049"/>
              <a:ext cx="538" cy="190"/>
              <a:chOff x="3486" y="2097"/>
              <a:chExt cx="538" cy="190"/>
            </a:xfrm>
          </p:grpSpPr>
          <p:sp>
            <p:nvSpPr>
              <p:cNvPr id="9" name="Oval 9"/>
              <p:cNvSpPr>
                <a:spLocks noChangeArrowheads="1"/>
              </p:cNvSpPr>
              <p:nvPr/>
            </p:nvSpPr>
            <p:spPr bwMode="auto">
              <a:xfrm>
                <a:off x="3486" y="2097"/>
                <a:ext cx="207" cy="190"/>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0"/>
              <p:cNvSpPr>
                <a:spLocks noChangeShapeType="1"/>
              </p:cNvSpPr>
              <p:nvPr/>
            </p:nvSpPr>
            <p:spPr bwMode="auto">
              <a:xfrm flipV="1">
                <a:off x="3708" y="2213"/>
                <a:ext cx="316" cy="1"/>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7" name="Line 11"/>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 name="Rectangle 12"/>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E </a:t>
              </a:r>
              <a:r>
                <a:rPr kumimoji="1" lang="en-GB" altLang="zh-CN" sz="2600" dirty="0">
                  <a:solidFill>
                    <a:srgbClr val="0000FF"/>
                  </a:solidFill>
                </a:rPr>
                <a:t>&lt;</a:t>
              </a:r>
              <a:r>
                <a:rPr kumimoji="1" lang="en-GB" altLang="zh-CN" sz="2600" i="1" dirty="0">
                  <a:solidFill>
                    <a:srgbClr val="0000FF"/>
                  </a:solidFill>
                </a:rPr>
                <a:t>U</a:t>
              </a:r>
              <a:r>
                <a:rPr kumimoji="1" lang="en-GB" altLang="zh-CN" sz="2600" baseline="-25000" dirty="0">
                  <a:solidFill>
                    <a:srgbClr val="0000FF"/>
                  </a:solidFill>
                </a:rPr>
                <a:t>0</a:t>
              </a:r>
              <a:endParaRPr kumimoji="1" lang="en-US" altLang="zh-CN" sz="2600" dirty="0">
                <a:solidFill>
                  <a:srgbClr val="0000FF"/>
                </a:solidFill>
              </a:endParaRPr>
            </a:p>
          </p:txBody>
        </p:sp>
      </p:grpSp>
      <p:graphicFrame>
        <p:nvGraphicFramePr>
          <p:cNvPr id="11" name="Object 13"/>
          <p:cNvGraphicFramePr>
            <a:graphicFrameLocks noChangeAspect="1"/>
          </p:cNvGraphicFramePr>
          <p:nvPr>
            <p:extLst>
              <p:ext uri="{D42A27DB-BD31-4B8C-83A1-F6EECF244321}">
                <p14:modId xmlns:p14="http://schemas.microsoft.com/office/powerpoint/2010/main" val="535566628"/>
              </p:ext>
            </p:extLst>
          </p:nvPr>
        </p:nvGraphicFramePr>
        <p:xfrm>
          <a:off x="2790959" y="4202448"/>
          <a:ext cx="3810000" cy="1677988"/>
        </p:xfrm>
        <a:graphic>
          <a:graphicData uri="http://schemas.openxmlformats.org/presentationml/2006/ole">
            <mc:AlternateContent xmlns:mc="http://schemas.openxmlformats.org/markup-compatibility/2006">
              <mc:Choice xmlns:v="urn:schemas-microsoft-com:vml" Requires="v">
                <p:oleObj spid="_x0000_s38310" name="公式" r:id="rId3" imgW="1269720" imgH="558720" progId="Equation.3">
                  <p:embed/>
                </p:oleObj>
              </mc:Choice>
              <mc:Fallback>
                <p:oleObj name="公式" r:id="rId3" imgW="1269720" imgH="558720" progId="Equation.3">
                  <p:embed/>
                  <p:pic>
                    <p:nvPicPr>
                      <p:cNvPr id="0" name=""/>
                      <p:cNvPicPr>
                        <a:picLocks noChangeAspect="1" noChangeArrowheads="1"/>
                      </p:cNvPicPr>
                      <p:nvPr/>
                    </p:nvPicPr>
                    <p:blipFill>
                      <a:blip r:embed="rId4"/>
                      <a:srcRect/>
                      <a:stretch>
                        <a:fillRect/>
                      </a:stretch>
                    </p:blipFill>
                    <p:spPr bwMode="auto">
                      <a:xfrm>
                        <a:off x="2790959" y="4202448"/>
                        <a:ext cx="38100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 name="Group 14"/>
          <p:cNvGrpSpPr>
            <a:grpSpLocks/>
          </p:cNvGrpSpPr>
          <p:nvPr/>
        </p:nvGrpSpPr>
        <p:grpSpPr bwMode="auto">
          <a:xfrm>
            <a:off x="7601086" y="3986550"/>
            <a:ext cx="2627313" cy="2454275"/>
            <a:chOff x="3774" y="2568"/>
            <a:chExt cx="1655" cy="1546"/>
          </a:xfrm>
        </p:grpSpPr>
        <p:grpSp>
          <p:nvGrpSpPr>
            <p:cNvPr id="13" name="Group 15"/>
            <p:cNvGrpSpPr>
              <a:grpSpLocks/>
            </p:cNvGrpSpPr>
            <p:nvPr/>
          </p:nvGrpSpPr>
          <p:grpSpPr bwMode="auto">
            <a:xfrm>
              <a:off x="3774" y="2568"/>
              <a:ext cx="1655" cy="1193"/>
              <a:chOff x="3750" y="1428"/>
              <a:chExt cx="1655" cy="1193"/>
            </a:xfrm>
          </p:grpSpPr>
          <p:cxnSp>
            <p:nvCxnSpPr>
              <p:cNvPr id="15" name="AutoShape 16"/>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16" name="Line 17"/>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 name="Line 18"/>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Rectangle 19"/>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19" name="Rectangle 20"/>
              <p:cNvSpPr>
                <a:spLocks noChangeArrowheads="1"/>
              </p:cNvSpPr>
              <p:nvPr/>
            </p:nvSpPr>
            <p:spPr bwMode="auto">
              <a:xfrm>
                <a:off x="5100" y="2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20" name="Rectangle 21"/>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87119F"/>
                    </a:solidFill>
                  </a:rPr>
                  <a:t>U=U</a:t>
                </a:r>
                <a:r>
                  <a:rPr kumimoji="1" lang="en-GB" altLang="zh-CN" sz="2600" baseline="-25000" dirty="0">
                    <a:solidFill>
                      <a:srgbClr val="87119F"/>
                    </a:solidFill>
                  </a:rPr>
                  <a:t>0</a:t>
                </a:r>
                <a:endParaRPr kumimoji="1" lang="en-US" altLang="zh-CN" sz="2600" dirty="0">
                  <a:solidFill>
                    <a:srgbClr val="87119F"/>
                  </a:solidFill>
                </a:endParaRPr>
              </a:p>
            </p:txBody>
          </p:sp>
          <p:sp>
            <p:nvSpPr>
              <p:cNvPr id="21" name="Rectangle 22"/>
              <p:cNvSpPr>
                <a:spLocks noChangeArrowheads="1"/>
              </p:cNvSpPr>
              <p:nvPr/>
            </p:nvSpPr>
            <p:spPr bwMode="auto">
              <a:xfrm>
                <a:off x="3792" y="225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U=</a:t>
                </a:r>
                <a:r>
                  <a:rPr kumimoji="1" lang="en-GB" altLang="zh-CN" sz="2600" dirty="0">
                    <a:solidFill>
                      <a:srgbClr val="009900"/>
                    </a:solidFill>
                  </a:rPr>
                  <a:t>0</a:t>
                </a:r>
                <a:endParaRPr kumimoji="1" lang="en-US" altLang="zh-CN" sz="2600" dirty="0">
                  <a:solidFill>
                    <a:srgbClr val="009900"/>
                  </a:solidFill>
                </a:endParaRPr>
              </a:p>
            </p:txBody>
          </p:sp>
        </p:grpSp>
        <p:sp>
          <p:nvSpPr>
            <p:cNvPr id="14" name="Rectangle 23"/>
            <p:cNvSpPr>
              <a:spLocks noChangeArrowheads="1"/>
            </p:cNvSpPr>
            <p:nvPr/>
          </p:nvSpPr>
          <p:spPr bwMode="auto">
            <a:xfrm>
              <a:off x="4428" y="3806"/>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spTree>
    <p:extLst>
      <p:ext uri="{BB962C8B-B14F-4D97-AF65-F5344CB8AC3E}">
        <p14:creationId xmlns:p14="http://schemas.microsoft.com/office/powerpoint/2010/main" val="206657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4"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
          <p:cNvGrpSpPr>
            <a:grpSpLocks/>
          </p:cNvGrpSpPr>
          <p:nvPr/>
        </p:nvGrpSpPr>
        <p:grpSpPr bwMode="auto">
          <a:xfrm>
            <a:off x="7925447" y="74516"/>
            <a:ext cx="1641475" cy="704851"/>
            <a:chOff x="3478" y="1836"/>
            <a:chExt cx="1034" cy="444"/>
          </a:xfrm>
        </p:grpSpPr>
        <p:grpSp>
          <p:nvGrpSpPr>
            <p:cNvPr id="70" name="Group 7"/>
            <p:cNvGrpSpPr>
              <a:grpSpLocks/>
            </p:cNvGrpSpPr>
            <p:nvPr/>
          </p:nvGrpSpPr>
          <p:grpSpPr bwMode="auto">
            <a:xfrm>
              <a:off x="3478" y="2077"/>
              <a:ext cx="619" cy="203"/>
              <a:chOff x="3454" y="2125"/>
              <a:chExt cx="619" cy="203"/>
            </a:xfrm>
          </p:grpSpPr>
          <p:sp>
            <p:nvSpPr>
              <p:cNvPr id="73" name="Oval 8"/>
              <p:cNvSpPr>
                <a:spLocks noChangeArrowheads="1"/>
              </p:cNvSpPr>
              <p:nvPr/>
            </p:nvSpPr>
            <p:spPr bwMode="auto">
              <a:xfrm>
                <a:off x="3454" y="2125"/>
                <a:ext cx="218" cy="203"/>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Line 9"/>
              <p:cNvSpPr>
                <a:spLocks noChangeShapeType="1"/>
              </p:cNvSpPr>
              <p:nvPr/>
            </p:nvSpPr>
            <p:spPr bwMode="auto">
              <a:xfrm>
                <a:off x="3708" y="2214"/>
                <a:ext cx="365" cy="4"/>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71" name="Line 10"/>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2" name="Rectangle 11"/>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FF00FF"/>
                  </a:solidFill>
                </a:rPr>
                <a:t>E&gt;U</a:t>
              </a:r>
              <a:r>
                <a:rPr kumimoji="1" lang="en-GB" altLang="zh-CN" sz="2600" baseline="-25000" dirty="0">
                  <a:solidFill>
                    <a:srgbClr val="FF00FF"/>
                  </a:solidFill>
                </a:rPr>
                <a:t>0</a:t>
              </a:r>
              <a:endParaRPr kumimoji="1" lang="en-US" altLang="zh-CN" sz="2600" dirty="0">
                <a:solidFill>
                  <a:srgbClr val="FF00FF"/>
                </a:solidFill>
              </a:endParaRPr>
            </a:p>
          </p:txBody>
        </p:sp>
      </p:grpSp>
      <p:grpSp>
        <p:nvGrpSpPr>
          <p:cNvPr id="82" name="Group 19"/>
          <p:cNvGrpSpPr>
            <a:grpSpLocks/>
          </p:cNvGrpSpPr>
          <p:nvPr/>
        </p:nvGrpSpPr>
        <p:grpSpPr bwMode="auto">
          <a:xfrm>
            <a:off x="6926911" y="836511"/>
            <a:ext cx="3063875" cy="2476500"/>
            <a:chOff x="3737" y="816"/>
            <a:chExt cx="1930" cy="1560"/>
          </a:xfrm>
        </p:grpSpPr>
        <p:grpSp>
          <p:nvGrpSpPr>
            <p:cNvPr id="83" name="Group 20"/>
            <p:cNvGrpSpPr>
              <a:grpSpLocks/>
            </p:cNvGrpSpPr>
            <p:nvPr/>
          </p:nvGrpSpPr>
          <p:grpSpPr bwMode="auto">
            <a:xfrm>
              <a:off x="3737" y="816"/>
              <a:ext cx="1930" cy="1520"/>
              <a:chOff x="3545" y="1428"/>
              <a:chExt cx="1930" cy="1520"/>
            </a:xfrm>
          </p:grpSpPr>
          <p:cxnSp>
            <p:nvCxnSpPr>
              <p:cNvPr id="85"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86"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7"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8"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89" name="Rectangle 25"/>
              <p:cNvSpPr>
                <a:spLocks noChangeArrowheads="1"/>
              </p:cNvSpPr>
              <p:nvPr/>
            </p:nvSpPr>
            <p:spPr bwMode="auto">
              <a:xfrm>
                <a:off x="5170" y="262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90"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91" name="Rectangle 27"/>
              <p:cNvSpPr>
                <a:spLocks noChangeArrowheads="1"/>
              </p:cNvSpPr>
              <p:nvPr/>
            </p:nvSpPr>
            <p:spPr bwMode="auto">
              <a:xfrm>
                <a:off x="3545" y="2640"/>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84" name="Rectangle 28"/>
            <p:cNvSpPr>
              <a:spLocks noChangeArrowheads="1"/>
            </p:cNvSpPr>
            <p:nvPr/>
          </p:nvSpPr>
          <p:spPr bwMode="auto">
            <a:xfrm>
              <a:off x="4546" y="2068"/>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sp>
        <p:nvSpPr>
          <p:cNvPr id="92" name="Rectangle 29"/>
          <p:cNvSpPr>
            <a:spLocks noChangeArrowheads="1" noTextEdit="1"/>
          </p:cNvSpPr>
          <p:nvPr/>
        </p:nvSpPr>
        <p:spPr bwMode="auto">
          <a:xfrm>
            <a:off x="4152833" y="2346303"/>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endParaRPr lang="zh-CN" altLang="en-US"/>
          </a:p>
        </p:txBody>
      </p:sp>
      <p:sp>
        <p:nvSpPr>
          <p:cNvPr id="96" name="Text Box 2"/>
          <p:cNvSpPr txBox="1">
            <a:spLocks noChangeArrowheads="1"/>
          </p:cNvSpPr>
          <p:nvPr/>
        </p:nvSpPr>
        <p:spPr bwMode="auto">
          <a:xfrm>
            <a:off x="2639670" y="65673"/>
            <a:ext cx="3656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00"/>
                </a:solidFill>
              </a:rPr>
              <a:t>按照经典力学：</a:t>
            </a:r>
          </a:p>
        </p:txBody>
      </p:sp>
      <p:sp>
        <p:nvSpPr>
          <p:cNvPr id="97" name="Text Box 3"/>
          <p:cNvSpPr txBox="1">
            <a:spLocks noChangeArrowheads="1"/>
          </p:cNvSpPr>
          <p:nvPr/>
        </p:nvSpPr>
        <p:spPr bwMode="auto">
          <a:xfrm>
            <a:off x="1821671" y="587804"/>
            <a:ext cx="40013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190500" indent="-1905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indent="0" eaLnBrk="1" hangingPunct="1"/>
            <a:r>
              <a:rPr kumimoji="1" lang="zh-CN" altLang="en-US" sz="2800" dirty="0">
                <a:solidFill>
                  <a:srgbClr val="0000CC"/>
                </a:solidFill>
              </a:rPr>
              <a:t>（</a:t>
            </a:r>
            <a:r>
              <a:rPr kumimoji="1" lang="en-US" altLang="zh-CN" sz="2800" dirty="0">
                <a:solidFill>
                  <a:srgbClr val="0000CC"/>
                </a:solidFill>
              </a:rPr>
              <a:t>1</a:t>
            </a:r>
            <a:r>
              <a:rPr kumimoji="1" lang="zh-CN" altLang="en-US" sz="2800" dirty="0">
                <a:solidFill>
                  <a:srgbClr val="0000CC"/>
                </a:solidFill>
              </a:rPr>
              <a:t>）当</a:t>
            </a:r>
            <a:r>
              <a:rPr kumimoji="1" lang="en-US" altLang="zh-CN" sz="2800" i="1" dirty="0">
                <a:solidFill>
                  <a:srgbClr val="FF0000"/>
                </a:solidFill>
              </a:rPr>
              <a:t>E</a:t>
            </a:r>
            <a:r>
              <a:rPr kumimoji="1" lang="en-US" altLang="zh-CN" sz="2800" dirty="0">
                <a:solidFill>
                  <a:srgbClr val="FF0000"/>
                </a:solidFill>
              </a:rPr>
              <a:t>&gt;</a:t>
            </a:r>
            <a:r>
              <a:rPr kumimoji="1" lang="en-US" altLang="zh-CN" sz="2800" i="1" dirty="0">
                <a:solidFill>
                  <a:srgbClr val="FF0000"/>
                </a:solidFill>
              </a:rPr>
              <a:t>U</a:t>
            </a:r>
            <a:r>
              <a:rPr kumimoji="1" lang="en-US" altLang="zh-CN" sz="2800" baseline="-25000" dirty="0">
                <a:solidFill>
                  <a:srgbClr val="FF0000"/>
                </a:solidFill>
              </a:rPr>
              <a:t>0</a:t>
            </a:r>
            <a:r>
              <a:rPr kumimoji="1" lang="zh-CN" altLang="en-US" sz="2800" dirty="0">
                <a:solidFill>
                  <a:srgbClr val="0000CC"/>
                </a:solidFill>
              </a:rPr>
              <a:t>时，</a:t>
            </a:r>
            <a:r>
              <a:rPr kumimoji="1" lang="zh-CN" altLang="en-US" sz="2800" dirty="0">
                <a:solidFill>
                  <a:srgbClr val="009900"/>
                </a:solidFill>
              </a:rPr>
              <a:t>粒子</a:t>
            </a:r>
            <a:r>
              <a:rPr kumimoji="1" lang="zh-CN" altLang="en-US" sz="2800" dirty="0">
                <a:solidFill>
                  <a:srgbClr val="0000CC"/>
                </a:solidFill>
              </a:rPr>
              <a:t>可以</a:t>
            </a:r>
            <a:r>
              <a:rPr kumimoji="1" lang="zh-CN" altLang="en-GB" sz="2800" dirty="0">
                <a:solidFill>
                  <a:srgbClr val="0000FF"/>
                </a:solidFill>
              </a:rPr>
              <a:t>进入</a:t>
            </a:r>
            <a:r>
              <a:rPr kumimoji="1" lang="en-US" altLang="zh-CN" sz="2800" i="1" dirty="0">
                <a:solidFill>
                  <a:srgbClr val="FF0000"/>
                </a:solidFill>
              </a:rPr>
              <a:t>U=U</a:t>
            </a:r>
            <a:r>
              <a:rPr kumimoji="1" lang="en-US" altLang="zh-CN" sz="2800" baseline="-25000" dirty="0">
                <a:solidFill>
                  <a:srgbClr val="FF0000"/>
                </a:solidFill>
              </a:rPr>
              <a:t>0</a:t>
            </a:r>
            <a:r>
              <a:rPr kumimoji="1" lang="zh-CN" altLang="en-US" sz="2800" dirty="0">
                <a:solidFill>
                  <a:srgbClr val="0000FF"/>
                </a:solidFill>
              </a:rPr>
              <a:t>区</a:t>
            </a:r>
          </a:p>
        </p:txBody>
      </p:sp>
      <p:graphicFrame>
        <p:nvGraphicFramePr>
          <p:cNvPr id="98" name="Object 2"/>
          <p:cNvGraphicFramePr>
            <a:graphicFrameLocks noChangeAspect="1"/>
          </p:cNvGraphicFramePr>
          <p:nvPr>
            <p:extLst>
              <p:ext uri="{D42A27DB-BD31-4B8C-83A1-F6EECF244321}">
                <p14:modId xmlns:p14="http://schemas.microsoft.com/office/powerpoint/2010/main" val="2975955601"/>
              </p:ext>
            </p:extLst>
          </p:nvPr>
        </p:nvGraphicFramePr>
        <p:xfrm>
          <a:off x="2545681" y="1421908"/>
          <a:ext cx="2922863" cy="974697"/>
        </p:xfrm>
        <a:graphic>
          <a:graphicData uri="http://schemas.openxmlformats.org/presentationml/2006/ole">
            <mc:AlternateContent xmlns:mc="http://schemas.openxmlformats.org/markup-compatibility/2006">
              <mc:Choice xmlns:v="urn:schemas-microsoft-com:vml" Requires="v">
                <p:oleObj spid="_x0000_s368749" name="公式" r:id="rId4" imgW="1257120" imgH="419040" progId="Equation.3">
                  <p:embed/>
                </p:oleObj>
              </mc:Choice>
              <mc:Fallback>
                <p:oleObj name="公式" r:id="rId4" imgW="1257120" imgH="419040" progId="Equation.3">
                  <p:embed/>
                  <p:pic>
                    <p:nvPicPr>
                      <p:cNvPr id="0" name=""/>
                      <p:cNvPicPr>
                        <a:picLocks noChangeAspect="1" noChangeArrowheads="1"/>
                      </p:cNvPicPr>
                      <p:nvPr/>
                    </p:nvPicPr>
                    <p:blipFill>
                      <a:blip r:embed="rId5"/>
                      <a:srcRect/>
                      <a:stretch>
                        <a:fillRect/>
                      </a:stretch>
                    </p:blipFill>
                    <p:spPr bwMode="auto">
                      <a:xfrm>
                        <a:off x="2545681" y="1421908"/>
                        <a:ext cx="2922863" cy="974697"/>
                      </a:xfrm>
                      <a:prstGeom prst="rect">
                        <a:avLst/>
                      </a:prstGeom>
                      <a:noFill/>
                      <a:ln>
                        <a:noFill/>
                      </a:ln>
                      <a:effectLst/>
                      <a:extLst/>
                    </p:spPr>
                  </p:pic>
                </p:oleObj>
              </mc:Fallback>
            </mc:AlternateContent>
          </a:graphicData>
        </a:graphic>
      </p:graphicFrame>
      <p:sp>
        <p:nvSpPr>
          <p:cNvPr id="64" name="Oval 15"/>
          <p:cNvSpPr>
            <a:spLocks noChangeArrowheads="1"/>
          </p:cNvSpPr>
          <p:nvPr/>
        </p:nvSpPr>
        <p:spPr bwMode="auto">
          <a:xfrm>
            <a:off x="8560754" y="1471561"/>
            <a:ext cx="1160698" cy="109810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 name="矩形 65"/>
          <p:cNvSpPr/>
          <p:nvPr/>
        </p:nvSpPr>
        <p:spPr>
          <a:xfrm>
            <a:off x="8583480" y="1605056"/>
            <a:ext cx="1175806" cy="923330"/>
          </a:xfrm>
          <a:prstGeom prst="rect">
            <a:avLst/>
          </a:prstGeom>
        </p:spPr>
        <p:txBody>
          <a:bodyPr wrap="square">
            <a:spAutoFit/>
          </a:bodyPr>
          <a:lstStyle/>
          <a:p>
            <a:r>
              <a:rPr kumimoji="1" lang="zh-CN" altLang="en-US" b="1" dirty="0">
                <a:solidFill>
                  <a:srgbClr val="FFFF00"/>
                </a:solidFill>
              </a:rPr>
              <a:t>经典粒子可以</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
        <p:nvSpPr>
          <p:cNvPr id="67" name="Text Box 4"/>
          <p:cNvSpPr txBox="1">
            <a:spLocks noChangeArrowheads="1"/>
          </p:cNvSpPr>
          <p:nvPr/>
        </p:nvSpPr>
        <p:spPr bwMode="auto">
          <a:xfrm>
            <a:off x="1510362" y="2396605"/>
            <a:ext cx="46863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90500" indent="-1905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indent="0" eaLnBrk="1" hangingPunct="1"/>
            <a:r>
              <a:rPr kumimoji="1" lang="zh-CN" altLang="en-US" sz="2800" dirty="0">
                <a:solidFill>
                  <a:srgbClr val="009900"/>
                </a:solidFill>
              </a:rPr>
              <a:t>（</a:t>
            </a:r>
            <a:r>
              <a:rPr kumimoji="1" lang="en-US" altLang="zh-CN" sz="2800" dirty="0">
                <a:solidFill>
                  <a:srgbClr val="009900"/>
                </a:solidFill>
              </a:rPr>
              <a:t>2</a:t>
            </a:r>
            <a:r>
              <a:rPr kumimoji="1" lang="zh-CN" altLang="en-US" sz="2800" dirty="0">
                <a:solidFill>
                  <a:srgbClr val="009900"/>
                </a:solidFill>
              </a:rPr>
              <a:t>）当</a:t>
            </a:r>
            <a:r>
              <a:rPr kumimoji="1" lang="en-US" altLang="zh-CN" sz="2800" i="1" dirty="0">
                <a:solidFill>
                  <a:srgbClr val="FF0000"/>
                </a:solidFill>
              </a:rPr>
              <a:t>E</a:t>
            </a:r>
            <a:r>
              <a:rPr kumimoji="1" lang="en-US" altLang="zh-CN" sz="2800" dirty="0">
                <a:solidFill>
                  <a:srgbClr val="FF0000"/>
                </a:solidFill>
              </a:rPr>
              <a:t>&lt;</a:t>
            </a:r>
            <a:r>
              <a:rPr kumimoji="1" lang="en-US" altLang="zh-CN" sz="2800" i="1" dirty="0">
                <a:solidFill>
                  <a:srgbClr val="FF0000"/>
                </a:solidFill>
              </a:rPr>
              <a:t>U</a:t>
            </a:r>
            <a:r>
              <a:rPr kumimoji="1" lang="en-US" altLang="zh-CN" sz="2800" baseline="-25000" dirty="0">
                <a:solidFill>
                  <a:srgbClr val="FF0000"/>
                </a:solidFill>
              </a:rPr>
              <a:t>0</a:t>
            </a:r>
            <a:r>
              <a:rPr kumimoji="1" lang="zh-CN" altLang="en-US" sz="2800" dirty="0">
                <a:solidFill>
                  <a:srgbClr val="009900"/>
                </a:solidFill>
              </a:rPr>
              <a:t>时，粒子</a:t>
            </a:r>
            <a:r>
              <a:rPr kumimoji="1" lang="zh-CN" altLang="en-US" sz="2800" dirty="0">
                <a:solidFill>
                  <a:srgbClr val="FF0000"/>
                </a:solidFill>
              </a:rPr>
              <a:t>不</a:t>
            </a:r>
            <a:r>
              <a:rPr kumimoji="1" lang="zh-CN" altLang="en-US" sz="2800" dirty="0">
                <a:solidFill>
                  <a:srgbClr val="009900"/>
                </a:solidFill>
              </a:rPr>
              <a:t>可能</a:t>
            </a:r>
            <a:r>
              <a:rPr kumimoji="1" lang="zh-CN" altLang="en-GB" sz="2800" dirty="0">
                <a:solidFill>
                  <a:srgbClr val="009900"/>
                </a:solidFill>
              </a:rPr>
              <a:t>进入</a:t>
            </a:r>
            <a:r>
              <a:rPr kumimoji="1" lang="en-US" altLang="zh-CN" sz="2800" i="1" dirty="0">
                <a:solidFill>
                  <a:srgbClr val="FF0000"/>
                </a:solidFill>
              </a:rPr>
              <a:t>U=U</a:t>
            </a:r>
            <a:r>
              <a:rPr kumimoji="1" lang="en-US" altLang="zh-CN" sz="2800" baseline="-25000" dirty="0">
                <a:solidFill>
                  <a:srgbClr val="FF0000"/>
                </a:solidFill>
              </a:rPr>
              <a:t>0</a:t>
            </a:r>
            <a:r>
              <a:rPr kumimoji="1" lang="zh-CN" altLang="en-US" sz="2800" dirty="0">
                <a:solidFill>
                  <a:srgbClr val="009900"/>
                </a:solidFill>
              </a:rPr>
              <a:t>区，在垒壁处粒子被反弹回</a:t>
            </a:r>
            <a:r>
              <a:rPr kumimoji="1" lang="en-US" altLang="zh-CN" sz="2800" i="1" dirty="0">
                <a:solidFill>
                  <a:srgbClr val="FF0000"/>
                </a:solidFill>
              </a:rPr>
              <a:t>U=</a:t>
            </a:r>
            <a:r>
              <a:rPr kumimoji="1" lang="en-US" altLang="zh-CN" sz="2800" dirty="0">
                <a:solidFill>
                  <a:srgbClr val="FF0000"/>
                </a:solidFill>
              </a:rPr>
              <a:t>0</a:t>
            </a:r>
            <a:r>
              <a:rPr kumimoji="1" lang="zh-CN" altLang="en-US" sz="2800" dirty="0">
                <a:solidFill>
                  <a:srgbClr val="009900"/>
                </a:solidFill>
              </a:rPr>
              <a:t>区。</a:t>
            </a:r>
          </a:p>
        </p:txBody>
      </p:sp>
      <p:sp>
        <p:nvSpPr>
          <p:cNvPr id="68" name="Line 12"/>
          <p:cNvSpPr>
            <a:spLocks noChangeShapeType="1"/>
          </p:cNvSpPr>
          <p:nvPr/>
        </p:nvSpPr>
        <p:spPr bwMode="auto">
          <a:xfrm flipH="1">
            <a:off x="8320736" y="5388910"/>
            <a:ext cx="533400" cy="158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75" name="Group 13"/>
          <p:cNvGrpSpPr>
            <a:grpSpLocks/>
          </p:cNvGrpSpPr>
          <p:nvPr/>
        </p:nvGrpSpPr>
        <p:grpSpPr bwMode="auto">
          <a:xfrm>
            <a:off x="7279335" y="4734236"/>
            <a:ext cx="1555750" cy="679450"/>
            <a:chOff x="3532" y="1836"/>
            <a:chExt cx="980" cy="428"/>
          </a:xfrm>
        </p:grpSpPr>
        <p:grpSp>
          <p:nvGrpSpPr>
            <p:cNvPr id="76" name="Group 14"/>
            <p:cNvGrpSpPr>
              <a:grpSpLocks/>
            </p:cNvGrpSpPr>
            <p:nvPr/>
          </p:nvGrpSpPr>
          <p:grpSpPr bwMode="auto">
            <a:xfrm>
              <a:off x="3532" y="2066"/>
              <a:ext cx="518" cy="198"/>
              <a:chOff x="3508" y="2114"/>
              <a:chExt cx="518" cy="198"/>
            </a:xfrm>
          </p:grpSpPr>
          <p:sp>
            <p:nvSpPr>
              <p:cNvPr id="79" name="Oval 15"/>
              <p:cNvSpPr>
                <a:spLocks noChangeArrowheads="1"/>
              </p:cNvSpPr>
              <p:nvPr/>
            </p:nvSpPr>
            <p:spPr bwMode="auto">
              <a:xfrm>
                <a:off x="3508" y="2114"/>
                <a:ext cx="183" cy="198"/>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Line 16"/>
              <p:cNvSpPr>
                <a:spLocks noChangeShapeType="1"/>
              </p:cNvSpPr>
              <p:nvPr/>
            </p:nvSpPr>
            <p:spPr bwMode="auto">
              <a:xfrm flipV="1">
                <a:off x="3708" y="2213"/>
                <a:ext cx="318" cy="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77"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8"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E&lt;U</a:t>
              </a:r>
              <a:r>
                <a:rPr kumimoji="1" lang="en-GB" altLang="zh-CN" sz="2600" baseline="-25000" dirty="0">
                  <a:solidFill>
                    <a:srgbClr val="0070C0"/>
                  </a:solidFill>
                </a:rPr>
                <a:t>0</a:t>
              </a:r>
              <a:endParaRPr kumimoji="1" lang="en-US" altLang="zh-CN" sz="2600" dirty="0">
                <a:solidFill>
                  <a:srgbClr val="0070C0"/>
                </a:solidFill>
              </a:endParaRPr>
            </a:p>
          </p:txBody>
        </p:sp>
      </p:grpSp>
      <p:grpSp>
        <p:nvGrpSpPr>
          <p:cNvPr id="81" name="Group 19"/>
          <p:cNvGrpSpPr>
            <a:grpSpLocks/>
          </p:cNvGrpSpPr>
          <p:nvPr/>
        </p:nvGrpSpPr>
        <p:grpSpPr bwMode="auto">
          <a:xfrm>
            <a:off x="7376175" y="4112560"/>
            <a:ext cx="3063875" cy="2476500"/>
            <a:chOff x="3737" y="816"/>
            <a:chExt cx="1930" cy="1560"/>
          </a:xfrm>
        </p:grpSpPr>
        <p:grpSp>
          <p:nvGrpSpPr>
            <p:cNvPr id="93" name="Group 20"/>
            <p:cNvGrpSpPr>
              <a:grpSpLocks/>
            </p:cNvGrpSpPr>
            <p:nvPr/>
          </p:nvGrpSpPr>
          <p:grpSpPr bwMode="auto">
            <a:xfrm>
              <a:off x="3737" y="816"/>
              <a:ext cx="1930" cy="1520"/>
              <a:chOff x="3545" y="1428"/>
              <a:chExt cx="1930" cy="1520"/>
            </a:xfrm>
          </p:grpSpPr>
          <p:cxnSp>
            <p:nvCxnSpPr>
              <p:cNvPr id="95"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100"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2"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103" name="Rectangle 25"/>
              <p:cNvSpPr>
                <a:spLocks noChangeArrowheads="1"/>
              </p:cNvSpPr>
              <p:nvPr/>
            </p:nvSpPr>
            <p:spPr bwMode="auto">
              <a:xfrm>
                <a:off x="5170" y="262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104"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105" name="Rectangle 27"/>
              <p:cNvSpPr>
                <a:spLocks noChangeArrowheads="1"/>
              </p:cNvSpPr>
              <p:nvPr/>
            </p:nvSpPr>
            <p:spPr bwMode="auto">
              <a:xfrm>
                <a:off x="3545" y="2640"/>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94" name="Rectangle 28"/>
            <p:cNvSpPr>
              <a:spLocks noChangeArrowheads="1"/>
            </p:cNvSpPr>
            <p:nvPr/>
          </p:nvSpPr>
          <p:spPr bwMode="auto">
            <a:xfrm>
              <a:off x="4546" y="2068"/>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graphicFrame>
        <p:nvGraphicFramePr>
          <p:cNvPr id="106" name="Object 2"/>
          <p:cNvGraphicFramePr>
            <a:graphicFrameLocks noChangeAspect="1"/>
          </p:cNvGraphicFramePr>
          <p:nvPr>
            <p:extLst>
              <p:ext uri="{D42A27DB-BD31-4B8C-83A1-F6EECF244321}">
                <p14:modId xmlns:p14="http://schemas.microsoft.com/office/powerpoint/2010/main" val="3850335281"/>
              </p:ext>
            </p:extLst>
          </p:nvPr>
        </p:nvGraphicFramePr>
        <p:xfrm>
          <a:off x="2360927" y="3649909"/>
          <a:ext cx="2922863" cy="974697"/>
        </p:xfrm>
        <a:graphic>
          <a:graphicData uri="http://schemas.openxmlformats.org/presentationml/2006/ole">
            <mc:AlternateContent xmlns:mc="http://schemas.openxmlformats.org/markup-compatibility/2006">
              <mc:Choice xmlns:v="urn:schemas-microsoft-com:vml" Requires="v">
                <p:oleObj spid="_x0000_s368750" name="公式" r:id="rId6" imgW="1257120" imgH="419040" progId="Equation.3">
                  <p:embed/>
                </p:oleObj>
              </mc:Choice>
              <mc:Fallback>
                <p:oleObj name="公式" r:id="rId6" imgW="1257120" imgH="419040" progId="Equation.3">
                  <p:embed/>
                  <p:pic>
                    <p:nvPicPr>
                      <p:cNvPr id="61" name="Object 2"/>
                      <p:cNvPicPr>
                        <a:picLocks noChangeAspect="1" noChangeArrowheads="1"/>
                      </p:cNvPicPr>
                      <p:nvPr/>
                    </p:nvPicPr>
                    <p:blipFill>
                      <a:blip r:embed="rId7"/>
                      <a:srcRect/>
                      <a:stretch>
                        <a:fillRect/>
                      </a:stretch>
                    </p:blipFill>
                    <p:spPr bwMode="auto">
                      <a:xfrm>
                        <a:off x="2360927" y="3649909"/>
                        <a:ext cx="2922863" cy="974697"/>
                      </a:xfrm>
                      <a:prstGeom prst="rect">
                        <a:avLst/>
                      </a:prstGeom>
                      <a:noFill/>
                      <a:ln>
                        <a:noFill/>
                      </a:ln>
                      <a:effectLst/>
                      <a:extLst/>
                    </p:spPr>
                  </p:pic>
                </p:oleObj>
              </mc:Fallback>
            </mc:AlternateContent>
          </a:graphicData>
        </a:graphic>
      </p:graphicFrame>
      <p:sp>
        <p:nvSpPr>
          <p:cNvPr id="107" name="矩形 106"/>
          <p:cNvSpPr/>
          <p:nvPr/>
        </p:nvSpPr>
        <p:spPr>
          <a:xfrm>
            <a:off x="2093243" y="4607678"/>
            <a:ext cx="2348720" cy="523220"/>
          </a:xfrm>
          <a:prstGeom prst="rect">
            <a:avLst/>
          </a:prstGeom>
        </p:spPr>
        <p:txBody>
          <a:bodyPr wrap="none">
            <a:spAutoFit/>
          </a:bodyPr>
          <a:lstStyle/>
          <a:p>
            <a:r>
              <a:rPr kumimoji="1" lang="zh-CN" altLang="en-US" sz="2800" b="1" dirty="0">
                <a:solidFill>
                  <a:srgbClr val="0000FF"/>
                </a:solidFill>
              </a:rPr>
              <a:t>动量将为虚数</a:t>
            </a:r>
            <a:endParaRPr lang="zh-CN" altLang="en-US" sz="2800" b="1" dirty="0">
              <a:solidFill>
                <a:srgbClr val="0000FF"/>
              </a:solidFill>
            </a:endParaRPr>
          </a:p>
        </p:txBody>
      </p:sp>
      <p:sp>
        <p:nvSpPr>
          <p:cNvPr id="108" name="矩形 107"/>
          <p:cNvSpPr/>
          <p:nvPr/>
        </p:nvSpPr>
        <p:spPr>
          <a:xfrm>
            <a:off x="4652667" y="4506013"/>
            <a:ext cx="1627369" cy="523220"/>
          </a:xfrm>
          <a:prstGeom prst="rect">
            <a:avLst/>
          </a:prstGeom>
        </p:spPr>
        <p:txBody>
          <a:bodyPr wrap="none">
            <a:spAutoFit/>
          </a:bodyPr>
          <a:lstStyle/>
          <a:p>
            <a:r>
              <a:rPr kumimoji="1" lang="zh-CN" altLang="en-US" sz="2800" b="1" dirty="0">
                <a:solidFill>
                  <a:srgbClr val="CC3300"/>
                </a:solidFill>
              </a:rPr>
              <a:t>不可能！</a:t>
            </a:r>
            <a:endParaRPr lang="zh-CN" altLang="en-US" sz="2800" dirty="0">
              <a:solidFill>
                <a:srgbClr val="CC3300"/>
              </a:solidFill>
            </a:endParaRPr>
          </a:p>
        </p:txBody>
      </p:sp>
      <p:sp>
        <p:nvSpPr>
          <p:cNvPr id="109" name="矩形 108"/>
          <p:cNvSpPr/>
          <p:nvPr/>
        </p:nvSpPr>
        <p:spPr>
          <a:xfrm>
            <a:off x="1947681" y="5276605"/>
            <a:ext cx="4944306" cy="1384995"/>
          </a:xfrm>
          <a:prstGeom prst="rect">
            <a:avLst/>
          </a:prstGeom>
        </p:spPr>
        <p:txBody>
          <a:bodyPr wrap="square">
            <a:spAutoFit/>
          </a:bodyPr>
          <a:lstStyle/>
          <a:p>
            <a:r>
              <a:rPr kumimoji="1" lang="zh-CN" altLang="en-US" sz="2800" b="1" dirty="0">
                <a:solidFill>
                  <a:srgbClr val="FF0000"/>
                </a:solidFill>
              </a:rPr>
              <a:t>经典粒子禁止</a:t>
            </a:r>
            <a:r>
              <a:rPr kumimoji="1" lang="zh-CN" altLang="en-GB" sz="2800" b="1" dirty="0">
                <a:solidFill>
                  <a:srgbClr val="FF0000"/>
                </a:solidFill>
              </a:rPr>
              <a:t>进入</a:t>
            </a:r>
            <a:r>
              <a:rPr kumimoji="1" lang="zh-CN" altLang="en-US" sz="2800" b="1" dirty="0">
                <a:solidFill>
                  <a:srgbClr val="FF0000"/>
                </a:solidFill>
              </a:rPr>
              <a:t>区域：</a:t>
            </a:r>
            <a:r>
              <a:rPr kumimoji="1" lang="zh-CN" altLang="en-US" sz="2800" b="1" dirty="0"/>
              <a:t>如果</a:t>
            </a:r>
            <a:r>
              <a:rPr kumimoji="1" lang="zh-CN" altLang="en-US" sz="2800" b="1" dirty="0">
                <a:solidFill>
                  <a:srgbClr val="009900"/>
                </a:solidFill>
              </a:rPr>
              <a:t>一个经典粒子的能量满足</a:t>
            </a:r>
            <a:r>
              <a:rPr kumimoji="1" lang="en-US" altLang="zh-CN" sz="2800" b="1" i="1" dirty="0">
                <a:solidFill>
                  <a:srgbClr val="FF0066"/>
                </a:solidFill>
              </a:rPr>
              <a:t>E</a:t>
            </a:r>
            <a:r>
              <a:rPr kumimoji="1" lang="en-US" altLang="zh-CN" sz="2800" b="1" dirty="0">
                <a:solidFill>
                  <a:srgbClr val="FF0066"/>
                </a:solidFill>
              </a:rPr>
              <a:t>&lt;</a:t>
            </a:r>
            <a:r>
              <a:rPr kumimoji="1" lang="en-US" altLang="zh-CN" sz="2800" b="1" i="1" dirty="0">
                <a:solidFill>
                  <a:srgbClr val="FF0066"/>
                </a:solidFill>
              </a:rPr>
              <a:t>U</a:t>
            </a:r>
            <a:r>
              <a:rPr kumimoji="1" lang="zh-CN" altLang="en-US" sz="2800" b="1" dirty="0">
                <a:solidFill>
                  <a:srgbClr val="009900"/>
                </a:solidFill>
              </a:rPr>
              <a:t>，那么它不可能</a:t>
            </a:r>
            <a:r>
              <a:rPr kumimoji="1" lang="zh-CN" altLang="en-GB" sz="2800" b="1" dirty="0">
                <a:solidFill>
                  <a:srgbClr val="009900"/>
                </a:solidFill>
              </a:rPr>
              <a:t>进入</a:t>
            </a:r>
            <a:r>
              <a:rPr kumimoji="1" lang="zh-CN" altLang="en-US" sz="2800" b="1" dirty="0">
                <a:solidFill>
                  <a:srgbClr val="009900"/>
                </a:solidFill>
              </a:rPr>
              <a:t>该区域。</a:t>
            </a:r>
            <a:endParaRPr lang="zh-CN" altLang="en-US" sz="2800" b="1" dirty="0">
              <a:solidFill>
                <a:srgbClr val="009900"/>
              </a:solidFill>
            </a:endParaRPr>
          </a:p>
        </p:txBody>
      </p:sp>
      <p:sp>
        <p:nvSpPr>
          <p:cNvPr id="110" name="Oval 15"/>
          <p:cNvSpPr>
            <a:spLocks noChangeArrowheads="1"/>
          </p:cNvSpPr>
          <p:nvPr/>
        </p:nvSpPr>
        <p:spPr bwMode="auto">
          <a:xfrm>
            <a:off x="8922165" y="4734236"/>
            <a:ext cx="1160698" cy="109810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1" name="矩形 110"/>
          <p:cNvSpPr/>
          <p:nvPr/>
        </p:nvSpPr>
        <p:spPr>
          <a:xfrm>
            <a:off x="8944891" y="4867731"/>
            <a:ext cx="1175806" cy="923330"/>
          </a:xfrm>
          <a:prstGeom prst="rect">
            <a:avLst/>
          </a:prstGeom>
        </p:spPr>
        <p:txBody>
          <a:bodyPr wrap="square">
            <a:spAutoFit/>
          </a:bodyPr>
          <a:lstStyle/>
          <a:p>
            <a:r>
              <a:rPr kumimoji="1" lang="zh-CN" altLang="en-US" b="1" dirty="0">
                <a:solidFill>
                  <a:srgbClr val="FFFF00"/>
                </a:solidFill>
              </a:rPr>
              <a:t>经典粒子禁止</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Tree>
    <p:extLst>
      <p:ext uri="{BB962C8B-B14F-4D97-AF65-F5344CB8AC3E}">
        <p14:creationId xmlns:p14="http://schemas.microsoft.com/office/powerpoint/2010/main" val="27752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barn(inVertical)">
                                      <p:cBhvr>
                                        <p:cTn id="13" dur="500"/>
                                        <p:tgtEl>
                                          <p:spTgt spid="9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circle(in)">
                                      <p:cBhvr>
                                        <p:cTn id="18" dur="2000"/>
                                        <p:tgtEl>
                                          <p:spTgt spid="9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ppt_x"/>
                                          </p:val>
                                        </p:tav>
                                        <p:tav tm="100000">
                                          <p:val>
                                            <p:strVal val="#ppt_x"/>
                                          </p:val>
                                        </p:tav>
                                      </p:tavLst>
                                    </p:anim>
                                    <p:anim calcmode="lin" valueType="num">
                                      <p:cBhvr additive="base">
                                        <p:cTn id="2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1000"/>
                                        <p:tgtEl>
                                          <p:spTgt spid="98"/>
                                        </p:tgtEl>
                                      </p:cBhvr>
                                    </p:animEffect>
                                    <p:anim calcmode="lin" valueType="num">
                                      <p:cBhvr>
                                        <p:cTn id="30" dur="1000" fill="hold"/>
                                        <p:tgtEl>
                                          <p:spTgt spid="98"/>
                                        </p:tgtEl>
                                        <p:attrNameLst>
                                          <p:attrName>ppt_x</p:attrName>
                                        </p:attrNameLst>
                                      </p:cBhvr>
                                      <p:tavLst>
                                        <p:tav tm="0">
                                          <p:val>
                                            <p:strVal val="#ppt_x"/>
                                          </p:val>
                                        </p:tav>
                                        <p:tav tm="100000">
                                          <p:val>
                                            <p:strVal val="#ppt_x"/>
                                          </p:val>
                                        </p:tav>
                                      </p:tavLst>
                                    </p:anim>
                                    <p:anim calcmode="lin" valueType="num">
                                      <p:cBhvr>
                                        <p:cTn id="31"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fill="hold"/>
                                        <p:tgtEl>
                                          <p:spTgt spid="64"/>
                                        </p:tgtEl>
                                        <p:attrNameLst>
                                          <p:attrName>ppt_x</p:attrName>
                                        </p:attrNameLst>
                                      </p:cBhvr>
                                      <p:tavLst>
                                        <p:tav tm="0">
                                          <p:val>
                                            <p:strVal val="#ppt_x"/>
                                          </p:val>
                                        </p:tav>
                                        <p:tav tm="100000">
                                          <p:val>
                                            <p:strVal val="#ppt_x"/>
                                          </p:val>
                                        </p:tav>
                                      </p:tavLst>
                                    </p:anim>
                                    <p:anim calcmode="lin" valueType="num">
                                      <p:cBhvr additive="base">
                                        <p:cTn id="3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1000"/>
                                        <p:tgtEl>
                                          <p:spTgt spid="66"/>
                                        </p:tgtEl>
                                      </p:cBhvr>
                                    </p:animEffect>
                                    <p:anim calcmode="lin" valueType="num">
                                      <p:cBhvr>
                                        <p:cTn id="43" dur="1000" fill="hold"/>
                                        <p:tgtEl>
                                          <p:spTgt spid="66"/>
                                        </p:tgtEl>
                                        <p:attrNameLst>
                                          <p:attrName>ppt_x</p:attrName>
                                        </p:attrNameLst>
                                      </p:cBhvr>
                                      <p:tavLst>
                                        <p:tav tm="0">
                                          <p:val>
                                            <p:strVal val="#ppt_x"/>
                                          </p:val>
                                        </p:tav>
                                        <p:tav tm="100000">
                                          <p:val>
                                            <p:strVal val="#ppt_x"/>
                                          </p:val>
                                        </p:tav>
                                      </p:tavLst>
                                    </p:anim>
                                    <p:anim calcmode="lin" valueType="num">
                                      <p:cBhvr>
                                        <p:cTn id="4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wheel(1)">
                                      <p:cBhvr>
                                        <p:cTn id="49" dur="2000"/>
                                        <p:tgtEl>
                                          <p:spTgt spid="6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fill="hold"/>
                                        <p:tgtEl>
                                          <p:spTgt spid="81"/>
                                        </p:tgtEl>
                                        <p:attrNameLst>
                                          <p:attrName>ppt_x</p:attrName>
                                        </p:attrNameLst>
                                      </p:cBhvr>
                                      <p:tavLst>
                                        <p:tav tm="0">
                                          <p:val>
                                            <p:strVal val="#ppt_x"/>
                                          </p:val>
                                        </p:tav>
                                        <p:tav tm="100000">
                                          <p:val>
                                            <p:strVal val="#ppt_x"/>
                                          </p:val>
                                        </p:tav>
                                      </p:tavLst>
                                    </p:anim>
                                    <p:anim calcmode="lin" valueType="num">
                                      <p:cBhvr additive="base">
                                        <p:cTn id="55"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5"/>
                                        </p:tgtEl>
                                        <p:attrNameLst>
                                          <p:attrName>style.visibility</p:attrName>
                                        </p:attrNameLst>
                                      </p:cBhvr>
                                      <p:to>
                                        <p:strVal val="visible"/>
                                      </p:to>
                                    </p:set>
                                    <p:anim calcmode="lin" valueType="num">
                                      <p:cBhvr additive="base">
                                        <p:cTn id="60" dur="500" fill="hold"/>
                                        <p:tgtEl>
                                          <p:spTgt spid="75"/>
                                        </p:tgtEl>
                                        <p:attrNameLst>
                                          <p:attrName>ppt_x</p:attrName>
                                        </p:attrNameLst>
                                      </p:cBhvr>
                                      <p:tavLst>
                                        <p:tav tm="0">
                                          <p:val>
                                            <p:strVal val="#ppt_x"/>
                                          </p:val>
                                        </p:tav>
                                        <p:tav tm="100000">
                                          <p:val>
                                            <p:strVal val="#ppt_x"/>
                                          </p:val>
                                        </p:tav>
                                      </p:tavLst>
                                    </p:anim>
                                    <p:anim calcmode="lin" valueType="num">
                                      <p:cBhvr additive="base">
                                        <p:cTn id="61"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additive="base">
                                        <p:cTn id="66" dur="500" fill="hold"/>
                                        <p:tgtEl>
                                          <p:spTgt spid="68"/>
                                        </p:tgtEl>
                                        <p:attrNameLst>
                                          <p:attrName>ppt_x</p:attrName>
                                        </p:attrNameLst>
                                      </p:cBhvr>
                                      <p:tavLst>
                                        <p:tav tm="0">
                                          <p:val>
                                            <p:strVal val="#ppt_x"/>
                                          </p:val>
                                        </p:tav>
                                        <p:tav tm="100000">
                                          <p:val>
                                            <p:strVal val="#ppt_x"/>
                                          </p:val>
                                        </p:tav>
                                      </p:tavLst>
                                    </p:anim>
                                    <p:anim calcmode="lin" valueType="num">
                                      <p:cBhvr additive="base">
                                        <p:cTn id="6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1000"/>
                                        <p:tgtEl>
                                          <p:spTgt spid="106"/>
                                        </p:tgtEl>
                                      </p:cBhvr>
                                    </p:animEffect>
                                    <p:anim calcmode="lin" valueType="num">
                                      <p:cBhvr>
                                        <p:cTn id="73" dur="1000" fill="hold"/>
                                        <p:tgtEl>
                                          <p:spTgt spid="106"/>
                                        </p:tgtEl>
                                        <p:attrNameLst>
                                          <p:attrName>ppt_x</p:attrName>
                                        </p:attrNameLst>
                                      </p:cBhvr>
                                      <p:tavLst>
                                        <p:tav tm="0">
                                          <p:val>
                                            <p:strVal val="#ppt_x"/>
                                          </p:val>
                                        </p:tav>
                                        <p:tav tm="100000">
                                          <p:val>
                                            <p:strVal val="#ppt_x"/>
                                          </p:val>
                                        </p:tav>
                                      </p:tavLst>
                                    </p:anim>
                                    <p:anim calcmode="lin" valueType="num">
                                      <p:cBhvr>
                                        <p:cTn id="74"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fade">
                                      <p:cBhvr>
                                        <p:cTn id="79" dur="2000"/>
                                        <p:tgtEl>
                                          <p:spTgt spid="107"/>
                                        </p:tgtEl>
                                      </p:cBhvr>
                                    </p:animEffect>
                                    <p:anim calcmode="lin" valueType="num">
                                      <p:cBhvr>
                                        <p:cTn id="80" dur="2000" fill="hold"/>
                                        <p:tgtEl>
                                          <p:spTgt spid="107"/>
                                        </p:tgtEl>
                                        <p:attrNameLst>
                                          <p:attrName>ppt_w</p:attrName>
                                        </p:attrNameLst>
                                      </p:cBhvr>
                                      <p:tavLst>
                                        <p:tav tm="0" fmla="#ppt_w*sin(2.5*pi*$)">
                                          <p:val>
                                            <p:fltVal val="0"/>
                                          </p:val>
                                        </p:tav>
                                        <p:tav tm="100000">
                                          <p:val>
                                            <p:fltVal val="1"/>
                                          </p:val>
                                        </p:tav>
                                      </p:tavLst>
                                    </p:anim>
                                    <p:anim calcmode="lin" valueType="num">
                                      <p:cBhvr>
                                        <p:cTn id="81" dur="2000" fill="hold"/>
                                        <p:tgtEl>
                                          <p:spTgt spid="107"/>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grpId="0" nodeType="clickEffect">
                                  <p:stCondLst>
                                    <p:cond delay="0"/>
                                  </p:stCondLst>
                                  <p:childTnLst>
                                    <p:set>
                                      <p:cBhvr>
                                        <p:cTn id="85" dur="1" fill="hold">
                                          <p:stCondLst>
                                            <p:cond delay="0"/>
                                          </p:stCondLst>
                                        </p:cTn>
                                        <p:tgtEl>
                                          <p:spTgt spid="108"/>
                                        </p:tgtEl>
                                        <p:attrNameLst>
                                          <p:attrName>style.visibility</p:attrName>
                                        </p:attrNameLst>
                                      </p:cBhvr>
                                      <p:to>
                                        <p:strVal val="visible"/>
                                      </p:to>
                                    </p:set>
                                    <p:animEffect transition="in" filter="wipe(down)">
                                      <p:cBhvr>
                                        <p:cTn id="86" dur="580">
                                          <p:stCondLst>
                                            <p:cond delay="0"/>
                                          </p:stCondLst>
                                        </p:cTn>
                                        <p:tgtEl>
                                          <p:spTgt spid="108"/>
                                        </p:tgtEl>
                                      </p:cBhvr>
                                    </p:animEffect>
                                    <p:anim calcmode="lin" valueType="num">
                                      <p:cBhvr>
                                        <p:cTn id="87" dur="1822" tmFilter="0,0; 0.14,0.36; 0.43,0.73; 0.71,0.91; 1.0,1.0">
                                          <p:stCondLst>
                                            <p:cond delay="0"/>
                                          </p:stCondLst>
                                        </p:cTn>
                                        <p:tgtEl>
                                          <p:spTgt spid="108"/>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108"/>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108"/>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108"/>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108"/>
                                        </p:tgtEl>
                                        <p:attrNameLst>
                                          <p:attrName>ppt_y</p:attrName>
                                        </p:attrNameLst>
                                      </p:cBhvr>
                                      <p:tavLst>
                                        <p:tav tm="0" fmla="#ppt_y-sin(pi*$)/81">
                                          <p:val>
                                            <p:fltVal val="0"/>
                                          </p:val>
                                        </p:tav>
                                        <p:tav tm="100000">
                                          <p:val>
                                            <p:fltVal val="1"/>
                                          </p:val>
                                        </p:tav>
                                      </p:tavLst>
                                    </p:anim>
                                    <p:animScale>
                                      <p:cBhvr>
                                        <p:cTn id="92" dur="26">
                                          <p:stCondLst>
                                            <p:cond delay="650"/>
                                          </p:stCondLst>
                                        </p:cTn>
                                        <p:tgtEl>
                                          <p:spTgt spid="108"/>
                                        </p:tgtEl>
                                      </p:cBhvr>
                                      <p:to x="100000" y="60000"/>
                                    </p:animScale>
                                    <p:animScale>
                                      <p:cBhvr>
                                        <p:cTn id="93" dur="166" decel="50000">
                                          <p:stCondLst>
                                            <p:cond delay="676"/>
                                          </p:stCondLst>
                                        </p:cTn>
                                        <p:tgtEl>
                                          <p:spTgt spid="108"/>
                                        </p:tgtEl>
                                      </p:cBhvr>
                                      <p:to x="100000" y="100000"/>
                                    </p:animScale>
                                    <p:animScale>
                                      <p:cBhvr>
                                        <p:cTn id="94" dur="26">
                                          <p:stCondLst>
                                            <p:cond delay="1312"/>
                                          </p:stCondLst>
                                        </p:cTn>
                                        <p:tgtEl>
                                          <p:spTgt spid="108"/>
                                        </p:tgtEl>
                                      </p:cBhvr>
                                      <p:to x="100000" y="80000"/>
                                    </p:animScale>
                                    <p:animScale>
                                      <p:cBhvr>
                                        <p:cTn id="95" dur="166" decel="50000">
                                          <p:stCondLst>
                                            <p:cond delay="1338"/>
                                          </p:stCondLst>
                                        </p:cTn>
                                        <p:tgtEl>
                                          <p:spTgt spid="108"/>
                                        </p:tgtEl>
                                      </p:cBhvr>
                                      <p:to x="100000" y="100000"/>
                                    </p:animScale>
                                    <p:animScale>
                                      <p:cBhvr>
                                        <p:cTn id="96" dur="26">
                                          <p:stCondLst>
                                            <p:cond delay="1642"/>
                                          </p:stCondLst>
                                        </p:cTn>
                                        <p:tgtEl>
                                          <p:spTgt spid="108"/>
                                        </p:tgtEl>
                                      </p:cBhvr>
                                      <p:to x="100000" y="90000"/>
                                    </p:animScale>
                                    <p:animScale>
                                      <p:cBhvr>
                                        <p:cTn id="97" dur="166" decel="50000">
                                          <p:stCondLst>
                                            <p:cond delay="1668"/>
                                          </p:stCondLst>
                                        </p:cTn>
                                        <p:tgtEl>
                                          <p:spTgt spid="108"/>
                                        </p:tgtEl>
                                      </p:cBhvr>
                                      <p:to x="100000" y="100000"/>
                                    </p:animScale>
                                    <p:animScale>
                                      <p:cBhvr>
                                        <p:cTn id="98" dur="26">
                                          <p:stCondLst>
                                            <p:cond delay="1808"/>
                                          </p:stCondLst>
                                        </p:cTn>
                                        <p:tgtEl>
                                          <p:spTgt spid="108"/>
                                        </p:tgtEl>
                                      </p:cBhvr>
                                      <p:to x="100000" y="95000"/>
                                    </p:animScale>
                                    <p:animScale>
                                      <p:cBhvr>
                                        <p:cTn id="99" dur="166" decel="50000">
                                          <p:stCondLst>
                                            <p:cond delay="1834"/>
                                          </p:stCondLst>
                                        </p:cTn>
                                        <p:tgtEl>
                                          <p:spTgt spid="108"/>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grpId="0" nodeType="clickEffect">
                                  <p:stCondLst>
                                    <p:cond delay="0"/>
                                  </p:stCondLst>
                                  <p:childTnLst>
                                    <p:set>
                                      <p:cBhvr>
                                        <p:cTn id="103" dur="1" fill="hold">
                                          <p:stCondLst>
                                            <p:cond delay="0"/>
                                          </p:stCondLst>
                                        </p:cTn>
                                        <p:tgtEl>
                                          <p:spTgt spid="109"/>
                                        </p:tgtEl>
                                        <p:attrNameLst>
                                          <p:attrName>style.visibility</p:attrName>
                                        </p:attrNameLst>
                                      </p:cBhvr>
                                      <p:to>
                                        <p:strVal val="visible"/>
                                      </p:to>
                                    </p:set>
                                    <p:animEffect transition="in" filter="circle(in)">
                                      <p:cBhvr>
                                        <p:cTn id="104" dur="2000"/>
                                        <p:tgtEl>
                                          <p:spTgt spid="109"/>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10"/>
                                        </p:tgtEl>
                                        <p:attrNameLst>
                                          <p:attrName>style.visibility</p:attrName>
                                        </p:attrNameLst>
                                      </p:cBhvr>
                                      <p:to>
                                        <p:strVal val="visible"/>
                                      </p:to>
                                    </p:set>
                                    <p:anim calcmode="lin" valueType="num">
                                      <p:cBhvr additive="base">
                                        <p:cTn id="109" dur="500" fill="hold"/>
                                        <p:tgtEl>
                                          <p:spTgt spid="110"/>
                                        </p:tgtEl>
                                        <p:attrNameLst>
                                          <p:attrName>ppt_x</p:attrName>
                                        </p:attrNameLst>
                                      </p:cBhvr>
                                      <p:tavLst>
                                        <p:tav tm="0">
                                          <p:val>
                                            <p:strVal val="#ppt_x"/>
                                          </p:val>
                                        </p:tav>
                                        <p:tav tm="100000">
                                          <p:val>
                                            <p:strVal val="#ppt_x"/>
                                          </p:val>
                                        </p:tav>
                                      </p:tavLst>
                                    </p:anim>
                                    <p:anim calcmode="lin" valueType="num">
                                      <p:cBhvr additive="base">
                                        <p:cTn id="11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fade">
                                      <p:cBhvr>
                                        <p:cTn id="115" dur="1000"/>
                                        <p:tgtEl>
                                          <p:spTgt spid="111"/>
                                        </p:tgtEl>
                                      </p:cBhvr>
                                    </p:animEffect>
                                    <p:anim calcmode="lin" valueType="num">
                                      <p:cBhvr>
                                        <p:cTn id="116" dur="1000" fill="hold"/>
                                        <p:tgtEl>
                                          <p:spTgt spid="111"/>
                                        </p:tgtEl>
                                        <p:attrNameLst>
                                          <p:attrName>ppt_x</p:attrName>
                                        </p:attrNameLst>
                                      </p:cBhvr>
                                      <p:tavLst>
                                        <p:tav tm="0">
                                          <p:val>
                                            <p:strVal val="#ppt_x"/>
                                          </p:val>
                                        </p:tav>
                                        <p:tav tm="100000">
                                          <p:val>
                                            <p:strVal val="#ppt_x"/>
                                          </p:val>
                                        </p:tav>
                                      </p:tavLst>
                                    </p:anim>
                                    <p:anim calcmode="lin" valueType="num">
                                      <p:cBhvr>
                                        <p:cTn id="117"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64" grpId="0" animBg="1"/>
      <p:bldP spid="66" grpId="0"/>
      <p:bldP spid="67" grpId="0"/>
      <p:bldP spid="68" grpId="0" animBg="1"/>
      <p:bldP spid="107" grpId="0"/>
      <p:bldP spid="108" grpId="0"/>
      <p:bldP spid="109" grpId="0"/>
      <p:bldP spid="110" grpId="0" animBg="1"/>
      <p:bldP spid="1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30439" y="371475"/>
            <a:ext cx="5888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0" algn="l"/>
              </a:tabLst>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tabLst>
                <a:tab pos="0" algn="l"/>
              </a:tabLst>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tabLst>
                <a:tab pos="0" algn="l"/>
              </a:tabLst>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tabLst>
                <a:tab pos="0" algn="l"/>
              </a:tabLst>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tabLst>
                <a:tab pos="0" algn="l"/>
              </a:tabLst>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a:solidFill>
                  <a:srgbClr val="FF0000"/>
                </a:solidFill>
              </a:rPr>
              <a:t>薛定谔方程的应用</a:t>
            </a:r>
          </a:p>
        </p:txBody>
      </p:sp>
      <p:sp>
        <p:nvSpPr>
          <p:cNvPr id="3" name="Rectangle 3"/>
          <p:cNvSpPr>
            <a:spLocks noChangeArrowheads="1"/>
          </p:cNvSpPr>
          <p:nvPr/>
        </p:nvSpPr>
        <p:spPr bwMode="auto">
          <a:xfrm>
            <a:off x="2678113" y="1739900"/>
            <a:ext cx="53451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indent="28892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zh-CN" altLang="en-GB" sz="2800" dirty="0">
                <a:solidFill>
                  <a:srgbClr val="0000FF"/>
                </a:solidFill>
                <a:latin typeface="宋体" panose="02010600030101010101" pitchFamily="2" charset="-122"/>
              </a:rPr>
              <a:t>确定粒子的</a:t>
            </a:r>
            <a:r>
              <a:rPr kumimoji="1" lang="zh-CN" altLang="en-US" sz="2800" dirty="0">
                <a:solidFill>
                  <a:srgbClr val="0000FF"/>
                </a:solidFill>
                <a:latin typeface="宋体" panose="02010600030101010101" pitchFamily="2" charset="-122"/>
              </a:rPr>
              <a:t>哈密顿量；</a:t>
            </a:r>
          </a:p>
        </p:txBody>
      </p:sp>
      <p:sp>
        <p:nvSpPr>
          <p:cNvPr id="4" name="Rectangle 4"/>
          <p:cNvSpPr>
            <a:spLocks noChangeArrowheads="1"/>
          </p:cNvSpPr>
          <p:nvPr/>
        </p:nvSpPr>
        <p:spPr bwMode="auto">
          <a:xfrm>
            <a:off x="2665414" y="2349500"/>
            <a:ext cx="6815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indent="28892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zh-CN" altLang="en-GB" sz="2800">
                <a:solidFill>
                  <a:srgbClr val="009900"/>
                </a:solidFill>
                <a:latin typeface="宋体" panose="02010600030101010101" pitchFamily="2" charset="-122"/>
              </a:rPr>
              <a:t>在全空间写出粒子的能量本征方程；</a:t>
            </a:r>
            <a:endParaRPr kumimoji="1" lang="zh-CN" altLang="en-US" sz="2800">
              <a:solidFill>
                <a:srgbClr val="009900"/>
              </a:solidFill>
              <a:latin typeface="宋体" panose="02010600030101010101" pitchFamily="2" charset="-122"/>
            </a:endParaRPr>
          </a:p>
        </p:txBody>
      </p:sp>
      <p:sp>
        <p:nvSpPr>
          <p:cNvPr id="5" name="Rectangle 5"/>
          <p:cNvSpPr>
            <a:spLocks noChangeArrowheads="1"/>
          </p:cNvSpPr>
          <p:nvPr/>
        </p:nvSpPr>
        <p:spPr bwMode="auto">
          <a:xfrm>
            <a:off x="2663826" y="2922590"/>
            <a:ext cx="735171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287338" indent="-287338"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zh-CN" altLang="en-GB" sz="2800" dirty="0">
                <a:solidFill>
                  <a:srgbClr val="C00000"/>
                </a:solidFill>
                <a:latin typeface="宋体" panose="02010600030101010101" pitchFamily="2" charset="-122"/>
              </a:rPr>
              <a:t>利用波函数的自然条件确定能量本征值和波函数。</a:t>
            </a:r>
            <a:endParaRPr kumimoji="1" lang="zh-CN" altLang="en-US" sz="2800" dirty="0">
              <a:solidFill>
                <a:srgbClr val="C00000"/>
              </a:solidFill>
              <a:latin typeface="宋体" panose="02010600030101010101" pitchFamily="2" charset="-122"/>
            </a:endParaRPr>
          </a:p>
        </p:txBody>
      </p:sp>
      <p:sp>
        <p:nvSpPr>
          <p:cNvPr id="6" name="Rectangle 6"/>
          <p:cNvSpPr>
            <a:spLocks noChangeArrowheads="1"/>
          </p:cNvSpPr>
          <p:nvPr/>
        </p:nvSpPr>
        <p:spPr bwMode="auto">
          <a:xfrm>
            <a:off x="2982913" y="1203325"/>
            <a:ext cx="2978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800">
                <a:solidFill>
                  <a:srgbClr val="C00000"/>
                </a:solidFill>
                <a:latin typeface="宋体" panose="02010600030101010101" pitchFamily="2" charset="-122"/>
              </a:rPr>
              <a:t>步骤：</a:t>
            </a:r>
            <a:endParaRPr kumimoji="1" lang="zh-CN" altLang="en-US" sz="2800">
              <a:solidFill>
                <a:srgbClr val="C00000"/>
              </a:solidFill>
              <a:latin typeface="宋体" panose="02010600030101010101" pitchFamily="2" charset="-122"/>
            </a:endParaRPr>
          </a:p>
        </p:txBody>
      </p:sp>
      <p:sp>
        <p:nvSpPr>
          <p:cNvPr id="7" name="Rectangle 7"/>
          <p:cNvSpPr>
            <a:spLocks noChangeArrowheads="1"/>
          </p:cNvSpPr>
          <p:nvPr/>
        </p:nvSpPr>
        <p:spPr bwMode="auto">
          <a:xfrm>
            <a:off x="2930525" y="4121150"/>
            <a:ext cx="2978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GB" sz="2800">
                <a:solidFill>
                  <a:srgbClr val="FF00FF"/>
                </a:solidFill>
                <a:latin typeface="宋体" panose="02010600030101010101" pitchFamily="2" charset="-122"/>
              </a:rPr>
              <a:t>处理的问题：</a:t>
            </a:r>
            <a:endParaRPr kumimoji="1" lang="zh-CN" altLang="en-US" sz="2800">
              <a:solidFill>
                <a:srgbClr val="FF00FF"/>
              </a:solidFill>
              <a:latin typeface="宋体" panose="02010600030101010101" pitchFamily="2" charset="-122"/>
            </a:endParaRPr>
          </a:p>
        </p:txBody>
      </p:sp>
      <p:sp>
        <p:nvSpPr>
          <p:cNvPr id="8" name="Rectangle 8"/>
          <p:cNvSpPr>
            <a:spLocks noChangeArrowheads="1"/>
          </p:cNvSpPr>
          <p:nvPr/>
        </p:nvSpPr>
        <p:spPr bwMode="auto">
          <a:xfrm>
            <a:off x="2643189" y="4765675"/>
            <a:ext cx="7710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indent="28892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zh-CN" altLang="en-GB" sz="2800" dirty="0">
                <a:solidFill>
                  <a:srgbClr val="0000FF"/>
                </a:solidFill>
                <a:latin typeface="宋体" panose="02010600030101010101" pitchFamily="2" charset="-122"/>
              </a:rPr>
              <a:t>势阱中的粒子</a:t>
            </a:r>
            <a:r>
              <a:rPr kumimoji="1" lang="zh-CN" altLang="en-GB" sz="2800" dirty="0">
                <a:solidFill>
                  <a:srgbClr val="0000FF"/>
                </a:solidFill>
              </a:rPr>
              <a:t>——</a:t>
            </a:r>
            <a:r>
              <a:rPr kumimoji="1" lang="zh-CN" altLang="en-GB" sz="2800" dirty="0">
                <a:solidFill>
                  <a:srgbClr val="0000FF"/>
                </a:solidFill>
                <a:latin typeface="宋体" panose="02010600030101010101" pitchFamily="2" charset="-122"/>
              </a:rPr>
              <a:t>粒子被束缚在某势场中；</a:t>
            </a:r>
            <a:endParaRPr kumimoji="1" lang="zh-CN" altLang="en-US" sz="2800" dirty="0">
              <a:solidFill>
                <a:srgbClr val="0000FF"/>
              </a:solidFill>
              <a:latin typeface="宋体" panose="02010600030101010101" pitchFamily="2" charset="-122"/>
            </a:endParaRPr>
          </a:p>
        </p:txBody>
      </p:sp>
      <p:sp>
        <p:nvSpPr>
          <p:cNvPr id="9" name="Rectangle 9"/>
          <p:cNvSpPr>
            <a:spLocks noChangeArrowheads="1"/>
          </p:cNvSpPr>
          <p:nvPr/>
        </p:nvSpPr>
        <p:spPr bwMode="auto">
          <a:xfrm>
            <a:off x="2635250" y="5538788"/>
            <a:ext cx="8032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indent="28892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zh-CN" altLang="en-GB" sz="2800">
                <a:solidFill>
                  <a:srgbClr val="008000"/>
                </a:solidFill>
                <a:latin typeface="宋体" panose="02010600030101010101" pitchFamily="2" charset="-122"/>
              </a:rPr>
              <a:t>势垒对粒子的散射</a:t>
            </a:r>
            <a:r>
              <a:rPr kumimoji="1" lang="zh-CN" altLang="en-GB" sz="2800">
                <a:solidFill>
                  <a:srgbClr val="008000"/>
                </a:solidFill>
              </a:rPr>
              <a:t>——</a:t>
            </a:r>
            <a:r>
              <a:rPr kumimoji="1" lang="zh-CN" altLang="en-GB" sz="2800">
                <a:solidFill>
                  <a:srgbClr val="008000"/>
                </a:solidFill>
                <a:latin typeface="宋体" panose="02010600030101010101" pitchFamily="2" charset="-122"/>
              </a:rPr>
              <a:t>自由粒子入射到某势场中。</a:t>
            </a:r>
            <a:endParaRPr kumimoji="1" lang="zh-CN" altLang="en-US" sz="2800">
              <a:solidFill>
                <a:srgbClr val="008000"/>
              </a:solidFill>
              <a:latin typeface="宋体" panose="02010600030101010101" pitchFamily="2" charset="-122"/>
            </a:endParaRPr>
          </a:p>
        </p:txBody>
      </p:sp>
    </p:spTree>
    <p:extLst>
      <p:ext uri="{BB962C8B-B14F-4D97-AF65-F5344CB8AC3E}">
        <p14:creationId xmlns:p14="http://schemas.microsoft.com/office/powerpoint/2010/main" val="361693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left)">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left)">
                                      <p:cBhvr>
                                        <p:cTn id="37" dur="5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wipe(left)">
                                      <p:cBhvr>
                                        <p:cTn id="4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P spid="4" grpId="0" build="p" autoUpdateAnimBg="0"/>
      <p:bldP spid="5" grpId="0" build="p" autoUpdateAnimBg="0"/>
      <p:bldP spid="6" grpId="0" build="p" autoUpdateAnimBg="0"/>
      <p:bldP spid="7" grpId="0" build="p" autoUpdateAnimBg="0"/>
      <p:bldP spid="8" grpId="0" build="p" autoUpdateAnimBg="0"/>
      <p:bldP spid="9"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801040" y="238402"/>
            <a:ext cx="677346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CC"/>
                </a:solidFill>
                <a:latin typeface="楷体" panose="02010609060101010101" pitchFamily="49" charset="-122"/>
                <a:ea typeface="楷体" panose="02010609060101010101" pitchFamily="49" charset="-122"/>
              </a:rPr>
              <a:t>按照经典力学：</a:t>
            </a:r>
            <a:r>
              <a:rPr kumimoji="1" lang="zh-CN" altLang="en-US" sz="2800" dirty="0">
                <a:latin typeface="楷体" panose="02010609060101010101" pitchFamily="49" charset="-122"/>
                <a:ea typeface="楷体" panose="02010609060101010101" pitchFamily="49" charset="-122"/>
              </a:rPr>
              <a:t>如果</a:t>
            </a:r>
            <a:r>
              <a:rPr kumimoji="1" lang="zh-CN" altLang="en-US" sz="2800" dirty="0">
                <a:solidFill>
                  <a:srgbClr val="009900"/>
                </a:solidFill>
                <a:latin typeface="楷体" panose="02010609060101010101" pitchFamily="49" charset="-122"/>
                <a:ea typeface="楷体" panose="02010609060101010101" pitchFamily="49" charset="-122"/>
              </a:rPr>
              <a:t>一个经典粒子的能量满足</a:t>
            </a:r>
            <a:r>
              <a:rPr kumimoji="1" lang="en-US" altLang="zh-CN" sz="2800" i="1" dirty="0">
                <a:solidFill>
                  <a:srgbClr val="FF0066"/>
                </a:solidFill>
                <a:ea typeface="楷体" panose="02010609060101010101" pitchFamily="49" charset="-122"/>
                <a:cs typeface="Times New Roman" panose="02020603050405020304" pitchFamily="18" charset="0"/>
              </a:rPr>
              <a:t>E</a:t>
            </a:r>
            <a:r>
              <a:rPr kumimoji="1" lang="en-US" altLang="zh-CN" sz="2800" dirty="0">
                <a:solidFill>
                  <a:srgbClr val="FF0066"/>
                </a:solidFill>
                <a:ea typeface="楷体" panose="02010609060101010101" pitchFamily="49" charset="-122"/>
                <a:cs typeface="Times New Roman" panose="02020603050405020304" pitchFamily="18" charset="0"/>
              </a:rPr>
              <a:t>&lt;</a:t>
            </a:r>
            <a:r>
              <a:rPr kumimoji="1" lang="en-US" altLang="zh-CN" sz="2800" i="1" dirty="0">
                <a:solidFill>
                  <a:srgbClr val="FF0066"/>
                </a:solidFill>
                <a:ea typeface="楷体" panose="02010609060101010101" pitchFamily="49" charset="-122"/>
                <a:cs typeface="Times New Roman" panose="02020603050405020304" pitchFamily="18" charset="0"/>
              </a:rPr>
              <a:t>U</a:t>
            </a:r>
            <a:r>
              <a:rPr kumimoji="1" lang="zh-CN" altLang="en-US" sz="2800" dirty="0">
                <a:solidFill>
                  <a:srgbClr val="009900"/>
                </a:solidFill>
                <a:latin typeface="楷体" panose="02010609060101010101" pitchFamily="49" charset="-122"/>
                <a:ea typeface="楷体" panose="02010609060101010101" pitchFamily="49" charset="-122"/>
              </a:rPr>
              <a:t>，那么它不可能</a:t>
            </a:r>
            <a:r>
              <a:rPr kumimoji="1" lang="zh-CN" altLang="en-GB" sz="2800" dirty="0">
                <a:solidFill>
                  <a:srgbClr val="009900"/>
                </a:solidFill>
                <a:latin typeface="楷体" panose="02010609060101010101" pitchFamily="49" charset="-122"/>
                <a:ea typeface="楷体" panose="02010609060101010101" pitchFamily="49" charset="-122"/>
              </a:rPr>
              <a:t>进入</a:t>
            </a:r>
            <a:r>
              <a:rPr kumimoji="1" lang="zh-CN" altLang="en-US" sz="2800" dirty="0">
                <a:solidFill>
                  <a:srgbClr val="009900"/>
                </a:solidFill>
                <a:latin typeface="楷体" panose="02010609060101010101" pitchFamily="49" charset="-122"/>
                <a:ea typeface="楷体" panose="02010609060101010101" pitchFamily="49" charset="-122"/>
              </a:rPr>
              <a:t>该区域。</a:t>
            </a:r>
            <a:endParaRPr lang="zh-CN" altLang="en-US" sz="2800" dirty="0">
              <a:solidFill>
                <a:srgbClr val="009900"/>
              </a:solidFill>
              <a:latin typeface="楷体" panose="02010609060101010101" pitchFamily="49" charset="-122"/>
              <a:ea typeface="楷体" panose="02010609060101010101" pitchFamily="49" charset="-122"/>
            </a:endParaRPr>
          </a:p>
        </p:txBody>
      </p:sp>
      <p:sp>
        <p:nvSpPr>
          <p:cNvPr id="3" name="Line 12"/>
          <p:cNvSpPr>
            <a:spLocks noChangeShapeType="1"/>
          </p:cNvSpPr>
          <p:nvPr/>
        </p:nvSpPr>
        <p:spPr bwMode="auto">
          <a:xfrm flipH="1" flipV="1">
            <a:off x="9057245" y="2407517"/>
            <a:ext cx="604278" cy="948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nvGrpSpPr>
          <p:cNvPr id="4" name="Group 13"/>
          <p:cNvGrpSpPr>
            <a:grpSpLocks/>
          </p:cNvGrpSpPr>
          <p:nvPr/>
        </p:nvGrpSpPr>
        <p:grpSpPr bwMode="auto">
          <a:xfrm>
            <a:off x="8186682" y="1783926"/>
            <a:ext cx="1524000" cy="708025"/>
            <a:chOff x="3552" y="1836"/>
            <a:chExt cx="960" cy="446"/>
          </a:xfrm>
        </p:grpSpPr>
        <p:grpSp>
          <p:nvGrpSpPr>
            <p:cNvPr id="5" name="Group 14"/>
            <p:cNvGrpSpPr>
              <a:grpSpLocks/>
            </p:cNvGrpSpPr>
            <p:nvPr/>
          </p:nvGrpSpPr>
          <p:grpSpPr bwMode="auto">
            <a:xfrm>
              <a:off x="3552" y="2107"/>
              <a:ext cx="548" cy="175"/>
              <a:chOff x="3528" y="2155"/>
              <a:chExt cx="548" cy="175"/>
            </a:xfrm>
          </p:grpSpPr>
          <p:sp>
            <p:nvSpPr>
              <p:cNvPr id="8" name="Oval 15"/>
              <p:cNvSpPr>
                <a:spLocks noChangeArrowheads="1"/>
              </p:cNvSpPr>
              <p:nvPr/>
            </p:nvSpPr>
            <p:spPr bwMode="auto">
              <a:xfrm>
                <a:off x="3528" y="2155"/>
                <a:ext cx="154" cy="175"/>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Line 16"/>
              <p:cNvSpPr>
                <a:spLocks noChangeShapeType="1"/>
              </p:cNvSpPr>
              <p:nvPr/>
            </p:nvSpPr>
            <p:spPr bwMode="auto">
              <a:xfrm flipV="1">
                <a:off x="3708" y="2203"/>
                <a:ext cx="368" cy="1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6"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E&lt;U</a:t>
              </a:r>
              <a:r>
                <a:rPr kumimoji="1" lang="en-GB" altLang="zh-CN" sz="2600" baseline="-25000" dirty="0">
                  <a:solidFill>
                    <a:srgbClr val="009900"/>
                  </a:solidFill>
                </a:rPr>
                <a:t>0</a:t>
              </a:r>
              <a:endParaRPr kumimoji="1" lang="en-US" altLang="zh-CN" sz="2600" dirty="0">
                <a:solidFill>
                  <a:srgbClr val="009900"/>
                </a:solidFill>
              </a:endParaRPr>
            </a:p>
          </p:txBody>
        </p:sp>
      </p:grpSp>
      <p:grpSp>
        <p:nvGrpSpPr>
          <p:cNvPr id="10" name="Group 19"/>
          <p:cNvGrpSpPr>
            <a:grpSpLocks/>
          </p:cNvGrpSpPr>
          <p:nvPr/>
        </p:nvGrpSpPr>
        <p:grpSpPr bwMode="auto">
          <a:xfrm>
            <a:off x="8316912" y="1140656"/>
            <a:ext cx="3394075" cy="2328863"/>
            <a:chOff x="3821" y="816"/>
            <a:chExt cx="2138" cy="1467"/>
          </a:xfrm>
        </p:grpSpPr>
        <p:grpSp>
          <p:nvGrpSpPr>
            <p:cNvPr id="11" name="Group 20"/>
            <p:cNvGrpSpPr>
              <a:grpSpLocks/>
            </p:cNvGrpSpPr>
            <p:nvPr/>
          </p:nvGrpSpPr>
          <p:grpSpPr bwMode="auto">
            <a:xfrm>
              <a:off x="3821" y="816"/>
              <a:ext cx="2138" cy="1323"/>
              <a:chOff x="3629" y="1428"/>
              <a:chExt cx="2138" cy="1323"/>
            </a:xfrm>
          </p:grpSpPr>
          <p:cxnSp>
            <p:nvCxnSpPr>
              <p:cNvPr id="13"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14"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17" name="Rectangle 25"/>
              <p:cNvSpPr>
                <a:spLocks noChangeArrowheads="1"/>
              </p:cNvSpPr>
              <p:nvPr/>
            </p:nvSpPr>
            <p:spPr bwMode="auto">
              <a:xfrm>
                <a:off x="5462" y="244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18"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19" name="Rectangle 27"/>
              <p:cNvSpPr>
                <a:spLocks noChangeArrowheads="1"/>
              </p:cNvSpPr>
              <p:nvPr/>
            </p:nvSpPr>
            <p:spPr bwMode="auto">
              <a:xfrm>
                <a:off x="3629" y="2331"/>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12" name="Rectangle 28"/>
            <p:cNvSpPr>
              <a:spLocks noChangeArrowheads="1"/>
            </p:cNvSpPr>
            <p:nvPr/>
          </p:nvSpPr>
          <p:spPr bwMode="auto">
            <a:xfrm>
              <a:off x="4545" y="1975"/>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sp>
        <p:nvSpPr>
          <p:cNvPr id="20" name="Oval 15"/>
          <p:cNvSpPr>
            <a:spLocks noChangeArrowheads="1"/>
          </p:cNvSpPr>
          <p:nvPr/>
        </p:nvSpPr>
        <p:spPr bwMode="auto">
          <a:xfrm>
            <a:off x="9729553" y="1783927"/>
            <a:ext cx="1343258" cy="107351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矩形 20"/>
          <p:cNvSpPr/>
          <p:nvPr/>
        </p:nvSpPr>
        <p:spPr>
          <a:xfrm>
            <a:off x="9752278" y="1895826"/>
            <a:ext cx="1175806" cy="923330"/>
          </a:xfrm>
          <a:prstGeom prst="rect">
            <a:avLst/>
          </a:prstGeom>
        </p:spPr>
        <p:txBody>
          <a:bodyPr wrap="square">
            <a:spAutoFit/>
          </a:bodyPr>
          <a:lstStyle/>
          <a:p>
            <a:r>
              <a:rPr kumimoji="1" lang="zh-CN" altLang="en-US" b="1" dirty="0">
                <a:solidFill>
                  <a:srgbClr val="FFFF00"/>
                </a:solidFill>
              </a:rPr>
              <a:t>经典粒子禁止</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
        <p:nvSpPr>
          <p:cNvPr id="22" name="Text Box 2"/>
          <p:cNvSpPr txBox="1">
            <a:spLocks noChangeArrowheads="1"/>
          </p:cNvSpPr>
          <p:nvPr/>
        </p:nvSpPr>
        <p:spPr bwMode="auto">
          <a:xfrm>
            <a:off x="1052831" y="1247282"/>
            <a:ext cx="5395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00"/>
                </a:solidFill>
              </a:rPr>
              <a:t>按照量子力学：</a:t>
            </a:r>
            <a:r>
              <a:rPr kumimoji="1" lang="zh-CN" altLang="en-US" sz="2800" dirty="0">
                <a:solidFill>
                  <a:srgbClr val="0070C0"/>
                </a:solidFill>
              </a:rPr>
              <a:t>当</a:t>
            </a:r>
            <a:r>
              <a:rPr kumimoji="1" lang="en-US" altLang="zh-CN" sz="2800" b="0" i="1" dirty="0">
                <a:solidFill>
                  <a:srgbClr val="0070C0"/>
                </a:solidFill>
              </a:rPr>
              <a:t>E</a:t>
            </a:r>
            <a:r>
              <a:rPr kumimoji="1" lang="zh-CN" altLang="en-US" sz="2800" b="0" i="1" dirty="0">
                <a:solidFill>
                  <a:srgbClr val="0070C0"/>
                </a:solidFill>
              </a:rPr>
              <a:t>＜</a:t>
            </a:r>
            <a:r>
              <a:rPr kumimoji="1" lang="en-US" altLang="zh-CN" sz="2800" b="0" i="1" dirty="0">
                <a:solidFill>
                  <a:srgbClr val="0070C0"/>
                </a:solidFill>
              </a:rPr>
              <a:t>U</a:t>
            </a:r>
            <a:r>
              <a:rPr kumimoji="1" lang="en-US" altLang="zh-CN" sz="2800" baseline="-25000" dirty="0">
                <a:solidFill>
                  <a:srgbClr val="0070C0"/>
                </a:solidFill>
              </a:rPr>
              <a:t>0</a:t>
            </a:r>
            <a:r>
              <a:rPr kumimoji="1" lang="zh-CN" altLang="en-US" sz="2800" dirty="0">
                <a:solidFill>
                  <a:srgbClr val="0070C0"/>
                </a:solidFill>
              </a:rPr>
              <a:t>时</a:t>
            </a:r>
            <a:endParaRPr lang="zh-CN" altLang="en-US" sz="2800" dirty="0">
              <a:solidFill>
                <a:srgbClr val="0070C0"/>
              </a:solidFill>
            </a:endParaRPr>
          </a:p>
        </p:txBody>
      </p:sp>
      <p:sp>
        <p:nvSpPr>
          <p:cNvPr id="23" name="矩形 22"/>
          <p:cNvSpPr/>
          <p:nvPr/>
        </p:nvSpPr>
        <p:spPr>
          <a:xfrm>
            <a:off x="450902" y="2087936"/>
            <a:ext cx="1603324" cy="523220"/>
          </a:xfrm>
          <a:prstGeom prst="rect">
            <a:avLst/>
          </a:prstGeom>
        </p:spPr>
        <p:txBody>
          <a:bodyPr wrap="none">
            <a:spAutoFit/>
          </a:bodyPr>
          <a:lstStyle/>
          <a:p>
            <a:r>
              <a:rPr lang="en-US" altLang="zh-CN" sz="2800" b="1" i="1" dirty="0">
                <a:solidFill>
                  <a:srgbClr val="FF0000"/>
                </a:solidFill>
                <a:latin typeface="Times New Roman" panose="02020603050405020304" pitchFamily="18" charset="0"/>
                <a:cs typeface="Times New Roman" panose="02020603050405020304" pitchFamily="18" charset="0"/>
              </a:rPr>
              <a:t>x&lt;</a:t>
            </a:r>
            <a:r>
              <a:rPr lang="en-US" altLang="zh-CN" sz="2800" b="1" dirty="0">
                <a:solidFill>
                  <a:srgbClr val="FF0000"/>
                </a:solidFill>
                <a:latin typeface="Times New Roman" panose="02020603050405020304" pitchFamily="18" charset="0"/>
                <a:cs typeface="Times New Roman" panose="02020603050405020304" pitchFamily="18" charset="0"/>
              </a:rPr>
              <a:t>0</a:t>
            </a:r>
            <a:r>
              <a:rPr lang="en-US" altLang="zh-CN" sz="2800" b="1" i="1" dirty="0">
                <a:solidFill>
                  <a:srgbClr val="FF0000"/>
                </a:solidFill>
                <a:latin typeface="Times New Roman" panose="02020603050405020304" pitchFamily="18" charset="0"/>
                <a:cs typeface="Times New Roman" panose="02020603050405020304" pitchFamily="18" charset="0"/>
              </a:rPr>
              <a:t>,U=</a:t>
            </a:r>
            <a:r>
              <a:rPr lang="en-US" altLang="zh-CN" sz="2800" b="1" dirty="0">
                <a:solidFill>
                  <a:srgbClr val="FF0000"/>
                </a:solidFill>
                <a:latin typeface="Times New Roman" panose="02020603050405020304" pitchFamily="18" charset="0"/>
                <a:cs typeface="Times New Roman" panose="02020603050405020304" pitchFamily="18" charset="0"/>
              </a:rPr>
              <a:t>0:</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24" name="Object 32"/>
          <p:cNvGraphicFramePr>
            <a:graphicFrameLocks noChangeAspect="1"/>
          </p:cNvGraphicFramePr>
          <p:nvPr>
            <p:extLst>
              <p:ext uri="{D42A27DB-BD31-4B8C-83A1-F6EECF244321}">
                <p14:modId xmlns:p14="http://schemas.microsoft.com/office/powerpoint/2010/main" val="1875341419"/>
              </p:ext>
            </p:extLst>
          </p:nvPr>
        </p:nvGraphicFramePr>
        <p:xfrm>
          <a:off x="2245741" y="1806631"/>
          <a:ext cx="3087687" cy="1009650"/>
        </p:xfrm>
        <a:graphic>
          <a:graphicData uri="http://schemas.openxmlformats.org/presentationml/2006/ole">
            <mc:AlternateContent xmlns:mc="http://schemas.openxmlformats.org/markup-compatibility/2006">
              <mc:Choice xmlns:v="urn:schemas-microsoft-com:vml" Requires="v">
                <p:oleObj spid="_x0000_s393320" name="Equation" r:id="rId3" imgW="939600" imgH="419040" progId="Equation.DSMT4">
                  <p:embed/>
                </p:oleObj>
              </mc:Choice>
              <mc:Fallback>
                <p:oleObj name="Equation" r:id="rId3" imgW="939600" imgH="419040" progId="Equation.DSMT4">
                  <p:embed/>
                  <p:pic>
                    <p:nvPicPr>
                      <p:cNvPr id="24" name="Object 32"/>
                      <p:cNvPicPr>
                        <a:picLocks noChangeAspect="1" noChangeArrowheads="1"/>
                      </p:cNvPicPr>
                      <p:nvPr/>
                    </p:nvPicPr>
                    <p:blipFill>
                      <a:blip r:embed="rId4"/>
                      <a:srcRect/>
                      <a:stretch>
                        <a:fillRect/>
                      </a:stretch>
                    </p:blipFill>
                    <p:spPr bwMode="auto">
                      <a:xfrm>
                        <a:off x="2245741" y="1806631"/>
                        <a:ext cx="3087687" cy="1009650"/>
                      </a:xfrm>
                      <a:prstGeom prst="rect">
                        <a:avLst/>
                      </a:prstGeom>
                      <a:noFill/>
                      <a:ln>
                        <a:noFill/>
                      </a:ln>
                      <a:extLst/>
                    </p:spPr>
                  </p:pic>
                </p:oleObj>
              </mc:Fallback>
            </mc:AlternateContent>
          </a:graphicData>
        </a:graphic>
      </p:graphicFrame>
      <p:graphicFrame>
        <p:nvGraphicFramePr>
          <p:cNvPr id="25" name="Object 2"/>
          <p:cNvGraphicFramePr>
            <a:graphicFrameLocks noChangeAspect="1"/>
          </p:cNvGraphicFramePr>
          <p:nvPr>
            <p:extLst>
              <p:ext uri="{D42A27DB-BD31-4B8C-83A1-F6EECF244321}">
                <p14:modId xmlns:p14="http://schemas.microsoft.com/office/powerpoint/2010/main" val="2219713468"/>
              </p:ext>
            </p:extLst>
          </p:nvPr>
        </p:nvGraphicFramePr>
        <p:xfrm>
          <a:off x="5530850" y="1735138"/>
          <a:ext cx="2228850" cy="1027112"/>
        </p:xfrm>
        <a:graphic>
          <a:graphicData uri="http://schemas.openxmlformats.org/presentationml/2006/ole">
            <mc:AlternateContent xmlns:mc="http://schemas.openxmlformats.org/markup-compatibility/2006">
              <mc:Choice xmlns:v="urn:schemas-microsoft-com:vml" Requires="v">
                <p:oleObj spid="_x0000_s393321" name="Equation" r:id="rId5" imgW="965160" imgH="444240" progId="Equation.DSMT4">
                  <p:embed/>
                </p:oleObj>
              </mc:Choice>
              <mc:Fallback>
                <p:oleObj name="Equation" r:id="rId5" imgW="965160" imgH="444240" progId="Equation.DSMT4">
                  <p:embed/>
                  <p:pic>
                    <p:nvPicPr>
                      <p:cNvPr id="25" name="Object 2"/>
                      <p:cNvPicPr>
                        <a:picLocks noChangeAspect="1" noChangeArrowheads="1"/>
                      </p:cNvPicPr>
                      <p:nvPr/>
                    </p:nvPicPr>
                    <p:blipFill>
                      <a:blip r:embed="rId6"/>
                      <a:srcRect/>
                      <a:stretch>
                        <a:fillRect/>
                      </a:stretch>
                    </p:blipFill>
                    <p:spPr bwMode="auto">
                      <a:xfrm>
                        <a:off x="5530850" y="1735138"/>
                        <a:ext cx="2228850" cy="1027112"/>
                      </a:xfrm>
                      <a:prstGeom prst="rect">
                        <a:avLst/>
                      </a:prstGeom>
                      <a:noFill/>
                      <a:ln>
                        <a:noFill/>
                      </a:ln>
                      <a:effectLst/>
                      <a:extLst/>
                    </p:spPr>
                  </p:pic>
                </p:oleObj>
              </mc:Fallback>
            </mc:AlternateContent>
          </a:graphicData>
        </a:graphic>
      </p:graphicFrame>
      <p:sp>
        <p:nvSpPr>
          <p:cNvPr id="26" name="Rectangle 3"/>
          <p:cNvSpPr>
            <a:spLocks noChangeArrowheads="1"/>
          </p:cNvSpPr>
          <p:nvPr/>
        </p:nvSpPr>
        <p:spPr bwMode="auto">
          <a:xfrm>
            <a:off x="491753" y="2936212"/>
            <a:ext cx="244739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dirty="0">
                <a:solidFill>
                  <a:srgbClr val="0000FF"/>
                </a:solidFill>
              </a:rPr>
              <a:t> </a:t>
            </a:r>
            <a:r>
              <a:rPr kumimoji="1" lang="zh-CN" altLang="en-US" sz="2800" dirty="0">
                <a:solidFill>
                  <a:srgbClr val="0000FF"/>
                </a:solidFill>
              </a:rPr>
              <a:t>波函数</a:t>
            </a:r>
            <a:r>
              <a:rPr kumimoji="1" lang="en-US" altLang="zh-CN" sz="2800" dirty="0">
                <a:solidFill>
                  <a:srgbClr val="0000FF"/>
                </a:solidFill>
              </a:rPr>
              <a:t>(</a:t>
            </a:r>
            <a:r>
              <a:rPr kumimoji="1" lang="zh-CN" altLang="en-US" sz="2800" dirty="0">
                <a:solidFill>
                  <a:srgbClr val="0000FF"/>
                </a:solidFill>
              </a:rPr>
              <a:t>通解</a:t>
            </a:r>
            <a:r>
              <a:rPr kumimoji="1" lang="en-US" altLang="zh-CN" sz="2800" dirty="0">
                <a:solidFill>
                  <a:srgbClr val="0000FF"/>
                </a:solidFill>
              </a:rPr>
              <a:t>)</a:t>
            </a:r>
            <a:endParaRPr kumimoji="1" lang="zh-CN" altLang="en-US" sz="2800" dirty="0">
              <a:solidFill>
                <a:srgbClr val="0000FF"/>
              </a:solidFill>
            </a:endParaRPr>
          </a:p>
        </p:txBody>
      </p:sp>
      <p:graphicFrame>
        <p:nvGraphicFramePr>
          <p:cNvPr id="27" name="Object 4"/>
          <p:cNvGraphicFramePr>
            <a:graphicFrameLocks noChangeAspect="1"/>
          </p:cNvGraphicFramePr>
          <p:nvPr>
            <p:extLst>
              <p:ext uri="{D42A27DB-BD31-4B8C-83A1-F6EECF244321}">
                <p14:modId xmlns:p14="http://schemas.microsoft.com/office/powerpoint/2010/main" val="922899475"/>
              </p:ext>
            </p:extLst>
          </p:nvPr>
        </p:nvGraphicFramePr>
        <p:xfrm>
          <a:off x="2909614" y="2834156"/>
          <a:ext cx="4987925" cy="614362"/>
        </p:xfrm>
        <a:graphic>
          <a:graphicData uri="http://schemas.openxmlformats.org/presentationml/2006/ole">
            <mc:AlternateContent xmlns:mc="http://schemas.openxmlformats.org/markup-compatibility/2006">
              <mc:Choice xmlns:v="urn:schemas-microsoft-com:vml" Requires="v">
                <p:oleObj spid="_x0000_s393322" name="公式" r:id="rId7" imgW="1447560" imgH="228600" progId="Equation.3">
                  <p:embed/>
                </p:oleObj>
              </mc:Choice>
              <mc:Fallback>
                <p:oleObj name="公式" r:id="rId7" imgW="1447560" imgH="228600" progId="Equation.3">
                  <p:embed/>
                  <p:pic>
                    <p:nvPicPr>
                      <p:cNvPr id="27" name="Object 4"/>
                      <p:cNvPicPr>
                        <a:picLocks noChangeAspect="1" noChangeArrowheads="1"/>
                      </p:cNvPicPr>
                      <p:nvPr/>
                    </p:nvPicPr>
                    <p:blipFill>
                      <a:blip r:embed="rId8"/>
                      <a:srcRect/>
                      <a:stretch>
                        <a:fillRect/>
                      </a:stretch>
                    </p:blipFill>
                    <p:spPr bwMode="auto">
                      <a:xfrm>
                        <a:off x="2909614" y="2834156"/>
                        <a:ext cx="4987925" cy="614362"/>
                      </a:xfrm>
                      <a:prstGeom prst="rect">
                        <a:avLst/>
                      </a:prstGeom>
                      <a:noFill/>
                      <a:ln>
                        <a:noFill/>
                      </a:ln>
                      <a:extLst/>
                    </p:spPr>
                  </p:pic>
                </p:oleObj>
              </mc:Fallback>
            </mc:AlternateContent>
          </a:graphicData>
        </a:graphic>
      </p:graphicFrame>
      <p:graphicFrame>
        <p:nvGraphicFramePr>
          <p:cNvPr id="39" name="Object 28"/>
          <p:cNvGraphicFramePr>
            <a:graphicFrameLocks noChangeAspect="1"/>
          </p:cNvGraphicFramePr>
          <p:nvPr>
            <p:extLst>
              <p:ext uri="{D42A27DB-BD31-4B8C-83A1-F6EECF244321}">
                <p14:modId xmlns:p14="http://schemas.microsoft.com/office/powerpoint/2010/main" val="2810859141"/>
              </p:ext>
            </p:extLst>
          </p:nvPr>
        </p:nvGraphicFramePr>
        <p:xfrm>
          <a:off x="7779364" y="178547"/>
          <a:ext cx="3709315" cy="968459"/>
        </p:xfrm>
        <a:graphic>
          <a:graphicData uri="http://schemas.openxmlformats.org/presentationml/2006/ole">
            <mc:AlternateContent xmlns:mc="http://schemas.openxmlformats.org/markup-compatibility/2006">
              <mc:Choice xmlns:v="urn:schemas-microsoft-com:vml" Requires="v">
                <p:oleObj spid="_x0000_s393323" name="Equation" r:id="rId9" imgW="1892160" imgH="482400" progId="Equation.DSMT4">
                  <p:embed/>
                </p:oleObj>
              </mc:Choice>
              <mc:Fallback>
                <p:oleObj name="Equation" r:id="rId9" imgW="1892160" imgH="482400" progId="Equation.DSMT4">
                  <p:embed/>
                  <p:pic>
                    <p:nvPicPr>
                      <p:cNvPr id="39" name="Object 28"/>
                      <p:cNvPicPr>
                        <a:picLocks noChangeAspect="1" noChangeArrowheads="1"/>
                      </p:cNvPicPr>
                      <p:nvPr/>
                    </p:nvPicPr>
                    <p:blipFill>
                      <a:blip r:embed="rId10"/>
                      <a:srcRect/>
                      <a:stretch>
                        <a:fillRect/>
                      </a:stretch>
                    </p:blipFill>
                    <p:spPr bwMode="auto">
                      <a:xfrm>
                        <a:off x="7779364" y="178547"/>
                        <a:ext cx="3709315" cy="968459"/>
                      </a:xfrm>
                      <a:prstGeom prst="rect">
                        <a:avLst/>
                      </a:prstGeom>
                      <a:solidFill>
                        <a:srgbClr val="FFFF00"/>
                      </a:solidFill>
                      <a:ln>
                        <a:noFill/>
                      </a:ln>
                      <a:effectLst/>
                      <a:extLst/>
                    </p:spPr>
                  </p:pic>
                </p:oleObj>
              </mc:Fallback>
            </mc:AlternateContent>
          </a:graphicData>
        </a:graphic>
      </p:graphicFrame>
      <p:sp>
        <p:nvSpPr>
          <p:cNvPr id="40" name="矩形 39"/>
          <p:cNvSpPr/>
          <p:nvPr/>
        </p:nvSpPr>
        <p:spPr>
          <a:xfrm>
            <a:off x="859727" y="4258114"/>
            <a:ext cx="6161964" cy="954107"/>
          </a:xfrm>
          <a:prstGeom prst="rect">
            <a:avLst/>
          </a:prstGeom>
        </p:spPr>
        <p:txBody>
          <a:bodyPr wrap="square">
            <a:spAutoFit/>
          </a:bodyPr>
          <a:lstStyle/>
          <a:p>
            <a:pPr>
              <a:spcBef>
                <a:spcPct val="50000"/>
              </a:spcBef>
            </a:pPr>
            <a:r>
              <a:rPr lang="zh-CN" altLang="zh-CN" sz="2800" b="1" dirty="0">
                <a:solidFill>
                  <a:srgbClr val="009900"/>
                </a:solidFill>
                <a:latin typeface="Century Schoolbook" panose="02040604050505020304" pitchFamily="18" charset="0"/>
              </a:rPr>
              <a:t>一个频率为</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9900"/>
                </a:solidFill>
                <a:latin typeface="Century Schoolbook" panose="02040604050505020304" pitchFamily="18" charset="0"/>
              </a:rPr>
              <a:t>、波长为</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9900"/>
                </a:solidFill>
                <a:latin typeface="Century Schoolbook" panose="02040604050505020304" pitchFamily="18" charset="0"/>
                <a:sym typeface="Symbol" panose="05050102010706020507" pitchFamily="18" charset="2"/>
              </a:rPr>
              <a:t>沿</a:t>
            </a:r>
            <a:r>
              <a:rPr lang="zh-CN" altLang="zh-CN" sz="2800" b="1" dirty="0">
                <a:solidFill>
                  <a:srgbClr val="FF0000"/>
                </a:solidFill>
                <a:latin typeface="Century Schoolbook" panose="02040604050505020304" pitchFamily="18" charset="0"/>
                <a:sym typeface="Symbol" panose="05050102010706020507" pitchFamily="18" charset="2"/>
              </a:rPr>
              <a:t>x</a:t>
            </a:r>
            <a:r>
              <a:rPr lang="zh-CN" altLang="zh-CN" sz="2800" b="1" dirty="0">
                <a:solidFill>
                  <a:srgbClr val="009900"/>
                </a:solidFill>
                <a:latin typeface="Century Schoolbook" panose="02040604050505020304" pitchFamily="18" charset="0"/>
                <a:sym typeface="Symbol" panose="05050102010706020507" pitchFamily="18" charset="2"/>
              </a:rPr>
              <a:t>方向传播的单色平面波的表达式为：</a:t>
            </a:r>
            <a:endParaRPr lang="zh-CN" altLang="zh-CN" sz="2800" b="1" dirty="0">
              <a:solidFill>
                <a:srgbClr val="009900"/>
              </a:solidFill>
              <a:latin typeface="Century Schoolbook" panose="02040604050505020304" pitchFamily="18" charset="0"/>
            </a:endParaRPr>
          </a:p>
        </p:txBody>
      </p:sp>
      <p:graphicFrame>
        <p:nvGraphicFramePr>
          <p:cNvPr id="41" name="Object 7"/>
          <p:cNvGraphicFramePr>
            <a:graphicFrameLocks noChangeAspect="1"/>
          </p:cNvGraphicFramePr>
          <p:nvPr>
            <p:extLst>
              <p:ext uri="{D42A27DB-BD31-4B8C-83A1-F6EECF244321}">
                <p14:modId xmlns:p14="http://schemas.microsoft.com/office/powerpoint/2010/main" val="4128721708"/>
              </p:ext>
            </p:extLst>
          </p:nvPr>
        </p:nvGraphicFramePr>
        <p:xfrm>
          <a:off x="4631042" y="4627110"/>
          <a:ext cx="3461071" cy="883648"/>
        </p:xfrm>
        <a:graphic>
          <a:graphicData uri="http://schemas.openxmlformats.org/presentationml/2006/ole">
            <mc:AlternateContent xmlns:mc="http://schemas.openxmlformats.org/markup-compatibility/2006">
              <mc:Choice xmlns:v="urn:schemas-microsoft-com:vml" Requires="v">
                <p:oleObj spid="_x0000_s393324" name="公式" r:id="rId11" imgW="1346040" imgH="342720" progId="Equation.3">
                  <p:embed/>
                </p:oleObj>
              </mc:Choice>
              <mc:Fallback>
                <p:oleObj name="公式" r:id="rId11" imgW="1346040" imgH="342720" progId="Equation.3">
                  <p:embed/>
                  <p:pic>
                    <p:nvPicPr>
                      <p:cNvPr id="36" name="Object 7"/>
                      <p:cNvPicPr>
                        <a:picLocks noChangeAspect="1" noChangeArrowheads="1"/>
                      </p:cNvPicPr>
                      <p:nvPr/>
                    </p:nvPicPr>
                    <p:blipFill>
                      <a:blip r:embed="rId12"/>
                      <a:srcRect/>
                      <a:stretch>
                        <a:fillRect/>
                      </a:stretch>
                    </p:blipFill>
                    <p:spPr bwMode="auto">
                      <a:xfrm>
                        <a:off x="4631042" y="4627110"/>
                        <a:ext cx="3461071" cy="883648"/>
                      </a:xfrm>
                      <a:prstGeom prst="rect">
                        <a:avLst/>
                      </a:prstGeom>
                      <a:noFill/>
                      <a:ln>
                        <a:noFill/>
                      </a:ln>
                      <a:effectLst/>
                      <a:extLst/>
                    </p:spPr>
                  </p:pic>
                </p:oleObj>
              </mc:Fallback>
            </mc:AlternateContent>
          </a:graphicData>
        </a:graphic>
      </p:graphicFrame>
      <p:sp>
        <p:nvSpPr>
          <p:cNvPr id="42" name="矩形 41"/>
          <p:cNvSpPr/>
          <p:nvPr/>
        </p:nvSpPr>
        <p:spPr>
          <a:xfrm>
            <a:off x="833668" y="5473152"/>
            <a:ext cx="7215187" cy="1384995"/>
          </a:xfrm>
          <a:prstGeom prst="rect">
            <a:avLst/>
          </a:prstGeom>
        </p:spPr>
        <p:txBody>
          <a:bodyPr>
            <a:spAutoFit/>
          </a:bodyPr>
          <a:lstStyle/>
          <a:p>
            <a:pPr>
              <a:defRPr/>
            </a:pPr>
            <a:r>
              <a:rPr lang="zh-CN" altLang="en-US" sz="2800" b="1" kern="0" dirty="0">
                <a:solidFill>
                  <a:srgbClr val="FF0066"/>
                </a:solidFill>
              </a:rPr>
              <a:t>乘以因子              ，可知：第一个式子中的右边第一项表示沿</a:t>
            </a:r>
            <a:r>
              <a:rPr lang="zh-CN" altLang="zh-CN" sz="2800" b="1" kern="0" dirty="0"/>
              <a:t>x</a:t>
            </a:r>
            <a:r>
              <a:rPr lang="zh-CN" altLang="en-US" sz="2800" b="1" kern="0" dirty="0">
                <a:solidFill>
                  <a:srgbClr val="FF0066"/>
                </a:solidFill>
              </a:rPr>
              <a:t>方向传播的平面波，第二项为沿</a:t>
            </a:r>
            <a:r>
              <a:rPr lang="zh-CN" altLang="zh-CN" sz="2800" b="1" kern="0" dirty="0"/>
              <a:t>x</a:t>
            </a:r>
            <a:r>
              <a:rPr lang="zh-CN" altLang="en-US" sz="2800" b="1" kern="0" dirty="0">
                <a:solidFill>
                  <a:srgbClr val="FF0066"/>
                </a:solidFill>
              </a:rPr>
              <a:t>负方向传播的平面波。</a:t>
            </a:r>
          </a:p>
        </p:txBody>
      </p:sp>
      <p:graphicFrame>
        <p:nvGraphicFramePr>
          <p:cNvPr id="43" name="Object 10"/>
          <p:cNvGraphicFramePr>
            <a:graphicFrameLocks noChangeAspect="1"/>
          </p:cNvGraphicFramePr>
          <p:nvPr>
            <p:extLst>
              <p:ext uri="{D42A27DB-BD31-4B8C-83A1-F6EECF244321}">
                <p14:modId xmlns:p14="http://schemas.microsoft.com/office/powerpoint/2010/main" val="2696014573"/>
              </p:ext>
            </p:extLst>
          </p:nvPr>
        </p:nvGraphicFramePr>
        <p:xfrm>
          <a:off x="2361633" y="4976261"/>
          <a:ext cx="1143000" cy="1050925"/>
        </p:xfrm>
        <a:graphic>
          <a:graphicData uri="http://schemas.openxmlformats.org/presentationml/2006/ole">
            <mc:AlternateContent xmlns:mc="http://schemas.openxmlformats.org/markup-compatibility/2006">
              <mc:Choice xmlns:v="urn:schemas-microsoft-com:vml" Requires="v">
                <p:oleObj spid="_x0000_s393325" r:id="rId13" imgW="330200" imgH="304800" progId="Equation.3">
                  <p:embed/>
                </p:oleObj>
              </mc:Choice>
              <mc:Fallback>
                <p:oleObj r:id="rId13" imgW="330200" imgH="304800" progId="Equation.3">
                  <p:embed/>
                  <p:pic>
                    <p:nvPicPr>
                      <p:cNvPr id="38"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1633" y="4976261"/>
                        <a:ext cx="11430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AutoShape 4"/>
          <p:cNvSpPr>
            <a:spLocks noChangeArrowheads="1"/>
          </p:cNvSpPr>
          <p:nvPr/>
        </p:nvSpPr>
        <p:spPr bwMode="auto">
          <a:xfrm>
            <a:off x="2245741" y="3725938"/>
            <a:ext cx="3734130" cy="533400"/>
          </a:xfrm>
          <a:prstGeom prst="wedgeRectCallout">
            <a:avLst>
              <a:gd name="adj1" fmla="val 27971"/>
              <a:gd name="adj2" fmla="val -124191"/>
            </a:avLst>
          </a:prstGeom>
          <a:solidFill>
            <a:srgbClr val="00FFFF"/>
          </a:solidFill>
          <a:ln w="31750">
            <a:solidFill>
              <a:srgbClr val="008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方向传播的平面波</a:t>
            </a:r>
            <a:endParaRPr lang="zh-CN" altLang="en-US" i="0" dirty="0">
              <a:solidFill>
                <a:srgbClr val="FF0000"/>
              </a:solidFill>
            </a:endParaRPr>
          </a:p>
        </p:txBody>
      </p:sp>
      <p:sp>
        <p:nvSpPr>
          <p:cNvPr id="45" name="AutoShape 6"/>
          <p:cNvSpPr>
            <a:spLocks noChangeArrowheads="1"/>
          </p:cNvSpPr>
          <p:nvPr/>
        </p:nvSpPr>
        <p:spPr bwMode="auto">
          <a:xfrm>
            <a:off x="6299432" y="3641442"/>
            <a:ext cx="4101750" cy="533400"/>
          </a:xfrm>
          <a:prstGeom prst="wedgeRectCallout">
            <a:avLst>
              <a:gd name="adj1" fmla="val -33132"/>
              <a:gd name="adj2" fmla="val -117742"/>
            </a:avLst>
          </a:prstGeom>
          <a:solidFill>
            <a:srgbClr val="FFFF00"/>
          </a:solidFill>
          <a:ln w="31750">
            <a:solidFill>
              <a:srgbClr val="CC00CC"/>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负方向传播的平面波</a:t>
            </a:r>
            <a:endParaRPr lang="zh-CN" altLang="en-US" i="0" dirty="0">
              <a:solidFill>
                <a:srgbClr val="FF33CC"/>
              </a:solidFill>
            </a:endParaRPr>
          </a:p>
        </p:txBody>
      </p:sp>
      <p:grpSp>
        <p:nvGrpSpPr>
          <p:cNvPr id="46" name="Group 5"/>
          <p:cNvGrpSpPr>
            <a:grpSpLocks/>
          </p:cNvGrpSpPr>
          <p:nvPr/>
        </p:nvGrpSpPr>
        <p:grpSpPr bwMode="auto">
          <a:xfrm>
            <a:off x="8641539" y="4213211"/>
            <a:ext cx="2990447" cy="2589987"/>
            <a:chOff x="3942" y="816"/>
            <a:chExt cx="1732" cy="1442"/>
          </a:xfrm>
        </p:grpSpPr>
        <p:grpSp>
          <p:nvGrpSpPr>
            <p:cNvPr id="47" name="Group 6"/>
            <p:cNvGrpSpPr>
              <a:grpSpLocks/>
            </p:cNvGrpSpPr>
            <p:nvPr/>
          </p:nvGrpSpPr>
          <p:grpSpPr bwMode="auto">
            <a:xfrm>
              <a:off x="3942" y="816"/>
              <a:ext cx="1732" cy="1442"/>
              <a:chOff x="3750" y="1428"/>
              <a:chExt cx="1732" cy="1442"/>
            </a:xfrm>
          </p:grpSpPr>
          <p:cxnSp>
            <p:nvCxnSpPr>
              <p:cNvPr id="49" name="AutoShape 7"/>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50" name="Line 8"/>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9"/>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Rectangle 10"/>
              <p:cNvSpPr>
                <a:spLocks noChangeArrowheads="1"/>
              </p:cNvSpPr>
              <p:nvPr/>
            </p:nvSpPr>
            <p:spPr bwMode="auto">
              <a:xfrm>
                <a:off x="3900" y="1453"/>
                <a:ext cx="46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53" name="Rectangle 11"/>
              <p:cNvSpPr>
                <a:spLocks noChangeArrowheads="1"/>
              </p:cNvSpPr>
              <p:nvPr/>
            </p:nvSpPr>
            <p:spPr bwMode="auto">
              <a:xfrm>
                <a:off x="5177" y="2597"/>
                <a:ext cx="30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54" name="Rectangle 12"/>
              <p:cNvSpPr>
                <a:spLocks noChangeArrowheads="1"/>
              </p:cNvSpPr>
              <p:nvPr/>
            </p:nvSpPr>
            <p:spPr bwMode="auto">
              <a:xfrm>
                <a:off x="4620" y="1428"/>
                <a:ext cx="71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U=U</a:t>
                </a:r>
                <a:r>
                  <a:rPr kumimoji="1" lang="en-GB" altLang="zh-CN" sz="2600" baseline="-25000"/>
                  <a:t>0</a:t>
                </a:r>
                <a:endParaRPr kumimoji="1" lang="en-US" altLang="zh-CN" sz="2600"/>
              </a:p>
            </p:txBody>
          </p:sp>
          <p:sp>
            <p:nvSpPr>
              <p:cNvPr id="55" name="Rectangle 13"/>
              <p:cNvSpPr>
                <a:spLocks noChangeArrowheads="1"/>
              </p:cNvSpPr>
              <p:nvPr/>
            </p:nvSpPr>
            <p:spPr bwMode="auto">
              <a:xfrm>
                <a:off x="3792" y="2255"/>
                <a:ext cx="71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zh-CN" sz="2600" i="1"/>
              </a:p>
            </p:txBody>
          </p:sp>
        </p:grpSp>
        <p:sp>
          <p:nvSpPr>
            <p:cNvPr id="48" name="Rectangle 14"/>
            <p:cNvSpPr>
              <a:spLocks noChangeArrowheads="1"/>
            </p:cNvSpPr>
            <p:nvPr/>
          </p:nvSpPr>
          <p:spPr bwMode="auto">
            <a:xfrm>
              <a:off x="4622" y="1969"/>
              <a:ext cx="20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o</a:t>
              </a:r>
              <a:endParaRPr kumimoji="1" lang="en-US" altLang="zh-CN" sz="2600" i="1" dirty="0"/>
            </a:p>
          </p:txBody>
        </p:sp>
      </p:grpSp>
      <p:sp>
        <p:nvSpPr>
          <p:cNvPr id="68" name="Oval 15"/>
          <p:cNvSpPr>
            <a:spLocks noChangeArrowheads="1"/>
          </p:cNvSpPr>
          <p:nvPr/>
        </p:nvSpPr>
        <p:spPr bwMode="auto">
          <a:xfrm>
            <a:off x="10032112" y="5049493"/>
            <a:ext cx="1343258" cy="107351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矩形 68"/>
          <p:cNvSpPr/>
          <p:nvPr/>
        </p:nvSpPr>
        <p:spPr>
          <a:xfrm>
            <a:off x="10110862" y="5106038"/>
            <a:ext cx="1175806" cy="923330"/>
          </a:xfrm>
          <a:prstGeom prst="rect">
            <a:avLst/>
          </a:prstGeom>
        </p:spPr>
        <p:txBody>
          <a:bodyPr wrap="square">
            <a:spAutoFit/>
          </a:bodyPr>
          <a:lstStyle/>
          <a:p>
            <a:r>
              <a:rPr kumimoji="1" lang="zh-CN" altLang="en-US" b="1" dirty="0">
                <a:solidFill>
                  <a:srgbClr val="FFFF00"/>
                </a:solidFill>
              </a:rPr>
              <a:t>经典粒子禁止</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grpSp>
        <p:nvGrpSpPr>
          <p:cNvPr id="70" name="Group 15"/>
          <p:cNvGrpSpPr>
            <a:grpSpLocks/>
          </p:cNvGrpSpPr>
          <p:nvPr/>
        </p:nvGrpSpPr>
        <p:grpSpPr bwMode="auto">
          <a:xfrm>
            <a:off x="8308166" y="4600565"/>
            <a:ext cx="1420813" cy="881063"/>
            <a:chOff x="2416" y="2486"/>
            <a:chExt cx="895" cy="555"/>
          </a:xfrm>
        </p:grpSpPr>
        <p:sp>
          <p:nvSpPr>
            <p:cNvPr id="71" name="Text Box 17"/>
            <p:cNvSpPr txBox="1">
              <a:spLocks noChangeArrowheads="1"/>
            </p:cNvSpPr>
            <p:nvPr/>
          </p:nvSpPr>
          <p:spPr bwMode="auto">
            <a:xfrm>
              <a:off x="2427" y="2486"/>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00FF"/>
                  </a:solidFill>
                </a:rPr>
                <a:t>入射波</a:t>
              </a:r>
            </a:p>
          </p:txBody>
        </p:sp>
        <p:sp>
          <p:nvSpPr>
            <p:cNvPr id="72" name="Freeform 18"/>
            <p:cNvSpPr>
              <a:spLocks/>
            </p:cNvSpPr>
            <p:nvPr/>
          </p:nvSpPr>
          <p:spPr bwMode="auto">
            <a:xfrm>
              <a:off x="2416" y="2808"/>
              <a:ext cx="895" cy="233"/>
            </a:xfrm>
            <a:custGeom>
              <a:avLst/>
              <a:gdLst>
                <a:gd name="T0" fmla="*/ 0 w 2103"/>
                <a:gd name="T1" fmla="*/ 209 h 274"/>
                <a:gd name="T2" fmla="*/ 0 w 2103"/>
                <a:gd name="T3" fmla="*/ 0 h 274"/>
                <a:gd name="T4" fmla="*/ 0 w 2103"/>
                <a:gd name="T5" fmla="*/ 209 h 274"/>
                <a:gd name="T6" fmla="*/ 0 w 2103"/>
                <a:gd name="T7" fmla="*/ 0 h 274"/>
                <a:gd name="T8" fmla="*/ 0 w 2103"/>
                <a:gd name="T9" fmla="*/ 209 h 274"/>
                <a:gd name="T10" fmla="*/ 0 w 2103"/>
                <a:gd name="T11" fmla="*/ 0 h 274"/>
                <a:gd name="T12" fmla="*/ 0 w 2103"/>
                <a:gd name="T13" fmla="*/ 209 h 274"/>
                <a:gd name="T14" fmla="*/ 0 w 2103"/>
                <a:gd name="T15" fmla="*/ 0 h 274"/>
                <a:gd name="T16" fmla="*/ 0 w 2103"/>
                <a:gd name="T17" fmla="*/ 209 h 274"/>
                <a:gd name="T18" fmla="*/ 0 w 2103"/>
                <a:gd name="T19" fmla="*/ 110 h 274"/>
                <a:gd name="T20" fmla="*/ 0 w 2103"/>
                <a:gd name="T21" fmla="*/ 110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0000CC"/>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73" name="Group 19"/>
          <p:cNvGrpSpPr>
            <a:grpSpLocks/>
          </p:cNvGrpSpPr>
          <p:nvPr/>
        </p:nvGrpSpPr>
        <p:grpSpPr bwMode="auto">
          <a:xfrm>
            <a:off x="8215055" y="5544348"/>
            <a:ext cx="1441450" cy="765175"/>
            <a:chOff x="2357" y="3123"/>
            <a:chExt cx="908" cy="482"/>
          </a:xfrm>
        </p:grpSpPr>
        <p:sp>
          <p:nvSpPr>
            <p:cNvPr id="74" name="Text Box 21"/>
            <p:cNvSpPr txBox="1">
              <a:spLocks noChangeArrowheads="1"/>
            </p:cNvSpPr>
            <p:nvPr/>
          </p:nvSpPr>
          <p:spPr bwMode="auto">
            <a:xfrm>
              <a:off x="2357" y="329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t>反射波</a:t>
              </a:r>
            </a:p>
          </p:txBody>
        </p:sp>
        <p:sp>
          <p:nvSpPr>
            <p:cNvPr id="75" name="Freeform 22"/>
            <p:cNvSpPr>
              <a:spLocks/>
            </p:cNvSpPr>
            <p:nvPr/>
          </p:nvSpPr>
          <p:spPr bwMode="auto">
            <a:xfrm rot="10733280">
              <a:off x="2424" y="3123"/>
              <a:ext cx="841" cy="233"/>
            </a:xfrm>
            <a:custGeom>
              <a:avLst/>
              <a:gdLst>
                <a:gd name="T0" fmla="*/ 0 w 2103"/>
                <a:gd name="T1" fmla="*/ 1 h 274"/>
                <a:gd name="T2" fmla="*/ 0 w 2103"/>
                <a:gd name="T3" fmla="*/ 0 h 274"/>
                <a:gd name="T4" fmla="*/ 0 w 2103"/>
                <a:gd name="T5" fmla="*/ 1 h 274"/>
                <a:gd name="T6" fmla="*/ 0 w 2103"/>
                <a:gd name="T7" fmla="*/ 0 h 274"/>
                <a:gd name="T8" fmla="*/ 0 w 2103"/>
                <a:gd name="T9" fmla="*/ 1 h 274"/>
                <a:gd name="T10" fmla="*/ 0 w 2103"/>
                <a:gd name="T11" fmla="*/ 0 h 274"/>
                <a:gd name="T12" fmla="*/ 0 w 2103"/>
                <a:gd name="T13" fmla="*/ 1 h 274"/>
                <a:gd name="T14" fmla="*/ 0 w 2103"/>
                <a:gd name="T15" fmla="*/ 0 h 274"/>
                <a:gd name="T16" fmla="*/ 0 w 2103"/>
                <a:gd name="T17" fmla="*/ 1 h 274"/>
                <a:gd name="T18" fmla="*/ 0 w 2103"/>
                <a:gd name="T19" fmla="*/ 1 h 274"/>
                <a:gd name="T20" fmla="*/ 0 w 2103"/>
                <a:gd name="T21" fmla="*/ 1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Tree>
    <p:extLst>
      <p:ext uri="{BB962C8B-B14F-4D97-AF65-F5344CB8AC3E}">
        <p14:creationId xmlns:p14="http://schemas.microsoft.com/office/powerpoint/2010/main" val="361940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inVertic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arn(inVertical)">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6">
                                            <p:txEl>
                                              <p:pRg st="0" end="0"/>
                                            </p:txEl>
                                          </p:spTgt>
                                        </p:tgtEl>
                                        <p:attrNameLst>
                                          <p:attrName>style.visibility</p:attrName>
                                        </p:attrNameLst>
                                      </p:cBhvr>
                                      <p:to>
                                        <p:strVal val="visible"/>
                                      </p:to>
                                    </p:set>
                                    <p:animEffect transition="in" filter="wipe(left)">
                                      <p:cBhvr>
                                        <p:cTn id="66" dur="500"/>
                                        <p:tgtEl>
                                          <p:spTgt spid="26">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circle(in)">
                                      <p:cBhvr>
                                        <p:cTn id="76" dur="20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additive="base">
                                        <p:cTn id="81" dur="500" fill="hold"/>
                                        <p:tgtEl>
                                          <p:spTgt spid="41"/>
                                        </p:tgtEl>
                                        <p:attrNameLst>
                                          <p:attrName>ppt_x</p:attrName>
                                        </p:attrNameLst>
                                      </p:cBhvr>
                                      <p:tavLst>
                                        <p:tav tm="0">
                                          <p:val>
                                            <p:strVal val="#ppt_x"/>
                                          </p:val>
                                        </p:tav>
                                        <p:tav tm="100000">
                                          <p:val>
                                            <p:strVal val="#ppt_x"/>
                                          </p:val>
                                        </p:tav>
                                      </p:tavLst>
                                    </p:anim>
                                    <p:anim calcmode="lin" valueType="num">
                                      <p:cBhvr additive="base">
                                        <p:cTn id="8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0"/>
                                        <p:tgtEl>
                                          <p:spTgt spid="42"/>
                                        </p:tgtEl>
                                      </p:cBhvr>
                                    </p:animEffect>
                                    <p:anim calcmode="lin" valueType="num">
                                      <p:cBhvr>
                                        <p:cTn id="88" dur="1000" fill="hold"/>
                                        <p:tgtEl>
                                          <p:spTgt spid="42"/>
                                        </p:tgtEl>
                                        <p:attrNameLst>
                                          <p:attrName>ppt_x</p:attrName>
                                        </p:attrNameLst>
                                      </p:cBhvr>
                                      <p:tavLst>
                                        <p:tav tm="0">
                                          <p:val>
                                            <p:strVal val="#ppt_x"/>
                                          </p:val>
                                        </p:tav>
                                        <p:tav tm="100000">
                                          <p:val>
                                            <p:strVal val="#ppt_x"/>
                                          </p:val>
                                        </p:tav>
                                      </p:tavLst>
                                    </p:anim>
                                    <p:anim calcmode="lin" valueType="num">
                                      <p:cBhvr>
                                        <p:cTn id="89" dur="1000" fill="hold"/>
                                        <p:tgtEl>
                                          <p:spTgt spid="42"/>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0"/>
                                        <p:tgtEl>
                                          <p:spTgt spid="43"/>
                                        </p:tgtEl>
                                      </p:cBhvr>
                                    </p:animEffect>
                                    <p:anim calcmode="lin" valueType="num">
                                      <p:cBhvr>
                                        <p:cTn id="93" dur="1000" fill="hold"/>
                                        <p:tgtEl>
                                          <p:spTgt spid="43"/>
                                        </p:tgtEl>
                                        <p:attrNameLst>
                                          <p:attrName>ppt_x</p:attrName>
                                        </p:attrNameLst>
                                      </p:cBhvr>
                                      <p:tavLst>
                                        <p:tav tm="0">
                                          <p:val>
                                            <p:strVal val="#ppt_x"/>
                                          </p:val>
                                        </p:tav>
                                        <p:tav tm="100000">
                                          <p:val>
                                            <p:strVal val="#ppt_x"/>
                                          </p:val>
                                        </p:tav>
                                      </p:tavLst>
                                    </p:anim>
                                    <p:anim calcmode="lin" valueType="num">
                                      <p:cBhvr>
                                        <p:cTn id="9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down)">
                                      <p:cBhvr>
                                        <p:cTn id="99" dur="500"/>
                                        <p:tgtEl>
                                          <p:spTgt spid="4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down)">
                                      <p:cBhvr>
                                        <p:cTn id="104" dur="500"/>
                                        <p:tgtEl>
                                          <p:spTgt spid="45"/>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fill="hold"/>
                                        <p:tgtEl>
                                          <p:spTgt spid="46"/>
                                        </p:tgtEl>
                                        <p:attrNameLst>
                                          <p:attrName>ppt_x</p:attrName>
                                        </p:attrNameLst>
                                      </p:cBhvr>
                                      <p:tavLst>
                                        <p:tav tm="0">
                                          <p:val>
                                            <p:strVal val="#ppt_x"/>
                                          </p:val>
                                        </p:tav>
                                        <p:tav tm="100000">
                                          <p:val>
                                            <p:strVal val="#ppt_x"/>
                                          </p:val>
                                        </p:tav>
                                      </p:tavLst>
                                    </p:anim>
                                    <p:anim calcmode="lin" valueType="num">
                                      <p:cBhvr additive="base">
                                        <p:cTn id="11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 calcmode="lin" valueType="num">
                                      <p:cBhvr additive="base">
                                        <p:cTn id="115" dur="500" fill="hold"/>
                                        <p:tgtEl>
                                          <p:spTgt spid="68"/>
                                        </p:tgtEl>
                                        <p:attrNameLst>
                                          <p:attrName>ppt_x</p:attrName>
                                        </p:attrNameLst>
                                      </p:cBhvr>
                                      <p:tavLst>
                                        <p:tav tm="0">
                                          <p:val>
                                            <p:strVal val="#ppt_x"/>
                                          </p:val>
                                        </p:tav>
                                        <p:tav tm="100000">
                                          <p:val>
                                            <p:strVal val="#ppt_x"/>
                                          </p:val>
                                        </p:tav>
                                      </p:tavLst>
                                    </p:anim>
                                    <p:anim calcmode="lin" valueType="num">
                                      <p:cBhvr additive="base">
                                        <p:cTn id="11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1000"/>
                                        <p:tgtEl>
                                          <p:spTgt spid="69"/>
                                        </p:tgtEl>
                                      </p:cBhvr>
                                    </p:animEffect>
                                    <p:anim calcmode="lin" valueType="num">
                                      <p:cBhvr>
                                        <p:cTn id="122" dur="1000" fill="hold"/>
                                        <p:tgtEl>
                                          <p:spTgt spid="69"/>
                                        </p:tgtEl>
                                        <p:attrNameLst>
                                          <p:attrName>ppt_x</p:attrName>
                                        </p:attrNameLst>
                                      </p:cBhvr>
                                      <p:tavLst>
                                        <p:tav tm="0">
                                          <p:val>
                                            <p:strVal val="#ppt_x"/>
                                          </p:val>
                                        </p:tav>
                                        <p:tav tm="100000">
                                          <p:val>
                                            <p:strVal val="#ppt_x"/>
                                          </p:val>
                                        </p:tav>
                                      </p:tavLst>
                                    </p:anim>
                                    <p:anim calcmode="lin" valueType="num">
                                      <p:cBhvr>
                                        <p:cTn id="12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1000"/>
                                        <p:tgtEl>
                                          <p:spTgt spid="70"/>
                                        </p:tgtEl>
                                      </p:cBhvr>
                                    </p:animEffect>
                                    <p:anim calcmode="lin" valueType="num">
                                      <p:cBhvr>
                                        <p:cTn id="129" dur="1000" fill="hold"/>
                                        <p:tgtEl>
                                          <p:spTgt spid="70"/>
                                        </p:tgtEl>
                                        <p:attrNameLst>
                                          <p:attrName>ppt_x</p:attrName>
                                        </p:attrNameLst>
                                      </p:cBhvr>
                                      <p:tavLst>
                                        <p:tav tm="0">
                                          <p:val>
                                            <p:strVal val="#ppt_x"/>
                                          </p:val>
                                        </p:tav>
                                        <p:tav tm="100000">
                                          <p:val>
                                            <p:strVal val="#ppt_x"/>
                                          </p:val>
                                        </p:tav>
                                      </p:tavLst>
                                    </p:anim>
                                    <p:anim calcmode="lin" valueType="num">
                                      <p:cBhvr>
                                        <p:cTn id="130"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73"/>
                                        </p:tgtEl>
                                        <p:attrNameLst>
                                          <p:attrName>style.visibility</p:attrName>
                                        </p:attrNameLst>
                                      </p:cBhvr>
                                      <p:to>
                                        <p:strVal val="visible"/>
                                      </p:to>
                                    </p:set>
                                    <p:animEffect transition="in" filter="fade">
                                      <p:cBhvr>
                                        <p:cTn id="135" dur="1000"/>
                                        <p:tgtEl>
                                          <p:spTgt spid="73"/>
                                        </p:tgtEl>
                                      </p:cBhvr>
                                    </p:animEffect>
                                    <p:anim calcmode="lin" valueType="num">
                                      <p:cBhvr>
                                        <p:cTn id="136" dur="1000" fill="hold"/>
                                        <p:tgtEl>
                                          <p:spTgt spid="73"/>
                                        </p:tgtEl>
                                        <p:attrNameLst>
                                          <p:attrName>ppt_x</p:attrName>
                                        </p:attrNameLst>
                                      </p:cBhvr>
                                      <p:tavLst>
                                        <p:tav tm="0">
                                          <p:val>
                                            <p:strVal val="#ppt_x"/>
                                          </p:val>
                                        </p:tav>
                                        <p:tav tm="100000">
                                          <p:val>
                                            <p:strVal val="#ppt_x"/>
                                          </p:val>
                                        </p:tav>
                                      </p:tavLst>
                                    </p:anim>
                                    <p:anim calcmode="lin" valueType="num">
                                      <p:cBhvr>
                                        <p:cTn id="13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0" grpId="0" animBg="1"/>
      <p:bldP spid="21" grpId="0"/>
      <p:bldP spid="22" grpId="0"/>
      <p:bldP spid="23" grpId="0"/>
      <p:bldP spid="26" grpId="0" build="p" autoUpdateAnimBg="0"/>
      <p:bldP spid="40" grpId="0"/>
      <p:bldP spid="42" grpId="0"/>
      <p:bldP spid="44" grpId="0" animBg="1" autoUpdateAnimBg="0"/>
      <p:bldP spid="45" grpId="0" animBg="1" autoUpdateAnimBg="0"/>
      <p:bldP spid="68" grpId="0" animBg="1"/>
      <p:bldP spid="6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07378" y="87935"/>
            <a:ext cx="65668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CC"/>
                </a:solidFill>
                <a:latin typeface="楷体" panose="02010609060101010101" pitchFamily="49" charset="-122"/>
                <a:ea typeface="楷体" panose="02010609060101010101" pitchFamily="49" charset="-122"/>
              </a:rPr>
              <a:t>按照经典力学：</a:t>
            </a:r>
            <a:r>
              <a:rPr kumimoji="1" lang="zh-CN" altLang="en-US" sz="2800" dirty="0">
                <a:latin typeface="楷体" panose="02010609060101010101" pitchFamily="49" charset="-122"/>
                <a:ea typeface="楷体" panose="02010609060101010101" pitchFamily="49" charset="-122"/>
              </a:rPr>
              <a:t>如果</a:t>
            </a:r>
            <a:r>
              <a:rPr kumimoji="1" lang="zh-CN" altLang="en-US" sz="2800" dirty="0">
                <a:solidFill>
                  <a:srgbClr val="009900"/>
                </a:solidFill>
                <a:latin typeface="楷体" panose="02010609060101010101" pitchFamily="49" charset="-122"/>
                <a:ea typeface="楷体" panose="02010609060101010101" pitchFamily="49" charset="-122"/>
              </a:rPr>
              <a:t>一个经典粒子的能量满足</a:t>
            </a:r>
            <a:r>
              <a:rPr kumimoji="1" lang="en-US" altLang="zh-CN" sz="2800" i="1" dirty="0">
                <a:solidFill>
                  <a:srgbClr val="FF0066"/>
                </a:solidFill>
                <a:ea typeface="楷体" panose="02010609060101010101" pitchFamily="49" charset="-122"/>
                <a:cs typeface="Times New Roman" panose="02020603050405020304" pitchFamily="18" charset="0"/>
              </a:rPr>
              <a:t>E</a:t>
            </a:r>
            <a:r>
              <a:rPr kumimoji="1" lang="en-US" altLang="zh-CN" sz="2800" dirty="0">
                <a:solidFill>
                  <a:srgbClr val="FF0066"/>
                </a:solidFill>
                <a:ea typeface="楷体" panose="02010609060101010101" pitchFamily="49" charset="-122"/>
                <a:cs typeface="Times New Roman" panose="02020603050405020304" pitchFamily="18" charset="0"/>
              </a:rPr>
              <a:t>&lt;</a:t>
            </a:r>
            <a:r>
              <a:rPr kumimoji="1" lang="en-US" altLang="zh-CN" sz="2800" i="1" dirty="0">
                <a:solidFill>
                  <a:srgbClr val="FF0066"/>
                </a:solidFill>
                <a:ea typeface="楷体" panose="02010609060101010101" pitchFamily="49" charset="-122"/>
                <a:cs typeface="Times New Roman" panose="02020603050405020304" pitchFamily="18" charset="0"/>
              </a:rPr>
              <a:t>U</a:t>
            </a:r>
            <a:r>
              <a:rPr kumimoji="1" lang="zh-CN" altLang="en-US" sz="2800" dirty="0">
                <a:solidFill>
                  <a:srgbClr val="009900"/>
                </a:solidFill>
                <a:latin typeface="楷体" panose="02010609060101010101" pitchFamily="49" charset="-122"/>
                <a:ea typeface="楷体" panose="02010609060101010101" pitchFamily="49" charset="-122"/>
              </a:rPr>
              <a:t>，那么它不可能</a:t>
            </a:r>
            <a:r>
              <a:rPr kumimoji="1" lang="zh-CN" altLang="en-GB" sz="2800" dirty="0">
                <a:solidFill>
                  <a:srgbClr val="009900"/>
                </a:solidFill>
                <a:latin typeface="楷体" panose="02010609060101010101" pitchFamily="49" charset="-122"/>
                <a:ea typeface="楷体" panose="02010609060101010101" pitchFamily="49" charset="-122"/>
              </a:rPr>
              <a:t>进入</a:t>
            </a:r>
            <a:r>
              <a:rPr kumimoji="1" lang="zh-CN" altLang="en-US" sz="2800" dirty="0">
                <a:solidFill>
                  <a:srgbClr val="009900"/>
                </a:solidFill>
                <a:latin typeface="楷体" panose="02010609060101010101" pitchFamily="49" charset="-122"/>
                <a:ea typeface="楷体" panose="02010609060101010101" pitchFamily="49" charset="-122"/>
              </a:rPr>
              <a:t>该区域。</a:t>
            </a:r>
            <a:endParaRPr lang="zh-CN" altLang="en-US" sz="2800" dirty="0">
              <a:solidFill>
                <a:srgbClr val="009900"/>
              </a:solidFill>
              <a:latin typeface="楷体" panose="02010609060101010101" pitchFamily="49" charset="-122"/>
              <a:ea typeface="楷体" panose="02010609060101010101" pitchFamily="49" charset="-122"/>
            </a:endParaRPr>
          </a:p>
        </p:txBody>
      </p:sp>
      <p:sp>
        <p:nvSpPr>
          <p:cNvPr id="3" name="Line 12"/>
          <p:cNvSpPr>
            <a:spLocks noChangeShapeType="1"/>
          </p:cNvSpPr>
          <p:nvPr/>
        </p:nvSpPr>
        <p:spPr bwMode="auto">
          <a:xfrm flipH="1" flipV="1">
            <a:off x="9057245" y="2407517"/>
            <a:ext cx="604278" cy="948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nvGrpSpPr>
          <p:cNvPr id="4" name="Group 13"/>
          <p:cNvGrpSpPr>
            <a:grpSpLocks/>
          </p:cNvGrpSpPr>
          <p:nvPr/>
        </p:nvGrpSpPr>
        <p:grpSpPr bwMode="auto">
          <a:xfrm>
            <a:off x="8186682" y="1783926"/>
            <a:ext cx="1524000" cy="708025"/>
            <a:chOff x="3552" y="1836"/>
            <a:chExt cx="960" cy="446"/>
          </a:xfrm>
        </p:grpSpPr>
        <p:grpSp>
          <p:nvGrpSpPr>
            <p:cNvPr id="5" name="Group 14"/>
            <p:cNvGrpSpPr>
              <a:grpSpLocks/>
            </p:cNvGrpSpPr>
            <p:nvPr/>
          </p:nvGrpSpPr>
          <p:grpSpPr bwMode="auto">
            <a:xfrm>
              <a:off x="3552" y="2107"/>
              <a:ext cx="548" cy="175"/>
              <a:chOff x="3528" y="2155"/>
              <a:chExt cx="548" cy="175"/>
            </a:xfrm>
          </p:grpSpPr>
          <p:sp>
            <p:nvSpPr>
              <p:cNvPr id="8" name="Oval 15"/>
              <p:cNvSpPr>
                <a:spLocks noChangeArrowheads="1"/>
              </p:cNvSpPr>
              <p:nvPr/>
            </p:nvSpPr>
            <p:spPr bwMode="auto">
              <a:xfrm>
                <a:off x="3528" y="2155"/>
                <a:ext cx="154" cy="175"/>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Line 16"/>
              <p:cNvSpPr>
                <a:spLocks noChangeShapeType="1"/>
              </p:cNvSpPr>
              <p:nvPr/>
            </p:nvSpPr>
            <p:spPr bwMode="auto">
              <a:xfrm flipV="1">
                <a:off x="3708" y="2203"/>
                <a:ext cx="368" cy="1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6"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E&lt;U</a:t>
              </a:r>
              <a:r>
                <a:rPr kumimoji="1" lang="en-GB" altLang="zh-CN" sz="2600" baseline="-25000" dirty="0">
                  <a:solidFill>
                    <a:srgbClr val="009900"/>
                  </a:solidFill>
                </a:rPr>
                <a:t>0</a:t>
              </a:r>
              <a:endParaRPr kumimoji="1" lang="en-US" altLang="zh-CN" sz="2600" dirty="0">
                <a:solidFill>
                  <a:srgbClr val="009900"/>
                </a:solidFill>
              </a:endParaRPr>
            </a:p>
          </p:txBody>
        </p:sp>
      </p:grpSp>
      <p:grpSp>
        <p:nvGrpSpPr>
          <p:cNvPr id="10" name="Group 19"/>
          <p:cNvGrpSpPr>
            <a:grpSpLocks/>
          </p:cNvGrpSpPr>
          <p:nvPr/>
        </p:nvGrpSpPr>
        <p:grpSpPr bwMode="auto">
          <a:xfrm>
            <a:off x="8316912" y="1140656"/>
            <a:ext cx="3394075" cy="2328863"/>
            <a:chOff x="3821" y="816"/>
            <a:chExt cx="2138" cy="1467"/>
          </a:xfrm>
        </p:grpSpPr>
        <p:grpSp>
          <p:nvGrpSpPr>
            <p:cNvPr id="11" name="Group 20"/>
            <p:cNvGrpSpPr>
              <a:grpSpLocks/>
            </p:cNvGrpSpPr>
            <p:nvPr/>
          </p:nvGrpSpPr>
          <p:grpSpPr bwMode="auto">
            <a:xfrm>
              <a:off x="3821" y="816"/>
              <a:ext cx="2138" cy="1323"/>
              <a:chOff x="3629" y="1428"/>
              <a:chExt cx="2138" cy="1323"/>
            </a:xfrm>
          </p:grpSpPr>
          <p:cxnSp>
            <p:nvCxnSpPr>
              <p:cNvPr id="13"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14"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17" name="Rectangle 25"/>
              <p:cNvSpPr>
                <a:spLocks noChangeArrowheads="1"/>
              </p:cNvSpPr>
              <p:nvPr/>
            </p:nvSpPr>
            <p:spPr bwMode="auto">
              <a:xfrm>
                <a:off x="5462" y="244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18"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19" name="Rectangle 27"/>
              <p:cNvSpPr>
                <a:spLocks noChangeArrowheads="1"/>
              </p:cNvSpPr>
              <p:nvPr/>
            </p:nvSpPr>
            <p:spPr bwMode="auto">
              <a:xfrm>
                <a:off x="3629" y="2331"/>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12" name="Rectangle 28"/>
            <p:cNvSpPr>
              <a:spLocks noChangeArrowheads="1"/>
            </p:cNvSpPr>
            <p:nvPr/>
          </p:nvSpPr>
          <p:spPr bwMode="auto">
            <a:xfrm>
              <a:off x="4545" y="1975"/>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sp>
        <p:nvSpPr>
          <p:cNvPr id="20" name="Oval 15"/>
          <p:cNvSpPr>
            <a:spLocks noChangeArrowheads="1"/>
          </p:cNvSpPr>
          <p:nvPr/>
        </p:nvSpPr>
        <p:spPr bwMode="auto">
          <a:xfrm>
            <a:off x="9729553" y="1783927"/>
            <a:ext cx="1343258" cy="107351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矩形 20"/>
          <p:cNvSpPr/>
          <p:nvPr/>
        </p:nvSpPr>
        <p:spPr>
          <a:xfrm>
            <a:off x="9752278" y="1895826"/>
            <a:ext cx="1175806" cy="923330"/>
          </a:xfrm>
          <a:prstGeom prst="rect">
            <a:avLst/>
          </a:prstGeom>
        </p:spPr>
        <p:txBody>
          <a:bodyPr wrap="square">
            <a:spAutoFit/>
          </a:bodyPr>
          <a:lstStyle/>
          <a:p>
            <a:r>
              <a:rPr kumimoji="1" lang="zh-CN" altLang="en-US" b="1" dirty="0">
                <a:solidFill>
                  <a:srgbClr val="FFFF00"/>
                </a:solidFill>
              </a:rPr>
              <a:t>经典粒子禁止</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
        <p:nvSpPr>
          <p:cNvPr id="22" name="Text Box 2"/>
          <p:cNvSpPr txBox="1">
            <a:spLocks noChangeArrowheads="1"/>
          </p:cNvSpPr>
          <p:nvPr/>
        </p:nvSpPr>
        <p:spPr bwMode="auto">
          <a:xfrm>
            <a:off x="1052831" y="1247282"/>
            <a:ext cx="5395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00"/>
                </a:solidFill>
              </a:rPr>
              <a:t>按照量子力学：</a:t>
            </a:r>
            <a:r>
              <a:rPr kumimoji="1" lang="zh-CN" altLang="en-US" sz="2800" dirty="0">
                <a:solidFill>
                  <a:srgbClr val="0070C0"/>
                </a:solidFill>
              </a:rPr>
              <a:t>当</a:t>
            </a:r>
            <a:r>
              <a:rPr kumimoji="1" lang="en-US" altLang="zh-CN" sz="2800" b="0" i="1" dirty="0">
                <a:solidFill>
                  <a:srgbClr val="0070C0"/>
                </a:solidFill>
              </a:rPr>
              <a:t>E</a:t>
            </a:r>
            <a:r>
              <a:rPr kumimoji="1" lang="zh-CN" altLang="en-US" sz="2800" b="0" i="1" dirty="0">
                <a:solidFill>
                  <a:srgbClr val="0070C0"/>
                </a:solidFill>
              </a:rPr>
              <a:t>＜</a:t>
            </a:r>
            <a:r>
              <a:rPr kumimoji="1" lang="en-US" altLang="zh-CN" sz="2800" b="0" i="1" dirty="0">
                <a:solidFill>
                  <a:srgbClr val="0070C0"/>
                </a:solidFill>
              </a:rPr>
              <a:t>U</a:t>
            </a:r>
            <a:r>
              <a:rPr kumimoji="1" lang="en-US" altLang="zh-CN" sz="2800" baseline="-25000" dirty="0">
                <a:solidFill>
                  <a:srgbClr val="0070C0"/>
                </a:solidFill>
              </a:rPr>
              <a:t>0</a:t>
            </a:r>
            <a:r>
              <a:rPr kumimoji="1" lang="zh-CN" altLang="en-US" sz="2800" dirty="0">
                <a:solidFill>
                  <a:srgbClr val="0070C0"/>
                </a:solidFill>
              </a:rPr>
              <a:t>时</a:t>
            </a:r>
            <a:endParaRPr lang="zh-CN" altLang="en-US" sz="2800" dirty="0">
              <a:solidFill>
                <a:srgbClr val="0070C0"/>
              </a:solidFill>
            </a:endParaRPr>
          </a:p>
        </p:txBody>
      </p:sp>
      <p:sp>
        <p:nvSpPr>
          <p:cNvPr id="23" name="矩形 22"/>
          <p:cNvSpPr/>
          <p:nvPr/>
        </p:nvSpPr>
        <p:spPr>
          <a:xfrm>
            <a:off x="450902" y="2087936"/>
            <a:ext cx="1603324" cy="523220"/>
          </a:xfrm>
          <a:prstGeom prst="rect">
            <a:avLst/>
          </a:prstGeom>
        </p:spPr>
        <p:txBody>
          <a:bodyPr wrap="none">
            <a:spAutoFit/>
          </a:bodyPr>
          <a:lstStyle/>
          <a:p>
            <a:r>
              <a:rPr lang="en-US" altLang="zh-CN" sz="2800" b="1" i="1" dirty="0">
                <a:solidFill>
                  <a:srgbClr val="FF0000"/>
                </a:solidFill>
                <a:latin typeface="Times New Roman" panose="02020603050405020304" pitchFamily="18" charset="0"/>
                <a:cs typeface="Times New Roman" panose="02020603050405020304" pitchFamily="18" charset="0"/>
              </a:rPr>
              <a:t>x&lt;</a:t>
            </a:r>
            <a:r>
              <a:rPr lang="en-US" altLang="zh-CN" sz="2800" b="1" dirty="0">
                <a:solidFill>
                  <a:srgbClr val="FF0000"/>
                </a:solidFill>
                <a:latin typeface="Times New Roman" panose="02020603050405020304" pitchFamily="18" charset="0"/>
                <a:cs typeface="Times New Roman" panose="02020603050405020304" pitchFamily="18" charset="0"/>
              </a:rPr>
              <a:t>0</a:t>
            </a:r>
            <a:r>
              <a:rPr lang="en-US" altLang="zh-CN" sz="2800" b="1" i="1" dirty="0">
                <a:solidFill>
                  <a:srgbClr val="FF0000"/>
                </a:solidFill>
                <a:latin typeface="Times New Roman" panose="02020603050405020304" pitchFamily="18" charset="0"/>
                <a:cs typeface="Times New Roman" panose="02020603050405020304" pitchFamily="18" charset="0"/>
              </a:rPr>
              <a:t>,U=</a:t>
            </a:r>
            <a:r>
              <a:rPr lang="en-US" altLang="zh-CN" sz="2800" b="1" dirty="0">
                <a:solidFill>
                  <a:srgbClr val="FF0000"/>
                </a:solidFill>
                <a:latin typeface="Times New Roman" panose="02020603050405020304" pitchFamily="18" charset="0"/>
                <a:cs typeface="Times New Roman" panose="02020603050405020304" pitchFamily="18" charset="0"/>
              </a:rPr>
              <a:t>0:</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24" name="Object 32"/>
          <p:cNvGraphicFramePr>
            <a:graphicFrameLocks noChangeAspect="1"/>
          </p:cNvGraphicFramePr>
          <p:nvPr>
            <p:extLst>
              <p:ext uri="{D42A27DB-BD31-4B8C-83A1-F6EECF244321}">
                <p14:modId xmlns:p14="http://schemas.microsoft.com/office/powerpoint/2010/main" val="4023550138"/>
              </p:ext>
            </p:extLst>
          </p:nvPr>
        </p:nvGraphicFramePr>
        <p:xfrm>
          <a:off x="2245741" y="1806631"/>
          <a:ext cx="3087687" cy="1009650"/>
        </p:xfrm>
        <a:graphic>
          <a:graphicData uri="http://schemas.openxmlformats.org/presentationml/2006/ole">
            <mc:AlternateContent xmlns:mc="http://schemas.openxmlformats.org/markup-compatibility/2006">
              <mc:Choice xmlns:v="urn:schemas-microsoft-com:vml" Requires="v">
                <p:oleObj spid="_x0000_s397458" name="Equation" r:id="rId3" imgW="939600" imgH="419040" progId="Equation.DSMT4">
                  <p:embed/>
                </p:oleObj>
              </mc:Choice>
              <mc:Fallback>
                <p:oleObj name="Equation" r:id="rId3" imgW="939600" imgH="419040" progId="Equation.DSMT4">
                  <p:embed/>
                  <p:pic>
                    <p:nvPicPr>
                      <p:cNvPr id="24" name="Object 32"/>
                      <p:cNvPicPr>
                        <a:picLocks noChangeAspect="1" noChangeArrowheads="1"/>
                      </p:cNvPicPr>
                      <p:nvPr/>
                    </p:nvPicPr>
                    <p:blipFill>
                      <a:blip r:embed="rId4"/>
                      <a:srcRect/>
                      <a:stretch>
                        <a:fillRect/>
                      </a:stretch>
                    </p:blipFill>
                    <p:spPr bwMode="auto">
                      <a:xfrm>
                        <a:off x="2245741" y="1806631"/>
                        <a:ext cx="3087687" cy="1009650"/>
                      </a:xfrm>
                      <a:prstGeom prst="rect">
                        <a:avLst/>
                      </a:prstGeom>
                      <a:noFill/>
                      <a:ln>
                        <a:noFill/>
                      </a:ln>
                      <a:extLst/>
                    </p:spPr>
                  </p:pic>
                </p:oleObj>
              </mc:Fallback>
            </mc:AlternateContent>
          </a:graphicData>
        </a:graphic>
      </p:graphicFrame>
      <p:graphicFrame>
        <p:nvGraphicFramePr>
          <p:cNvPr id="25" name="Object 2"/>
          <p:cNvGraphicFramePr>
            <a:graphicFrameLocks noChangeAspect="1"/>
          </p:cNvGraphicFramePr>
          <p:nvPr>
            <p:extLst>
              <p:ext uri="{D42A27DB-BD31-4B8C-83A1-F6EECF244321}">
                <p14:modId xmlns:p14="http://schemas.microsoft.com/office/powerpoint/2010/main" val="2052488158"/>
              </p:ext>
            </p:extLst>
          </p:nvPr>
        </p:nvGraphicFramePr>
        <p:xfrm>
          <a:off x="5530850" y="1735138"/>
          <a:ext cx="2228850" cy="1027112"/>
        </p:xfrm>
        <a:graphic>
          <a:graphicData uri="http://schemas.openxmlformats.org/presentationml/2006/ole">
            <mc:AlternateContent xmlns:mc="http://schemas.openxmlformats.org/markup-compatibility/2006">
              <mc:Choice xmlns:v="urn:schemas-microsoft-com:vml" Requires="v">
                <p:oleObj spid="_x0000_s397459" name="Equation" r:id="rId5" imgW="965160" imgH="444240" progId="Equation.DSMT4">
                  <p:embed/>
                </p:oleObj>
              </mc:Choice>
              <mc:Fallback>
                <p:oleObj name="Equation" r:id="rId5" imgW="965160" imgH="444240" progId="Equation.DSMT4">
                  <p:embed/>
                  <p:pic>
                    <p:nvPicPr>
                      <p:cNvPr id="25" name="Object 2"/>
                      <p:cNvPicPr>
                        <a:picLocks noChangeAspect="1" noChangeArrowheads="1"/>
                      </p:cNvPicPr>
                      <p:nvPr/>
                    </p:nvPicPr>
                    <p:blipFill>
                      <a:blip r:embed="rId6"/>
                      <a:srcRect/>
                      <a:stretch>
                        <a:fillRect/>
                      </a:stretch>
                    </p:blipFill>
                    <p:spPr bwMode="auto">
                      <a:xfrm>
                        <a:off x="5530850" y="1735138"/>
                        <a:ext cx="2228850" cy="1027112"/>
                      </a:xfrm>
                      <a:prstGeom prst="rect">
                        <a:avLst/>
                      </a:prstGeom>
                      <a:noFill/>
                      <a:ln>
                        <a:noFill/>
                      </a:ln>
                      <a:effectLst/>
                      <a:extLst/>
                    </p:spPr>
                  </p:pic>
                </p:oleObj>
              </mc:Fallback>
            </mc:AlternateContent>
          </a:graphicData>
        </a:graphic>
      </p:graphicFrame>
      <p:sp>
        <p:nvSpPr>
          <p:cNvPr id="26" name="Rectangle 3"/>
          <p:cNvSpPr>
            <a:spLocks noChangeArrowheads="1"/>
          </p:cNvSpPr>
          <p:nvPr/>
        </p:nvSpPr>
        <p:spPr bwMode="auto">
          <a:xfrm>
            <a:off x="491753" y="2936212"/>
            <a:ext cx="244739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dirty="0">
                <a:solidFill>
                  <a:srgbClr val="0000FF"/>
                </a:solidFill>
              </a:rPr>
              <a:t> </a:t>
            </a:r>
            <a:r>
              <a:rPr kumimoji="1" lang="zh-CN" altLang="en-US" sz="2800" dirty="0">
                <a:solidFill>
                  <a:srgbClr val="0000FF"/>
                </a:solidFill>
              </a:rPr>
              <a:t>波函数</a:t>
            </a:r>
            <a:r>
              <a:rPr kumimoji="1" lang="en-US" altLang="zh-CN" sz="2800" dirty="0">
                <a:solidFill>
                  <a:srgbClr val="0000FF"/>
                </a:solidFill>
              </a:rPr>
              <a:t>(</a:t>
            </a:r>
            <a:r>
              <a:rPr kumimoji="1" lang="zh-CN" altLang="en-US" sz="2800" dirty="0">
                <a:solidFill>
                  <a:srgbClr val="0000FF"/>
                </a:solidFill>
              </a:rPr>
              <a:t>通解</a:t>
            </a:r>
            <a:r>
              <a:rPr kumimoji="1" lang="en-US" altLang="zh-CN" sz="2800" dirty="0">
                <a:solidFill>
                  <a:srgbClr val="0000FF"/>
                </a:solidFill>
              </a:rPr>
              <a:t>)</a:t>
            </a:r>
            <a:endParaRPr kumimoji="1" lang="zh-CN" altLang="en-US" sz="2800" dirty="0">
              <a:solidFill>
                <a:srgbClr val="0000FF"/>
              </a:solidFill>
            </a:endParaRPr>
          </a:p>
        </p:txBody>
      </p:sp>
      <p:graphicFrame>
        <p:nvGraphicFramePr>
          <p:cNvPr id="27" name="Object 4"/>
          <p:cNvGraphicFramePr>
            <a:graphicFrameLocks noChangeAspect="1"/>
          </p:cNvGraphicFramePr>
          <p:nvPr>
            <p:extLst>
              <p:ext uri="{D42A27DB-BD31-4B8C-83A1-F6EECF244321}">
                <p14:modId xmlns:p14="http://schemas.microsoft.com/office/powerpoint/2010/main" val="4244323951"/>
              </p:ext>
            </p:extLst>
          </p:nvPr>
        </p:nvGraphicFramePr>
        <p:xfrm>
          <a:off x="2909614" y="2834156"/>
          <a:ext cx="4987925" cy="614362"/>
        </p:xfrm>
        <a:graphic>
          <a:graphicData uri="http://schemas.openxmlformats.org/presentationml/2006/ole">
            <mc:AlternateContent xmlns:mc="http://schemas.openxmlformats.org/markup-compatibility/2006">
              <mc:Choice xmlns:v="urn:schemas-microsoft-com:vml" Requires="v">
                <p:oleObj spid="_x0000_s397460" name="公式" r:id="rId7" imgW="1447560" imgH="228600" progId="Equation.3">
                  <p:embed/>
                </p:oleObj>
              </mc:Choice>
              <mc:Fallback>
                <p:oleObj name="公式" r:id="rId7" imgW="1447560" imgH="228600" progId="Equation.3">
                  <p:embed/>
                  <p:pic>
                    <p:nvPicPr>
                      <p:cNvPr id="27" name="Object 4"/>
                      <p:cNvPicPr>
                        <a:picLocks noChangeAspect="1" noChangeArrowheads="1"/>
                      </p:cNvPicPr>
                      <p:nvPr/>
                    </p:nvPicPr>
                    <p:blipFill>
                      <a:blip r:embed="rId8"/>
                      <a:srcRect/>
                      <a:stretch>
                        <a:fillRect/>
                      </a:stretch>
                    </p:blipFill>
                    <p:spPr bwMode="auto">
                      <a:xfrm>
                        <a:off x="2909614" y="2834156"/>
                        <a:ext cx="4987925" cy="614362"/>
                      </a:xfrm>
                      <a:prstGeom prst="rect">
                        <a:avLst/>
                      </a:prstGeom>
                      <a:noFill/>
                      <a:ln>
                        <a:noFill/>
                      </a:ln>
                      <a:extLst/>
                    </p:spPr>
                  </p:pic>
                </p:oleObj>
              </mc:Fallback>
            </mc:AlternateContent>
          </a:graphicData>
        </a:graphic>
      </p:graphicFrame>
      <p:graphicFrame>
        <p:nvGraphicFramePr>
          <p:cNvPr id="28" name="Object 28"/>
          <p:cNvGraphicFramePr>
            <a:graphicFrameLocks noChangeAspect="1"/>
          </p:cNvGraphicFramePr>
          <p:nvPr>
            <p:extLst>
              <p:ext uri="{D42A27DB-BD31-4B8C-83A1-F6EECF244321}">
                <p14:modId xmlns:p14="http://schemas.microsoft.com/office/powerpoint/2010/main" val="2940657221"/>
              </p:ext>
            </p:extLst>
          </p:nvPr>
        </p:nvGraphicFramePr>
        <p:xfrm>
          <a:off x="7786229" y="122957"/>
          <a:ext cx="3709315" cy="968459"/>
        </p:xfrm>
        <a:graphic>
          <a:graphicData uri="http://schemas.openxmlformats.org/presentationml/2006/ole">
            <mc:AlternateContent xmlns:mc="http://schemas.openxmlformats.org/markup-compatibility/2006">
              <mc:Choice xmlns:v="urn:schemas-microsoft-com:vml" Requires="v">
                <p:oleObj spid="_x0000_s397461" name="Equation" r:id="rId9" imgW="1892160" imgH="482400" progId="Equation.DSMT4">
                  <p:embed/>
                </p:oleObj>
              </mc:Choice>
              <mc:Fallback>
                <p:oleObj name="Equation" r:id="rId9" imgW="1892160" imgH="482400" progId="Equation.DSMT4">
                  <p:embed/>
                  <p:pic>
                    <p:nvPicPr>
                      <p:cNvPr id="39" name="Object 28"/>
                      <p:cNvPicPr>
                        <a:picLocks noChangeAspect="1" noChangeArrowheads="1"/>
                      </p:cNvPicPr>
                      <p:nvPr/>
                    </p:nvPicPr>
                    <p:blipFill>
                      <a:blip r:embed="rId10"/>
                      <a:srcRect/>
                      <a:stretch>
                        <a:fillRect/>
                      </a:stretch>
                    </p:blipFill>
                    <p:spPr bwMode="auto">
                      <a:xfrm>
                        <a:off x="7786229" y="122957"/>
                        <a:ext cx="3709315" cy="968459"/>
                      </a:xfrm>
                      <a:prstGeom prst="rect">
                        <a:avLst/>
                      </a:prstGeom>
                      <a:solidFill>
                        <a:srgbClr val="FFFF00"/>
                      </a:solidFill>
                      <a:ln>
                        <a:noFill/>
                      </a:ln>
                      <a:effectLst/>
                      <a:extLst/>
                    </p:spPr>
                  </p:pic>
                </p:oleObj>
              </mc:Fallback>
            </mc:AlternateContent>
          </a:graphicData>
        </a:graphic>
      </p:graphicFrame>
      <p:sp>
        <p:nvSpPr>
          <p:cNvPr id="33" name="AutoShape 4"/>
          <p:cNvSpPr>
            <a:spLocks noChangeArrowheads="1"/>
          </p:cNvSpPr>
          <p:nvPr/>
        </p:nvSpPr>
        <p:spPr bwMode="auto">
          <a:xfrm>
            <a:off x="2245741" y="3725938"/>
            <a:ext cx="3734130" cy="533400"/>
          </a:xfrm>
          <a:prstGeom prst="wedgeRectCallout">
            <a:avLst>
              <a:gd name="adj1" fmla="val 27971"/>
              <a:gd name="adj2" fmla="val -124191"/>
            </a:avLst>
          </a:prstGeom>
          <a:solidFill>
            <a:srgbClr val="00FFFF"/>
          </a:solidFill>
          <a:ln w="31750">
            <a:solidFill>
              <a:srgbClr val="008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方向传播的平面波</a:t>
            </a:r>
            <a:endParaRPr lang="zh-CN" altLang="en-US" i="0" dirty="0">
              <a:solidFill>
                <a:srgbClr val="FF0000"/>
              </a:solidFill>
            </a:endParaRPr>
          </a:p>
        </p:txBody>
      </p:sp>
      <p:sp>
        <p:nvSpPr>
          <p:cNvPr id="34" name="AutoShape 6"/>
          <p:cNvSpPr>
            <a:spLocks noChangeArrowheads="1"/>
          </p:cNvSpPr>
          <p:nvPr/>
        </p:nvSpPr>
        <p:spPr bwMode="auto">
          <a:xfrm>
            <a:off x="6299432" y="3641442"/>
            <a:ext cx="4101750" cy="533400"/>
          </a:xfrm>
          <a:prstGeom prst="wedgeRectCallout">
            <a:avLst>
              <a:gd name="adj1" fmla="val -33132"/>
              <a:gd name="adj2" fmla="val -117742"/>
            </a:avLst>
          </a:prstGeom>
          <a:solidFill>
            <a:srgbClr val="FFFF00"/>
          </a:solidFill>
          <a:ln w="31750">
            <a:solidFill>
              <a:srgbClr val="CC00CC"/>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负方向传播的平面波</a:t>
            </a:r>
            <a:endParaRPr lang="zh-CN" altLang="en-US" i="0" dirty="0">
              <a:solidFill>
                <a:srgbClr val="FF33CC"/>
              </a:solidFill>
            </a:endParaRPr>
          </a:p>
        </p:txBody>
      </p:sp>
      <p:grpSp>
        <p:nvGrpSpPr>
          <p:cNvPr id="35" name="Group 5"/>
          <p:cNvGrpSpPr>
            <a:grpSpLocks/>
          </p:cNvGrpSpPr>
          <p:nvPr/>
        </p:nvGrpSpPr>
        <p:grpSpPr bwMode="auto">
          <a:xfrm>
            <a:off x="8472432" y="4212609"/>
            <a:ext cx="2990447" cy="2589987"/>
            <a:chOff x="3942" y="816"/>
            <a:chExt cx="1732" cy="1442"/>
          </a:xfrm>
        </p:grpSpPr>
        <p:grpSp>
          <p:nvGrpSpPr>
            <p:cNvPr id="36" name="Group 6"/>
            <p:cNvGrpSpPr>
              <a:grpSpLocks/>
            </p:cNvGrpSpPr>
            <p:nvPr/>
          </p:nvGrpSpPr>
          <p:grpSpPr bwMode="auto">
            <a:xfrm>
              <a:off x="3942" y="816"/>
              <a:ext cx="1732" cy="1442"/>
              <a:chOff x="3750" y="1428"/>
              <a:chExt cx="1732" cy="1442"/>
            </a:xfrm>
          </p:grpSpPr>
          <p:cxnSp>
            <p:nvCxnSpPr>
              <p:cNvPr id="38" name="AutoShape 7"/>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39" name="Line 8"/>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0" name="Line 9"/>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 name="Rectangle 10"/>
              <p:cNvSpPr>
                <a:spLocks noChangeArrowheads="1"/>
              </p:cNvSpPr>
              <p:nvPr/>
            </p:nvSpPr>
            <p:spPr bwMode="auto">
              <a:xfrm>
                <a:off x="3900" y="1453"/>
                <a:ext cx="46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42" name="Rectangle 11"/>
              <p:cNvSpPr>
                <a:spLocks noChangeArrowheads="1"/>
              </p:cNvSpPr>
              <p:nvPr/>
            </p:nvSpPr>
            <p:spPr bwMode="auto">
              <a:xfrm>
                <a:off x="5177" y="2597"/>
                <a:ext cx="30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43" name="Rectangle 12"/>
              <p:cNvSpPr>
                <a:spLocks noChangeArrowheads="1"/>
              </p:cNvSpPr>
              <p:nvPr/>
            </p:nvSpPr>
            <p:spPr bwMode="auto">
              <a:xfrm>
                <a:off x="4620" y="1428"/>
                <a:ext cx="71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U=U</a:t>
                </a:r>
                <a:r>
                  <a:rPr kumimoji="1" lang="en-GB" altLang="zh-CN" sz="2600" baseline="-25000"/>
                  <a:t>0</a:t>
                </a:r>
                <a:endParaRPr kumimoji="1" lang="en-US" altLang="zh-CN" sz="2600"/>
              </a:p>
            </p:txBody>
          </p:sp>
          <p:sp>
            <p:nvSpPr>
              <p:cNvPr id="44" name="Rectangle 13"/>
              <p:cNvSpPr>
                <a:spLocks noChangeArrowheads="1"/>
              </p:cNvSpPr>
              <p:nvPr/>
            </p:nvSpPr>
            <p:spPr bwMode="auto">
              <a:xfrm>
                <a:off x="3792" y="2255"/>
                <a:ext cx="71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zh-CN" sz="2600" i="1"/>
              </a:p>
            </p:txBody>
          </p:sp>
        </p:grpSp>
        <p:sp>
          <p:nvSpPr>
            <p:cNvPr id="37" name="Rectangle 14"/>
            <p:cNvSpPr>
              <a:spLocks noChangeArrowheads="1"/>
            </p:cNvSpPr>
            <p:nvPr/>
          </p:nvSpPr>
          <p:spPr bwMode="auto">
            <a:xfrm>
              <a:off x="4622" y="1969"/>
              <a:ext cx="20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o</a:t>
              </a:r>
              <a:endParaRPr kumimoji="1" lang="en-US" altLang="zh-CN" sz="2600" i="1" dirty="0"/>
            </a:p>
          </p:txBody>
        </p:sp>
      </p:grpSp>
      <p:grpSp>
        <p:nvGrpSpPr>
          <p:cNvPr id="47" name="Group 15"/>
          <p:cNvGrpSpPr>
            <a:grpSpLocks/>
          </p:cNvGrpSpPr>
          <p:nvPr/>
        </p:nvGrpSpPr>
        <p:grpSpPr bwMode="auto">
          <a:xfrm>
            <a:off x="8139059" y="4599963"/>
            <a:ext cx="1420813" cy="881063"/>
            <a:chOff x="2416" y="2486"/>
            <a:chExt cx="895" cy="555"/>
          </a:xfrm>
        </p:grpSpPr>
        <p:sp>
          <p:nvSpPr>
            <p:cNvPr id="48" name="Text Box 17"/>
            <p:cNvSpPr txBox="1">
              <a:spLocks noChangeArrowheads="1"/>
            </p:cNvSpPr>
            <p:nvPr/>
          </p:nvSpPr>
          <p:spPr bwMode="auto">
            <a:xfrm>
              <a:off x="2427" y="2486"/>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00CC"/>
                  </a:solidFill>
                </a:rPr>
                <a:t>入射波</a:t>
              </a:r>
            </a:p>
          </p:txBody>
        </p:sp>
        <p:sp>
          <p:nvSpPr>
            <p:cNvPr id="49" name="Freeform 18"/>
            <p:cNvSpPr>
              <a:spLocks/>
            </p:cNvSpPr>
            <p:nvPr/>
          </p:nvSpPr>
          <p:spPr bwMode="auto">
            <a:xfrm>
              <a:off x="2416" y="2808"/>
              <a:ext cx="895" cy="233"/>
            </a:xfrm>
            <a:custGeom>
              <a:avLst/>
              <a:gdLst>
                <a:gd name="T0" fmla="*/ 0 w 2103"/>
                <a:gd name="T1" fmla="*/ 209 h 274"/>
                <a:gd name="T2" fmla="*/ 0 w 2103"/>
                <a:gd name="T3" fmla="*/ 0 h 274"/>
                <a:gd name="T4" fmla="*/ 0 w 2103"/>
                <a:gd name="T5" fmla="*/ 209 h 274"/>
                <a:gd name="T6" fmla="*/ 0 w 2103"/>
                <a:gd name="T7" fmla="*/ 0 h 274"/>
                <a:gd name="T8" fmla="*/ 0 w 2103"/>
                <a:gd name="T9" fmla="*/ 209 h 274"/>
                <a:gd name="T10" fmla="*/ 0 w 2103"/>
                <a:gd name="T11" fmla="*/ 0 h 274"/>
                <a:gd name="T12" fmla="*/ 0 w 2103"/>
                <a:gd name="T13" fmla="*/ 209 h 274"/>
                <a:gd name="T14" fmla="*/ 0 w 2103"/>
                <a:gd name="T15" fmla="*/ 0 h 274"/>
                <a:gd name="T16" fmla="*/ 0 w 2103"/>
                <a:gd name="T17" fmla="*/ 209 h 274"/>
                <a:gd name="T18" fmla="*/ 0 w 2103"/>
                <a:gd name="T19" fmla="*/ 110 h 274"/>
                <a:gd name="T20" fmla="*/ 0 w 2103"/>
                <a:gd name="T21" fmla="*/ 110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0000CC"/>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50" name="Group 19"/>
          <p:cNvGrpSpPr>
            <a:grpSpLocks/>
          </p:cNvGrpSpPr>
          <p:nvPr/>
        </p:nvGrpSpPr>
        <p:grpSpPr bwMode="auto">
          <a:xfrm>
            <a:off x="8045948" y="5543746"/>
            <a:ext cx="1441450" cy="765175"/>
            <a:chOff x="2357" y="3123"/>
            <a:chExt cx="908" cy="482"/>
          </a:xfrm>
        </p:grpSpPr>
        <p:sp>
          <p:nvSpPr>
            <p:cNvPr id="51" name="Text Box 21"/>
            <p:cNvSpPr txBox="1">
              <a:spLocks noChangeArrowheads="1"/>
            </p:cNvSpPr>
            <p:nvPr/>
          </p:nvSpPr>
          <p:spPr bwMode="auto">
            <a:xfrm>
              <a:off x="2357" y="329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t>反射波</a:t>
              </a:r>
            </a:p>
          </p:txBody>
        </p:sp>
        <p:sp>
          <p:nvSpPr>
            <p:cNvPr id="52" name="Freeform 22"/>
            <p:cNvSpPr>
              <a:spLocks/>
            </p:cNvSpPr>
            <p:nvPr/>
          </p:nvSpPr>
          <p:spPr bwMode="auto">
            <a:xfrm rot="10733280">
              <a:off x="2424" y="3123"/>
              <a:ext cx="841" cy="233"/>
            </a:xfrm>
            <a:custGeom>
              <a:avLst/>
              <a:gdLst>
                <a:gd name="T0" fmla="*/ 0 w 2103"/>
                <a:gd name="T1" fmla="*/ 1 h 274"/>
                <a:gd name="T2" fmla="*/ 0 w 2103"/>
                <a:gd name="T3" fmla="*/ 0 h 274"/>
                <a:gd name="T4" fmla="*/ 0 w 2103"/>
                <a:gd name="T5" fmla="*/ 1 h 274"/>
                <a:gd name="T6" fmla="*/ 0 w 2103"/>
                <a:gd name="T7" fmla="*/ 0 h 274"/>
                <a:gd name="T8" fmla="*/ 0 w 2103"/>
                <a:gd name="T9" fmla="*/ 1 h 274"/>
                <a:gd name="T10" fmla="*/ 0 w 2103"/>
                <a:gd name="T11" fmla="*/ 0 h 274"/>
                <a:gd name="T12" fmla="*/ 0 w 2103"/>
                <a:gd name="T13" fmla="*/ 1 h 274"/>
                <a:gd name="T14" fmla="*/ 0 w 2103"/>
                <a:gd name="T15" fmla="*/ 0 h 274"/>
                <a:gd name="T16" fmla="*/ 0 w 2103"/>
                <a:gd name="T17" fmla="*/ 1 h 274"/>
                <a:gd name="T18" fmla="*/ 0 w 2103"/>
                <a:gd name="T19" fmla="*/ 1 h 274"/>
                <a:gd name="T20" fmla="*/ 0 w 2103"/>
                <a:gd name="T21" fmla="*/ 1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
        <p:nvSpPr>
          <p:cNvPr id="53" name="矩形 52"/>
          <p:cNvSpPr/>
          <p:nvPr/>
        </p:nvSpPr>
        <p:spPr>
          <a:xfrm>
            <a:off x="288813" y="3788175"/>
            <a:ext cx="1939955" cy="523220"/>
          </a:xfrm>
          <a:prstGeom prst="rect">
            <a:avLst/>
          </a:prstGeom>
        </p:spPr>
        <p:txBody>
          <a:bodyPr wrap="none">
            <a:spAutoFit/>
          </a:bodyPr>
          <a:lstStyle/>
          <a:p>
            <a:r>
              <a:rPr lang="en-US" altLang="zh-CN" sz="2800" b="1" i="1" dirty="0">
                <a:solidFill>
                  <a:srgbClr val="FF0000"/>
                </a:solidFill>
                <a:latin typeface="Times New Roman" panose="02020603050405020304" pitchFamily="18" charset="0"/>
                <a:cs typeface="Times New Roman" panose="02020603050405020304" pitchFamily="18" charset="0"/>
              </a:rPr>
              <a:t>x&gt;</a:t>
            </a:r>
            <a:r>
              <a:rPr lang="en-US" altLang="zh-CN" sz="2800" b="1" dirty="0">
                <a:solidFill>
                  <a:srgbClr val="FF0000"/>
                </a:solidFill>
                <a:latin typeface="Times New Roman" panose="02020603050405020304" pitchFamily="18" charset="0"/>
                <a:cs typeface="Times New Roman" panose="02020603050405020304" pitchFamily="18" charset="0"/>
              </a:rPr>
              <a:t>0</a:t>
            </a:r>
            <a:r>
              <a:rPr lang="en-US" altLang="zh-CN" sz="2800" b="1" i="1" dirty="0">
                <a:solidFill>
                  <a:srgbClr val="FF0000"/>
                </a:solidFill>
                <a:latin typeface="Times New Roman" panose="02020603050405020304" pitchFamily="18" charset="0"/>
                <a:cs typeface="Times New Roman" panose="02020603050405020304" pitchFamily="18" charset="0"/>
              </a:rPr>
              <a:t>,U=</a:t>
            </a:r>
            <a:r>
              <a:rPr kumimoji="1" lang="en-US" altLang="zh-CN" sz="2800" i="1" dirty="0">
                <a:solidFill>
                  <a:srgbClr val="0070C0"/>
                </a:solidFill>
              </a:rPr>
              <a:t> </a:t>
            </a:r>
            <a:r>
              <a:rPr kumimoji="1" lang="en-US" altLang="zh-CN" sz="2800" b="1" i="1" dirty="0">
                <a:solidFill>
                  <a:srgbClr val="FF0000"/>
                </a:solidFill>
                <a:latin typeface="Times New Roman" panose="02020603050405020304" pitchFamily="18" charset="0"/>
                <a:cs typeface="Times New Roman" panose="02020603050405020304" pitchFamily="18" charset="0"/>
              </a:rPr>
              <a:t>U</a:t>
            </a:r>
            <a:r>
              <a:rPr kumimoji="1" lang="en-US" altLang="zh-CN" sz="2800" b="1" baseline="-25000" dirty="0">
                <a:solidFill>
                  <a:srgbClr val="FF0000"/>
                </a:solidFill>
                <a:latin typeface="Times New Roman" panose="02020603050405020304" pitchFamily="18" charset="0"/>
                <a:cs typeface="Times New Roman" panose="02020603050405020304" pitchFamily="18" charset="0"/>
              </a:rPr>
              <a:t>0</a:t>
            </a:r>
            <a:r>
              <a:rPr kumimoji="1" lang="en-US" altLang="zh-CN" sz="2800" baseline="-25000" dirty="0">
                <a:solidFill>
                  <a:srgbClr val="0070C0"/>
                </a:solidFill>
              </a:rPr>
              <a:t> </a:t>
            </a: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54" name="Object 2"/>
          <p:cNvGraphicFramePr>
            <a:graphicFrameLocks noChangeAspect="1"/>
          </p:cNvGraphicFramePr>
          <p:nvPr>
            <p:extLst>
              <p:ext uri="{D42A27DB-BD31-4B8C-83A1-F6EECF244321}">
                <p14:modId xmlns:p14="http://schemas.microsoft.com/office/powerpoint/2010/main" val="2295523052"/>
              </p:ext>
            </p:extLst>
          </p:nvPr>
        </p:nvGraphicFramePr>
        <p:xfrm>
          <a:off x="4507812" y="4229177"/>
          <a:ext cx="3355975" cy="1066800"/>
        </p:xfrm>
        <a:graphic>
          <a:graphicData uri="http://schemas.openxmlformats.org/presentationml/2006/ole">
            <mc:AlternateContent xmlns:mc="http://schemas.openxmlformats.org/markup-compatibility/2006">
              <mc:Choice xmlns:v="urn:schemas-microsoft-com:vml" Requires="v">
                <p:oleObj spid="_x0000_s397462" name="Equation" r:id="rId11" imgW="1396800" imgH="444240" progId="Equation.DSMT4">
                  <p:embed/>
                </p:oleObj>
              </mc:Choice>
              <mc:Fallback>
                <p:oleObj name="Equation" r:id="rId11" imgW="1396800" imgH="444240" progId="Equation.DSMT4">
                  <p:embed/>
                  <p:pic>
                    <p:nvPicPr>
                      <p:cNvPr id="31" name="Object 2"/>
                      <p:cNvPicPr>
                        <a:picLocks noChangeAspect="1" noChangeArrowheads="1"/>
                      </p:cNvPicPr>
                      <p:nvPr/>
                    </p:nvPicPr>
                    <p:blipFill>
                      <a:blip r:embed="rId12"/>
                      <a:srcRect/>
                      <a:stretch>
                        <a:fillRect/>
                      </a:stretch>
                    </p:blipFill>
                    <p:spPr bwMode="auto">
                      <a:xfrm>
                        <a:off x="4507812" y="4229177"/>
                        <a:ext cx="3355975" cy="1066800"/>
                      </a:xfrm>
                      <a:prstGeom prst="rect">
                        <a:avLst/>
                      </a:prstGeom>
                      <a:noFill/>
                      <a:ln>
                        <a:noFill/>
                      </a:ln>
                      <a:effectLst/>
                      <a:extLst/>
                    </p:spPr>
                  </p:pic>
                </p:oleObj>
              </mc:Fallback>
            </mc:AlternateContent>
          </a:graphicData>
        </a:graphic>
      </p:graphicFrame>
      <p:sp>
        <p:nvSpPr>
          <p:cNvPr id="55" name="Rectangle 3"/>
          <p:cNvSpPr>
            <a:spLocks noChangeArrowheads="1"/>
          </p:cNvSpPr>
          <p:nvPr/>
        </p:nvSpPr>
        <p:spPr bwMode="auto">
          <a:xfrm>
            <a:off x="277188" y="5411899"/>
            <a:ext cx="244739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dirty="0">
                <a:solidFill>
                  <a:srgbClr val="008000"/>
                </a:solidFill>
              </a:rPr>
              <a:t> </a:t>
            </a:r>
            <a:r>
              <a:rPr kumimoji="1" lang="zh-CN" altLang="en-US" sz="2800" dirty="0">
                <a:solidFill>
                  <a:srgbClr val="008000"/>
                </a:solidFill>
              </a:rPr>
              <a:t>波函数</a:t>
            </a:r>
            <a:r>
              <a:rPr kumimoji="1" lang="en-US" altLang="zh-CN" sz="2800" dirty="0">
                <a:solidFill>
                  <a:srgbClr val="008000"/>
                </a:solidFill>
              </a:rPr>
              <a:t>(</a:t>
            </a:r>
            <a:r>
              <a:rPr kumimoji="1" lang="zh-CN" altLang="en-US" sz="2800" dirty="0">
                <a:solidFill>
                  <a:srgbClr val="008000"/>
                </a:solidFill>
              </a:rPr>
              <a:t>通解</a:t>
            </a:r>
            <a:r>
              <a:rPr kumimoji="1" lang="en-US" altLang="zh-CN" sz="2800" dirty="0">
                <a:solidFill>
                  <a:srgbClr val="008000"/>
                </a:solidFill>
              </a:rPr>
              <a:t>)</a:t>
            </a:r>
            <a:endParaRPr kumimoji="1" lang="zh-CN" altLang="en-US" sz="2800" dirty="0">
              <a:solidFill>
                <a:srgbClr val="008000"/>
              </a:solidFill>
            </a:endParaRPr>
          </a:p>
        </p:txBody>
      </p:sp>
      <p:graphicFrame>
        <p:nvGraphicFramePr>
          <p:cNvPr id="56" name="Object 8"/>
          <p:cNvGraphicFramePr>
            <a:graphicFrameLocks noChangeAspect="1"/>
          </p:cNvGraphicFramePr>
          <p:nvPr>
            <p:extLst>
              <p:ext uri="{D42A27DB-BD31-4B8C-83A1-F6EECF244321}">
                <p14:modId xmlns:p14="http://schemas.microsoft.com/office/powerpoint/2010/main" val="2007722825"/>
              </p:ext>
            </p:extLst>
          </p:nvPr>
        </p:nvGraphicFramePr>
        <p:xfrm>
          <a:off x="707377" y="4275879"/>
          <a:ext cx="3416300" cy="1106487"/>
        </p:xfrm>
        <a:graphic>
          <a:graphicData uri="http://schemas.openxmlformats.org/presentationml/2006/ole">
            <mc:AlternateContent xmlns:mc="http://schemas.openxmlformats.org/markup-compatibility/2006">
              <mc:Choice xmlns:v="urn:schemas-microsoft-com:vml" Requires="v">
                <p:oleObj spid="_x0000_s397463" name="Equation" r:id="rId13" imgW="1041120" imgH="419040" progId="Equation.DSMT4">
                  <p:embed/>
                </p:oleObj>
              </mc:Choice>
              <mc:Fallback>
                <p:oleObj name="Equation" r:id="rId13" imgW="1041120" imgH="419040" progId="Equation.DSMT4">
                  <p:embed/>
                  <p:pic>
                    <p:nvPicPr>
                      <p:cNvPr id="33" name="Object 8"/>
                      <p:cNvPicPr>
                        <a:picLocks noChangeAspect="1" noChangeArrowheads="1"/>
                      </p:cNvPicPr>
                      <p:nvPr/>
                    </p:nvPicPr>
                    <p:blipFill>
                      <a:blip r:embed="rId14"/>
                      <a:srcRect/>
                      <a:stretch>
                        <a:fillRect/>
                      </a:stretch>
                    </p:blipFill>
                    <p:spPr bwMode="auto">
                      <a:xfrm>
                        <a:off x="707377" y="4275879"/>
                        <a:ext cx="3416300" cy="1106487"/>
                      </a:xfrm>
                      <a:prstGeom prst="rect">
                        <a:avLst/>
                      </a:prstGeom>
                      <a:noFill/>
                      <a:ln>
                        <a:noFill/>
                      </a:ln>
                      <a:extLst/>
                    </p:spPr>
                  </p:pic>
                </p:oleObj>
              </mc:Fallback>
            </mc:AlternateContent>
          </a:graphicData>
        </a:graphic>
      </p:graphicFrame>
      <p:graphicFrame>
        <p:nvGraphicFramePr>
          <p:cNvPr id="57" name="Object 4"/>
          <p:cNvGraphicFramePr>
            <a:graphicFrameLocks noChangeAspect="1"/>
          </p:cNvGraphicFramePr>
          <p:nvPr>
            <p:extLst>
              <p:ext uri="{D42A27DB-BD31-4B8C-83A1-F6EECF244321}">
                <p14:modId xmlns:p14="http://schemas.microsoft.com/office/powerpoint/2010/main" val="3188759516"/>
              </p:ext>
            </p:extLst>
          </p:nvPr>
        </p:nvGraphicFramePr>
        <p:xfrm>
          <a:off x="2420442" y="5319824"/>
          <a:ext cx="4987925" cy="614362"/>
        </p:xfrm>
        <a:graphic>
          <a:graphicData uri="http://schemas.openxmlformats.org/presentationml/2006/ole">
            <mc:AlternateContent xmlns:mc="http://schemas.openxmlformats.org/markup-compatibility/2006">
              <mc:Choice xmlns:v="urn:schemas-microsoft-com:vml" Requires="v">
                <p:oleObj spid="_x0000_s397464" name="公式" r:id="rId15" imgW="1447560" imgH="228600" progId="Equation.3">
                  <p:embed/>
                </p:oleObj>
              </mc:Choice>
              <mc:Fallback>
                <p:oleObj name="公式" r:id="rId15" imgW="1447560" imgH="228600" progId="Equation.3">
                  <p:embed/>
                  <p:pic>
                    <p:nvPicPr>
                      <p:cNvPr id="34" name="Object 4"/>
                      <p:cNvPicPr>
                        <a:picLocks noChangeAspect="1" noChangeArrowheads="1"/>
                      </p:cNvPicPr>
                      <p:nvPr/>
                    </p:nvPicPr>
                    <p:blipFill>
                      <a:blip r:embed="rId16"/>
                      <a:srcRect/>
                      <a:stretch>
                        <a:fillRect/>
                      </a:stretch>
                    </p:blipFill>
                    <p:spPr bwMode="auto">
                      <a:xfrm>
                        <a:off x="2420442" y="5319824"/>
                        <a:ext cx="4987925" cy="614362"/>
                      </a:xfrm>
                      <a:prstGeom prst="rect">
                        <a:avLst/>
                      </a:prstGeom>
                      <a:noFill/>
                      <a:ln>
                        <a:noFill/>
                      </a:ln>
                      <a:extLst/>
                    </p:spPr>
                  </p:pic>
                </p:oleObj>
              </mc:Fallback>
            </mc:AlternateContent>
          </a:graphicData>
        </a:graphic>
      </p:graphicFrame>
      <p:graphicFrame>
        <p:nvGraphicFramePr>
          <p:cNvPr id="58" name="Object 4"/>
          <p:cNvGraphicFramePr>
            <a:graphicFrameLocks noChangeAspect="1"/>
          </p:cNvGraphicFramePr>
          <p:nvPr>
            <p:extLst>
              <p:ext uri="{D42A27DB-BD31-4B8C-83A1-F6EECF244321}">
                <p14:modId xmlns:p14="http://schemas.microsoft.com/office/powerpoint/2010/main" val="2394197357"/>
              </p:ext>
            </p:extLst>
          </p:nvPr>
        </p:nvGraphicFramePr>
        <p:xfrm>
          <a:off x="877627" y="6024834"/>
          <a:ext cx="3325813" cy="614363"/>
        </p:xfrm>
        <a:graphic>
          <a:graphicData uri="http://schemas.openxmlformats.org/presentationml/2006/ole">
            <mc:AlternateContent xmlns:mc="http://schemas.openxmlformats.org/markup-compatibility/2006">
              <mc:Choice xmlns:v="urn:schemas-microsoft-com:vml" Requires="v">
                <p:oleObj spid="_x0000_s397465" name="Equation" r:id="rId17" imgW="965160" imgH="228600" progId="Equation.DSMT4">
                  <p:embed/>
                </p:oleObj>
              </mc:Choice>
              <mc:Fallback>
                <p:oleObj name="Equation" r:id="rId17" imgW="965160" imgH="228600" progId="Equation.DSMT4">
                  <p:embed/>
                  <p:pic>
                    <p:nvPicPr>
                      <p:cNvPr id="35" name="Object 4"/>
                      <p:cNvPicPr>
                        <a:picLocks noChangeAspect="1" noChangeArrowheads="1"/>
                      </p:cNvPicPr>
                      <p:nvPr/>
                    </p:nvPicPr>
                    <p:blipFill>
                      <a:blip r:embed="rId18"/>
                      <a:srcRect/>
                      <a:stretch>
                        <a:fillRect/>
                      </a:stretch>
                    </p:blipFill>
                    <p:spPr bwMode="auto">
                      <a:xfrm>
                        <a:off x="877627" y="6024834"/>
                        <a:ext cx="3325813" cy="614363"/>
                      </a:xfrm>
                      <a:prstGeom prst="rect">
                        <a:avLst/>
                      </a:prstGeom>
                      <a:noFill/>
                      <a:ln>
                        <a:noFill/>
                      </a:ln>
                      <a:extLst/>
                    </p:spPr>
                  </p:pic>
                </p:oleObj>
              </mc:Fallback>
            </mc:AlternateContent>
          </a:graphicData>
        </a:graphic>
      </p:graphicFrame>
      <p:sp>
        <p:nvSpPr>
          <p:cNvPr id="59" name="Line 9"/>
          <p:cNvSpPr>
            <a:spLocks noChangeShapeType="1"/>
          </p:cNvSpPr>
          <p:nvPr/>
        </p:nvSpPr>
        <p:spPr bwMode="auto">
          <a:xfrm flipH="1">
            <a:off x="6167216" y="5229176"/>
            <a:ext cx="856524" cy="69496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9"/>
          <p:cNvSpPr>
            <a:spLocks noChangeShapeType="1"/>
          </p:cNvSpPr>
          <p:nvPr/>
        </p:nvSpPr>
        <p:spPr bwMode="auto">
          <a:xfrm>
            <a:off x="6096676" y="5382366"/>
            <a:ext cx="927065" cy="462389"/>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矩形 60"/>
          <p:cNvSpPr/>
          <p:nvPr/>
        </p:nvSpPr>
        <p:spPr>
          <a:xfrm>
            <a:off x="4311506" y="6047311"/>
            <a:ext cx="3416320" cy="523220"/>
          </a:xfrm>
          <a:prstGeom prst="rect">
            <a:avLst/>
          </a:prstGeom>
        </p:spPr>
        <p:txBody>
          <a:bodyPr wrap="none">
            <a:spAutoFit/>
          </a:bodyPr>
          <a:lstStyle/>
          <a:p>
            <a:r>
              <a:rPr kumimoji="1" lang="zh-CN" altLang="en-US" sz="2800" b="1" dirty="0">
                <a:solidFill>
                  <a:srgbClr val="FF0066"/>
                </a:solidFill>
              </a:rPr>
              <a:t>按指数规律迅速衰减</a:t>
            </a:r>
            <a:endParaRPr lang="zh-CN" altLang="en-US" sz="2800" dirty="0">
              <a:solidFill>
                <a:srgbClr val="FF0066"/>
              </a:solidFill>
            </a:endParaRPr>
          </a:p>
        </p:txBody>
      </p:sp>
      <p:grpSp>
        <p:nvGrpSpPr>
          <p:cNvPr id="62" name="Group 23"/>
          <p:cNvGrpSpPr>
            <a:grpSpLocks/>
          </p:cNvGrpSpPr>
          <p:nvPr/>
        </p:nvGrpSpPr>
        <p:grpSpPr bwMode="auto">
          <a:xfrm>
            <a:off x="9850796" y="4927710"/>
            <a:ext cx="2168526" cy="1006476"/>
            <a:chOff x="3419" y="2692"/>
            <a:chExt cx="1366" cy="634"/>
          </a:xfrm>
        </p:grpSpPr>
        <p:graphicFrame>
          <p:nvGraphicFramePr>
            <p:cNvPr id="63" name="Object 24"/>
            <p:cNvGraphicFramePr>
              <a:graphicFrameLocks noChangeAspect="1"/>
            </p:cNvGraphicFramePr>
            <p:nvPr>
              <p:extLst>
                <p:ext uri="{D42A27DB-BD31-4B8C-83A1-F6EECF244321}">
                  <p14:modId xmlns:p14="http://schemas.microsoft.com/office/powerpoint/2010/main" val="3678627862"/>
                </p:ext>
              </p:extLst>
            </p:nvPr>
          </p:nvGraphicFramePr>
          <p:xfrm>
            <a:off x="3971" y="3008"/>
            <a:ext cx="814" cy="318"/>
          </p:xfrm>
          <a:graphic>
            <a:graphicData uri="http://schemas.openxmlformats.org/presentationml/2006/ole">
              <mc:AlternateContent xmlns:mc="http://schemas.openxmlformats.org/markup-compatibility/2006">
                <mc:Choice xmlns:v="urn:schemas-microsoft-com:vml" Requires="v">
                  <p:oleObj spid="_x0000_s397466" name="Equation" r:id="rId19" imgW="406048" imgH="203024" progId="Equation.3">
                    <p:embed/>
                  </p:oleObj>
                </mc:Choice>
                <mc:Fallback>
                  <p:oleObj name="Equation" r:id="rId19" imgW="406048" imgH="203024" progId="Equation.3">
                    <p:embed/>
                    <p:pic>
                      <p:nvPicPr>
                        <p:cNvPr id="46"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71" y="3008"/>
                          <a:ext cx="81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 name="Text Box 25"/>
            <p:cNvSpPr txBox="1">
              <a:spLocks noChangeArrowheads="1"/>
            </p:cNvSpPr>
            <p:nvPr/>
          </p:nvSpPr>
          <p:spPr bwMode="auto">
            <a:xfrm>
              <a:off x="3489" y="2692"/>
              <a:ext cx="1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指数</a:t>
              </a:r>
              <a:r>
                <a:rPr kumimoji="1" lang="zh-CN" altLang="en-US" sz="2800" dirty="0">
                  <a:solidFill>
                    <a:srgbClr val="008000"/>
                  </a:solidFill>
                </a:rPr>
                <a:t>衰减波</a:t>
              </a:r>
            </a:p>
          </p:txBody>
        </p:sp>
        <p:sp>
          <p:nvSpPr>
            <p:cNvPr id="65" name="Freeform 26"/>
            <p:cNvSpPr>
              <a:spLocks/>
            </p:cNvSpPr>
            <p:nvPr/>
          </p:nvSpPr>
          <p:spPr bwMode="auto">
            <a:xfrm>
              <a:off x="3419" y="3008"/>
              <a:ext cx="567" cy="233"/>
            </a:xfrm>
            <a:custGeom>
              <a:avLst/>
              <a:gdLst>
                <a:gd name="T0" fmla="*/ 0 w 567"/>
                <a:gd name="T1" fmla="*/ 0 h 161"/>
                <a:gd name="T2" fmla="*/ 74 w 567"/>
                <a:gd name="T3" fmla="*/ 55 h 161"/>
                <a:gd name="T4" fmla="*/ 202 w 567"/>
                <a:gd name="T5" fmla="*/ 146 h 161"/>
                <a:gd name="T6" fmla="*/ 567 w 567"/>
                <a:gd name="T7" fmla="*/ 146 h 161"/>
                <a:gd name="T8" fmla="*/ 0 60000 65536"/>
                <a:gd name="T9" fmla="*/ 0 60000 65536"/>
                <a:gd name="T10" fmla="*/ 0 60000 65536"/>
                <a:gd name="T11" fmla="*/ 0 60000 65536"/>
                <a:gd name="T12" fmla="*/ 0 w 567"/>
                <a:gd name="T13" fmla="*/ 0 h 161"/>
                <a:gd name="T14" fmla="*/ 567 w 567"/>
                <a:gd name="T15" fmla="*/ 161 h 161"/>
              </a:gdLst>
              <a:ahLst/>
              <a:cxnLst>
                <a:cxn ang="T8">
                  <a:pos x="T0" y="T1"/>
                </a:cxn>
                <a:cxn ang="T9">
                  <a:pos x="T2" y="T3"/>
                </a:cxn>
                <a:cxn ang="T10">
                  <a:pos x="T4" y="T5"/>
                </a:cxn>
                <a:cxn ang="T11">
                  <a:pos x="T6" y="T7"/>
                </a:cxn>
              </a:cxnLst>
              <a:rect l="T12" t="T13" r="T14" b="T15"/>
              <a:pathLst>
                <a:path w="567" h="161">
                  <a:moveTo>
                    <a:pt x="0" y="0"/>
                  </a:moveTo>
                  <a:cubicBezTo>
                    <a:pt x="20" y="15"/>
                    <a:pt x="40" y="31"/>
                    <a:pt x="74" y="55"/>
                  </a:cubicBezTo>
                  <a:cubicBezTo>
                    <a:pt x="108" y="79"/>
                    <a:pt x="120" y="131"/>
                    <a:pt x="202" y="146"/>
                  </a:cubicBezTo>
                  <a:cubicBezTo>
                    <a:pt x="284" y="161"/>
                    <a:pt x="425" y="153"/>
                    <a:pt x="567" y="146"/>
                  </a:cubicBezTo>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Tree>
    <p:extLst>
      <p:ext uri="{BB962C8B-B14F-4D97-AF65-F5344CB8AC3E}">
        <p14:creationId xmlns:p14="http://schemas.microsoft.com/office/powerpoint/2010/main" val="213692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inVertic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arn(inVertical)">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6">
                                            <p:txEl>
                                              <p:pRg st="0" end="0"/>
                                            </p:txEl>
                                          </p:spTgt>
                                        </p:tgtEl>
                                        <p:attrNameLst>
                                          <p:attrName>style.visibility</p:attrName>
                                        </p:attrNameLst>
                                      </p:cBhvr>
                                      <p:to>
                                        <p:strVal val="visible"/>
                                      </p:to>
                                    </p:set>
                                    <p:animEffect transition="in" filter="wipe(left)">
                                      <p:cBhvr>
                                        <p:cTn id="66" dur="500"/>
                                        <p:tgtEl>
                                          <p:spTgt spid="26">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down)">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down)">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fill="hold"/>
                                        <p:tgtEl>
                                          <p:spTgt spid="35"/>
                                        </p:tgtEl>
                                        <p:attrNameLst>
                                          <p:attrName>ppt_x</p:attrName>
                                        </p:attrNameLst>
                                      </p:cBhvr>
                                      <p:tavLst>
                                        <p:tav tm="0">
                                          <p:val>
                                            <p:strVal val="#ppt_x"/>
                                          </p:val>
                                        </p:tav>
                                        <p:tav tm="100000">
                                          <p:val>
                                            <p:strVal val="#ppt_x"/>
                                          </p:val>
                                        </p:tav>
                                      </p:tavLst>
                                    </p:anim>
                                    <p:anim calcmode="lin" valueType="num">
                                      <p:cBhvr additive="base">
                                        <p:cTn id="8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1000"/>
                                        <p:tgtEl>
                                          <p:spTgt spid="50"/>
                                        </p:tgtEl>
                                      </p:cBhvr>
                                    </p:animEffect>
                                    <p:anim calcmode="lin" valueType="num">
                                      <p:cBhvr>
                                        <p:cTn id="100" dur="1000" fill="hold"/>
                                        <p:tgtEl>
                                          <p:spTgt spid="50"/>
                                        </p:tgtEl>
                                        <p:attrNameLst>
                                          <p:attrName>ppt_x</p:attrName>
                                        </p:attrNameLst>
                                      </p:cBhvr>
                                      <p:tavLst>
                                        <p:tav tm="0">
                                          <p:val>
                                            <p:strVal val="#ppt_x"/>
                                          </p:val>
                                        </p:tav>
                                        <p:tav tm="100000">
                                          <p:val>
                                            <p:strVal val="#ppt_x"/>
                                          </p:val>
                                        </p:tav>
                                      </p:tavLst>
                                    </p:anim>
                                    <p:anim calcmode="lin" valueType="num">
                                      <p:cBhvr>
                                        <p:cTn id="10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53"/>
                                        </p:tgtEl>
                                        <p:attrNameLst>
                                          <p:attrName>style.visibility</p:attrName>
                                        </p:attrNameLst>
                                      </p:cBhvr>
                                      <p:to>
                                        <p:strVal val="visible"/>
                                      </p:to>
                                    </p:set>
                                    <p:animEffect transition="in" filter="wipe(down)">
                                      <p:cBhvr>
                                        <p:cTn id="106" dur="500"/>
                                        <p:tgtEl>
                                          <p:spTgt spid="53"/>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wipe(left)">
                                      <p:cBhvr>
                                        <p:cTn id="110" dur="500"/>
                                        <p:tgtEl>
                                          <p:spTgt spid="56"/>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wipe(left)">
                                      <p:cBhvr>
                                        <p:cTn id="115" dur="500"/>
                                        <p:tgtEl>
                                          <p:spTgt spid="5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left)">
                                      <p:cBhvr>
                                        <p:cTn id="120" dur="500"/>
                                        <p:tgtEl>
                                          <p:spTgt spid="55">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left)">
                                      <p:cBhvr>
                                        <p:cTn id="125" dur="500"/>
                                        <p:tgtEl>
                                          <p:spTgt spid="5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wipe(left)">
                                      <p:cBhvr>
                                        <p:cTn id="130" dur="500"/>
                                        <p:tgtEl>
                                          <p:spTgt spid="58"/>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59"/>
                                        </p:tgtEl>
                                        <p:attrNameLst>
                                          <p:attrName>style.visibility</p:attrName>
                                        </p:attrNameLst>
                                      </p:cBhvr>
                                      <p:to>
                                        <p:strVal val="visible"/>
                                      </p:to>
                                    </p:set>
                                    <p:anim calcmode="lin" valueType="num">
                                      <p:cBhvr additive="base">
                                        <p:cTn id="135" dur="500" fill="hold"/>
                                        <p:tgtEl>
                                          <p:spTgt spid="59"/>
                                        </p:tgtEl>
                                        <p:attrNameLst>
                                          <p:attrName>ppt_x</p:attrName>
                                        </p:attrNameLst>
                                      </p:cBhvr>
                                      <p:tavLst>
                                        <p:tav tm="0">
                                          <p:val>
                                            <p:strVal val="#ppt_x"/>
                                          </p:val>
                                        </p:tav>
                                        <p:tav tm="100000">
                                          <p:val>
                                            <p:strVal val="#ppt_x"/>
                                          </p:val>
                                        </p:tav>
                                      </p:tavLst>
                                    </p:anim>
                                    <p:anim calcmode="lin" valueType="num">
                                      <p:cBhvr additive="base">
                                        <p:cTn id="136" dur="500" fill="hold"/>
                                        <p:tgtEl>
                                          <p:spTgt spid="59"/>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60"/>
                                        </p:tgtEl>
                                        <p:attrNameLst>
                                          <p:attrName>style.visibility</p:attrName>
                                        </p:attrNameLst>
                                      </p:cBhvr>
                                      <p:to>
                                        <p:strVal val="visible"/>
                                      </p:to>
                                    </p:set>
                                    <p:anim calcmode="lin" valueType="num">
                                      <p:cBhvr additive="base">
                                        <p:cTn id="139" dur="500" fill="hold"/>
                                        <p:tgtEl>
                                          <p:spTgt spid="60"/>
                                        </p:tgtEl>
                                        <p:attrNameLst>
                                          <p:attrName>ppt_x</p:attrName>
                                        </p:attrNameLst>
                                      </p:cBhvr>
                                      <p:tavLst>
                                        <p:tav tm="0">
                                          <p:val>
                                            <p:strVal val="#ppt_x"/>
                                          </p:val>
                                        </p:tav>
                                        <p:tav tm="100000">
                                          <p:val>
                                            <p:strVal val="#ppt_x"/>
                                          </p:val>
                                        </p:tav>
                                      </p:tavLst>
                                    </p:anim>
                                    <p:anim calcmode="lin" valueType="num">
                                      <p:cBhvr additive="base">
                                        <p:cTn id="14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31" presetClass="entr" presetSubtype="0" fill="hold" grpId="0" nodeType="clickEffect">
                                  <p:stCondLst>
                                    <p:cond delay="0"/>
                                  </p:stCondLst>
                                  <p:childTnLst>
                                    <p:set>
                                      <p:cBhvr>
                                        <p:cTn id="144" dur="1" fill="hold">
                                          <p:stCondLst>
                                            <p:cond delay="0"/>
                                          </p:stCondLst>
                                        </p:cTn>
                                        <p:tgtEl>
                                          <p:spTgt spid="61"/>
                                        </p:tgtEl>
                                        <p:attrNameLst>
                                          <p:attrName>style.visibility</p:attrName>
                                        </p:attrNameLst>
                                      </p:cBhvr>
                                      <p:to>
                                        <p:strVal val="visible"/>
                                      </p:to>
                                    </p:set>
                                    <p:anim calcmode="lin" valueType="num">
                                      <p:cBhvr>
                                        <p:cTn id="145" dur="1000" fill="hold"/>
                                        <p:tgtEl>
                                          <p:spTgt spid="61"/>
                                        </p:tgtEl>
                                        <p:attrNameLst>
                                          <p:attrName>ppt_w</p:attrName>
                                        </p:attrNameLst>
                                      </p:cBhvr>
                                      <p:tavLst>
                                        <p:tav tm="0">
                                          <p:val>
                                            <p:fltVal val="0"/>
                                          </p:val>
                                        </p:tav>
                                        <p:tav tm="100000">
                                          <p:val>
                                            <p:strVal val="#ppt_w"/>
                                          </p:val>
                                        </p:tav>
                                      </p:tavLst>
                                    </p:anim>
                                    <p:anim calcmode="lin" valueType="num">
                                      <p:cBhvr>
                                        <p:cTn id="146" dur="1000" fill="hold"/>
                                        <p:tgtEl>
                                          <p:spTgt spid="61"/>
                                        </p:tgtEl>
                                        <p:attrNameLst>
                                          <p:attrName>ppt_h</p:attrName>
                                        </p:attrNameLst>
                                      </p:cBhvr>
                                      <p:tavLst>
                                        <p:tav tm="0">
                                          <p:val>
                                            <p:fltVal val="0"/>
                                          </p:val>
                                        </p:tav>
                                        <p:tav tm="100000">
                                          <p:val>
                                            <p:strVal val="#ppt_h"/>
                                          </p:val>
                                        </p:tav>
                                      </p:tavLst>
                                    </p:anim>
                                    <p:anim calcmode="lin" valueType="num">
                                      <p:cBhvr>
                                        <p:cTn id="147" dur="1000" fill="hold"/>
                                        <p:tgtEl>
                                          <p:spTgt spid="61"/>
                                        </p:tgtEl>
                                        <p:attrNameLst>
                                          <p:attrName>style.rotation</p:attrName>
                                        </p:attrNameLst>
                                      </p:cBhvr>
                                      <p:tavLst>
                                        <p:tav tm="0">
                                          <p:val>
                                            <p:fltVal val="90"/>
                                          </p:val>
                                        </p:tav>
                                        <p:tav tm="100000">
                                          <p:val>
                                            <p:fltVal val="0"/>
                                          </p:val>
                                        </p:tav>
                                      </p:tavLst>
                                    </p:anim>
                                    <p:animEffect transition="in" filter="fade">
                                      <p:cBhvr>
                                        <p:cTn id="148" dur="1000"/>
                                        <p:tgtEl>
                                          <p:spTgt spid="61"/>
                                        </p:tgtEl>
                                      </p:cBhvr>
                                    </p:animEffect>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62"/>
                                        </p:tgtEl>
                                        <p:attrNameLst>
                                          <p:attrName>style.visibility</p:attrName>
                                        </p:attrNameLst>
                                      </p:cBhvr>
                                      <p:to>
                                        <p:strVal val="visible"/>
                                      </p:to>
                                    </p:set>
                                    <p:animEffect transition="in" filter="fade">
                                      <p:cBhvr>
                                        <p:cTn id="153" dur="1000"/>
                                        <p:tgtEl>
                                          <p:spTgt spid="62"/>
                                        </p:tgtEl>
                                      </p:cBhvr>
                                    </p:animEffect>
                                    <p:anim calcmode="lin" valueType="num">
                                      <p:cBhvr>
                                        <p:cTn id="154" dur="1000" fill="hold"/>
                                        <p:tgtEl>
                                          <p:spTgt spid="62"/>
                                        </p:tgtEl>
                                        <p:attrNameLst>
                                          <p:attrName>ppt_x</p:attrName>
                                        </p:attrNameLst>
                                      </p:cBhvr>
                                      <p:tavLst>
                                        <p:tav tm="0">
                                          <p:val>
                                            <p:strVal val="#ppt_x"/>
                                          </p:val>
                                        </p:tav>
                                        <p:tav tm="100000">
                                          <p:val>
                                            <p:strVal val="#ppt_x"/>
                                          </p:val>
                                        </p:tav>
                                      </p:tavLst>
                                    </p:anim>
                                    <p:anim calcmode="lin" valueType="num">
                                      <p:cBhvr>
                                        <p:cTn id="15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0" grpId="0" animBg="1"/>
      <p:bldP spid="21" grpId="0"/>
      <p:bldP spid="22" grpId="0"/>
      <p:bldP spid="23" grpId="0"/>
      <p:bldP spid="26" grpId="0" build="p" autoUpdateAnimBg="0"/>
      <p:bldP spid="33" grpId="0" animBg="1" autoUpdateAnimBg="0"/>
      <p:bldP spid="34" grpId="0" animBg="1" autoUpdateAnimBg="0"/>
      <p:bldP spid="53" grpId="0"/>
      <p:bldP spid="55" grpId="0" build="p" autoUpdateAnimBg="0"/>
      <p:bldP spid="59" grpId="0" animBg="1"/>
      <p:bldP spid="60" grpId="0" animBg="1"/>
      <p:bldP spid="6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31074" y="87935"/>
            <a:ext cx="468776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CC"/>
                </a:solidFill>
                <a:latin typeface="楷体" panose="02010609060101010101" pitchFamily="49" charset="-122"/>
                <a:ea typeface="楷体" panose="02010609060101010101" pitchFamily="49" charset="-122"/>
              </a:rPr>
              <a:t>按照经典力学：</a:t>
            </a:r>
            <a:r>
              <a:rPr kumimoji="1" lang="zh-CN" altLang="en-US" sz="2800" dirty="0">
                <a:latin typeface="楷体" panose="02010609060101010101" pitchFamily="49" charset="-122"/>
                <a:ea typeface="楷体" panose="02010609060101010101" pitchFamily="49" charset="-122"/>
              </a:rPr>
              <a:t>如果</a:t>
            </a:r>
            <a:r>
              <a:rPr kumimoji="1" lang="zh-CN" altLang="en-US" sz="2800" dirty="0">
                <a:solidFill>
                  <a:srgbClr val="009900"/>
                </a:solidFill>
                <a:latin typeface="楷体" panose="02010609060101010101" pitchFamily="49" charset="-122"/>
                <a:ea typeface="楷体" panose="02010609060101010101" pitchFamily="49" charset="-122"/>
              </a:rPr>
              <a:t>一个经典粒子的能量满足</a:t>
            </a:r>
            <a:r>
              <a:rPr kumimoji="1" lang="en-US" altLang="zh-CN" sz="2800" i="1" dirty="0">
                <a:solidFill>
                  <a:srgbClr val="FF0066"/>
                </a:solidFill>
                <a:ea typeface="楷体" panose="02010609060101010101" pitchFamily="49" charset="-122"/>
                <a:cs typeface="Times New Roman" panose="02020603050405020304" pitchFamily="18" charset="0"/>
              </a:rPr>
              <a:t>E</a:t>
            </a:r>
            <a:r>
              <a:rPr kumimoji="1" lang="en-US" altLang="zh-CN" sz="2800" dirty="0">
                <a:solidFill>
                  <a:srgbClr val="FF0066"/>
                </a:solidFill>
                <a:ea typeface="楷体" panose="02010609060101010101" pitchFamily="49" charset="-122"/>
                <a:cs typeface="Times New Roman" panose="02020603050405020304" pitchFamily="18" charset="0"/>
              </a:rPr>
              <a:t>&lt;</a:t>
            </a:r>
            <a:r>
              <a:rPr kumimoji="1" lang="en-US" altLang="zh-CN" sz="2800" i="1" dirty="0">
                <a:solidFill>
                  <a:srgbClr val="FF0066"/>
                </a:solidFill>
                <a:ea typeface="楷体" panose="02010609060101010101" pitchFamily="49" charset="-122"/>
                <a:cs typeface="Times New Roman" panose="02020603050405020304" pitchFamily="18" charset="0"/>
              </a:rPr>
              <a:t>U</a:t>
            </a:r>
            <a:r>
              <a:rPr kumimoji="1" lang="zh-CN" altLang="en-US" sz="2800" dirty="0">
                <a:solidFill>
                  <a:srgbClr val="009900"/>
                </a:solidFill>
                <a:latin typeface="楷体" panose="02010609060101010101" pitchFamily="49" charset="-122"/>
                <a:ea typeface="楷体" panose="02010609060101010101" pitchFamily="49" charset="-122"/>
              </a:rPr>
              <a:t>，那么它不可能</a:t>
            </a:r>
            <a:r>
              <a:rPr kumimoji="1" lang="zh-CN" altLang="en-GB" sz="2800" dirty="0">
                <a:solidFill>
                  <a:srgbClr val="009900"/>
                </a:solidFill>
                <a:latin typeface="楷体" panose="02010609060101010101" pitchFamily="49" charset="-122"/>
                <a:ea typeface="楷体" panose="02010609060101010101" pitchFamily="49" charset="-122"/>
              </a:rPr>
              <a:t>进入</a:t>
            </a:r>
            <a:r>
              <a:rPr kumimoji="1" lang="zh-CN" altLang="en-US" sz="2800" dirty="0">
                <a:solidFill>
                  <a:srgbClr val="009900"/>
                </a:solidFill>
                <a:latin typeface="楷体" panose="02010609060101010101" pitchFamily="49" charset="-122"/>
                <a:ea typeface="楷体" panose="02010609060101010101" pitchFamily="49" charset="-122"/>
              </a:rPr>
              <a:t>该区域。</a:t>
            </a:r>
            <a:endParaRPr lang="zh-CN" altLang="en-US" sz="2800" dirty="0">
              <a:solidFill>
                <a:srgbClr val="009900"/>
              </a:solidFill>
              <a:latin typeface="楷体" panose="02010609060101010101" pitchFamily="49" charset="-122"/>
              <a:ea typeface="楷体" panose="02010609060101010101" pitchFamily="49" charset="-122"/>
            </a:endParaRPr>
          </a:p>
        </p:txBody>
      </p:sp>
      <p:sp>
        <p:nvSpPr>
          <p:cNvPr id="3" name="Line 12"/>
          <p:cNvSpPr>
            <a:spLocks noChangeShapeType="1"/>
          </p:cNvSpPr>
          <p:nvPr/>
        </p:nvSpPr>
        <p:spPr bwMode="auto">
          <a:xfrm flipH="1" flipV="1">
            <a:off x="8377107" y="1429441"/>
            <a:ext cx="604278" cy="948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nvGrpSpPr>
          <p:cNvPr id="4" name="Group 13"/>
          <p:cNvGrpSpPr>
            <a:grpSpLocks/>
          </p:cNvGrpSpPr>
          <p:nvPr/>
        </p:nvGrpSpPr>
        <p:grpSpPr bwMode="auto">
          <a:xfrm>
            <a:off x="7506544" y="805850"/>
            <a:ext cx="1524000" cy="708025"/>
            <a:chOff x="3552" y="1836"/>
            <a:chExt cx="960" cy="446"/>
          </a:xfrm>
        </p:grpSpPr>
        <p:grpSp>
          <p:nvGrpSpPr>
            <p:cNvPr id="5" name="Group 14"/>
            <p:cNvGrpSpPr>
              <a:grpSpLocks/>
            </p:cNvGrpSpPr>
            <p:nvPr/>
          </p:nvGrpSpPr>
          <p:grpSpPr bwMode="auto">
            <a:xfrm>
              <a:off x="3552" y="2107"/>
              <a:ext cx="548" cy="175"/>
              <a:chOff x="3528" y="2155"/>
              <a:chExt cx="548" cy="175"/>
            </a:xfrm>
          </p:grpSpPr>
          <p:sp>
            <p:nvSpPr>
              <p:cNvPr id="8" name="Oval 15"/>
              <p:cNvSpPr>
                <a:spLocks noChangeArrowheads="1"/>
              </p:cNvSpPr>
              <p:nvPr/>
            </p:nvSpPr>
            <p:spPr bwMode="auto">
              <a:xfrm>
                <a:off x="3528" y="2155"/>
                <a:ext cx="154" cy="175"/>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Line 16"/>
              <p:cNvSpPr>
                <a:spLocks noChangeShapeType="1"/>
              </p:cNvSpPr>
              <p:nvPr/>
            </p:nvSpPr>
            <p:spPr bwMode="auto">
              <a:xfrm flipV="1">
                <a:off x="3708" y="2203"/>
                <a:ext cx="368" cy="1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6"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E&lt;U</a:t>
              </a:r>
              <a:r>
                <a:rPr kumimoji="1" lang="en-GB" altLang="zh-CN" sz="2600" baseline="-25000" dirty="0">
                  <a:solidFill>
                    <a:srgbClr val="009900"/>
                  </a:solidFill>
                </a:rPr>
                <a:t>0</a:t>
              </a:r>
              <a:endParaRPr kumimoji="1" lang="en-US" altLang="zh-CN" sz="2600" dirty="0">
                <a:solidFill>
                  <a:srgbClr val="009900"/>
                </a:solidFill>
              </a:endParaRPr>
            </a:p>
          </p:txBody>
        </p:sp>
      </p:grpSp>
      <p:grpSp>
        <p:nvGrpSpPr>
          <p:cNvPr id="10" name="Group 19"/>
          <p:cNvGrpSpPr>
            <a:grpSpLocks/>
          </p:cNvGrpSpPr>
          <p:nvPr/>
        </p:nvGrpSpPr>
        <p:grpSpPr bwMode="auto">
          <a:xfrm>
            <a:off x="7636774" y="162580"/>
            <a:ext cx="3394075" cy="2328863"/>
            <a:chOff x="3821" y="816"/>
            <a:chExt cx="2138" cy="1467"/>
          </a:xfrm>
        </p:grpSpPr>
        <p:grpSp>
          <p:nvGrpSpPr>
            <p:cNvPr id="11" name="Group 20"/>
            <p:cNvGrpSpPr>
              <a:grpSpLocks/>
            </p:cNvGrpSpPr>
            <p:nvPr/>
          </p:nvGrpSpPr>
          <p:grpSpPr bwMode="auto">
            <a:xfrm>
              <a:off x="3821" y="816"/>
              <a:ext cx="2138" cy="1323"/>
              <a:chOff x="3629" y="1428"/>
              <a:chExt cx="2138" cy="1323"/>
            </a:xfrm>
          </p:grpSpPr>
          <p:cxnSp>
            <p:nvCxnSpPr>
              <p:cNvPr id="13"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14"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17" name="Rectangle 25"/>
              <p:cNvSpPr>
                <a:spLocks noChangeArrowheads="1"/>
              </p:cNvSpPr>
              <p:nvPr/>
            </p:nvSpPr>
            <p:spPr bwMode="auto">
              <a:xfrm>
                <a:off x="5462" y="244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18"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19" name="Rectangle 27"/>
              <p:cNvSpPr>
                <a:spLocks noChangeArrowheads="1"/>
              </p:cNvSpPr>
              <p:nvPr/>
            </p:nvSpPr>
            <p:spPr bwMode="auto">
              <a:xfrm>
                <a:off x="3629" y="2331"/>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12" name="Rectangle 28"/>
            <p:cNvSpPr>
              <a:spLocks noChangeArrowheads="1"/>
            </p:cNvSpPr>
            <p:nvPr/>
          </p:nvSpPr>
          <p:spPr bwMode="auto">
            <a:xfrm>
              <a:off x="4545" y="1975"/>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sp>
        <p:nvSpPr>
          <p:cNvPr id="20" name="Oval 15"/>
          <p:cNvSpPr>
            <a:spLocks noChangeArrowheads="1"/>
          </p:cNvSpPr>
          <p:nvPr/>
        </p:nvSpPr>
        <p:spPr bwMode="auto">
          <a:xfrm>
            <a:off x="9049415" y="805851"/>
            <a:ext cx="1343258" cy="107351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矩形 20"/>
          <p:cNvSpPr/>
          <p:nvPr/>
        </p:nvSpPr>
        <p:spPr>
          <a:xfrm>
            <a:off x="9072140" y="917750"/>
            <a:ext cx="1175806" cy="923330"/>
          </a:xfrm>
          <a:prstGeom prst="rect">
            <a:avLst/>
          </a:prstGeom>
        </p:spPr>
        <p:txBody>
          <a:bodyPr wrap="square">
            <a:spAutoFit/>
          </a:bodyPr>
          <a:lstStyle/>
          <a:p>
            <a:r>
              <a:rPr kumimoji="1" lang="zh-CN" altLang="en-US" b="1" dirty="0">
                <a:solidFill>
                  <a:srgbClr val="FFFF00"/>
                </a:solidFill>
              </a:rPr>
              <a:t>经典粒子禁止</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
        <p:nvSpPr>
          <p:cNvPr id="22" name="Text Box 2"/>
          <p:cNvSpPr txBox="1">
            <a:spLocks noChangeArrowheads="1"/>
          </p:cNvSpPr>
          <p:nvPr/>
        </p:nvSpPr>
        <p:spPr bwMode="auto">
          <a:xfrm>
            <a:off x="1704665" y="1616306"/>
            <a:ext cx="5395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00"/>
                </a:solidFill>
              </a:rPr>
              <a:t>按照量子力学：</a:t>
            </a:r>
            <a:r>
              <a:rPr kumimoji="1" lang="zh-CN" altLang="en-US" sz="2800" dirty="0">
                <a:solidFill>
                  <a:srgbClr val="0070C0"/>
                </a:solidFill>
              </a:rPr>
              <a:t>当</a:t>
            </a:r>
            <a:r>
              <a:rPr kumimoji="1" lang="en-US" altLang="zh-CN" sz="2800" b="0" i="1" dirty="0">
                <a:solidFill>
                  <a:srgbClr val="0070C0"/>
                </a:solidFill>
              </a:rPr>
              <a:t>E</a:t>
            </a:r>
            <a:r>
              <a:rPr kumimoji="1" lang="zh-CN" altLang="en-US" sz="2800" b="0" i="1" dirty="0">
                <a:solidFill>
                  <a:srgbClr val="0070C0"/>
                </a:solidFill>
              </a:rPr>
              <a:t>＜</a:t>
            </a:r>
            <a:r>
              <a:rPr kumimoji="1" lang="en-US" altLang="zh-CN" sz="2800" b="0" i="1" dirty="0">
                <a:solidFill>
                  <a:srgbClr val="0070C0"/>
                </a:solidFill>
              </a:rPr>
              <a:t>U</a:t>
            </a:r>
            <a:r>
              <a:rPr kumimoji="1" lang="en-US" altLang="zh-CN" sz="2800" baseline="-25000" dirty="0">
                <a:solidFill>
                  <a:srgbClr val="0070C0"/>
                </a:solidFill>
              </a:rPr>
              <a:t>0</a:t>
            </a:r>
            <a:r>
              <a:rPr kumimoji="1" lang="zh-CN" altLang="en-US" sz="2800" dirty="0">
                <a:solidFill>
                  <a:srgbClr val="0070C0"/>
                </a:solidFill>
              </a:rPr>
              <a:t>时</a:t>
            </a:r>
            <a:endParaRPr lang="zh-CN" altLang="en-US" sz="2800" dirty="0">
              <a:solidFill>
                <a:srgbClr val="0070C0"/>
              </a:solidFill>
            </a:endParaRPr>
          </a:p>
        </p:txBody>
      </p:sp>
      <p:graphicFrame>
        <p:nvGraphicFramePr>
          <p:cNvPr id="23" name="Object 2"/>
          <p:cNvGraphicFramePr>
            <a:graphicFrameLocks noChangeAspect="1"/>
          </p:cNvGraphicFramePr>
          <p:nvPr>
            <p:extLst>
              <p:ext uri="{D42A27DB-BD31-4B8C-83A1-F6EECF244321}">
                <p14:modId xmlns:p14="http://schemas.microsoft.com/office/powerpoint/2010/main" val="3999087905"/>
              </p:ext>
            </p:extLst>
          </p:nvPr>
        </p:nvGraphicFramePr>
        <p:xfrm>
          <a:off x="1425095" y="2330737"/>
          <a:ext cx="4345293" cy="682625"/>
        </p:xfrm>
        <a:graphic>
          <a:graphicData uri="http://schemas.openxmlformats.org/presentationml/2006/ole">
            <mc:AlternateContent xmlns:mc="http://schemas.openxmlformats.org/markup-compatibility/2006">
              <mc:Choice xmlns:v="urn:schemas-microsoft-com:vml" Requires="v">
                <p:oleObj spid="_x0000_s398434" name="Equation" r:id="rId3" imgW="1447800" imgH="228600" progId="Equation.3">
                  <p:embed/>
                </p:oleObj>
              </mc:Choice>
              <mc:Fallback>
                <p:oleObj name="Equation" r:id="rId3" imgW="1447800" imgH="228600" progId="Equation.3">
                  <p:embed/>
                  <p:pic>
                    <p:nvPicPr>
                      <p:cNvPr id="2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095" y="2330737"/>
                        <a:ext cx="4345293" cy="682625"/>
                      </a:xfrm>
                      <a:prstGeom prst="rect">
                        <a:avLst/>
                      </a:prstGeom>
                      <a:noFill/>
                      <a:ln>
                        <a:noFill/>
                      </a:ln>
                      <a:extLst/>
                    </p:spPr>
                  </p:pic>
                </p:oleObj>
              </mc:Fallback>
            </mc:AlternateContent>
          </a:graphicData>
        </a:graphic>
      </p:graphicFrame>
      <p:sp>
        <p:nvSpPr>
          <p:cNvPr id="24" name="矩形 29"/>
          <p:cNvSpPr>
            <a:spLocks noChangeArrowheads="1"/>
          </p:cNvSpPr>
          <p:nvPr/>
        </p:nvSpPr>
        <p:spPr bwMode="auto">
          <a:xfrm>
            <a:off x="6050199" y="2275227"/>
            <a:ext cx="25298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latin typeface="宋体" panose="02010600030101010101" pitchFamily="2" charset="-122"/>
              </a:rPr>
              <a:t>入射波</a:t>
            </a:r>
            <a:r>
              <a:rPr kumimoji="1" lang="en-US" altLang="zh-CN" sz="2800" dirty="0">
                <a:solidFill>
                  <a:srgbClr val="FF00FF"/>
                </a:solidFill>
                <a:latin typeface="宋体" panose="02010600030101010101" pitchFamily="2" charset="-122"/>
              </a:rPr>
              <a:t>+</a:t>
            </a:r>
            <a:r>
              <a:rPr kumimoji="1" lang="zh-CN" altLang="en-US" sz="2800" dirty="0">
                <a:solidFill>
                  <a:srgbClr val="FF00FF"/>
                </a:solidFill>
                <a:latin typeface="宋体" panose="02010600030101010101" pitchFamily="2" charset="-122"/>
              </a:rPr>
              <a:t>反射波</a:t>
            </a:r>
          </a:p>
        </p:txBody>
      </p:sp>
      <p:grpSp>
        <p:nvGrpSpPr>
          <p:cNvPr id="25" name="Group 5"/>
          <p:cNvGrpSpPr>
            <a:grpSpLocks/>
          </p:cNvGrpSpPr>
          <p:nvPr/>
        </p:nvGrpSpPr>
        <p:grpSpPr bwMode="auto">
          <a:xfrm>
            <a:off x="8173350" y="3029272"/>
            <a:ext cx="2857500" cy="2175086"/>
            <a:chOff x="3942" y="816"/>
            <a:chExt cx="1655" cy="1211"/>
          </a:xfrm>
        </p:grpSpPr>
        <p:grpSp>
          <p:nvGrpSpPr>
            <p:cNvPr id="26" name="Group 6"/>
            <p:cNvGrpSpPr>
              <a:grpSpLocks/>
            </p:cNvGrpSpPr>
            <p:nvPr/>
          </p:nvGrpSpPr>
          <p:grpSpPr bwMode="auto">
            <a:xfrm>
              <a:off x="3942" y="816"/>
              <a:ext cx="1655" cy="1193"/>
              <a:chOff x="3750" y="1428"/>
              <a:chExt cx="1655" cy="1193"/>
            </a:xfrm>
          </p:grpSpPr>
          <p:cxnSp>
            <p:nvCxnSpPr>
              <p:cNvPr id="28" name="AutoShape 7"/>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29" name="Line 8"/>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 name="Line 9"/>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Rectangle 10"/>
              <p:cNvSpPr>
                <a:spLocks noChangeArrowheads="1"/>
              </p:cNvSpPr>
              <p:nvPr/>
            </p:nvSpPr>
            <p:spPr bwMode="auto">
              <a:xfrm>
                <a:off x="3900" y="1453"/>
                <a:ext cx="46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32" name="Rectangle 11"/>
              <p:cNvSpPr>
                <a:spLocks noChangeArrowheads="1"/>
              </p:cNvSpPr>
              <p:nvPr/>
            </p:nvSpPr>
            <p:spPr bwMode="auto">
              <a:xfrm>
                <a:off x="5100" y="2279"/>
                <a:ext cx="30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33" name="Rectangle 12"/>
              <p:cNvSpPr>
                <a:spLocks noChangeArrowheads="1"/>
              </p:cNvSpPr>
              <p:nvPr/>
            </p:nvSpPr>
            <p:spPr bwMode="auto">
              <a:xfrm>
                <a:off x="4620" y="1428"/>
                <a:ext cx="71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U=U</a:t>
                </a:r>
                <a:r>
                  <a:rPr kumimoji="1" lang="en-GB" altLang="zh-CN" sz="2600" baseline="-25000"/>
                  <a:t>0</a:t>
                </a:r>
                <a:endParaRPr kumimoji="1" lang="en-US" altLang="zh-CN" sz="2600"/>
              </a:p>
            </p:txBody>
          </p:sp>
          <p:sp>
            <p:nvSpPr>
              <p:cNvPr id="34" name="Rectangle 13"/>
              <p:cNvSpPr>
                <a:spLocks noChangeArrowheads="1"/>
              </p:cNvSpPr>
              <p:nvPr/>
            </p:nvSpPr>
            <p:spPr bwMode="auto">
              <a:xfrm>
                <a:off x="3792" y="2255"/>
                <a:ext cx="71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zh-CN" sz="2600" i="1"/>
              </a:p>
            </p:txBody>
          </p:sp>
        </p:grpSp>
        <p:sp>
          <p:nvSpPr>
            <p:cNvPr id="27" name="Rectangle 14"/>
            <p:cNvSpPr>
              <a:spLocks noChangeArrowheads="1"/>
            </p:cNvSpPr>
            <p:nvPr/>
          </p:nvSpPr>
          <p:spPr bwMode="auto">
            <a:xfrm>
              <a:off x="4719" y="1755"/>
              <a:ext cx="20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o</a:t>
              </a:r>
              <a:endParaRPr kumimoji="1" lang="en-US" altLang="zh-CN" sz="2600" i="1" dirty="0"/>
            </a:p>
          </p:txBody>
        </p:sp>
      </p:grpSp>
      <p:grpSp>
        <p:nvGrpSpPr>
          <p:cNvPr id="35" name="Group 15"/>
          <p:cNvGrpSpPr>
            <a:grpSpLocks/>
          </p:cNvGrpSpPr>
          <p:nvPr/>
        </p:nvGrpSpPr>
        <p:grpSpPr bwMode="auto">
          <a:xfrm>
            <a:off x="5266638" y="3775402"/>
            <a:ext cx="3994150" cy="554038"/>
            <a:chOff x="795" y="2712"/>
            <a:chExt cx="2516" cy="349"/>
          </a:xfrm>
        </p:grpSpPr>
        <p:graphicFrame>
          <p:nvGraphicFramePr>
            <p:cNvPr id="36" name="Object 16"/>
            <p:cNvGraphicFramePr>
              <a:graphicFrameLocks noChangeAspect="1"/>
            </p:cNvGraphicFramePr>
            <p:nvPr>
              <p:extLst>
                <p:ext uri="{D42A27DB-BD31-4B8C-83A1-F6EECF244321}">
                  <p14:modId xmlns:p14="http://schemas.microsoft.com/office/powerpoint/2010/main" val="2777491861"/>
                </p:ext>
              </p:extLst>
            </p:nvPr>
          </p:nvGraphicFramePr>
          <p:xfrm>
            <a:off x="795" y="2712"/>
            <a:ext cx="894" cy="329"/>
          </p:xfrm>
          <a:graphic>
            <a:graphicData uri="http://schemas.openxmlformats.org/presentationml/2006/ole">
              <mc:AlternateContent xmlns:mc="http://schemas.openxmlformats.org/markup-compatibility/2006">
                <mc:Choice xmlns:v="urn:schemas-microsoft-com:vml" Requires="v">
                  <p:oleObj spid="_x0000_s398435" name="Equation" r:id="rId5" imgW="431613" imgH="203112" progId="Equation.3">
                    <p:embed/>
                  </p:oleObj>
                </mc:Choice>
                <mc:Fallback>
                  <p:oleObj name="Equation" r:id="rId5" imgW="431613" imgH="203112" progId="Equation.3">
                    <p:embed/>
                    <p:pic>
                      <p:nvPicPr>
                        <p:cNvPr id="36"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 y="2712"/>
                          <a:ext cx="89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 Box 17"/>
            <p:cNvSpPr txBox="1">
              <a:spLocks noChangeArrowheads="1"/>
            </p:cNvSpPr>
            <p:nvPr/>
          </p:nvSpPr>
          <p:spPr bwMode="auto">
            <a:xfrm>
              <a:off x="1687" y="2753"/>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00FF"/>
                  </a:solidFill>
                </a:rPr>
                <a:t>入射波</a:t>
              </a:r>
            </a:p>
          </p:txBody>
        </p:sp>
        <p:sp>
          <p:nvSpPr>
            <p:cNvPr id="38" name="Freeform 18"/>
            <p:cNvSpPr>
              <a:spLocks/>
            </p:cNvSpPr>
            <p:nvPr/>
          </p:nvSpPr>
          <p:spPr bwMode="auto">
            <a:xfrm>
              <a:off x="2416" y="2808"/>
              <a:ext cx="895" cy="233"/>
            </a:xfrm>
            <a:custGeom>
              <a:avLst/>
              <a:gdLst>
                <a:gd name="T0" fmla="*/ 0 w 2103"/>
                <a:gd name="T1" fmla="*/ 209 h 274"/>
                <a:gd name="T2" fmla="*/ 0 w 2103"/>
                <a:gd name="T3" fmla="*/ 0 h 274"/>
                <a:gd name="T4" fmla="*/ 0 w 2103"/>
                <a:gd name="T5" fmla="*/ 209 h 274"/>
                <a:gd name="T6" fmla="*/ 0 w 2103"/>
                <a:gd name="T7" fmla="*/ 0 h 274"/>
                <a:gd name="T8" fmla="*/ 0 w 2103"/>
                <a:gd name="T9" fmla="*/ 209 h 274"/>
                <a:gd name="T10" fmla="*/ 0 w 2103"/>
                <a:gd name="T11" fmla="*/ 0 h 274"/>
                <a:gd name="T12" fmla="*/ 0 w 2103"/>
                <a:gd name="T13" fmla="*/ 209 h 274"/>
                <a:gd name="T14" fmla="*/ 0 w 2103"/>
                <a:gd name="T15" fmla="*/ 0 h 274"/>
                <a:gd name="T16" fmla="*/ 0 w 2103"/>
                <a:gd name="T17" fmla="*/ 209 h 274"/>
                <a:gd name="T18" fmla="*/ 0 w 2103"/>
                <a:gd name="T19" fmla="*/ 110 h 274"/>
                <a:gd name="T20" fmla="*/ 0 w 2103"/>
                <a:gd name="T21" fmla="*/ 110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39" name="Group 19"/>
          <p:cNvGrpSpPr>
            <a:grpSpLocks/>
          </p:cNvGrpSpPr>
          <p:nvPr/>
        </p:nvGrpSpPr>
        <p:grpSpPr bwMode="auto">
          <a:xfrm>
            <a:off x="5217425" y="4427859"/>
            <a:ext cx="3970338" cy="495300"/>
            <a:chOff x="764" y="3123"/>
            <a:chExt cx="2501" cy="312"/>
          </a:xfrm>
        </p:grpSpPr>
        <p:graphicFrame>
          <p:nvGraphicFramePr>
            <p:cNvPr id="40" name="Object 20"/>
            <p:cNvGraphicFramePr>
              <a:graphicFrameLocks noChangeAspect="1"/>
            </p:cNvGraphicFramePr>
            <p:nvPr/>
          </p:nvGraphicFramePr>
          <p:xfrm>
            <a:off x="764" y="3140"/>
            <a:ext cx="765" cy="276"/>
          </p:xfrm>
          <a:graphic>
            <a:graphicData uri="http://schemas.openxmlformats.org/presentationml/2006/ole">
              <mc:AlternateContent xmlns:mc="http://schemas.openxmlformats.org/markup-compatibility/2006">
                <mc:Choice xmlns:v="urn:schemas-microsoft-com:vml" Requires="v">
                  <p:oleObj spid="_x0000_s398436" name="Equation" r:id="rId7" imgW="418918" imgH="203112" progId="Equation.3">
                    <p:embed/>
                  </p:oleObj>
                </mc:Choice>
                <mc:Fallback>
                  <p:oleObj name="Equation" r:id="rId7" imgW="418918" imgH="203112" progId="Equation.3">
                    <p:embed/>
                    <p:pic>
                      <p:nvPicPr>
                        <p:cNvPr id="4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 y="3140"/>
                          <a:ext cx="765"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Text Box 21"/>
            <p:cNvSpPr txBox="1">
              <a:spLocks noChangeArrowheads="1"/>
            </p:cNvSpPr>
            <p:nvPr/>
          </p:nvSpPr>
          <p:spPr bwMode="auto">
            <a:xfrm>
              <a:off x="1499" y="312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a:solidFill>
                    <a:srgbClr val="FF00FF"/>
                  </a:solidFill>
                </a:rPr>
                <a:t>反射波</a:t>
              </a:r>
            </a:p>
          </p:txBody>
        </p:sp>
        <p:sp>
          <p:nvSpPr>
            <p:cNvPr id="42" name="Freeform 22"/>
            <p:cNvSpPr>
              <a:spLocks/>
            </p:cNvSpPr>
            <p:nvPr/>
          </p:nvSpPr>
          <p:spPr bwMode="auto">
            <a:xfrm rot="10733280">
              <a:off x="2424" y="3123"/>
              <a:ext cx="841" cy="233"/>
            </a:xfrm>
            <a:custGeom>
              <a:avLst/>
              <a:gdLst>
                <a:gd name="T0" fmla="*/ 0 w 2103"/>
                <a:gd name="T1" fmla="*/ 1 h 274"/>
                <a:gd name="T2" fmla="*/ 0 w 2103"/>
                <a:gd name="T3" fmla="*/ 0 h 274"/>
                <a:gd name="T4" fmla="*/ 0 w 2103"/>
                <a:gd name="T5" fmla="*/ 1 h 274"/>
                <a:gd name="T6" fmla="*/ 0 w 2103"/>
                <a:gd name="T7" fmla="*/ 0 h 274"/>
                <a:gd name="T8" fmla="*/ 0 w 2103"/>
                <a:gd name="T9" fmla="*/ 1 h 274"/>
                <a:gd name="T10" fmla="*/ 0 w 2103"/>
                <a:gd name="T11" fmla="*/ 0 h 274"/>
                <a:gd name="T12" fmla="*/ 0 w 2103"/>
                <a:gd name="T13" fmla="*/ 1 h 274"/>
                <a:gd name="T14" fmla="*/ 0 w 2103"/>
                <a:gd name="T15" fmla="*/ 0 h 274"/>
                <a:gd name="T16" fmla="*/ 0 w 2103"/>
                <a:gd name="T17" fmla="*/ 1 h 274"/>
                <a:gd name="T18" fmla="*/ 0 w 2103"/>
                <a:gd name="T19" fmla="*/ 1 h 274"/>
                <a:gd name="T20" fmla="*/ 0 w 2103"/>
                <a:gd name="T21" fmla="*/ 1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aphicFrame>
        <p:nvGraphicFramePr>
          <p:cNvPr id="43" name="Object 32"/>
          <p:cNvGraphicFramePr>
            <a:graphicFrameLocks noChangeAspect="1"/>
          </p:cNvGraphicFramePr>
          <p:nvPr>
            <p:extLst>
              <p:ext uri="{D42A27DB-BD31-4B8C-83A1-F6EECF244321}">
                <p14:modId xmlns:p14="http://schemas.microsoft.com/office/powerpoint/2010/main" val="851270110"/>
              </p:ext>
            </p:extLst>
          </p:nvPr>
        </p:nvGraphicFramePr>
        <p:xfrm>
          <a:off x="1410178" y="3183262"/>
          <a:ext cx="2460625" cy="639763"/>
        </p:xfrm>
        <a:graphic>
          <a:graphicData uri="http://schemas.openxmlformats.org/presentationml/2006/ole">
            <mc:AlternateContent xmlns:mc="http://schemas.openxmlformats.org/markup-compatibility/2006">
              <mc:Choice xmlns:v="urn:schemas-microsoft-com:vml" Requires="v">
                <p:oleObj spid="_x0000_s398437" name="公式" r:id="rId9" imgW="927000" imgH="228600" progId="Equation.3">
                  <p:embed/>
                </p:oleObj>
              </mc:Choice>
              <mc:Fallback>
                <p:oleObj name="公式" r:id="rId9" imgW="927000" imgH="228600" progId="Equation.3">
                  <p:embed/>
                  <p:pic>
                    <p:nvPicPr>
                      <p:cNvPr id="43" name="Object 32"/>
                      <p:cNvPicPr>
                        <a:picLocks noChangeAspect="1" noChangeArrowheads="1"/>
                      </p:cNvPicPr>
                      <p:nvPr/>
                    </p:nvPicPr>
                    <p:blipFill>
                      <a:blip r:embed="rId10"/>
                      <a:srcRect/>
                      <a:stretch>
                        <a:fillRect/>
                      </a:stretch>
                    </p:blipFill>
                    <p:spPr bwMode="auto">
                      <a:xfrm>
                        <a:off x="1410178" y="3183262"/>
                        <a:ext cx="2460625" cy="639763"/>
                      </a:xfrm>
                      <a:prstGeom prst="rect">
                        <a:avLst/>
                      </a:prstGeom>
                      <a:noFill/>
                      <a:ln>
                        <a:noFill/>
                      </a:ln>
                      <a:effectLst/>
                      <a:extLst/>
                    </p:spPr>
                  </p:pic>
                </p:oleObj>
              </mc:Fallback>
            </mc:AlternateContent>
          </a:graphicData>
        </a:graphic>
      </p:graphicFrame>
      <p:sp>
        <p:nvSpPr>
          <p:cNvPr id="44" name="矩形 30"/>
          <p:cNvSpPr>
            <a:spLocks noChangeArrowheads="1"/>
          </p:cNvSpPr>
          <p:nvPr/>
        </p:nvSpPr>
        <p:spPr bwMode="auto">
          <a:xfrm>
            <a:off x="3896269" y="3299805"/>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指数</a:t>
            </a:r>
            <a:r>
              <a:rPr kumimoji="1" lang="zh-CN" altLang="en-US" sz="2800" dirty="0">
                <a:solidFill>
                  <a:srgbClr val="FF00FF"/>
                </a:solidFill>
              </a:rPr>
              <a:t>衰减波</a:t>
            </a:r>
          </a:p>
        </p:txBody>
      </p:sp>
      <p:grpSp>
        <p:nvGrpSpPr>
          <p:cNvPr id="45" name="Group 23"/>
          <p:cNvGrpSpPr>
            <a:grpSpLocks/>
          </p:cNvGrpSpPr>
          <p:nvPr/>
        </p:nvGrpSpPr>
        <p:grpSpPr bwMode="auto">
          <a:xfrm>
            <a:off x="9460816" y="3743648"/>
            <a:ext cx="2168526" cy="1006476"/>
            <a:chOff x="3419" y="2692"/>
            <a:chExt cx="1366" cy="634"/>
          </a:xfrm>
        </p:grpSpPr>
        <p:graphicFrame>
          <p:nvGraphicFramePr>
            <p:cNvPr id="46" name="Object 24"/>
            <p:cNvGraphicFramePr>
              <a:graphicFrameLocks noChangeAspect="1"/>
            </p:cNvGraphicFramePr>
            <p:nvPr>
              <p:extLst>
                <p:ext uri="{D42A27DB-BD31-4B8C-83A1-F6EECF244321}">
                  <p14:modId xmlns:p14="http://schemas.microsoft.com/office/powerpoint/2010/main" val="2787469071"/>
                </p:ext>
              </p:extLst>
            </p:nvPr>
          </p:nvGraphicFramePr>
          <p:xfrm>
            <a:off x="3971" y="3008"/>
            <a:ext cx="814" cy="318"/>
          </p:xfrm>
          <a:graphic>
            <a:graphicData uri="http://schemas.openxmlformats.org/presentationml/2006/ole">
              <mc:AlternateContent xmlns:mc="http://schemas.openxmlformats.org/markup-compatibility/2006">
                <mc:Choice xmlns:v="urn:schemas-microsoft-com:vml" Requires="v">
                  <p:oleObj spid="_x0000_s398438" name="Equation" r:id="rId11" imgW="406048" imgH="203024" progId="Equation.3">
                    <p:embed/>
                  </p:oleObj>
                </mc:Choice>
                <mc:Fallback>
                  <p:oleObj name="Equation" r:id="rId11" imgW="406048" imgH="203024" progId="Equation.3">
                    <p:embed/>
                    <p:pic>
                      <p:nvPicPr>
                        <p:cNvPr id="46"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1" y="3008"/>
                          <a:ext cx="81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Text Box 25"/>
            <p:cNvSpPr txBox="1">
              <a:spLocks noChangeArrowheads="1"/>
            </p:cNvSpPr>
            <p:nvPr/>
          </p:nvSpPr>
          <p:spPr bwMode="auto">
            <a:xfrm>
              <a:off x="3489" y="2692"/>
              <a:ext cx="1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指数</a:t>
              </a:r>
              <a:r>
                <a:rPr kumimoji="1" lang="zh-CN" altLang="en-US" sz="2800" dirty="0">
                  <a:solidFill>
                    <a:srgbClr val="008000"/>
                  </a:solidFill>
                </a:rPr>
                <a:t>衰减波</a:t>
              </a:r>
            </a:p>
          </p:txBody>
        </p:sp>
        <p:sp>
          <p:nvSpPr>
            <p:cNvPr id="48" name="Freeform 26"/>
            <p:cNvSpPr>
              <a:spLocks/>
            </p:cNvSpPr>
            <p:nvPr/>
          </p:nvSpPr>
          <p:spPr bwMode="auto">
            <a:xfrm>
              <a:off x="3419" y="3008"/>
              <a:ext cx="567" cy="233"/>
            </a:xfrm>
            <a:custGeom>
              <a:avLst/>
              <a:gdLst>
                <a:gd name="T0" fmla="*/ 0 w 567"/>
                <a:gd name="T1" fmla="*/ 0 h 161"/>
                <a:gd name="T2" fmla="*/ 74 w 567"/>
                <a:gd name="T3" fmla="*/ 55 h 161"/>
                <a:gd name="T4" fmla="*/ 202 w 567"/>
                <a:gd name="T5" fmla="*/ 146 h 161"/>
                <a:gd name="T6" fmla="*/ 567 w 567"/>
                <a:gd name="T7" fmla="*/ 146 h 161"/>
                <a:gd name="T8" fmla="*/ 0 60000 65536"/>
                <a:gd name="T9" fmla="*/ 0 60000 65536"/>
                <a:gd name="T10" fmla="*/ 0 60000 65536"/>
                <a:gd name="T11" fmla="*/ 0 60000 65536"/>
                <a:gd name="T12" fmla="*/ 0 w 567"/>
                <a:gd name="T13" fmla="*/ 0 h 161"/>
                <a:gd name="T14" fmla="*/ 567 w 567"/>
                <a:gd name="T15" fmla="*/ 161 h 161"/>
              </a:gdLst>
              <a:ahLst/>
              <a:cxnLst>
                <a:cxn ang="T8">
                  <a:pos x="T0" y="T1"/>
                </a:cxn>
                <a:cxn ang="T9">
                  <a:pos x="T2" y="T3"/>
                </a:cxn>
                <a:cxn ang="T10">
                  <a:pos x="T4" y="T5"/>
                </a:cxn>
                <a:cxn ang="T11">
                  <a:pos x="T6" y="T7"/>
                </a:cxn>
              </a:cxnLst>
              <a:rect l="T12" t="T13" r="T14" b="T15"/>
              <a:pathLst>
                <a:path w="567" h="161">
                  <a:moveTo>
                    <a:pt x="0" y="0"/>
                  </a:moveTo>
                  <a:cubicBezTo>
                    <a:pt x="20" y="15"/>
                    <a:pt x="40" y="31"/>
                    <a:pt x="74" y="55"/>
                  </a:cubicBezTo>
                  <a:cubicBezTo>
                    <a:pt x="108" y="79"/>
                    <a:pt x="120" y="131"/>
                    <a:pt x="202" y="146"/>
                  </a:cubicBezTo>
                  <a:cubicBezTo>
                    <a:pt x="284" y="161"/>
                    <a:pt x="425" y="153"/>
                    <a:pt x="567" y="146"/>
                  </a:cubicBezTo>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
        <p:nvSpPr>
          <p:cNvPr id="49" name="Text Box 6"/>
          <p:cNvSpPr txBox="1">
            <a:spLocks noChangeArrowheads="1"/>
          </p:cNvSpPr>
          <p:nvPr/>
        </p:nvSpPr>
        <p:spPr bwMode="auto">
          <a:xfrm>
            <a:off x="2001028" y="5375519"/>
            <a:ext cx="7909842" cy="1384995"/>
          </a:xfrm>
          <a:prstGeom prst="rect">
            <a:avLst/>
          </a:prstGeom>
          <a:noFill/>
          <a:ln w="9525">
            <a:noFill/>
            <a:miter lim="800000"/>
            <a:headEnd/>
            <a:tailEnd/>
          </a:ln>
        </p:spPr>
        <p:txBody>
          <a:bodyPr wrap="square">
            <a:spAutoFit/>
          </a:bodyPr>
          <a:lstStyle/>
          <a:p>
            <a:pPr>
              <a:defRPr/>
            </a:pPr>
            <a:r>
              <a:rPr lang="zh-CN" altLang="en-US" sz="2800" b="1" kern="0" dirty="0">
                <a:solidFill>
                  <a:srgbClr val="FF0000"/>
                </a:solidFill>
              </a:rPr>
              <a:t>隧道效应：</a:t>
            </a:r>
            <a:r>
              <a:rPr lang="zh-CN" altLang="en-US" sz="2800" b="1" kern="0" dirty="0">
                <a:solidFill>
                  <a:srgbClr val="009900"/>
                </a:solidFill>
              </a:rPr>
              <a:t>在</a:t>
            </a:r>
            <a:r>
              <a:rPr kumimoji="1" lang="zh-CN" altLang="en-US" sz="2800" b="1" dirty="0">
                <a:solidFill>
                  <a:srgbClr val="009900"/>
                </a:solidFill>
              </a:rPr>
              <a:t>经典粒子禁止</a:t>
            </a:r>
            <a:r>
              <a:rPr kumimoji="1" lang="zh-CN" altLang="en-GB" sz="2800" b="1" dirty="0">
                <a:solidFill>
                  <a:srgbClr val="009900"/>
                </a:solidFill>
              </a:rPr>
              <a:t>进入</a:t>
            </a:r>
            <a:r>
              <a:rPr kumimoji="1" lang="zh-CN" altLang="en-US" sz="2800" b="1" dirty="0">
                <a:solidFill>
                  <a:srgbClr val="009900"/>
                </a:solidFill>
              </a:rPr>
              <a:t>的区域（</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zh-CN" altLang="en-US" sz="2800" b="1" dirty="0">
                <a:solidFill>
                  <a:srgbClr val="009900"/>
                </a:solidFill>
              </a:rPr>
              <a:t>），量子粒子（</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zh-CN" altLang="en-US" sz="2800" b="1" dirty="0">
                <a:solidFill>
                  <a:srgbClr val="009900"/>
                </a:solidFill>
              </a:rPr>
              <a:t>）可以</a:t>
            </a:r>
            <a:r>
              <a:rPr kumimoji="1" lang="zh-CN" altLang="en-GB" sz="2800" b="1" dirty="0">
                <a:solidFill>
                  <a:srgbClr val="009900"/>
                </a:solidFill>
              </a:rPr>
              <a:t>进入</a:t>
            </a:r>
            <a:r>
              <a:rPr kumimoji="1" lang="zh-CN" altLang="en-US" sz="2800" b="1" dirty="0">
                <a:solidFill>
                  <a:srgbClr val="009900"/>
                </a:solidFill>
              </a:rPr>
              <a:t>，只不过出现的概率较小，按指数规律迅速衰减。</a:t>
            </a:r>
            <a:endParaRPr lang="zh-CN" altLang="en-US" sz="2800" b="1" kern="0" dirty="0">
              <a:solidFill>
                <a:srgbClr val="009900"/>
              </a:solidFill>
            </a:endParaRPr>
          </a:p>
        </p:txBody>
      </p:sp>
      <p:graphicFrame>
        <p:nvGraphicFramePr>
          <p:cNvPr id="50" name="Object 28"/>
          <p:cNvGraphicFramePr>
            <a:graphicFrameLocks noChangeAspect="1"/>
          </p:cNvGraphicFramePr>
          <p:nvPr>
            <p:extLst>
              <p:ext uri="{D42A27DB-BD31-4B8C-83A1-F6EECF244321}">
                <p14:modId xmlns:p14="http://schemas.microsoft.com/office/powerpoint/2010/main" val="2423965154"/>
              </p:ext>
            </p:extLst>
          </p:nvPr>
        </p:nvGraphicFramePr>
        <p:xfrm>
          <a:off x="440731" y="3966247"/>
          <a:ext cx="4849124" cy="1266050"/>
        </p:xfrm>
        <a:graphic>
          <a:graphicData uri="http://schemas.openxmlformats.org/presentationml/2006/ole">
            <mc:AlternateContent xmlns:mc="http://schemas.openxmlformats.org/markup-compatibility/2006">
              <mc:Choice xmlns:v="urn:schemas-microsoft-com:vml" Requires="v">
                <p:oleObj spid="_x0000_s398439" name="Equation" r:id="rId13" imgW="1892160" imgH="482400" progId="Equation.DSMT4">
                  <p:embed/>
                </p:oleObj>
              </mc:Choice>
              <mc:Fallback>
                <p:oleObj name="Equation" r:id="rId13" imgW="1892160" imgH="482400" progId="Equation.DSMT4">
                  <p:embed/>
                  <p:pic>
                    <p:nvPicPr>
                      <p:cNvPr id="50" name="Object 28"/>
                      <p:cNvPicPr>
                        <a:picLocks noChangeAspect="1" noChangeArrowheads="1"/>
                      </p:cNvPicPr>
                      <p:nvPr/>
                    </p:nvPicPr>
                    <p:blipFill>
                      <a:blip r:embed="rId14"/>
                      <a:srcRect/>
                      <a:stretch>
                        <a:fillRect/>
                      </a:stretch>
                    </p:blipFill>
                    <p:spPr bwMode="auto">
                      <a:xfrm>
                        <a:off x="440731" y="3966247"/>
                        <a:ext cx="4849124" cy="12660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57590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inVertic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horizontal)">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1000"/>
                                        <p:tgtEl>
                                          <p:spTgt spid="35"/>
                                        </p:tgtEl>
                                      </p:cBhvr>
                                    </p:animEffect>
                                    <p:anim calcmode="lin" valueType="num">
                                      <p:cBhvr>
                                        <p:cTn id="67" dur="1000" fill="hold"/>
                                        <p:tgtEl>
                                          <p:spTgt spid="35"/>
                                        </p:tgtEl>
                                        <p:attrNameLst>
                                          <p:attrName>ppt_x</p:attrName>
                                        </p:attrNameLst>
                                      </p:cBhvr>
                                      <p:tavLst>
                                        <p:tav tm="0">
                                          <p:val>
                                            <p:strVal val="#ppt_x"/>
                                          </p:val>
                                        </p:tav>
                                        <p:tav tm="100000">
                                          <p:val>
                                            <p:strVal val="#ppt_x"/>
                                          </p:val>
                                        </p:tav>
                                      </p:tavLst>
                                    </p:anim>
                                    <p:anim calcmode="lin" valueType="num">
                                      <p:cBhvr>
                                        <p:cTn id="6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1000"/>
                                        <p:tgtEl>
                                          <p:spTgt spid="39"/>
                                        </p:tgtEl>
                                      </p:cBhvr>
                                    </p:animEffect>
                                    <p:anim calcmode="lin" valueType="num">
                                      <p:cBhvr>
                                        <p:cTn id="74" dur="1000" fill="hold"/>
                                        <p:tgtEl>
                                          <p:spTgt spid="39"/>
                                        </p:tgtEl>
                                        <p:attrNameLst>
                                          <p:attrName>ppt_x</p:attrName>
                                        </p:attrNameLst>
                                      </p:cBhvr>
                                      <p:tavLst>
                                        <p:tav tm="0">
                                          <p:val>
                                            <p:strVal val="#ppt_x"/>
                                          </p:val>
                                        </p:tav>
                                        <p:tav tm="100000">
                                          <p:val>
                                            <p:strVal val="#ppt_x"/>
                                          </p:val>
                                        </p:tav>
                                      </p:tavLst>
                                    </p:anim>
                                    <p:anim calcmode="lin" valueType="num">
                                      <p:cBhvr>
                                        <p:cTn id="7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down)">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heel(1)">
                                      <p:cBhvr>
                                        <p:cTn id="85" dur="2000"/>
                                        <p:tgtEl>
                                          <p:spTgt spid="44"/>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1000"/>
                                        <p:tgtEl>
                                          <p:spTgt spid="45"/>
                                        </p:tgtEl>
                                      </p:cBhvr>
                                    </p:animEffect>
                                    <p:anim calcmode="lin" valueType="num">
                                      <p:cBhvr>
                                        <p:cTn id="91" dur="1000" fill="hold"/>
                                        <p:tgtEl>
                                          <p:spTgt spid="45"/>
                                        </p:tgtEl>
                                        <p:attrNameLst>
                                          <p:attrName>ppt_x</p:attrName>
                                        </p:attrNameLst>
                                      </p:cBhvr>
                                      <p:tavLst>
                                        <p:tav tm="0">
                                          <p:val>
                                            <p:strVal val="#ppt_x"/>
                                          </p:val>
                                        </p:tav>
                                        <p:tav tm="100000">
                                          <p:val>
                                            <p:strVal val="#ppt_x"/>
                                          </p:val>
                                        </p:tav>
                                      </p:tavLst>
                                    </p:anim>
                                    <p:anim calcmode="lin" valueType="num">
                                      <p:cBhvr>
                                        <p:cTn id="9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grpId="0" nodeType="clickEffect">
                                  <p:stCondLst>
                                    <p:cond delay="0"/>
                                  </p:stCondLst>
                                  <p:childTnLst>
                                    <p:set>
                                      <p:cBhvr>
                                        <p:cTn id="96" dur="1" fill="hold">
                                          <p:stCondLst>
                                            <p:cond delay="0"/>
                                          </p:stCondLst>
                                        </p:cTn>
                                        <p:tgtEl>
                                          <p:spTgt spid="49"/>
                                        </p:tgtEl>
                                        <p:attrNameLst>
                                          <p:attrName>style.visibility</p:attrName>
                                        </p:attrNameLst>
                                      </p:cBhvr>
                                      <p:to>
                                        <p:strVal val="visible"/>
                                      </p:to>
                                    </p:set>
                                    <p:anim calcmode="lin" valueType="num">
                                      <p:cBhvr>
                                        <p:cTn id="97" dur="500" fill="hold"/>
                                        <p:tgtEl>
                                          <p:spTgt spid="49"/>
                                        </p:tgtEl>
                                        <p:attrNameLst>
                                          <p:attrName>ppt_w</p:attrName>
                                        </p:attrNameLst>
                                      </p:cBhvr>
                                      <p:tavLst>
                                        <p:tav tm="0">
                                          <p:val>
                                            <p:fltVal val="0"/>
                                          </p:val>
                                        </p:tav>
                                        <p:tav tm="100000">
                                          <p:val>
                                            <p:strVal val="#ppt_w"/>
                                          </p:val>
                                        </p:tav>
                                      </p:tavLst>
                                    </p:anim>
                                    <p:anim calcmode="lin" valueType="num">
                                      <p:cBhvr>
                                        <p:cTn id="98" dur="500" fill="hold"/>
                                        <p:tgtEl>
                                          <p:spTgt spid="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0" grpId="0" animBg="1"/>
      <p:bldP spid="21" grpId="0"/>
      <p:bldP spid="22" grpId="0"/>
      <p:bldP spid="24" grpId="0"/>
      <p:bldP spid="44" grpId="0"/>
      <p:bldP spid="4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304683" y="139523"/>
            <a:ext cx="37591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t>透射系数</a:t>
            </a:r>
            <a:r>
              <a:rPr kumimoji="1" lang="en-US" altLang="zh-CN" sz="2800" i="1" dirty="0">
                <a:solidFill>
                  <a:srgbClr val="FF0000"/>
                </a:solidFill>
              </a:rPr>
              <a:t>T</a:t>
            </a:r>
            <a:r>
              <a:rPr kumimoji="1" lang="zh-CN" altLang="en-US" sz="2800" dirty="0"/>
              <a:t>：</a:t>
            </a:r>
            <a:endParaRPr kumimoji="1" lang="en-US" altLang="zh-CN" sz="2800" dirty="0"/>
          </a:p>
          <a:p>
            <a:pPr algn="just" eaLnBrk="1" hangingPunct="1"/>
            <a:r>
              <a:rPr kumimoji="1" lang="zh-CN" altLang="en-US" sz="2800" dirty="0">
                <a:solidFill>
                  <a:srgbClr val="0000FF"/>
                </a:solidFill>
              </a:rPr>
              <a:t>粒子穿透势垒的概率</a:t>
            </a:r>
          </a:p>
        </p:txBody>
      </p:sp>
      <p:graphicFrame>
        <p:nvGraphicFramePr>
          <p:cNvPr id="3" name="Object 3"/>
          <p:cNvGraphicFramePr>
            <a:graphicFrameLocks noChangeAspect="1"/>
          </p:cNvGraphicFramePr>
          <p:nvPr>
            <p:extLst>
              <p:ext uri="{D42A27DB-BD31-4B8C-83A1-F6EECF244321}">
                <p14:modId xmlns:p14="http://schemas.microsoft.com/office/powerpoint/2010/main" val="4086296655"/>
              </p:ext>
            </p:extLst>
          </p:nvPr>
        </p:nvGraphicFramePr>
        <p:xfrm>
          <a:off x="3462206" y="1544460"/>
          <a:ext cx="3327400" cy="917575"/>
        </p:xfrm>
        <a:graphic>
          <a:graphicData uri="http://schemas.openxmlformats.org/presentationml/2006/ole">
            <mc:AlternateContent xmlns:mc="http://schemas.openxmlformats.org/markup-compatibility/2006">
              <mc:Choice xmlns:v="urn:schemas-microsoft-com:vml" Requires="v">
                <p:oleObj spid="_x0000_s391189" name="Equation" r:id="rId4" imgW="962069" imgH="238081" progId="Equation.3">
                  <p:embed/>
                </p:oleObj>
              </mc:Choice>
              <mc:Fallback>
                <p:oleObj name="Equation" r:id="rId4" imgW="962069" imgH="238081" progId="Equation.3">
                  <p:embed/>
                  <p:pic>
                    <p:nvPicPr>
                      <p:cNvPr id="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206" y="1544460"/>
                        <a:ext cx="3327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4"/>
          <p:cNvGrpSpPr>
            <a:grpSpLocks/>
          </p:cNvGrpSpPr>
          <p:nvPr/>
        </p:nvGrpSpPr>
        <p:grpSpPr bwMode="auto">
          <a:xfrm>
            <a:off x="7478715" y="139523"/>
            <a:ext cx="2803525" cy="2352675"/>
            <a:chOff x="3712" y="2537"/>
            <a:chExt cx="1703" cy="1482"/>
          </a:xfrm>
        </p:grpSpPr>
        <p:cxnSp>
          <p:nvCxnSpPr>
            <p:cNvPr id="5" name="AutoShape 5"/>
            <p:cNvCxnSpPr>
              <a:cxnSpLocks noChangeShapeType="1"/>
            </p:cNvCxnSpPr>
            <p:nvPr/>
          </p:nvCxnSpPr>
          <p:spPr bwMode="auto">
            <a:xfrm flipV="1">
              <a:off x="3883" y="2873"/>
              <a:ext cx="1080" cy="838"/>
            </a:xfrm>
            <a:prstGeom prst="bentConnector3">
              <a:avLst>
                <a:gd name="adj1" fmla="val 51569"/>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6" name="Line 6"/>
            <p:cNvSpPr>
              <a:spLocks noChangeShapeType="1"/>
            </p:cNvSpPr>
            <p:nvPr/>
          </p:nvSpPr>
          <p:spPr bwMode="auto">
            <a:xfrm>
              <a:off x="3712" y="3718"/>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 name="Line 7"/>
            <p:cNvSpPr>
              <a:spLocks noChangeShapeType="1"/>
            </p:cNvSpPr>
            <p:nvPr/>
          </p:nvSpPr>
          <p:spPr bwMode="auto">
            <a:xfrm flipV="1">
              <a:off x="4455" y="2568"/>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 name="Rectangle 8"/>
            <p:cNvSpPr>
              <a:spLocks noChangeArrowheads="1"/>
            </p:cNvSpPr>
            <p:nvPr/>
          </p:nvSpPr>
          <p:spPr bwMode="auto">
            <a:xfrm>
              <a:off x="5110" y="3365"/>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9" name="Rectangle 9"/>
            <p:cNvSpPr>
              <a:spLocks noChangeArrowheads="1"/>
            </p:cNvSpPr>
            <p:nvPr/>
          </p:nvSpPr>
          <p:spPr bwMode="auto">
            <a:xfrm>
              <a:off x="4474" y="2537"/>
              <a:ext cx="5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U=U</a:t>
              </a:r>
              <a:r>
                <a:rPr kumimoji="1" lang="en-GB" altLang="zh-CN" sz="2600" baseline="-25000"/>
                <a:t>0</a:t>
              </a:r>
              <a:endParaRPr kumimoji="1" lang="en-US" altLang="zh-CN" sz="2600"/>
            </a:p>
          </p:txBody>
        </p:sp>
        <p:sp>
          <p:nvSpPr>
            <p:cNvPr id="10" name="Rectangle 10"/>
            <p:cNvSpPr>
              <a:spLocks noChangeArrowheads="1"/>
            </p:cNvSpPr>
            <p:nvPr/>
          </p:nvSpPr>
          <p:spPr bwMode="auto">
            <a:xfrm>
              <a:off x="3736" y="3711"/>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i="1">
                  <a:latin typeface="宋体" panose="02010600030101010101" pitchFamily="2" charset="-122"/>
                </a:rPr>
                <a:t>=</a:t>
              </a:r>
              <a:r>
                <a:rPr kumimoji="1" lang="en-GB" altLang="zh-CN" sz="2600">
                  <a:latin typeface="宋体" panose="02010600030101010101" pitchFamily="2" charset="-122"/>
                </a:rPr>
                <a:t>0</a:t>
              </a:r>
              <a:endParaRPr kumimoji="1" lang="en-US" altLang="zh-CN" sz="2600">
                <a:latin typeface="宋体" panose="02010600030101010101" pitchFamily="2" charset="-122"/>
              </a:endParaRPr>
            </a:p>
          </p:txBody>
        </p:sp>
        <p:sp>
          <p:nvSpPr>
            <p:cNvPr id="11" name="Rectangle 11"/>
            <p:cNvSpPr>
              <a:spLocks noChangeArrowheads="1"/>
            </p:cNvSpPr>
            <p:nvPr/>
          </p:nvSpPr>
          <p:spPr bwMode="auto">
            <a:xfrm>
              <a:off x="4282" y="3665"/>
              <a:ext cx="29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a:latin typeface="宋体" panose="02010600030101010101" pitchFamily="2" charset="-122"/>
                </a:rPr>
                <a:t>O</a:t>
              </a:r>
              <a:endParaRPr kumimoji="1" lang="en-US" altLang="zh-CN" sz="2600">
                <a:latin typeface="宋体" panose="02010600030101010101" pitchFamily="2" charset="-122"/>
              </a:endParaRPr>
            </a:p>
          </p:txBody>
        </p:sp>
        <p:cxnSp>
          <p:nvCxnSpPr>
            <p:cNvPr id="12" name="AutoShape 12"/>
            <p:cNvCxnSpPr>
              <a:cxnSpLocks noChangeShapeType="1"/>
            </p:cNvCxnSpPr>
            <p:nvPr/>
          </p:nvCxnSpPr>
          <p:spPr bwMode="auto">
            <a:xfrm rot="16200000" flipH="1">
              <a:off x="4691" y="3137"/>
              <a:ext cx="835" cy="333"/>
            </a:xfrm>
            <a:prstGeom prst="bentConnector3">
              <a:avLst>
                <a:gd name="adj1" fmla="val 100236"/>
              </a:avLst>
            </a:prstGeom>
            <a:noFill/>
            <a:ln w="38100">
              <a:solidFill>
                <a:srgbClr val="FF00FF"/>
              </a:solidFill>
              <a:miter lim="800000"/>
              <a:headEnd/>
              <a:tailEnd/>
            </a:ln>
            <a:extLst>
              <a:ext uri="{909E8E84-426E-40DD-AFC4-6F175D3DCCD1}">
                <a14:hiddenFill xmlns:a14="http://schemas.microsoft.com/office/drawing/2010/main">
                  <a:noFill/>
                </a14:hiddenFill>
              </a:ext>
            </a:extLst>
          </p:spPr>
        </p:cxnSp>
        <p:sp>
          <p:nvSpPr>
            <p:cNvPr id="13" name="Rectangle 13"/>
            <p:cNvSpPr>
              <a:spLocks noChangeArrowheads="1"/>
            </p:cNvSpPr>
            <p:nvPr/>
          </p:nvSpPr>
          <p:spPr bwMode="auto">
            <a:xfrm>
              <a:off x="4786" y="3665"/>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a</a:t>
              </a:r>
              <a:endParaRPr kumimoji="1" lang="en-US" altLang="zh-CN" sz="2600" i="1"/>
            </a:p>
          </p:txBody>
        </p:sp>
      </p:grpSp>
      <p:sp>
        <p:nvSpPr>
          <p:cNvPr id="14" name="Rectangle 14"/>
          <p:cNvSpPr>
            <a:spLocks noChangeArrowheads="1"/>
          </p:cNvSpPr>
          <p:nvPr/>
        </p:nvSpPr>
        <p:spPr bwMode="auto">
          <a:xfrm>
            <a:off x="2196714" y="1266028"/>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800" dirty="0">
                <a:solidFill>
                  <a:srgbClr val="CC00CC"/>
                </a:solidFill>
                <a:latin typeface="宋体" panose="02010600030101010101" pitchFamily="2" charset="-122"/>
              </a:rPr>
              <a:t>可以证明：</a:t>
            </a:r>
            <a:endParaRPr kumimoji="1" lang="zh-CN" altLang="en-US" sz="2800" dirty="0">
              <a:solidFill>
                <a:srgbClr val="CC00CC"/>
              </a:solidFill>
              <a:latin typeface="宋体" panose="02010600030101010101" pitchFamily="2" charset="-122"/>
            </a:endParaRPr>
          </a:p>
        </p:txBody>
      </p:sp>
      <p:sp>
        <p:nvSpPr>
          <p:cNvPr id="15" name="Freeform 15"/>
          <p:cNvSpPr>
            <a:spLocks/>
          </p:cNvSpPr>
          <p:nvPr/>
        </p:nvSpPr>
        <p:spPr bwMode="auto">
          <a:xfrm>
            <a:off x="7210425" y="785634"/>
            <a:ext cx="3390900" cy="369332"/>
          </a:xfrm>
          <a:custGeom>
            <a:avLst/>
            <a:gdLst>
              <a:gd name="T0" fmla="*/ 0 w 2304"/>
              <a:gd name="T1" fmla="*/ 2147483647 h 514"/>
              <a:gd name="T2" fmla="*/ 2147483647 w 2304"/>
              <a:gd name="T3" fmla="*/ 2147483647 h 514"/>
              <a:gd name="T4" fmla="*/ 2147483647 w 2304"/>
              <a:gd name="T5" fmla="*/ 2147483647 h 514"/>
              <a:gd name="T6" fmla="*/ 2147483647 w 2304"/>
              <a:gd name="T7" fmla="*/ 2147483647 h 514"/>
              <a:gd name="T8" fmla="*/ 2147483647 w 2304"/>
              <a:gd name="T9" fmla="*/ 2147483647 h 514"/>
              <a:gd name="T10" fmla="*/ 2147483647 w 2304"/>
              <a:gd name="T11" fmla="*/ 2147483647 h 514"/>
              <a:gd name="T12" fmla="*/ 2147483647 w 2304"/>
              <a:gd name="T13" fmla="*/ 2147483647 h 514"/>
              <a:gd name="T14" fmla="*/ 2147483647 w 2304"/>
              <a:gd name="T15" fmla="*/ 2147483647 h 514"/>
              <a:gd name="T16" fmla="*/ 2147483647 w 2304"/>
              <a:gd name="T17" fmla="*/ 2147483647 h 514"/>
              <a:gd name="T18" fmla="*/ 2147483647 w 2304"/>
              <a:gd name="T19" fmla="*/ 2147483647 h 514"/>
              <a:gd name="T20" fmla="*/ 2147483647 w 2304"/>
              <a:gd name="T21" fmla="*/ 2147483647 h 514"/>
              <a:gd name="T22" fmla="*/ 2147483647 w 2304"/>
              <a:gd name="T23" fmla="*/ 2147483647 h 514"/>
              <a:gd name="T24" fmla="*/ 2147483647 w 2304"/>
              <a:gd name="T25" fmla="*/ 2147483647 h 514"/>
              <a:gd name="T26" fmla="*/ 2147483647 w 2304"/>
              <a:gd name="T27" fmla="*/ 2147483647 h 514"/>
              <a:gd name="T28" fmla="*/ 2147483647 w 2304"/>
              <a:gd name="T29" fmla="*/ 2147483647 h 514"/>
              <a:gd name="T30" fmla="*/ 2147483647 w 2304"/>
              <a:gd name="T31" fmla="*/ 2147483647 h 5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04"/>
              <a:gd name="T49" fmla="*/ 0 h 514"/>
              <a:gd name="T50" fmla="*/ 2304 w 2304"/>
              <a:gd name="T51" fmla="*/ 514 h 5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04" h="514">
                <a:moveTo>
                  <a:pt x="0" y="46"/>
                </a:moveTo>
                <a:cubicBezTo>
                  <a:pt x="39" y="280"/>
                  <a:pt x="78" y="514"/>
                  <a:pt x="120" y="514"/>
                </a:cubicBezTo>
                <a:cubicBezTo>
                  <a:pt x="162" y="514"/>
                  <a:pt x="208" y="46"/>
                  <a:pt x="252" y="46"/>
                </a:cubicBezTo>
                <a:cubicBezTo>
                  <a:pt x="296" y="46"/>
                  <a:pt x="342" y="514"/>
                  <a:pt x="384" y="514"/>
                </a:cubicBezTo>
                <a:cubicBezTo>
                  <a:pt x="426" y="514"/>
                  <a:pt x="464" y="46"/>
                  <a:pt x="504" y="46"/>
                </a:cubicBezTo>
                <a:cubicBezTo>
                  <a:pt x="544" y="46"/>
                  <a:pt x="584" y="514"/>
                  <a:pt x="624" y="514"/>
                </a:cubicBezTo>
                <a:cubicBezTo>
                  <a:pt x="664" y="514"/>
                  <a:pt x="706" y="46"/>
                  <a:pt x="744" y="46"/>
                </a:cubicBezTo>
                <a:cubicBezTo>
                  <a:pt x="782" y="46"/>
                  <a:pt x="812" y="514"/>
                  <a:pt x="852" y="514"/>
                </a:cubicBezTo>
                <a:cubicBezTo>
                  <a:pt x="892" y="514"/>
                  <a:pt x="878" y="92"/>
                  <a:pt x="984" y="46"/>
                </a:cubicBezTo>
                <a:cubicBezTo>
                  <a:pt x="1090" y="0"/>
                  <a:pt x="1380" y="182"/>
                  <a:pt x="1488" y="238"/>
                </a:cubicBezTo>
                <a:cubicBezTo>
                  <a:pt x="1596" y="294"/>
                  <a:pt x="1586" y="390"/>
                  <a:pt x="1632" y="382"/>
                </a:cubicBezTo>
                <a:cubicBezTo>
                  <a:pt x="1678" y="374"/>
                  <a:pt x="1720" y="190"/>
                  <a:pt x="1764" y="190"/>
                </a:cubicBezTo>
                <a:cubicBezTo>
                  <a:pt x="1808" y="190"/>
                  <a:pt x="1850" y="382"/>
                  <a:pt x="1896" y="382"/>
                </a:cubicBezTo>
                <a:cubicBezTo>
                  <a:pt x="1942" y="382"/>
                  <a:pt x="1996" y="190"/>
                  <a:pt x="2040" y="190"/>
                </a:cubicBezTo>
                <a:cubicBezTo>
                  <a:pt x="2084" y="190"/>
                  <a:pt x="2116" y="382"/>
                  <a:pt x="2160" y="382"/>
                </a:cubicBezTo>
                <a:cubicBezTo>
                  <a:pt x="2204" y="382"/>
                  <a:pt x="2280" y="222"/>
                  <a:pt x="2304" y="1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nvGrpSpPr>
          <p:cNvPr id="16" name="Group 16"/>
          <p:cNvGrpSpPr>
            <a:grpSpLocks/>
          </p:cNvGrpSpPr>
          <p:nvPr/>
        </p:nvGrpSpPr>
        <p:grpSpPr bwMode="auto">
          <a:xfrm>
            <a:off x="6972300" y="360186"/>
            <a:ext cx="3695700" cy="860425"/>
            <a:chOff x="3228" y="646"/>
            <a:chExt cx="2328" cy="542"/>
          </a:xfrm>
        </p:grpSpPr>
        <p:sp>
          <p:nvSpPr>
            <p:cNvPr id="17" name="Line 17"/>
            <p:cNvSpPr>
              <a:spLocks noChangeShapeType="1"/>
            </p:cNvSpPr>
            <p:nvPr/>
          </p:nvSpPr>
          <p:spPr bwMode="auto">
            <a:xfrm flipV="1">
              <a:off x="3228" y="1188"/>
              <a:ext cx="23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Text Box 18"/>
            <p:cNvSpPr txBox="1">
              <a:spLocks noChangeArrowheads="1"/>
            </p:cNvSpPr>
            <p:nvPr/>
          </p:nvSpPr>
          <p:spPr bwMode="auto">
            <a:xfrm>
              <a:off x="3446" y="646"/>
              <a:ext cx="6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latin typeface="宋体" panose="02010600030101010101" pitchFamily="2" charset="-122"/>
                </a:rPr>
                <a:t>Φ</a:t>
              </a:r>
              <a:r>
                <a:rPr kumimoji="1" lang="en-GB" altLang="zh-CN" sz="2600">
                  <a:latin typeface="宋体" panose="02010600030101010101" pitchFamily="2" charset="-122"/>
                </a:rPr>
                <a:t>(</a:t>
              </a:r>
              <a:r>
                <a:rPr kumimoji="1" lang="en-GB" altLang="zh-CN" sz="2600" i="1"/>
                <a:t>x</a:t>
              </a:r>
              <a:r>
                <a:rPr kumimoji="1" lang="en-GB" altLang="zh-CN" sz="2600"/>
                <a:t>)</a:t>
              </a:r>
              <a:endParaRPr kumimoji="1" lang="en-US" altLang="zh-CN" sz="2600"/>
            </a:p>
          </p:txBody>
        </p:sp>
      </p:grpSp>
      <p:sp>
        <p:nvSpPr>
          <p:cNvPr id="19" name="Rectangle 2"/>
          <p:cNvSpPr>
            <a:spLocks noChangeArrowheads="1"/>
          </p:cNvSpPr>
          <p:nvPr/>
        </p:nvSpPr>
        <p:spPr bwMode="auto">
          <a:xfrm>
            <a:off x="2049463" y="2623960"/>
            <a:ext cx="80772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defRPr/>
            </a:pPr>
            <a:r>
              <a:rPr kumimoji="1" lang="zh-CN" altLang="en-US" sz="2800" b="1" dirty="0">
                <a:solidFill>
                  <a:srgbClr val="009900"/>
                </a:solidFill>
                <a:latin typeface="楷体_GB2312" pitchFamily="49" charset="-122"/>
                <a:ea typeface="楷体_GB2312" pitchFamily="49" charset="-122"/>
              </a:rPr>
              <a:t>透射系数</a:t>
            </a:r>
            <a:r>
              <a:rPr kumimoji="1" lang="en-US" altLang="zh-CN" sz="2800" b="1" i="1" dirty="0">
                <a:solidFill>
                  <a:srgbClr val="FF0000"/>
                </a:solidFill>
                <a:ea typeface="楷体_GB2312" pitchFamily="49" charset="-122"/>
              </a:rPr>
              <a:t>T</a:t>
            </a:r>
            <a:r>
              <a:rPr kumimoji="1" lang="en-US" altLang="zh-CN" sz="2800" b="1" i="1" dirty="0">
                <a:solidFill>
                  <a:srgbClr val="0000FF"/>
                </a:solidFill>
                <a:latin typeface="楷体_GB2312" pitchFamily="49" charset="-122"/>
                <a:ea typeface="楷体_GB2312" pitchFamily="49" charset="-122"/>
              </a:rPr>
              <a:t> </a:t>
            </a:r>
            <a:r>
              <a:rPr kumimoji="1" lang="zh-CN" altLang="en-US" sz="2800" b="1" dirty="0">
                <a:solidFill>
                  <a:srgbClr val="009900"/>
                </a:solidFill>
                <a:latin typeface="楷体_GB2312" pitchFamily="49" charset="-122"/>
                <a:ea typeface="楷体_GB2312" pitchFamily="49" charset="-122"/>
              </a:rPr>
              <a:t>随势垒宽度</a:t>
            </a:r>
            <a:r>
              <a:rPr kumimoji="1" lang="en-US" altLang="zh-CN" sz="2800" b="1" i="1" dirty="0">
                <a:solidFill>
                  <a:srgbClr val="FF0000"/>
                </a:solidFill>
                <a:latin typeface="Times New Roman" panose="02020603050405020304" pitchFamily="18" charset="0"/>
                <a:ea typeface="楷体_GB2312" pitchFamily="49" charset="-122"/>
                <a:cs typeface="Times New Roman" panose="02020603050405020304" pitchFamily="18" charset="0"/>
              </a:rPr>
              <a:t>a</a:t>
            </a:r>
            <a:r>
              <a:rPr kumimoji="1" lang="zh-CN" altLang="en-US" sz="2800" b="1" dirty="0">
                <a:solidFill>
                  <a:srgbClr val="009900"/>
                </a:solidFill>
                <a:latin typeface="楷体_GB2312" pitchFamily="49" charset="-122"/>
                <a:ea typeface="楷体_GB2312" pitchFamily="49" charset="-122"/>
              </a:rPr>
              <a:t>、粒子质量</a:t>
            </a:r>
            <a:r>
              <a:rPr kumimoji="1" lang="en-US" altLang="zh-CN" sz="2800" b="1" i="1" dirty="0">
                <a:solidFill>
                  <a:srgbClr val="FF0000"/>
                </a:solidFill>
                <a:ea typeface="楷体_GB2312" pitchFamily="49" charset="-122"/>
              </a:rPr>
              <a:t>m</a:t>
            </a:r>
            <a:r>
              <a:rPr kumimoji="1" lang="en-US" altLang="zh-CN" sz="2800" b="1" i="1" dirty="0">
                <a:solidFill>
                  <a:srgbClr val="0000FF"/>
                </a:solidFill>
                <a:latin typeface="楷体_GB2312" pitchFamily="49" charset="-122"/>
                <a:ea typeface="楷体_GB2312" pitchFamily="49" charset="-122"/>
              </a:rPr>
              <a:t> </a:t>
            </a:r>
            <a:r>
              <a:rPr kumimoji="1" lang="zh-CN" altLang="en-US" sz="2800" b="1" dirty="0">
                <a:solidFill>
                  <a:srgbClr val="009900"/>
                </a:solidFill>
                <a:latin typeface="楷体_GB2312" pitchFamily="49" charset="-122"/>
                <a:ea typeface="楷体_GB2312" pitchFamily="49" charset="-122"/>
              </a:rPr>
              <a:t>和</a:t>
            </a:r>
            <a:r>
              <a:rPr kumimoji="1" lang="en-US" altLang="zh-CN" sz="2800" b="1" i="1" dirty="0">
                <a:solidFill>
                  <a:srgbClr val="FF0000"/>
                </a:solidFill>
              </a:rPr>
              <a:t>U</a:t>
            </a:r>
            <a:r>
              <a:rPr kumimoji="1" lang="en-US" altLang="zh-CN" sz="2800" b="1" baseline="-25000" dirty="0">
                <a:solidFill>
                  <a:srgbClr val="FF0000"/>
                </a:solidFill>
              </a:rPr>
              <a:t>0</a:t>
            </a:r>
            <a:r>
              <a:rPr kumimoji="1" lang="en-US" altLang="zh-CN" sz="2800" b="1" i="1" dirty="0">
                <a:solidFill>
                  <a:srgbClr val="FF0000"/>
                </a:solidFill>
              </a:rPr>
              <a:t> – E</a:t>
            </a:r>
            <a:r>
              <a:rPr kumimoji="1" lang="zh-CN" altLang="en-US" sz="2800" b="1" dirty="0">
                <a:solidFill>
                  <a:srgbClr val="009900"/>
                </a:solidFill>
                <a:latin typeface="楷体_GB2312" pitchFamily="49" charset="-122"/>
                <a:ea typeface="楷体_GB2312" pitchFamily="49" charset="-122"/>
              </a:rPr>
              <a:t>变化，  随着势垒</a:t>
            </a:r>
            <a:r>
              <a:rPr kumimoji="1" lang="zh-CN" altLang="en-US" sz="2800" b="1" dirty="0">
                <a:solidFill>
                  <a:srgbClr val="009900"/>
                </a:solidFill>
                <a:ea typeface="楷体_GB2312" pitchFamily="49" charset="-122"/>
              </a:rPr>
              <a:t>的</a:t>
            </a:r>
            <a:r>
              <a:rPr kumimoji="1" lang="zh-CN" altLang="en-US" sz="2800" b="1" dirty="0">
                <a:solidFill>
                  <a:srgbClr val="009900"/>
                </a:solidFill>
                <a:latin typeface="楷体_GB2312" pitchFamily="49" charset="-122"/>
                <a:ea typeface="楷体_GB2312" pitchFamily="49" charset="-122"/>
              </a:rPr>
              <a:t>加宽、加高</a:t>
            </a:r>
            <a:r>
              <a:rPr kumimoji="1" lang="en-US" altLang="zh-CN" sz="2800" b="1" dirty="0">
                <a:solidFill>
                  <a:srgbClr val="009900"/>
                </a:solidFill>
                <a:latin typeface="楷体_GB2312" pitchFamily="49" charset="-122"/>
                <a:ea typeface="楷体_GB2312" pitchFamily="49" charset="-122"/>
              </a:rPr>
              <a:t>, </a:t>
            </a:r>
            <a:r>
              <a:rPr kumimoji="1" lang="zh-CN" altLang="en-US" sz="2800" b="1" dirty="0">
                <a:solidFill>
                  <a:srgbClr val="009900"/>
                </a:solidFill>
                <a:latin typeface="楷体_GB2312" pitchFamily="49" charset="-122"/>
                <a:ea typeface="楷体_GB2312" pitchFamily="49" charset="-122"/>
              </a:rPr>
              <a:t>透射系数减小。</a:t>
            </a:r>
            <a:r>
              <a:rPr kumimoji="1" lang="en-US" altLang="zh-CN" sz="2800" b="1" dirty="0">
                <a:solidFill>
                  <a:srgbClr val="009900"/>
                </a:solidFill>
                <a:latin typeface="楷体_GB2312" pitchFamily="49" charset="-122"/>
                <a:ea typeface="楷体_GB2312" pitchFamily="49" charset="-122"/>
              </a:rPr>
              <a:t> </a:t>
            </a:r>
          </a:p>
        </p:txBody>
      </p:sp>
      <p:graphicFrame>
        <p:nvGraphicFramePr>
          <p:cNvPr id="20" name="Group 51"/>
          <p:cNvGraphicFramePr>
            <a:graphicFrameLocks noGrp="1"/>
          </p:cNvGraphicFramePr>
          <p:nvPr>
            <p:extLst>
              <p:ext uri="{D42A27DB-BD31-4B8C-83A1-F6EECF244321}">
                <p14:modId xmlns:p14="http://schemas.microsoft.com/office/powerpoint/2010/main" val="3189694178"/>
              </p:ext>
            </p:extLst>
          </p:nvPr>
        </p:nvGraphicFramePr>
        <p:xfrm>
          <a:off x="2103438" y="3922534"/>
          <a:ext cx="7543800" cy="2808288"/>
        </p:xfrm>
        <a:graphic>
          <a:graphicData uri="http://schemas.openxmlformats.org/drawingml/2006/table">
            <a:tbl>
              <a:tblPr/>
              <a:tblGrid>
                <a:gridCol w="1493838">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430337">
                  <a:extLst>
                    <a:ext uri="{9D8B030D-6E8A-4147-A177-3AD203B41FA5}">
                      <a16:colId xmlns:a16="http://schemas.microsoft.com/office/drawing/2014/main" val="20002"/>
                    </a:ext>
                  </a:extLst>
                </a:gridCol>
                <a:gridCol w="1512888">
                  <a:extLst>
                    <a:ext uri="{9D8B030D-6E8A-4147-A177-3AD203B41FA5}">
                      <a16:colId xmlns:a16="http://schemas.microsoft.com/office/drawing/2014/main" val="20003"/>
                    </a:ext>
                  </a:extLst>
                </a:gridCol>
                <a:gridCol w="1535112">
                  <a:extLst>
                    <a:ext uri="{9D8B030D-6E8A-4147-A177-3AD203B41FA5}">
                      <a16:colId xmlns:a16="http://schemas.microsoft.com/office/drawing/2014/main" val="20004"/>
                    </a:ext>
                  </a:extLst>
                </a:gridCol>
              </a:tblGrid>
              <a:tr h="673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rPr>
                        <a:t>粒子类型</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rPr>
                        <a:t>粒子能量</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rPr>
                        <a:t>势垒高度</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FFFF00"/>
                          </a:solidFill>
                          <a:effectLst/>
                          <a:latin typeface="Times New Roman" pitchFamily="18" charset="0"/>
                          <a:ea typeface="楷体_GB2312" pitchFamily="49" charset="-122"/>
                        </a:rPr>
                        <a:t>势垒宽度</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rPr>
                        <a:t>透射系数</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5563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990033"/>
                          </a:solidFill>
                          <a:effectLst/>
                          <a:latin typeface="Times New Roman" pitchFamily="18" charset="0"/>
                          <a:ea typeface="楷体_GB2312" pitchFamily="49" charset="-122"/>
                        </a:rPr>
                        <a:t>电子</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2eV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7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itchFamily="18" charset="0"/>
                        <a:ea typeface="楷体_GB2312" pitchFamily="49"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2×10</a:t>
                      </a:r>
                      <a:r>
                        <a:rPr kumimoji="0" lang="en-US" altLang="zh-CN" sz="2400" b="1" i="0" u="none" strike="noStrike" cap="none" normalizeH="0" baseline="30000">
                          <a:ln>
                            <a:noFill/>
                          </a:ln>
                          <a:solidFill>
                            <a:schemeClr val="tx1"/>
                          </a:solidFill>
                          <a:effectLst/>
                          <a:latin typeface="Times New Roman" pitchFamily="18" charset="0"/>
                          <a:ea typeface="宋体" pitchFamily="2" charset="-122"/>
                        </a:rPr>
                        <a:t>-10</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1" name="Rectangle 38"/>
          <p:cNvSpPr>
            <a:spLocks noChangeArrowheads="1"/>
          </p:cNvSpPr>
          <p:nvPr/>
        </p:nvSpPr>
        <p:spPr bwMode="auto">
          <a:xfrm>
            <a:off x="6700840" y="4671834"/>
            <a:ext cx="1474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5×10</a:t>
            </a:r>
            <a:r>
              <a:rPr kumimoji="1" lang="en-US" altLang="zh-CN" baseline="30000"/>
              <a:t>-10</a:t>
            </a:r>
            <a:r>
              <a:rPr kumimoji="1" lang="en-US" altLang="zh-CN"/>
              <a:t>m</a:t>
            </a:r>
          </a:p>
        </p:txBody>
      </p:sp>
      <p:sp>
        <p:nvSpPr>
          <p:cNvPr id="22" name="Rectangle 39"/>
          <p:cNvSpPr>
            <a:spLocks noChangeArrowheads="1"/>
          </p:cNvSpPr>
          <p:nvPr/>
        </p:nvSpPr>
        <p:spPr bwMode="auto">
          <a:xfrm>
            <a:off x="8429625" y="4671834"/>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0.024</a:t>
            </a:r>
          </a:p>
        </p:txBody>
      </p:sp>
      <p:sp>
        <p:nvSpPr>
          <p:cNvPr id="23" name="Rectangle 40"/>
          <p:cNvSpPr>
            <a:spLocks noChangeArrowheads="1"/>
          </p:cNvSpPr>
          <p:nvPr/>
        </p:nvSpPr>
        <p:spPr bwMode="auto">
          <a:xfrm>
            <a:off x="6599240" y="5429071"/>
            <a:ext cx="1474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2×10</a:t>
            </a:r>
            <a:r>
              <a:rPr kumimoji="1" lang="en-US" altLang="zh-CN" baseline="30000"/>
              <a:t>-10</a:t>
            </a:r>
            <a:r>
              <a:rPr kumimoji="1" lang="en-US" altLang="zh-CN"/>
              <a:t>m</a:t>
            </a:r>
          </a:p>
        </p:txBody>
      </p:sp>
      <p:sp>
        <p:nvSpPr>
          <p:cNvPr id="24" name="Rectangle 41"/>
          <p:cNvSpPr>
            <a:spLocks noChangeArrowheads="1"/>
          </p:cNvSpPr>
          <p:nvPr/>
        </p:nvSpPr>
        <p:spPr bwMode="auto">
          <a:xfrm>
            <a:off x="8501063" y="5433834"/>
            <a:ext cx="717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0.51</a:t>
            </a:r>
          </a:p>
        </p:txBody>
      </p:sp>
      <p:sp>
        <p:nvSpPr>
          <p:cNvPr id="25" name="Rectangle 42"/>
          <p:cNvSpPr>
            <a:spLocks noChangeArrowheads="1"/>
          </p:cNvSpPr>
          <p:nvPr/>
        </p:nvSpPr>
        <p:spPr bwMode="auto">
          <a:xfrm>
            <a:off x="2484439" y="6119634"/>
            <a:ext cx="133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FF0000"/>
                </a:solidFill>
                <a:ea typeface="楷体_GB2312" pitchFamily="49" charset="-122"/>
              </a:rPr>
              <a:t>质子</a:t>
            </a:r>
          </a:p>
        </p:txBody>
      </p:sp>
      <p:sp>
        <p:nvSpPr>
          <p:cNvPr id="26" name="Rectangle 43"/>
          <p:cNvSpPr>
            <a:spLocks noChangeArrowheads="1"/>
          </p:cNvSpPr>
          <p:nvPr/>
        </p:nvSpPr>
        <p:spPr bwMode="auto">
          <a:xfrm>
            <a:off x="8275638" y="6119634"/>
            <a:ext cx="1738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3×10</a:t>
            </a:r>
            <a:r>
              <a:rPr kumimoji="1" lang="en-US" altLang="zh-CN" baseline="30000"/>
              <a:t>-38</a:t>
            </a:r>
          </a:p>
        </p:txBody>
      </p:sp>
    </p:spTree>
    <p:extLst>
      <p:ext uri="{BB962C8B-B14F-4D97-AF65-F5344CB8AC3E}">
        <p14:creationId xmlns:p14="http://schemas.microsoft.com/office/powerpoint/2010/main" val="55467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left)">
                                      <p:cBhvr>
                                        <p:cTn id="16" dur="500"/>
                                        <p:tgtEl>
                                          <p:spTgt spid="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subTnLst>
                                    <p:audio>
                                      <p:cMediaNode>
                                        <p:cTn display="0" masterRel="sameClick">
                                          <p:stCondLst>
                                            <p:cond evt="begin" delay="0">
                                              <p:tn val="42"/>
                                            </p:cond>
                                          </p:stCondLst>
                                          <p:endCondLst>
                                            <p:cond evt="onStopAudio" delay="0">
                                              <p:tgtEl>
                                                <p:sldTgt/>
                                              </p:tgtEl>
                                            </p:cond>
                                          </p:endCondLst>
                                        </p:cTn>
                                        <p:tgtEl>
                                          <p:sndTgt r:embed="rId3" name="camera.wav"/>
                                        </p:tgtEl>
                                      </p:cMediaNode>
                                    </p:audio>
                                  </p:sub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499"/>
                                          </p:stCondLst>
                                        </p:cTn>
                                        <p:tgtEl>
                                          <p:spTgt spid="21"/>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499"/>
                                          </p:stCondLst>
                                        </p:cTn>
                                        <p:tgtEl>
                                          <p:spTgt spid="22"/>
                                        </p:tgtEl>
                                        <p:attrNameLst>
                                          <p:attrName>style.visibility</p:attrName>
                                        </p:attrNameLst>
                                      </p:cBhvr>
                                      <p:to>
                                        <p:strVal val="visible"/>
                                      </p:to>
                                    </p:set>
                                  </p:childTnLst>
                                </p:cTn>
                              </p:par>
                            </p:childTnLst>
                          </p:cTn>
                        </p:par>
                        <p:par>
                          <p:cTn id="51" fill="hold">
                            <p:stCondLst>
                              <p:cond delay="1500"/>
                            </p:stCondLst>
                            <p:childTnLst>
                              <p:par>
                                <p:cTn id="52" presetID="1" presetClass="entr" presetSubtype="0" fill="hold" grpId="0" nodeType="afterEffect">
                                  <p:stCondLst>
                                    <p:cond delay="0"/>
                                  </p:stCondLst>
                                  <p:childTnLst>
                                    <p:set>
                                      <p:cBhvr>
                                        <p:cTn id="53" dur="1" fill="hold">
                                          <p:stCondLst>
                                            <p:cond delay="499"/>
                                          </p:stCondLst>
                                        </p:cTn>
                                        <p:tgtEl>
                                          <p:spTgt spid="23"/>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grpId="0" nodeType="afterEffect">
                                  <p:stCondLst>
                                    <p:cond delay="0"/>
                                  </p:stCondLst>
                                  <p:childTnLst>
                                    <p:set>
                                      <p:cBhvr>
                                        <p:cTn id="56" dur="1" fill="hold">
                                          <p:stCondLst>
                                            <p:cond delay="499"/>
                                          </p:stCondLst>
                                        </p:cTn>
                                        <p:tgtEl>
                                          <p:spTgt spid="24"/>
                                        </p:tgtEl>
                                        <p:attrNameLst>
                                          <p:attrName>style.visibility</p:attrName>
                                        </p:attrNameLst>
                                      </p:cBhvr>
                                      <p:to>
                                        <p:strVal val="visible"/>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childTnLst>
                          </p:cTn>
                        </p:par>
                        <p:par>
                          <p:cTn id="61" fill="hold">
                            <p:stCondLst>
                              <p:cond delay="3000"/>
                            </p:stCondLst>
                            <p:childTnLst>
                              <p:par>
                                <p:cTn id="62" presetID="9"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14" grpId="0" build="p" autoUpdateAnimBg="0"/>
      <p:bldP spid="15" grpId="0" animBg="1"/>
      <p:bldP spid="19" grpId="0" autoUpdateAnimBg="0"/>
      <p:bldP spid="21" grpId="0" autoUpdateAnimBg="0"/>
      <p:bldP spid="22" grpId="0" autoUpdateAnimBg="0"/>
      <p:bldP spid="23" grpId="0" autoUpdateAnimBg="0"/>
      <p:bldP spid="24" grpId="0" autoUpdateAnimBg="0"/>
      <p:bldP spid="25" grpId="0" autoUpdateAnimBg="0"/>
      <p:bldP spid="26"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18897" y="353298"/>
            <a:ext cx="4727575" cy="1384300"/>
          </a:xfrm>
          <a:prstGeom prst="rect">
            <a:avLst/>
          </a:prstGeom>
          <a:noFill/>
          <a:ln w="9525">
            <a:noFill/>
            <a:miter lim="800000"/>
            <a:headEnd/>
            <a:tailEnd/>
          </a:ln>
        </p:spPr>
        <p:txBody>
          <a:bodyPr>
            <a:spAutoFit/>
          </a:bodyPr>
          <a:lstStyle/>
          <a:p>
            <a:pPr>
              <a:defRPr/>
            </a:pPr>
            <a:r>
              <a:rPr lang="zh-CN" altLang="en-US" sz="2800" b="1" kern="0" dirty="0">
                <a:solidFill>
                  <a:srgbClr val="FF00FF"/>
                </a:solidFill>
              </a:rPr>
              <a:t>结果表明：</a:t>
            </a:r>
            <a:r>
              <a:rPr lang="zh-CN" altLang="en-US" sz="2800" b="1" kern="0" dirty="0">
                <a:solidFill>
                  <a:srgbClr val="0000FF"/>
                </a:solidFill>
              </a:rPr>
              <a:t>势垒高度</a:t>
            </a:r>
            <a:r>
              <a:rPr lang="zh-CN" altLang="zh-CN" sz="2800" b="1" kern="0" dirty="0">
                <a:solidFill>
                  <a:srgbClr val="FF0000"/>
                </a:solidFill>
              </a:rPr>
              <a:t>U</a:t>
            </a:r>
            <a:r>
              <a:rPr lang="zh-CN" altLang="zh-CN" sz="2800" b="1" kern="0" baseline="-25000" dirty="0">
                <a:solidFill>
                  <a:srgbClr val="FF0000"/>
                </a:solidFill>
              </a:rPr>
              <a:t>0</a:t>
            </a:r>
            <a:r>
              <a:rPr lang="zh-CN" altLang="en-US" sz="2800" b="1" kern="0" dirty="0">
                <a:solidFill>
                  <a:srgbClr val="0000FF"/>
                </a:solidFill>
              </a:rPr>
              <a:t>越低、势垒宽度</a:t>
            </a:r>
            <a:r>
              <a:rPr lang="zh-CN" altLang="zh-CN" sz="2800" b="1" i="1" kern="0" dirty="0">
                <a:solidFill>
                  <a:srgbClr val="FF0000"/>
                </a:solidFill>
                <a:latin typeface="Times New Roman" panose="02020603050405020304" pitchFamily="18" charset="0"/>
                <a:cs typeface="Times New Roman" panose="02020603050405020304" pitchFamily="18" charset="0"/>
              </a:rPr>
              <a:t>a</a:t>
            </a:r>
            <a:r>
              <a:rPr lang="zh-CN" altLang="en-US" sz="2800" b="1" kern="0" dirty="0">
                <a:solidFill>
                  <a:srgbClr val="0000FF"/>
                </a:solidFill>
              </a:rPr>
              <a:t>越小，则粒子穿过势垒的概率就越大。</a:t>
            </a:r>
          </a:p>
        </p:txBody>
      </p:sp>
      <p:grpSp>
        <p:nvGrpSpPr>
          <p:cNvPr id="3" name="Group 3"/>
          <p:cNvGrpSpPr>
            <a:grpSpLocks/>
          </p:cNvGrpSpPr>
          <p:nvPr/>
        </p:nvGrpSpPr>
        <p:grpSpPr bwMode="auto">
          <a:xfrm>
            <a:off x="1995108" y="1705848"/>
            <a:ext cx="8382000" cy="946150"/>
            <a:chOff x="0" y="0"/>
            <a:chExt cx="5280" cy="596"/>
          </a:xfrm>
        </p:grpSpPr>
        <p:sp>
          <p:nvSpPr>
            <p:cNvPr id="4" name="Text Box 4"/>
            <p:cNvSpPr txBox="1">
              <a:spLocks noChangeArrowheads="1"/>
            </p:cNvSpPr>
            <p:nvPr/>
          </p:nvSpPr>
          <p:spPr bwMode="auto">
            <a:xfrm>
              <a:off x="0" y="0"/>
              <a:ext cx="5280" cy="596"/>
            </a:xfrm>
            <a:prstGeom prst="rect">
              <a:avLst/>
            </a:prstGeom>
            <a:noFill/>
            <a:ln w="9525">
              <a:noFill/>
              <a:miter lim="800000"/>
              <a:headEnd/>
              <a:tailEnd/>
            </a:ln>
          </p:spPr>
          <p:txBody>
            <a:bodyPr>
              <a:spAutoFit/>
            </a:bodyPr>
            <a:lstStyle/>
            <a:p>
              <a:pPr>
                <a:defRPr/>
              </a:pPr>
              <a:r>
                <a:rPr lang="zh-CN" altLang="zh-CN" sz="2800" b="1" kern="0" dirty="0">
                  <a:solidFill>
                    <a:srgbClr val="3333CC"/>
                  </a:solidFill>
                </a:rPr>
                <a:t> </a:t>
              </a:r>
              <a:r>
                <a:rPr lang="zh-CN" altLang="en-US" sz="2800" b="1" kern="0" dirty="0">
                  <a:solidFill>
                    <a:srgbClr val="008000"/>
                  </a:solidFill>
                </a:rPr>
                <a:t>如果</a:t>
              </a:r>
              <a:r>
                <a:rPr lang="zh-CN" altLang="zh-CN" sz="2800" b="1" i="1" kern="0" dirty="0">
                  <a:solidFill>
                    <a:srgbClr val="FF0000"/>
                  </a:solidFill>
                  <a:latin typeface="Times New Roman" panose="02020603050405020304" pitchFamily="18" charset="0"/>
                  <a:cs typeface="Times New Roman" panose="02020603050405020304" pitchFamily="18" charset="0"/>
                </a:rPr>
                <a:t>a</a:t>
              </a:r>
              <a:r>
                <a:rPr lang="zh-CN" altLang="en-US" sz="2800" b="1" kern="0" dirty="0">
                  <a:solidFill>
                    <a:srgbClr val="008000"/>
                  </a:solidFill>
                </a:rPr>
                <a:t>或</a:t>
              </a:r>
              <a:r>
                <a:rPr lang="zh-CN" altLang="zh-CN" sz="2800" b="1" kern="0" dirty="0">
                  <a:solidFill>
                    <a:srgbClr val="FF0000"/>
                  </a:solidFill>
                </a:rPr>
                <a:t>m</a:t>
              </a:r>
              <a:r>
                <a:rPr lang="zh-CN" altLang="en-US" sz="2800" b="1" kern="0" dirty="0">
                  <a:solidFill>
                    <a:srgbClr val="008000"/>
                  </a:solidFill>
                </a:rPr>
                <a:t>为宏观大小时，             ，粒子实际上将不能穿过势垒。</a:t>
              </a:r>
            </a:p>
          </p:txBody>
        </p:sp>
        <p:graphicFrame>
          <p:nvGraphicFramePr>
            <p:cNvPr id="5" name="Object 5"/>
            <p:cNvGraphicFramePr>
              <a:graphicFrameLocks noChangeAspect="1"/>
            </p:cNvGraphicFramePr>
            <p:nvPr/>
          </p:nvGraphicFramePr>
          <p:xfrm>
            <a:off x="2592" y="0"/>
            <a:ext cx="720" cy="295"/>
          </p:xfrm>
          <a:graphic>
            <a:graphicData uri="http://schemas.openxmlformats.org/presentationml/2006/ole">
              <mc:AlternateContent xmlns:mc="http://schemas.openxmlformats.org/markup-compatibility/2006">
                <mc:Choice xmlns:v="urn:schemas-microsoft-com:vml" Requires="v">
                  <p:oleObj spid="_x0000_s392294" r:id="rId3" imgW="431425" imgH="177646" progId="Equation.3">
                    <p:embed/>
                  </p:oleObj>
                </mc:Choice>
                <mc:Fallback>
                  <p:oleObj r:id="rId3" imgW="431425" imgH="177646" progId="Equation.3">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0"/>
                          <a:ext cx="720"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 name="Text Box 6"/>
          <p:cNvSpPr txBox="1">
            <a:spLocks noChangeArrowheads="1"/>
          </p:cNvSpPr>
          <p:nvPr/>
        </p:nvSpPr>
        <p:spPr bwMode="auto">
          <a:xfrm>
            <a:off x="2023683" y="2839323"/>
            <a:ext cx="4876800" cy="519112"/>
          </a:xfrm>
          <a:prstGeom prst="rect">
            <a:avLst/>
          </a:prstGeom>
          <a:noFill/>
          <a:ln w="9525">
            <a:noFill/>
            <a:miter lim="800000"/>
            <a:headEnd/>
            <a:tailEnd/>
          </a:ln>
        </p:spPr>
        <p:txBody>
          <a:bodyPr>
            <a:spAutoFit/>
          </a:bodyPr>
          <a:lstStyle/>
          <a:p>
            <a:pPr>
              <a:defRPr/>
            </a:pPr>
            <a:r>
              <a:rPr lang="zh-CN" altLang="en-US" sz="2800" b="1" kern="0" dirty="0">
                <a:solidFill>
                  <a:srgbClr val="FF00FF"/>
                </a:solidFill>
              </a:rPr>
              <a:t>隧道效应是一种微观效应。</a:t>
            </a:r>
            <a:endParaRPr lang="zh-CN" altLang="en-US" sz="2800" b="1" kern="0" dirty="0">
              <a:solidFill>
                <a:srgbClr val="3333CC"/>
              </a:solidFill>
            </a:endParaRPr>
          </a:p>
        </p:txBody>
      </p:sp>
      <p:graphicFrame>
        <p:nvGraphicFramePr>
          <p:cNvPr id="7" name="Object 13"/>
          <p:cNvGraphicFramePr>
            <a:graphicFrameLocks noChangeAspect="1"/>
          </p:cNvGraphicFramePr>
          <p:nvPr>
            <p:extLst>
              <p:ext uri="{D42A27DB-BD31-4B8C-83A1-F6EECF244321}">
                <p14:modId xmlns:p14="http://schemas.microsoft.com/office/powerpoint/2010/main" val="3790862443"/>
              </p:ext>
            </p:extLst>
          </p:nvPr>
        </p:nvGraphicFramePr>
        <p:xfrm>
          <a:off x="6900483" y="221537"/>
          <a:ext cx="3582988" cy="1139825"/>
        </p:xfrm>
        <a:graphic>
          <a:graphicData uri="http://schemas.openxmlformats.org/presentationml/2006/ole">
            <mc:AlternateContent xmlns:mc="http://schemas.openxmlformats.org/markup-compatibility/2006">
              <mc:Choice xmlns:v="urn:schemas-microsoft-com:vml" Requires="v">
                <p:oleObj spid="_x0000_s392295" r:id="rId5" imgW="1028254" imgH="304668" progId="Equation.3">
                  <p:embed/>
                </p:oleObj>
              </mc:Choice>
              <mc:Fallback>
                <p:oleObj r:id="rId5" imgW="1028254" imgH="304668" progId="Equation.3">
                  <p:embed/>
                  <p:pic>
                    <p:nvPicPr>
                      <p:cNvPr id="7"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0483" y="221537"/>
                        <a:ext cx="358298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2"/>
          <p:cNvSpPr txBox="1">
            <a:spLocks noChangeArrowheads="1"/>
          </p:cNvSpPr>
          <p:nvPr/>
        </p:nvSpPr>
        <p:spPr bwMode="auto">
          <a:xfrm>
            <a:off x="1995108" y="3521948"/>
            <a:ext cx="483393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chemeClr val="tx2"/>
                </a:solidFill>
              </a:rPr>
              <a:t> </a:t>
            </a:r>
            <a:r>
              <a:rPr kumimoji="1" lang="en-US" altLang="zh-CN" sz="2800">
                <a:solidFill>
                  <a:schemeClr val="tx2"/>
                </a:solidFill>
              </a:rPr>
              <a:t>(2) </a:t>
            </a:r>
            <a:r>
              <a:rPr kumimoji="1" lang="zh-CN" altLang="en-US" sz="2800">
                <a:solidFill>
                  <a:schemeClr val="tx2"/>
                </a:solidFill>
              </a:rPr>
              <a:t>从经典力学的观点看              </a:t>
            </a:r>
          </a:p>
        </p:txBody>
      </p:sp>
      <p:graphicFrame>
        <p:nvGraphicFramePr>
          <p:cNvPr id="9" name="Object 3"/>
          <p:cNvGraphicFramePr>
            <a:graphicFrameLocks noChangeAspect="1"/>
          </p:cNvGraphicFramePr>
          <p:nvPr>
            <p:extLst>
              <p:ext uri="{D42A27DB-BD31-4B8C-83A1-F6EECF244321}">
                <p14:modId xmlns:p14="http://schemas.microsoft.com/office/powerpoint/2010/main" val="1239589341"/>
              </p:ext>
            </p:extLst>
          </p:nvPr>
        </p:nvGraphicFramePr>
        <p:xfrm>
          <a:off x="2044321" y="4123610"/>
          <a:ext cx="2005012" cy="1036638"/>
        </p:xfrm>
        <a:graphic>
          <a:graphicData uri="http://schemas.openxmlformats.org/presentationml/2006/ole">
            <mc:AlternateContent xmlns:mc="http://schemas.openxmlformats.org/markup-compatibility/2006">
              <mc:Choice xmlns:v="urn:schemas-microsoft-com:vml" Requires="v">
                <p:oleObj spid="_x0000_s392296" name="Equation" r:id="rId7" imgW="742877" imgH="352533" progId="Equation.DSMT4">
                  <p:embed/>
                </p:oleObj>
              </mc:Choice>
              <mc:Fallback>
                <p:oleObj name="Equation" r:id="rId7" imgW="742877" imgH="352533" progId="Equation.DSMT4">
                  <p:embed/>
                  <p:pic>
                    <p:nvPicPr>
                      <p:cNvPr id="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4321" y="4123610"/>
                        <a:ext cx="2005012"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8"/>
          <p:cNvGraphicFramePr>
            <a:graphicFrameLocks noChangeAspect="1"/>
          </p:cNvGraphicFramePr>
          <p:nvPr>
            <p:extLst>
              <p:ext uri="{D42A27DB-BD31-4B8C-83A1-F6EECF244321}">
                <p14:modId xmlns:p14="http://schemas.microsoft.com/office/powerpoint/2010/main" val="1929944257"/>
              </p:ext>
            </p:extLst>
          </p:nvPr>
        </p:nvGraphicFramePr>
        <p:xfrm>
          <a:off x="4565271" y="4182348"/>
          <a:ext cx="2335212" cy="990600"/>
        </p:xfrm>
        <a:graphic>
          <a:graphicData uri="http://schemas.openxmlformats.org/presentationml/2006/ole">
            <mc:AlternateContent xmlns:mc="http://schemas.openxmlformats.org/markup-compatibility/2006">
              <mc:Choice xmlns:v="urn:schemas-microsoft-com:vml" Requires="v">
                <p:oleObj spid="_x0000_s392297" name="Equation" r:id="rId9" imgW="1047641" imgH="352533" progId="Equation.DSMT4">
                  <p:embed/>
                </p:oleObj>
              </mc:Choice>
              <mc:Fallback>
                <p:oleObj name="Equation" r:id="rId9" imgW="1047641" imgH="352533" progId="Equation.DSMT4">
                  <p:embed/>
                  <p:pic>
                    <p:nvPicPr>
                      <p:cNvPr id="1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5271" y="4182348"/>
                        <a:ext cx="233521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9"/>
          <p:cNvGraphicFramePr>
            <a:graphicFrameLocks noChangeAspect="1"/>
          </p:cNvGraphicFramePr>
          <p:nvPr>
            <p:extLst>
              <p:ext uri="{D42A27DB-BD31-4B8C-83A1-F6EECF244321}">
                <p14:modId xmlns:p14="http://schemas.microsoft.com/office/powerpoint/2010/main" val="1938155742"/>
              </p:ext>
            </p:extLst>
          </p:nvPr>
        </p:nvGraphicFramePr>
        <p:xfrm>
          <a:off x="8311771" y="4636375"/>
          <a:ext cx="982662" cy="541337"/>
        </p:xfrm>
        <a:graphic>
          <a:graphicData uri="http://schemas.openxmlformats.org/presentationml/2006/ole">
            <mc:AlternateContent xmlns:mc="http://schemas.openxmlformats.org/markup-compatibility/2006">
              <mc:Choice xmlns:v="urn:schemas-microsoft-com:vml" Requires="v">
                <p:oleObj spid="_x0000_s392298" name="Equation" r:id="rId11" imgW="400052" imgH="161960" progId="Equation.DSMT4">
                  <p:embed/>
                </p:oleObj>
              </mc:Choice>
              <mc:Fallback>
                <p:oleObj name="Equation" r:id="rId11" imgW="400052" imgH="161960" progId="Equation.DSMT4">
                  <p:embed/>
                  <p:pic>
                    <p:nvPicPr>
                      <p:cNvPr id="11"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1771" y="4636375"/>
                        <a:ext cx="982662"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p:cNvSpPr>
            <a:spLocks noChangeArrowheads="1"/>
          </p:cNvSpPr>
          <p:nvPr/>
        </p:nvSpPr>
        <p:spPr bwMode="auto">
          <a:xfrm>
            <a:off x="2231647" y="5177712"/>
            <a:ext cx="60848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kumimoji="1" lang="zh-CN" altLang="en-US" sz="2800" dirty="0">
                <a:solidFill>
                  <a:srgbClr val="009900"/>
                </a:solidFill>
              </a:rPr>
              <a:t>在势垒区</a:t>
            </a:r>
            <a:r>
              <a:rPr kumimoji="1" lang="en-US" altLang="zh-CN" sz="2800" dirty="0">
                <a:solidFill>
                  <a:srgbClr val="009900"/>
                </a:solidFill>
              </a:rPr>
              <a:t>,</a:t>
            </a:r>
            <a:r>
              <a:rPr kumimoji="1" lang="zh-CN" altLang="en-US" sz="2800" dirty="0">
                <a:solidFill>
                  <a:srgbClr val="009900"/>
                </a:solidFill>
              </a:rPr>
              <a:t>动能为负值</a:t>
            </a:r>
            <a:r>
              <a:rPr kumimoji="1" lang="en-US" altLang="zh-CN" sz="2800" dirty="0">
                <a:solidFill>
                  <a:srgbClr val="009900"/>
                </a:solidFill>
              </a:rPr>
              <a:t>,</a:t>
            </a:r>
            <a:r>
              <a:rPr kumimoji="1" lang="zh-CN" altLang="en-US" sz="2800" dirty="0">
                <a:solidFill>
                  <a:srgbClr val="009900"/>
                </a:solidFill>
              </a:rPr>
              <a:t>动量将为虚数</a:t>
            </a:r>
            <a:r>
              <a:rPr kumimoji="1" lang="en-US" altLang="zh-CN" sz="2800" dirty="0">
                <a:solidFill>
                  <a:srgbClr val="009900"/>
                </a:solidFill>
              </a:rPr>
              <a:t>,(</a:t>
            </a:r>
            <a:r>
              <a:rPr kumimoji="1" lang="zh-CN" altLang="en-US" sz="2800" dirty="0">
                <a:solidFill>
                  <a:srgbClr val="009900"/>
                </a:solidFill>
              </a:rPr>
              <a:t>经典理论不允许</a:t>
            </a:r>
            <a:r>
              <a:rPr kumimoji="1" lang="en-US" altLang="zh-CN" sz="2800" dirty="0">
                <a:solidFill>
                  <a:srgbClr val="009900"/>
                </a:solidFill>
              </a:rPr>
              <a:t>,</a:t>
            </a:r>
            <a:r>
              <a:rPr kumimoji="1" lang="zh-CN" altLang="en-US" sz="2800" dirty="0">
                <a:solidFill>
                  <a:srgbClr val="009900"/>
                </a:solidFill>
              </a:rPr>
              <a:t>称</a:t>
            </a:r>
            <a:r>
              <a:rPr kumimoji="1" lang="zh-CN" altLang="en-US" sz="2800" dirty="0">
                <a:solidFill>
                  <a:srgbClr val="FF0000"/>
                </a:solidFill>
              </a:rPr>
              <a:t>隧道效应佯缪</a:t>
            </a:r>
            <a:r>
              <a:rPr kumimoji="1" lang="en-US" altLang="zh-CN" sz="2800" dirty="0">
                <a:solidFill>
                  <a:srgbClr val="009900"/>
                </a:solidFill>
              </a:rPr>
              <a:t>)</a:t>
            </a:r>
            <a:r>
              <a:rPr kumimoji="1" lang="zh-CN" altLang="en-US" sz="2800" dirty="0">
                <a:solidFill>
                  <a:srgbClr val="009900"/>
                </a:solidFill>
              </a:rPr>
              <a:t>。</a:t>
            </a:r>
            <a:endParaRPr kumimoji="1" lang="en-US" altLang="zh-CN" sz="2800" dirty="0">
              <a:solidFill>
                <a:srgbClr val="009900"/>
              </a:solidFill>
            </a:endParaRPr>
          </a:p>
        </p:txBody>
      </p:sp>
    </p:spTree>
    <p:extLst>
      <p:ext uri="{BB962C8B-B14F-4D97-AF65-F5344CB8AC3E}">
        <p14:creationId xmlns:p14="http://schemas.microsoft.com/office/powerpoint/2010/main" val="393355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6" grpId="0" autoUpdateAnimBg="0"/>
      <p:bldP spid="8" grpId="0" build="p" autoUpdateAnimBg="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997903" y="1867259"/>
            <a:ext cx="8077200" cy="115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kumimoji="1" lang="zh-CN" altLang="en-US" sz="2800" dirty="0">
                <a:solidFill>
                  <a:srgbClr val="0000FF"/>
                </a:solidFill>
              </a:rPr>
              <a:t>佯缪不存在：能量不能分离成动能和势能</a:t>
            </a:r>
            <a:r>
              <a:rPr kumimoji="1" lang="en-US" altLang="zh-CN" sz="2800" dirty="0">
                <a:solidFill>
                  <a:srgbClr val="0000FF"/>
                </a:solidFill>
              </a:rPr>
              <a:t>(</a:t>
            </a:r>
            <a:r>
              <a:rPr lang="zh-CN" altLang="en-US" sz="2800" dirty="0">
                <a:solidFill>
                  <a:srgbClr val="FF0000"/>
                </a:solidFill>
                <a:latin typeface="Century Schoolbook" panose="02040604050505020304" pitchFamily="18" charset="0"/>
              </a:rPr>
              <a:t>不确定关系</a:t>
            </a:r>
            <a:r>
              <a:rPr kumimoji="1" lang="en-US" altLang="zh-CN" sz="2800" dirty="0">
                <a:solidFill>
                  <a:srgbClr val="0000FF"/>
                </a:solidFill>
              </a:rPr>
              <a:t>),</a:t>
            </a:r>
            <a:r>
              <a:rPr kumimoji="1" lang="zh-CN" altLang="en-US" sz="2800" dirty="0">
                <a:solidFill>
                  <a:srgbClr val="0000FF"/>
                </a:solidFill>
              </a:rPr>
              <a:t>经典理论不适用于微观现象。</a:t>
            </a:r>
            <a:endParaRPr kumimoji="1" lang="en-US" altLang="zh-CN" sz="2800" dirty="0">
              <a:solidFill>
                <a:srgbClr val="0000FF"/>
              </a:solidFill>
            </a:endParaRPr>
          </a:p>
        </p:txBody>
      </p:sp>
      <p:sp>
        <p:nvSpPr>
          <p:cNvPr id="3" name="矩形 2"/>
          <p:cNvSpPr>
            <a:spLocks noChangeArrowheads="1"/>
          </p:cNvSpPr>
          <p:nvPr/>
        </p:nvSpPr>
        <p:spPr bwMode="auto">
          <a:xfrm>
            <a:off x="1867728" y="3091220"/>
            <a:ext cx="85725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8000"/>
                </a:solidFill>
                <a:latin typeface="Century Schoolbook" panose="02040604050505020304" pitchFamily="18" charset="0"/>
              </a:rPr>
              <a:t>由于微观粒子的波动性，微观粒子遵守“不确定关系”，粒子的坐标</a:t>
            </a:r>
            <a:r>
              <a:rPr lang="zh-CN" altLang="zh-CN" sz="2800">
                <a:solidFill>
                  <a:srgbClr val="FF0000"/>
                </a:solidFill>
                <a:latin typeface="Century Schoolbook" panose="02040604050505020304" pitchFamily="18" charset="0"/>
              </a:rPr>
              <a:t>x</a:t>
            </a:r>
            <a:r>
              <a:rPr lang="zh-CN" altLang="en-US" sz="2800">
                <a:solidFill>
                  <a:srgbClr val="008000"/>
                </a:solidFill>
                <a:latin typeface="Century Schoolbook" panose="02040604050505020304" pitchFamily="18" charset="0"/>
              </a:rPr>
              <a:t>和动量</a:t>
            </a:r>
            <a:r>
              <a:rPr lang="zh-CN" altLang="zh-CN" sz="2800">
                <a:solidFill>
                  <a:srgbClr val="FF0000"/>
                </a:solidFill>
                <a:latin typeface="Century Schoolbook" panose="02040604050505020304" pitchFamily="18" charset="0"/>
              </a:rPr>
              <a:t>P</a:t>
            </a:r>
            <a:r>
              <a:rPr lang="zh-CN" altLang="en-US" sz="2800">
                <a:solidFill>
                  <a:srgbClr val="008000"/>
                </a:solidFill>
                <a:latin typeface="Century Schoolbook" panose="02040604050505020304" pitchFamily="18" charset="0"/>
              </a:rPr>
              <a:t>不可能同时具有确定的值，自然作为坐标函数的势能和作为动量函数的动能当然也不能同时具有确定的值。因此，对微观粒子而言，“总能量等于势能和动能之和”这一概念不再具有明确的意义。</a:t>
            </a:r>
            <a:endParaRPr lang="zh-CN" altLang="en-US" sz="2800">
              <a:solidFill>
                <a:srgbClr val="008000"/>
              </a:solidFill>
            </a:endParaRPr>
          </a:p>
        </p:txBody>
      </p:sp>
      <p:sp>
        <p:nvSpPr>
          <p:cNvPr id="4" name="Text Box 10"/>
          <p:cNvSpPr txBox="1">
            <a:spLocks noChangeArrowheads="1"/>
          </p:cNvSpPr>
          <p:nvPr/>
        </p:nvSpPr>
        <p:spPr bwMode="auto">
          <a:xfrm>
            <a:off x="1997903" y="286107"/>
            <a:ext cx="8382000" cy="1373188"/>
          </a:xfrm>
          <a:prstGeom prst="rect">
            <a:avLst/>
          </a:prstGeom>
          <a:noFill/>
          <a:ln w="9525">
            <a:noFill/>
            <a:miter lim="800000"/>
            <a:headEnd/>
            <a:tailEnd/>
          </a:ln>
        </p:spPr>
        <p:txBody>
          <a:bodyPr>
            <a:spAutoFit/>
          </a:bodyPr>
          <a:lstStyle/>
          <a:p>
            <a:pPr>
              <a:spcBef>
                <a:spcPct val="50000"/>
              </a:spcBef>
              <a:defRPr/>
            </a:pPr>
            <a:r>
              <a:rPr lang="zh-CN" altLang="zh-CN" sz="2800" b="1" kern="0" dirty="0">
                <a:solidFill>
                  <a:srgbClr val="CC3300"/>
                </a:solidFill>
                <a:latin typeface="Century Schoolbook" pitchFamily="18" charset="0"/>
              </a:rPr>
              <a:t>      </a:t>
            </a:r>
            <a:r>
              <a:rPr lang="zh-CN" altLang="en-US" sz="2800" b="1" kern="0" dirty="0">
                <a:solidFill>
                  <a:srgbClr val="CC3300"/>
                </a:solidFill>
                <a:latin typeface="Century Schoolbook" pitchFamily="18" charset="0"/>
              </a:rPr>
              <a:t>隧道效应是经典力学所无法解释的，因为按经典力学计算结果，在势垒区，粒子的动能小于零，动量是虚数。</a:t>
            </a:r>
          </a:p>
        </p:txBody>
      </p:sp>
      <p:sp>
        <p:nvSpPr>
          <p:cNvPr id="5" name="Text Box 11"/>
          <p:cNvSpPr txBox="1">
            <a:spLocks noChangeArrowheads="1"/>
          </p:cNvSpPr>
          <p:nvPr/>
        </p:nvSpPr>
        <p:spPr bwMode="auto">
          <a:xfrm>
            <a:off x="1850265" y="5975709"/>
            <a:ext cx="754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800">
                <a:solidFill>
                  <a:srgbClr val="FF00FF"/>
                </a:solidFill>
                <a:latin typeface="Century Schoolbook" panose="02040604050505020304" pitchFamily="18" charset="0"/>
              </a:rPr>
              <a:t>      隧道效应来源于微观粒子的波粒二象性。</a:t>
            </a:r>
          </a:p>
        </p:txBody>
      </p:sp>
    </p:spTree>
    <p:extLst>
      <p:ext uri="{BB962C8B-B14F-4D97-AF65-F5344CB8AC3E}">
        <p14:creationId xmlns:p14="http://schemas.microsoft.com/office/powerpoint/2010/main" val="160427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in)">
                                      <p:cBhvr>
                                        <p:cTn id="20" dur="2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7925447" y="74516"/>
            <a:ext cx="1641475" cy="704851"/>
            <a:chOff x="3478" y="1836"/>
            <a:chExt cx="1034" cy="444"/>
          </a:xfrm>
        </p:grpSpPr>
        <p:grpSp>
          <p:nvGrpSpPr>
            <p:cNvPr id="3" name="Group 7"/>
            <p:cNvGrpSpPr>
              <a:grpSpLocks/>
            </p:cNvGrpSpPr>
            <p:nvPr/>
          </p:nvGrpSpPr>
          <p:grpSpPr bwMode="auto">
            <a:xfrm>
              <a:off x="3478" y="2077"/>
              <a:ext cx="619" cy="203"/>
              <a:chOff x="3454" y="2125"/>
              <a:chExt cx="619" cy="203"/>
            </a:xfrm>
          </p:grpSpPr>
          <p:sp>
            <p:nvSpPr>
              <p:cNvPr id="6" name="Oval 8"/>
              <p:cNvSpPr>
                <a:spLocks noChangeArrowheads="1"/>
              </p:cNvSpPr>
              <p:nvPr/>
            </p:nvSpPr>
            <p:spPr bwMode="auto">
              <a:xfrm>
                <a:off x="3454" y="2125"/>
                <a:ext cx="218" cy="203"/>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9"/>
              <p:cNvSpPr>
                <a:spLocks noChangeShapeType="1"/>
              </p:cNvSpPr>
              <p:nvPr/>
            </p:nvSpPr>
            <p:spPr bwMode="auto">
              <a:xfrm>
                <a:off x="3708" y="2214"/>
                <a:ext cx="365" cy="4"/>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4" name="Line 10"/>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 name="Rectangle 11"/>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FF00FF"/>
                  </a:solidFill>
                </a:rPr>
                <a:t>E&gt;U</a:t>
              </a:r>
              <a:r>
                <a:rPr kumimoji="1" lang="en-GB" altLang="zh-CN" sz="2600" baseline="-25000" dirty="0">
                  <a:solidFill>
                    <a:srgbClr val="FF00FF"/>
                  </a:solidFill>
                </a:rPr>
                <a:t>0</a:t>
              </a:r>
              <a:endParaRPr kumimoji="1" lang="en-US" altLang="zh-CN" sz="2600" dirty="0">
                <a:solidFill>
                  <a:srgbClr val="FF00FF"/>
                </a:solidFill>
              </a:endParaRPr>
            </a:p>
          </p:txBody>
        </p:sp>
      </p:grpSp>
      <p:grpSp>
        <p:nvGrpSpPr>
          <p:cNvPr id="8" name="Group 19"/>
          <p:cNvGrpSpPr>
            <a:grpSpLocks/>
          </p:cNvGrpSpPr>
          <p:nvPr/>
        </p:nvGrpSpPr>
        <p:grpSpPr bwMode="auto">
          <a:xfrm>
            <a:off x="6926911" y="836511"/>
            <a:ext cx="3063875" cy="2476500"/>
            <a:chOff x="3737" y="816"/>
            <a:chExt cx="1930" cy="1560"/>
          </a:xfrm>
        </p:grpSpPr>
        <p:grpSp>
          <p:nvGrpSpPr>
            <p:cNvPr id="9" name="Group 20"/>
            <p:cNvGrpSpPr>
              <a:grpSpLocks/>
            </p:cNvGrpSpPr>
            <p:nvPr/>
          </p:nvGrpSpPr>
          <p:grpSpPr bwMode="auto">
            <a:xfrm>
              <a:off x="3737" y="816"/>
              <a:ext cx="1930" cy="1520"/>
              <a:chOff x="3545" y="1428"/>
              <a:chExt cx="1930" cy="1520"/>
            </a:xfrm>
          </p:grpSpPr>
          <p:cxnSp>
            <p:nvCxnSpPr>
              <p:cNvPr id="11"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12"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15" name="Rectangle 25"/>
              <p:cNvSpPr>
                <a:spLocks noChangeArrowheads="1"/>
              </p:cNvSpPr>
              <p:nvPr/>
            </p:nvSpPr>
            <p:spPr bwMode="auto">
              <a:xfrm>
                <a:off x="5170" y="262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16"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17" name="Rectangle 27"/>
              <p:cNvSpPr>
                <a:spLocks noChangeArrowheads="1"/>
              </p:cNvSpPr>
              <p:nvPr/>
            </p:nvSpPr>
            <p:spPr bwMode="auto">
              <a:xfrm>
                <a:off x="3545" y="2640"/>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10" name="Rectangle 28"/>
            <p:cNvSpPr>
              <a:spLocks noChangeArrowheads="1"/>
            </p:cNvSpPr>
            <p:nvPr/>
          </p:nvSpPr>
          <p:spPr bwMode="auto">
            <a:xfrm>
              <a:off x="4546" y="2068"/>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sp>
        <p:nvSpPr>
          <p:cNvPr id="18" name="Rectangle 29"/>
          <p:cNvSpPr>
            <a:spLocks noChangeArrowheads="1" noTextEdit="1"/>
          </p:cNvSpPr>
          <p:nvPr/>
        </p:nvSpPr>
        <p:spPr bwMode="auto">
          <a:xfrm>
            <a:off x="4152833" y="2346303"/>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endParaRPr lang="zh-CN" altLang="en-US"/>
          </a:p>
        </p:txBody>
      </p:sp>
      <p:sp>
        <p:nvSpPr>
          <p:cNvPr id="19" name="Text Box 2"/>
          <p:cNvSpPr txBox="1">
            <a:spLocks noChangeArrowheads="1"/>
          </p:cNvSpPr>
          <p:nvPr/>
        </p:nvSpPr>
        <p:spPr bwMode="auto">
          <a:xfrm>
            <a:off x="2639670" y="65673"/>
            <a:ext cx="365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FF0000"/>
                </a:solidFill>
              </a:rPr>
              <a:t>按照经典力学：</a:t>
            </a:r>
          </a:p>
        </p:txBody>
      </p:sp>
      <p:sp>
        <p:nvSpPr>
          <p:cNvPr id="20" name="Text Box 3"/>
          <p:cNvSpPr txBox="1">
            <a:spLocks noChangeArrowheads="1"/>
          </p:cNvSpPr>
          <p:nvPr/>
        </p:nvSpPr>
        <p:spPr bwMode="auto">
          <a:xfrm>
            <a:off x="1821671" y="587804"/>
            <a:ext cx="40013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190500" indent="-1905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indent="0" eaLnBrk="1" hangingPunct="1"/>
            <a:r>
              <a:rPr kumimoji="1" lang="zh-CN" altLang="en-US" sz="2800" dirty="0">
                <a:solidFill>
                  <a:srgbClr val="0000CC"/>
                </a:solidFill>
              </a:rPr>
              <a:t>（</a:t>
            </a:r>
            <a:r>
              <a:rPr kumimoji="1" lang="en-US" altLang="zh-CN" sz="2800" dirty="0">
                <a:solidFill>
                  <a:srgbClr val="0000CC"/>
                </a:solidFill>
              </a:rPr>
              <a:t>1</a:t>
            </a:r>
            <a:r>
              <a:rPr kumimoji="1" lang="zh-CN" altLang="en-US" sz="2800" dirty="0">
                <a:solidFill>
                  <a:srgbClr val="0000CC"/>
                </a:solidFill>
              </a:rPr>
              <a:t>）当</a:t>
            </a:r>
            <a:r>
              <a:rPr kumimoji="1" lang="en-US" altLang="zh-CN" sz="2800" i="1" dirty="0">
                <a:solidFill>
                  <a:srgbClr val="FF0000"/>
                </a:solidFill>
              </a:rPr>
              <a:t>E</a:t>
            </a:r>
            <a:r>
              <a:rPr kumimoji="1" lang="en-US" altLang="zh-CN" sz="2800" dirty="0">
                <a:solidFill>
                  <a:srgbClr val="FF0000"/>
                </a:solidFill>
              </a:rPr>
              <a:t>&gt;</a:t>
            </a:r>
            <a:r>
              <a:rPr kumimoji="1" lang="en-US" altLang="zh-CN" sz="2800" i="1" dirty="0">
                <a:solidFill>
                  <a:srgbClr val="FF0000"/>
                </a:solidFill>
              </a:rPr>
              <a:t>U</a:t>
            </a:r>
            <a:r>
              <a:rPr kumimoji="1" lang="en-US" altLang="zh-CN" sz="2800" baseline="-25000" dirty="0">
                <a:solidFill>
                  <a:srgbClr val="FF0000"/>
                </a:solidFill>
              </a:rPr>
              <a:t>0</a:t>
            </a:r>
            <a:r>
              <a:rPr kumimoji="1" lang="zh-CN" altLang="en-US" sz="2800" dirty="0">
                <a:solidFill>
                  <a:srgbClr val="0000CC"/>
                </a:solidFill>
              </a:rPr>
              <a:t>时，</a:t>
            </a:r>
            <a:r>
              <a:rPr kumimoji="1" lang="zh-CN" altLang="en-US" sz="2800" dirty="0">
                <a:solidFill>
                  <a:srgbClr val="009900"/>
                </a:solidFill>
              </a:rPr>
              <a:t>粒子</a:t>
            </a:r>
            <a:r>
              <a:rPr kumimoji="1" lang="zh-CN" altLang="en-US" sz="2800" dirty="0">
                <a:solidFill>
                  <a:srgbClr val="0000CC"/>
                </a:solidFill>
              </a:rPr>
              <a:t>可以</a:t>
            </a:r>
            <a:r>
              <a:rPr kumimoji="1" lang="zh-CN" altLang="en-GB" sz="2800" dirty="0">
                <a:solidFill>
                  <a:srgbClr val="0000FF"/>
                </a:solidFill>
              </a:rPr>
              <a:t>进入</a:t>
            </a:r>
            <a:r>
              <a:rPr kumimoji="1" lang="en-US" altLang="zh-CN" sz="2800" i="1" dirty="0">
                <a:solidFill>
                  <a:srgbClr val="FF0000"/>
                </a:solidFill>
              </a:rPr>
              <a:t>U=U</a:t>
            </a:r>
            <a:r>
              <a:rPr kumimoji="1" lang="en-US" altLang="zh-CN" sz="2800" baseline="-25000" dirty="0">
                <a:solidFill>
                  <a:srgbClr val="FF0000"/>
                </a:solidFill>
              </a:rPr>
              <a:t>0</a:t>
            </a:r>
            <a:r>
              <a:rPr kumimoji="1" lang="zh-CN" altLang="en-US" sz="2800" dirty="0">
                <a:solidFill>
                  <a:srgbClr val="0000FF"/>
                </a:solidFill>
              </a:rPr>
              <a:t>区</a:t>
            </a:r>
          </a:p>
        </p:txBody>
      </p:sp>
      <p:graphicFrame>
        <p:nvGraphicFramePr>
          <p:cNvPr id="21" name="Object 2"/>
          <p:cNvGraphicFramePr>
            <a:graphicFrameLocks noChangeAspect="1"/>
          </p:cNvGraphicFramePr>
          <p:nvPr>
            <p:extLst>
              <p:ext uri="{D42A27DB-BD31-4B8C-83A1-F6EECF244321}">
                <p14:modId xmlns:p14="http://schemas.microsoft.com/office/powerpoint/2010/main" val="1910218179"/>
              </p:ext>
            </p:extLst>
          </p:nvPr>
        </p:nvGraphicFramePr>
        <p:xfrm>
          <a:off x="2545681" y="1421908"/>
          <a:ext cx="2922863" cy="974697"/>
        </p:xfrm>
        <a:graphic>
          <a:graphicData uri="http://schemas.openxmlformats.org/presentationml/2006/ole">
            <mc:AlternateContent xmlns:mc="http://schemas.openxmlformats.org/markup-compatibility/2006">
              <mc:Choice xmlns:v="urn:schemas-microsoft-com:vml" Requires="v">
                <p:oleObj spid="_x0000_s394276" name="公式" r:id="rId3" imgW="1257120" imgH="419040" progId="Equation.3">
                  <p:embed/>
                </p:oleObj>
              </mc:Choice>
              <mc:Fallback>
                <p:oleObj name="公式" r:id="rId3" imgW="1257120" imgH="419040" progId="Equation.3">
                  <p:embed/>
                  <p:pic>
                    <p:nvPicPr>
                      <p:cNvPr id="98" name="Object 2"/>
                      <p:cNvPicPr>
                        <a:picLocks noChangeAspect="1" noChangeArrowheads="1"/>
                      </p:cNvPicPr>
                      <p:nvPr/>
                    </p:nvPicPr>
                    <p:blipFill>
                      <a:blip r:embed="rId4"/>
                      <a:srcRect/>
                      <a:stretch>
                        <a:fillRect/>
                      </a:stretch>
                    </p:blipFill>
                    <p:spPr bwMode="auto">
                      <a:xfrm>
                        <a:off x="2545681" y="1421908"/>
                        <a:ext cx="2922863" cy="974697"/>
                      </a:xfrm>
                      <a:prstGeom prst="rect">
                        <a:avLst/>
                      </a:prstGeom>
                      <a:noFill/>
                      <a:ln>
                        <a:noFill/>
                      </a:ln>
                      <a:effectLst/>
                      <a:extLst/>
                    </p:spPr>
                  </p:pic>
                </p:oleObj>
              </mc:Fallback>
            </mc:AlternateContent>
          </a:graphicData>
        </a:graphic>
      </p:graphicFrame>
      <p:sp>
        <p:nvSpPr>
          <p:cNvPr id="22" name="Oval 15"/>
          <p:cNvSpPr>
            <a:spLocks noChangeArrowheads="1"/>
          </p:cNvSpPr>
          <p:nvPr/>
        </p:nvSpPr>
        <p:spPr bwMode="auto">
          <a:xfrm>
            <a:off x="8560754" y="1471561"/>
            <a:ext cx="1160698" cy="109810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矩形 22"/>
          <p:cNvSpPr/>
          <p:nvPr/>
        </p:nvSpPr>
        <p:spPr>
          <a:xfrm>
            <a:off x="8583480" y="1605056"/>
            <a:ext cx="1175806" cy="923330"/>
          </a:xfrm>
          <a:prstGeom prst="rect">
            <a:avLst/>
          </a:prstGeom>
        </p:spPr>
        <p:txBody>
          <a:bodyPr wrap="square">
            <a:spAutoFit/>
          </a:bodyPr>
          <a:lstStyle/>
          <a:p>
            <a:r>
              <a:rPr kumimoji="1" lang="zh-CN" altLang="en-US" b="1" dirty="0">
                <a:solidFill>
                  <a:srgbClr val="FFFF00"/>
                </a:solidFill>
              </a:rPr>
              <a:t>经典粒子可以</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
        <p:nvSpPr>
          <p:cNvPr id="24" name="Text Box 4"/>
          <p:cNvSpPr txBox="1">
            <a:spLocks noChangeArrowheads="1"/>
          </p:cNvSpPr>
          <p:nvPr/>
        </p:nvSpPr>
        <p:spPr bwMode="auto">
          <a:xfrm>
            <a:off x="1510362" y="2396605"/>
            <a:ext cx="46863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90500" indent="-1905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indent="0" eaLnBrk="1" hangingPunct="1"/>
            <a:r>
              <a:rPr kumimoji="1" lang="zh-CN" altLang="en-US" sz="2800" dirty="0">
                <a:solidFill>
                  <a:srgbClr val="009900"/>
                </a:solidFill>
              </a:rPr>
              <a:t>（</a:t>
            </a:r>
            <a:r>
              <a:rPr kumimoji="1" lang="en-US" altLang="zh-CN" sz="2800" dirty="0">
                <a:solidFill>
                  <a:srgbClr val="009900"/>
                </a:solidFill>
              </a:rPr>
              <a:t>2</a:t>
            </a:r>
            <a:r>
              <a:rPr kumimoji="1" lang="zh-CN" altLang="en-US" sz="2800" dirty="0">
                <a:solidFill>
                  <a:srgbClr val="009900"/>
                </a:solidFill>
              </a:rPr>
              <a:t>）当</a:t>
            </a:r>
            <a:r>
              <a:rPr kumimoji="1" lang="en-US" altLang="zh-CN" sz="2800" i="1" dirty="0">
                <a:solidFill>
                  <a:srgbClr val="FF0000"/>
                </a:solidFill>
              </a:rPr>
              <a:t>E</a:t>
            </a:r>
            <a:r>
              <a:rPr kumimoji="1" lang="en-US" altLang="zh-CN" sz="2800" dirty="0">
                <a:solidFill>
                  <a:srgbClr val="FF0000"/>
                </a:solidFill>
              </a:rPr>
              <a:t>&lt;</a:t>
            </a:r>
            <a:r>
              <a:rPr kumimoji="1" lang="en-US" altLang="zh-CN" sz="2800" i="1" dirty="0">
                <a:solidFill>
                  <a:srgbClr val="FF0000"/>
                </a:solidFill>
              </a:rPr>
              <a:t>U</a:t>
            </a:r>
            <a:r>
              <a:rPr kumimoji="1" lang="en-US" altLang="zh-CN" sz="2800" baseline="-25000" dirty="0">
                <a:solidFill>
                  <a:srgbClr val="FF0000"/>
                </a:solidFill>
              </a:rPr>
              <a:t>0</a:t>
            </a:r>
            <a:r>
              <a:rPr kumimoji="1" lang="zh-CN" altLang="en-US" sz="2800" dirty="0">
                <a:solidFill>
                  <a:srgbClr val="009900"/>
                </a:solidFill>
              </a:rPr>
              <a:t>时，粒子</a:t>
            </a:r>
            <a:r>
              <a:rPr kumimoji="1" lang="zh-CN" altLang="en-US" sz="2800" dirty="0">
                <a:solidFill>
                  <a:srgbClr val="FF0000"/>
                </a:solidFill>
              </a:rPr>
              <a:t>不</a:t>
            </a:r>
            <a:r>
              <a:rPr kumimoji="1" lang="zh-CN" altLang="en-US" sz="2800" dirty="0">
                <a:solidFill>
                  <a:srgbClr val="009900"/>
                </a:solidFill>
              </a:rPr>
              <a:t>可能</a:t>
            </a:r>
            <a:r>
              <a:rPr kumimoji="1" lang="zh-CN" altLang="en-GB" sz="2800" dirty="0">
                <a:solidFill>
                  <a:srgbClr val="009900"/>
                </a:solidFill>
              </a:rPr>
              <a:t>进入</a:t>
            </a:r>
            <a:r>
              <a:rPr kumimoji="1" lang="en-US" altLang="zh-CN" sz="2800" i="1" dirty="0">
                <a:solidFill>
                  <a:srgbClr val="FF0000"/>
                </a:solidFill>
              </a:rPr>
              <a:t>U=U</a:t>
            </a:r>
            <a:r>
              <a:rPr kumimoji="1" lang="en-US" altLang="zh-CN" sz="2800" baseline="-25000" dirty="0">
                <a:solidFill>
                  <a:srgbClr val="FF0000"/>
                </a:solidFill>
              </a:rPr>
              <a:t>0</a:t>
            </a:r>
            <a:r>
              <a:rPr kumimoji="1" lang="zh-CN" altLang="en-US" sz="2800" dirty="0">
                <a:solidFill>
                  <a:srgbClr val="009900"/>
                </a:solidFill>
              </a:rPr>
              <a:t>区，在垒壁处粒子被反弹回</a:t>
            </a:r>
            <a:r>
              <a:rPr kumimoji="1" lang="en-US" altLang="zh-CN" sz="2800" i="1" dirty="0">
                <a:solidFill>
                  <a:srgbClr val="FF0000"/>
                </a:solidFill>
              </a:rPr>
              <a:t>U=</a:t>
            </a:r>
            <a:r>
              <a:rPr kumimoji="1" lang="en-US" altLang="zh-CN" sz="2800" dirty="0">
                <a:solidFill>
                  <a:srgbClr val="FF0000"/>
                </a:solidFill>
              </a:rPr>
              <a:t>0</a:t>
            </a:r>
            <a:r>
              <a:rPr kumimoji="1" lang="zh-CN" altLang="en-US" sz="2800" dirty="0">
                <a:solidFill>
                  <a:srgbClr val="009900"/>
                </a:solidFill>
              </a:rPr>
              <a:t>区。</a:t>
            </a:r>
          </a:p>
        </p:txBody>
      </p:sp>
      <p:sp>
        <p:nvSpPr>
          <p:cNvPr id="25" name="Line 12"/>
          <p:cNvSpPr>
            <a:spLocks noChangeShapeType="1"/>
          </p:cNvSpPr>
          <p:nvPr/>
        </p:nvSpPr>
        <p:spPr bwMode="auto">
          <a:xfrm flipH="1">
            <a:off x="8320736" y="5388910"/>
            <a:ext cx="533400" cy="158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6" name="Group 13"/>
          <p:cNvGrpSpPr>
            <a:grpSpLocks/>
          </p:cNvGrpSpPr>
          <p:nvPr/>
        </p:nvGrpSpPr>
        <p:grpSpPr bwMode="auto">
          <a:xfrm>
            <a:off x="7279335" y="4734236"/>
            <a:ext cx="1555750" cy="679450"/>
            <a:chOff x="3532" y="1836"/>
            <a:chExt cx="980" cy="428"/>
          </a:xfrm>
        </p:grpSpPr>
        <p:grpSp>
          <p:nvGrpSpPr>
            <p:cNvPr id="27" name="Group 14"/>
            <p:cNvGrpSpPr>
              <a:grpSpLocks/>
            </p:cNvGrpSpPr>
            <p:nvPr/>
          </p:nvGrpSpPr>
          <p:grpSpPr bwMode="auto">
            <a:xfrm>
              <a:off x="3532" y="2066"/>
              <a:ext cx="518" cy="198"/>
              <a:chOff x="3508" y="2114"/>
              <a:chExt cx="518" cy="198"/>
            </a:xfrm>
          </p:grpSpPr>
          <p:sp>
            <p:nvSpPr>
              <p:cNvPr id="30" name="Oval 15"/>
              <p:cNvSpPr>
                <a:spLocks noChangeArrowheads="1"/>
              </p:cNvSpPr>
              <p:nvPr/>
            </p:nvSpPr>
            <p:spPr bwMode="auto">
              <a:xfrm>
                <a:off x="3508" y="2114"/>
                <a:ext cx="183" cy="198"/>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Line 16"/>
              <p:cNvSpPr>
                <a:spLocks noChangeShapeType="1"/>
              </p:cNvSpPr>
              <p:nvPr/>
            </p:nvSpPr>
            <p:spPr bwMode="auto">
              <a:xfrm flipV="1">
                <a:off x="3708" y="2213"/>
                <a:ext cx="318" cy="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28"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E&lt;U</a:t>
              </a:r>
              <a:r>
                <a:rPr kumimoji="1" lang="en-GB" altLang="zh-CN" sz="2600" baseline="-25000" dirty="0">
                  <a:solidFill>
                    <a:srgbClr val="0070C0"/>
                  </a:solidFill>
                </a:rPr>
                <a:t>0</a:t>
              </a:r>
              <a:endParaRPr kumimoji="1" lang="en-US" altLang="zh-CN" sz="2600" dirty="0">
                <a:solidFill>
                  <a:srgbClr val="0070C0"/>
                </a:solidFill>
              </a:endParaRPr>
            </a:p>
          </p:txBody>
        </p:sp>
      </p:grpSp>
      <p:grpSp>
        <p:nvGrpSpPr>
          <p:cNvPr id="32" name="Group 19"/>
          <p:cNvGrpSpPr>
            <a:grpSpLocks/>
          </p:cNvGrpSpPr>
          <p:nvPr/>
        </p:nvGrpSpPr>
        <p:grpSpPr bwMode="auto">
          <a:xfrm>
            <a:off x="7376175" y="4112560"/>
            <a:ext cx="3063875" cy="2476500"/>
            <a:chOff x="3737" y="816"/>
            <a:chExt cx="1930" cy="1560"/>
          </a:xfrm>
        </p:grpSpPr>
        <p:grpSp>
          <p:nvGrpSpPr>
            <p:cNvPr id="33" name="Group 20"/>
            <p:cNvGrpSpPr>
              <a:grpSpLocks/>
            </p:cNvGrpSpPr>
            <p:nvPr/>
          </p:nvGrpSpPr>
          <p:grpSpPr bwMode="auto">
            <a:xfrm>
              <a:off x="3737" y="816"/>
              <a:ext cx="1930" cy="1520"/>
              <a:chOff x="3545" y="1428"/>
              <a:chExt cx="1930" cy="1520"/>
            </a:xfrm>
          </p:grpSpPr>
          <p:cxnSp>
            <p:nvCxnSpPr>
              <p:cNvPr id="35"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36"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39" name="Rectangle 25"/>
              <p:cNvSpPr>
                <a:spLocks noChangeArrowheads="1"/>
              </p:cNvSpPr>
              <p:nvPr/>
            </p:nvSpPr>
            <p:spPr bwMode="auto">
              <a:xfrm>
                <a:off x="5170" y="262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40"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41" name="Rectangle 27"/>
              <p:cNvSpPr>
                <a:spLocks noChangeArrowheads="1"/>
              </p:cNvSpPr>
              <p:nvPr/>
            </p:nvSpPr>
            <p:spPr bwMode="auto">
              <a:xfrm>
                <a:off x="3545" y="2640"/>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34" name="Rectangle 28"/>
            <p:cNvSpPr>
              <a:spLocks noChangeArrowheads="1"/>
            </p:cNvSpPr>
            <p:nvPr/>
          </p:nvSpPr>
          <p:spPr bwMode="auto">
            <a:xfrm>
              <a:off x="4546" y="2068"/>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graphicFrame>
        <p:nvGraphicFramePr>
          <p:cNvPr id="42" name="Object 2"/>
          <p:cNvGraphicFramePr>
            <a:graphicFrameLocks noChangeAspect="1"/>
          </p:cNvGraphicFramePr>
          <p:nvPr>
            <p:extLst>
              <p:ext uri="{D42A27DB-BD31-4B8C-83A1-F6EECF244321}">
                <p14:modId xmlns:p14="http://schemas.microsoft.com/office/powerpoint/2010/main" val="4215441799"/>
              </p:ext>
            </p:extLst>
          </p:nvPr>
        </p:nvGraphicFramePr>
        <p:xfrm>
          <a:off x="2360927" y="3649909"/>
          <a:ext cx="2922863" cy="974697"/>
        </p:xfrm>
        <a:graphic>
          <a:graphicData uri="http://schemas.openxmlformats.org/presentationml/2006/ole">
            <mc:AlternateContent xmlns:mc="http://schemas.openxmlformats.org/markup-compatibility/2006">
              <mc:Choice xmlns:v="urn:schemas-microsoft-com:vml" Requires="v">
                <p:oleObj spid="_x0000_s394277" name="公式" r:id="rId5" imgW="1257120" imgH="419040" progId="Equation.3">
                  <p:embed/>
                </p:oleObj>
              </mc:Choice>
              <mc:Fallback>
                <p:oleObj name="公式" r:id="rId5" imgW="1257120" imgH="419040" progId="Equation.3">
                  <p:embed/>
                  <p:pic>
                    <p:nvPicPr>
                      <p:cNvPr id="106" name="Object 2"/>
                      <p:cNvPicPr>
                        <a:picLocks noChangeAspect="1" noChangeArrowheads="1"/>
                      </p:cNvPicPr>
                      <p:nvPr/>
                    </p:nvPicPr>
                    <p:blipFill>
                      <a:blip r:embed="rId6"/>
                      <a:srcRect/>
                      <a:stretch>
                        <a:fillRect/>
                      </a:stretch>
                    </p:blipFill>
                    <p:spPr bwMode="auto">
                      <a:xfrm>
                        <a:off x="2360927" y="3649909"/>
                        <a:ext cx="2922863" cy="974697"/>
                      </a:xfrm>
                      <a:prstGeom prst="rect">
                        <a:avLst/>
                      </a:prstGeom>
                      <a:noFill/>
                      <a:ln>
                        <a:noFill/>
                      </a:ln>
                      <a:effectLst/>
                      <a:extLst/>
                    </p:spPr>
                  </p:pic>
                </p:oleObj>
              </mc:Fallback>
            </mc:AlternateContent>
          </a:graphicData>
        </a:graphic>
      </p:graphicFrame>
      <p:sp>
        <p:nvSpPr>
          <p:cNvPr id="43" name="矩形 42"/>
          <p:cNvSpPr/>
          <p:nvPr/>
        </p:nvSpPr>
        <p:spPr>
          <a:xfrm>
            <a:off x="2093243" y="4607678"/>
            <a:ext cx="2348720" cy="523220"/>
          </a:xfrm>
          <a:prstGeom prst="rect">
            <a:avLst/>
          </a:prstGeom>
        </p:spPr>
        <p:txBody>
          <a:bodyPr wrap="none">
            <a:spAutoFit/>
          </a:bodyPr>
          <a:lstStyle/>
          <a:p>
            <a:r>
              <a:rPr kumimoji="1" lang="zh-CN" altLang="en-US" sz="2800" b="1" dirty="0">
                <a:solidFill>
                  <a:srgbClr val="0000FF"/>
                </a:solidFill>
              </a:rPr>
              <a:t>动量将为虚数</a:t>
            </a:r>
            <a:endParaRPr lang="zh-CN" altLang="en-US" sz="2800" b="1" dirty="0">
              <a:solidFill>
                <a:srgbClr val="0000FF"/>
              </a:solidFill>
            </a:endParaRPr>
          </a:p>
        </p:txBody>
      </p:sp>
      <p:sp>
        <p:nvSpPr>
          <p:cNvPr id="44" name="矩形 43"/>
          <p:cNvSpPr/>
          <p:nvPr/>
        </p:nvSpPr>
        <p:spPr>
          <a:xfrm>
            <a:off x="4652667" y="4506013"/>
            <a:ext cx="1627369" cy="523220"/>
          </a:xfrm>
          <a:prstGeom prst="rect">
            <a:avLst/>
          </a:prstGeom>
        </p:spPr>
        <p:txBody>
          <a:bodyPr wrap="none">
            <a:spAutoFit/>
          </a:bodyPr>
          <a:lstStyle/>
          <a:p>
            <a:r>
              <a:rPr kumimoji="1" lang="zh-CN" altLang="en-US" sz="2800" b="1" dirty="0">
                <a:solidFill>
                  <a:srgbClr val="CC3300"/>
                </a:solidFill>
              </a:rPr>
              <a:t>不可能！</a:t>
            </a:r>
            <a:endParaRPr lang="zh-CN" altLang="en-US" sz="2800" dirty="0">
              <a:solidFill>
                <a:srgbClr val="CC3300"/>
              </a:solidFill>
            </a:endParaRPr>
          </a:p>
        </p:txBody>
      </p:sp>
      <p:sp>
        <p:nvSpPr>
          <p:cNvPr id="45" name="矩形 44"/>
          <p:cNvSpPr/>
          <p:nvPr/>
        </p:nvSpPr>
        <p:spPr>
          <a:xfrm>
            <a:off x="1947681" y="5276605"/>
            <a:ext cx="4944306" cy="1384995"/>
          </a:xfrm>
          <a:prstGeom prst="rect">
            <a:avLst/>
          </a:prstGeom>
        </p:spPr>
        <p:txBody>
          <a:bodyPr wrap="square">
            <a:spAutoFit/>
          </a:bodyPr>
          <a:lstStyle/>
          <a:p>
            <a:r>
              <a:rPr kumimoji="1" lang="zh-CN" altLang="en-US" sz="2800" b="1" dirty="0">
                <a:solidFill>
                  <a:srgbClr val="FF0000"/>
                </a:solidFill>
              </a:rPr>
              <a:t>经典粒子禁止</a:t>
            </a:r>
            <a:r>
              <a:rPr kumimoji="1" lang="zh-CN" altLang="en-GB" sz="2800" b="1" dirty="0">
                <a:solidFill>
                  <a:srgbClr val="FF0000"/>
                </a:solidFill>
              </a:rPr>
              <a:t>进入</a:t>
            </a:r>
            <a:r>
              <a:rPr kumimoji="1" lang="zh-CN" altLang="en-US" sz="2800" b="1" dirty="0">
                <a:solidFill>
                  <a:srgbClr val="FF0000"/>
                </a:solidFill>
              </a:rPr>
              <a:t>区域：</a:t>
            </a:r>
            <a:r>
              <a:rPr kumimoji="1" lang="zh-CN" altLang="en-US" sz="2800" b="1" dirty="0"/>
              <a:t>如果</a:t>
            </a:r>
            <a:r>
              <a:rPr kumimoji="1" lang="zh-CN" altLang="en-US" sz="2800" b="1" dirty="0">
                <a:solidFill>
                  <a:srgbClr val="009900"/>
                </a:solidFill>
              </a:rPr>
              <a:t>一个经典粒子的能量满足</a:t>
            </a:r>
            <a:r>
              <a:rPr kumimoji="1" lang="en-US" altLang="zh-CN" sz="2800" b="1" i="1" dirty="0">
                <a:solidFill>
                  <a:srgbClr val="FF0066"/>
                </a:solidFill>
              </a:rPr>
              <a:t>E</a:t>
            </a:r>
            <a:r>
              <a:rPr kumimoji="1" lang="en-US" altLang="zh-CN" sz="2800" b="1" dirty="0">
                <a:solidFill>
                  <a:srgbClr val="FF0066"/>
                </a:solidFill>
              </a:rPr>
              <a:t>&lt;</a:t>
            </a:r>
            <a:r>
              <a:rPr kumimoji="1" lang="en-US" altLang="zh-CN" sz="2800" b="1" i="1" dirty="0">
                <a:solidFill>
                  <a:srgbClr val="FF0066"/>
                </a:solidFill>
              </a:rPr>
              <a:t>U</a:t>
            </a:r>
            <a:r>
              <a:rPr kumimoji="1" lang="zh-CN" altLang="en-US" sz="2800" b="1" dirty="0">
                <a:solidFill>
                  <a:srgbClr val="009900"/>
                </a:solidFill>
              </a:rPr>
              <a:t>，那么它不可能</a:t>
            </a:r>
            <a:r>
              <a:rPr kumimoji="1" lang="zh-CN" altLang="en-GB" sz="2800" b="1" dirty="0">
                <a:solidFill>
                  <a:srgbClr val="009900"/>
                </a:solidFill>
              </a:rPr>
              <a:t>进入</a:t>
            </a:r>
            <a:r>
              <a:rPr kumimoji="1" lang="zh-CN" altLang="en-US" sz="2800" b="1" dirty="0">
                <a:solidFill>
                  <a:srgbClr val="009900"/>
                </a:solidFill>
              </a:rPr>
              <a:t>该区域。</a:t>
            </a:r>
            <a:endParaRPr lang="zh-CN" altLang="en-US" sz="2800" b="1" dirty="0">
              <a:solidFill>
                <a:srgbClr val="009900"/>
              </a:solidFill>
            </a:endParaRPr>
          </a:p>
        </p:txBody>
      </p:sp>
      <p:sp>
        <p:nvSpPr>
          <p:cNvPr id="46" name="Oval 15"/>
          <p:cNvSpPr>
            <a:spLocks noChangeArrowheads="1"/>
          </p:cNvSpPr>
          <p:nvPr/>
        </p:nvSpPr>
        <p:spPr bwMode="auto">
          <a:xfrm>
            <a:off x="8922165" y="4734236"/>
            <a:ext cx="1160698" cy="109810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矩形 46"/>
          <p:cNvSpPr/>
          <p:nvPr/>
        </p:nvSpPr>
        <p:spPr>
          <a:xfrm>
            <a:off x="8944891" y="4867731"/>
            <a:ext cx="1175806" cy="923330"/>
          </a:xfrm>
          <a:prstGeom prst="rect">
            <a:avLst/>
          </a:prstGeom>
        </p:spPr>
        <p:txBody>
          <a:bodyPr wrap="square">
            <a:spAutoFit/>
          </a:bodyPr>
          <a:lstStyle/>
          <a:p>
            <a:r>
              <a:rPr kumimoji="1" lang="zh-CN" altLang="en-US" b="1" dirty="0">
                <a:solidFill>
                  <a:srgbClr val="FFFF00"/>
                </a:solidFill>
              </a:rPr>
              <a:t>经典粒子禁止</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Tree>
    <p:extLst>
      <p:ext uri="{BB962C8B-B14F-4D97-AF65-F5344CB8AC3E}">
        <p14:creationId xmlns:p14="http://schemas.microsoft.com/office/powerpoint/2010/main" val="5897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ircle(in)">
                                      <p:cBhvr>
                                        <p:cTn id="18" dur="2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heel(1)">
                                      <p:cBhvr>
                                        <p:cTn id="49" dur="20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fill="hold"/>
                                        <p:tgtEl>
                                          <p:spTgt spid="32"/>
                                        </p:tgtEl>
                                        <p:attrNameLst>
                                          <p:attrName>ppt_x</p:attrName>
                                        </p:attrNameLst>
                                      </p:cBhvr>
                                      <p:tavLst>
                                        <p:tav tm="0">
                                          <p:val>
                                            <p:strVal val="#ppt_x"/>
                                          </p:val>
                                        </p:tav>
                                        <p:tav tm="100000">
                                          <p:val>
                                            <p:strVal val="#ppt_x"/>
                                          </p:val>
                                        </p:tav>
                                      </p:tavLst>
                                    </p:anim>
                                    <p:anim calcmode="lin" valueType="num">
                                      <p:cBhvr additive="base">
                                        <p:cTn id="5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ppt_x"/>
                                          </p:val>
                                        </p:tav>
                                        <p:tav tm="100000">
                                          <p:val>
                                            <p:strVal val="#ppt_x"/>
                                          </p:val>
                                        </p:tav>
                                      </p:tavLst>
                                    </p:anim>
                                    <p:anim calcmode="lin" valueType="num">
                                      <p:cBhvr additive="base">
                                        <p:cTn id="6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ppt_x"/>
                                          </p:val>
                                        </p:tav>
                                        <p:tav tm="100000">
                                          <p:val>
                                            <p:strVal val="#ppt_x"/>
                                          </p:val>
                                        </p:tav>
                                      </p:tavLst>
                                    </p:anim>
                                    <p:anim calcmode="lin" valueType="num">
                                      <p:cBhvr additive="base">
                                        <p:cTn id="6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1000"/>
                                        <p:tgtEl>
                                          <p:spTgt spid="42"/>
                                        </p:tgtEl>
                                      </p:cBhvr>
                                    </p:animEffect>
                                    <p:anim calcmode="lin" valueType="num">
                                      <p:cBhvr>
                                        <p:cTn id="73" dur="1000" fill="hold"/>
                                        <p:tgtEl>
                                          <p:spTgt spid="42"/>
                                        </p:tgtEl>
                                        <p:attrNameLst>
                                          <p:attrName>ppt_x</p:attrName>
                                        </p:attrNameLst>
                                      </p:cBhvr>
                                      <p:tavLst>
                                        <p:tav tm="0">
                                          <p:val>
                                            <p:strVal val="#ppt_x"/>
                                          </p:val>
                                        </p:tav>
                                        <p:tav tm="100000">
                                          <p:val>
                                            <p:strVal val="#ppt_x"/>
                                          </p:val>
                                        </p:tav>
                                      </p:tavLst>
                                    </p:anim>
                                    <p:anim calcmode="lin" valueType="num">
                                      <p:cBhvr>
                                        <p:cTn id="7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2000"/>
                                        <p:tgtEl>
                                          <p:spTgt spid="43"/>
                                        </p:tgtEl>
                                      </p:cBhvr>
                                    </p:animEffect>
                                    <p:anim calcmode="lin" valueType="num">
                                      <p:cBhvr>
                                        <p:cTn id="80" dur="2000" fill="hold"/>
                                        <p:tgtEl>
                                          <p:spTgt spid="43"/>
                                        </p:tgtEl>
                                        <p:attrNameLst>
                                          <p:attrName>ppt_w</p:attrName>
                                        </p:attrNameLst>
                                      </p:cBhvr>
                                      <p:tavLst>
                                        <p:tav tm="0" fmla="#ppt_w*sin(2.5*pi*$)">
                                          <p:val>
                                            <p:fltVal val="0"/>
                                          </p:val>
                                        </p:tav>
                                        <p:tav tm="100000">
                                          <p:val>
                                            <p:fltVal val="1"/>
                                          </p:val>
                                        </p:tav>
                                      </p:tavLst>
                                    </p:anim>
                                    <p:anim calcmode="lin" valueType="num">
                                      <p:cBhvr>
                                        <p:cTn id="81"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down)">
                                      <p:cBhvr>
                                        <p:cTn id="86" dur="580">
                                          <p:stCondLst>
                                            <p:cond delay="0"/>
                                          </p:stCondLst>
                                        </p:cTn>
                                        <p:tgtEl>
                                          <p:spTgt spid="44"/>
                                        </p:tgtEl>
                                      </p:cBhvr>
                                    </p:animEffect>
                                    <p:anim calcmode="lin" valueType="num">
                                      <p:cBhvr>
                                        <p:cTn id="87"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92" dur="26">
                                          <p:stCondLst>
                                            <p:cond delay="650"/>
                                          </p:stCondLst>
                                        </p:cTn>
                                        <p:tgtEl>
                                          <p:spTgt spid="44"/>
                                        </p:tgtEl>
                                      </p:cBhvr>
                                      <p:to x="100000" y="60000"/>
                                    </p:animScale>
                                    <p:animScale>
                                      <p:cBhvr>
                                        <p:cTn id="93" dur="166" decel="50000">
                                          <p:stCondLst>
                                            <p:cond delay="676"/>
                                          </p:stCondLst>
                                        </p:cTn>
                                        <p:tgtEl>
                                          <p:spTgt spid="44"/>
                                        </p:tgtEl>
                                      </p:cBhvr>
                                      <p:to x="100000" y="100000"/>
                                    </p:animScale>
                                    <p:animScale>
                                      <p:cBhvr>
                                        <p:cTn id="94" dur="26">
                                          <p:stCondLst>
                                            <p:cond delay="1312"/>
                                          </p:stCondLst>
                                        </p:cTn>
                                        <p:tgtEl>
                                          <p:spTgt spid="44"/>
                                        </p:tgtEl>
                                      </p:cBhvr>
                                      <p:to x="100000" y="80000"/>
                                    </p:animScale>
                                    <p:animScale>
                                      <p:cBhvr>
                                        <p:cTn id="95" dur="166" decel="50000">
                                          <p:stCondLst>
                                            <p:cond delay="1338"/>
                                          </p:stCondLst>
                                        </p:cTn>
                                        <p:tgtEl>
                                          <p:spTgt spid="44"/>
                                        </p:tgtEl>
                                      </p:cBhvr>
                                      <p:to x="100000" y="100000"/>
                                    </p:animScale>
                                    <p:animScale>
                                      <p:cBhvr>
                                        <p:cTn id="96" dur="26">
                                          <p:stCondLst>
                                            <p:cond delay="1642"/>
                                          </p:stCondLst>
                                        </p:cTn>
                                        <p:tgtEl>
                                          <p:spTgt spid="44"/>
                                        </p:tgtEl>
                                      </p:cBhvr>
                                      <p:to x="100000" y="90000"/>
                                    </p:animScale>
                                    <p:animScale>
                                      <p:cBhvr>
                                        <p:cTn id="97" dur="166" decel="50000">
                                          <p:stCondLst>
                                            <p:cond delay="1668"/>
                                          </p:stCondLst>
                                        </p:cTn>
                                        <p:tgtEl>
                                          <p:spTgt spid="44"/>
                                        </p:tgtEl>
                                      </p:cBhvr>
                                      <p:to x="100000" y="100000"/>
                                    </p:animScale>
                                    <p:animScale>
                                      <p:cBhvr>
                                        <p:cTn id="98" dur="26">
                                          <p:stCondLst>
                                            <p:cond delay="1808"/>
                                          </p:stCondLst>
                                        </p:cTn>
                                        <p:tgtEl>
                                          <p:spTgt spid="44"/>
                                        </p:tgtEl>
                                      </p:cBhvr>
                                      <p:to x="100000" y="95000"/>
                                    </p:animScale>
                                    <p:animScale>
                                      <p:cBhvr>
                                        <p:cTn id="99" dur="166" decel="50000">
                                          <p:stCondLst>
                                            <p:cond delay="1834"/>
                                          </p:stCondLst>
                                        </p:cTn>
                                        <p:tgtEl>
                                          <p:spTgt spid="44"/>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grpId="0"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circle(in)">
                                      <p:cBhvr>
                                        <p:cTn id="104" dur="2000"/>
                                        <p:tgtEl>
                                          <p:spTgt spid="45"/>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fill="hold"/>
                                        <p:tgtEl>
                                          <p:spTgt spid="46"/>
                                        </p:tgtEl>
                                        <p:attrNameLst>
                                          <p:attrName>ppt_x</p:attrName>
                                        </p:attrNameLst>
                                      </p:cBhvr>
                                      <p:tavLst>
                                        <p:tav tm="0">
                                          <p:val>
                                            <p:strVal val="#ppt_x"/>
                                          </p:val>
                                        </p:tav>
                                        <p:tav tm="100000">
                                          <p:val>
                                            <p:strVal val="#ppt_x"/>
                                          </p:val>
                                        </p:tav>
                                      </p:tavLst>
                                    </p:anim>
                                    <p:anim calcmode="lin" valueType="num">
                                      <p:cBhvr additive="base">
                                        <p:cTn id="11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1000"/>
                                        <p:tgtEl>
                                          <p:spTgt spid="47"/>
                                        </p:tgtEl>
                                      </p:cBhvr>
                                    </p:animEffect>
                                    <p:anim calcmode="lin" valueType="num">
                                      <p:cBhvr>
                                        <p:cTn id="116" dur="1000" fill="hold"/>
                                        <p:tgtEl>
                                          <p:spTgt spid="47"/>
                                        </p:tgtEl>
                                        <p:attrNameLst>
                                          <p:attrName>ppt_x</p:attrName>
                                        </p:attrNameLst>
                                      </p:cBhvr>
                                      <p:tavLst>
                                        <p:tav tm="0">
                                          <p:val>
                                            <p:strVal val="#ppt_x"/>
                                          </p:val>
                                        </p:tav>
                                        <p:tav tm="100000">
                                          <p:val>
                                            <p:strVal val="#ppt_x"/>
                                          </p:val>
                                        </p:tav>
                                      </p:tavLst>
                                    </p:anim>
                                    <p:anim calcmode="lin" valueType="num">
                                      <p:cBhvr>
                                        <p:cTn id="11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animBg="1"/>
      <p:bldP spid="23" grpId="0"/>
      <p:bldP spid="24" grpId="0"/>
      <p:bldP spid="25" grpId="0" animBg="1"/>
      <p:bldP spid="43" grpId="0"/>
      <p:bldP spid="44" grpId="0"/>
      <p:bldP spid="45" grpId="0"/>
      <p:bldP spid="46" grpId="0" animBg="1"/>
      <p:bldP spid="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568641" y="96375"/>
            <a:ext cx="3879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rPr>
              <a:t>量子力学结果如何？</a:t>
            </a:r>
          </a:p>
        </p:txBody>
      </p:sp>
      <p:sp>
        <p:nvSpPr>
          <p:cNvPr id="3" name="Rectangle 31"/>
          <p:cNvSpPr>
            <a:spLocks noChangeArrowheads="1"/>
          </p:cNvSpPr>
          <p:nvPr/>
        </p:nvSpPr>
        <p:spPr bwMode="auto">
          <a:xfrm>
            <a:off x="5990579" y="67803"/>
            <a:ext cx="2781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70C0"/>
                </a:solidFill>
              </a:rPr>
              <a:t>薛定谔方程 </a:t>
            </a:r>
          </a:p>
        </p:txBody>
      </p:sp>
      <p:grpSp>
        <p:nvGrpSpPr>
          <p:cNvPr id="4" name="Group 6"/>
          <p:cNvGrpSpPr>
            <a:grpSpLocks/>
          </p:cNvGrpSpPr>
          <p:nvPr/>
        </p:nvGrpSpPr>
        <p:grpSpPr bwMode="auto">
          <a:xfrm>
            <a:off x="8398022" y="228832"/>
            <a:ext cx="1577975" cy="644525"/>
            <a:chOff x="3518" y="1836"/>
            <a:chExt cx="994" cy="406"/>
          </a:xfrm>
        </p:grpSpPr>
        <p:grpSp>
          <p:nvGrpSpPr>
            <p:cNvPr id="5" name="Group 7"/>
            <p:cNvGrpSpPr>
              <a:grpSpLocks/>
            </p:cNvGrpSpPr>
            <p:nvPr/>
          </p:nvGrpSpPr>
          <p:grpSpPr bwMode="auto">
            <a:xfrm>
              <a:off x="3518" y="2051"/>
              <a:ext cx="370" cy="191"/>
              <a:chOff x="3494" y="2099"/>
              <a:chExt cx="370" cy="191"/>
            </a:xfrm>
          </p:grpSpPr>
          <p:sp>
            <p:nvSpPr>
              <p:cNvPr id="8" name="Oval 8"/>
              <p:cNvSpPr>
                <a:spLocks noChangeArrowheads="1"/>
              </p:cNvSpPr>
              <p:nvPr/>
            </p:nvSpPr>
            <p:spPr bwMode="auto">
              <a:xfrm>
                <a:off x="3494" y="2099"/>
                <a:ext cx="180" cy="191"/>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Line 9"/>
              <p:cNvSpPr>
                <a:spLocks noChangeShapeType="1"/>
              </p:cNvSpPr>
              <p:nvPr/>
            </p:nvSpPr>
            <p:spPr bwMode="auto">
              <a:xfrm>
                <a:off x="3708" y="2214"/>
                <a:ext cx="15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 name="Line 10"/>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 name="Rectangle 11"/>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CC3300"/>
                  </a:solidFill>
                </a:rPr>
                <a:t>E&gt;U</a:t>
              </a:r>
              <a:r>
                <a:rPr kumimoji="1" lang="en-GB" altLang="zh-CN" sz="2600" baseline="-25000" dirty="0">
                  <a:solidFill>
                    <a:srgbClr val="CC3300"/>
                  </a:solidFill>
                </a:rPr>
                <a:t>0</a:t>
              </a:r>
              <a:endParaRPr kumimoji="1" lang="en-US" altLang="zh-CN" sz="2600" dirty="0">
                <a:solidFill>
                  <a:srgbClr val="CC3300"/>
                </a:solidFill>
              </a:endParaRPr>
            </a:p>
          </p:txBody>
        </p:sp>
      </p:grpSp>
      <p:sp>
        <p:nvSpPr>
          <p:cNvPr id="10" name="Line 12"/>
          <p:cNvSpPr>
            <a:spLocks noChangeShapeType="1"/>
          </p:cNvSpPr>
          <p:nvPr/>
        </p:nvSpPr>
        <p:spPr bwMode="auto">
          <a:xfrm flipH="1">
            <a:off x="8280547" y="2267182"/>
            <a:ext cx="533400" cy="158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1" name="Group 13"/>
          <p:cNvGrpSpPr>
            <a:grpSpLocks/>
          </p:cNvGrpSpPr>
          <p:nvPr/>
        </p:nvGrpSpPr>
        <p:grpSpPr bwMode="auto">
          <a:xfrm>
            <a:off x="7329634" y="1632965"/>
            <a:ext cx="1484313" cy="615951"/>
            <a:chOff x="3577" y="1836"/>
            <a:chExt cx="935" cy="388"/>
          </a:xfrm>
        </p:grpSpPr>
        <p:grpSp>
          <p:nvGrpSpPr>
            <p:cNvPr id="12" name="Group 14"/>
            <p:cNvGrpSpPr>
              <a:grpSpLocks/>
            </p:cNvGrpSpPr>
            <p:nvPr/>
          </p:nvGrpSpPr>
          <p:grpSpPr bwMode="auto">
            <a:xfrm>
              <a:off x="3577" y="2045"/>
              <a:ext cx="546" cy="179"/>
              <a:chOff x="3553" y="2093"/>
              <a:chExt cx="546" cy="179"/>
            </a:xfrm>
          </p:grpSpPr>
          <p:sp>
            <p:nvSpPr>
              <p:cNvPr id="15" name="Oval 15"/>
              <p:cNvSpPr>
                <a:spLocks noChangeArrowheads="1"/>
              </p:cNvSpPr>
              <p:nvPr/>
            </p:nvSpPr>
            <p:spPr bwMode="auto">
              <a:xfrm>
                <a:off x="3553" y="2093"/>
                <a:ext cx="152" cy="179"/>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Line 16"/>
              <p:cNvSpPr>
                <a:spLocks noChangeShapeType="1"/>
              </p:cNvSpPr>
              <p:nvPr/>
            </p:nvSpPr>
            <p:spPr bwMode="auto">
              <a:xfrm>
                <a:off x="3708" y="2214"/>
                <a:ext cx="391" cy="4"/>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13"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CC00CC"/>
                  </a:solidFill>
                </a:rPr>
                <a:t>E&lt;U</a:t>
              </a:r>
              <a:r>
                <a:rPr kumimoji="1" lang="en-GB" altLang="zh-CN" sz="2600" baseline="-25000" dirty="0">
                  <a:solidFill>
                    <a:srgbClr val="CC00CC"/>
                  </a:solidFill>
                </a:rPr>
                <a:t>0</a:t>
              </a:r>
              <a:endParaRPr kumimoji="1" lang="en-US" altLang="zh-CN" sz="2600" dirty="0">
                <a:solidFill>
                  <a:srgbClr val="CC00CC"/>
                </a:solidFill>
              </a:endParaRPr>
            </a:p>
          </p:txBody>
        </p:sp>
      </p:grpSp>
      <p:grpSp>
        <p:nvGrpSpPr>
          <p:cNvPr id="17" name="Group 19"/>
          <p:cNvGrpSpPr>
            <a:grpSpLocks/>
          </p:cNvGrpSpPr>
          <p:nvPr/>
        </p:nvGrpSpPr>
        <p:grpSpPr bwMode="auto">
          <a:xfrm>
            <a:off x="7661422" y="990830"/>
            <a:ext cx="2627312" cy="2476500"/>
            <a:chOff x="3942" y="816"/>
            <a:chExt cx="1655" cy="1560"/>
          </a:xfrm>
        </p:grpSpPr>
        <p:grpSp>
          <p:nvGrpSpPr>
            <p:cNvPr id="18" name="Group 20"/>
            <p:cNvGrpSpPr>
              <a:grpSpLocks/>
            </p:cNvGrpSpPr>
            <p:nvPr/>
          </p:nvGrpSpPr>
          <p:grpSpPr bwMode="auto">
            <a:xfrm>
              <a:off x="3942" y="816"/>
              <a:ext cx="1655" cy="1193"/>
              <a:chOff x="3750" y="1428"/>
              <a:chExt cx="1655" cy="1193"/>
            </a:xfrm>
          </p:grpSpPr>
          <p:cxnSp>
            <p:nvCxnSpPr>
              <p:cNvPr id="20"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21"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24" name="Rectangle 25"/>
              <p:cNvSpPr>
                <a:spLocks noChangeArrowheads="1"/>
              </p:cNvSpPr>
              <p:nvPr/>
            </p:nvSpPr>
            <p:spPr bwMode="auto">
              <a:xfrm>
                <a:off x="5100" y="2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25"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U=U</a:t>
                </a:r>
                <a:r>
                  <a:rPr kumimoji="1" lang="en-GB" altLang="zh-CN" sz="2600" baseline="-25000" dirty="0">
                    <a:solidFill>
                      <a:srgbClr val="009900"/>
                    </a:solidFill>
                  </a:rPr>
                  <a:t>0</a:t>
                </a:r>
                <a:endParaRPr kumimoji="1" lang="en-US" altLang="zh-CN" sz="2600" dirty="0">
                  <a:solidFill>
                    <a:srgbClr val="009900"/>
                  </a:solidFill>
                </a:endParaRPr>
              </a:p>
            </p:txBody>
          </p:sp>
          <p:sp>
            <p:nvSpPr>
              <p:cNvPr id="26" name="Rectangle 27"/>
              <p:cNvSpPr>
                <a:spLocks noChangeArrowheads="1"/>
              </p:cNvSpPr>
              <p:nvPr/>
            </p:nvSpPr>
            <p:spPr bwMode="auto">
              <a:xfrm>
                <a:off x="3792" y="225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U=</a:t>
                </a:r>
                <a:r>
                  <a:rPr kumimoji="1" lang="en-GB" altLang="zh-CN" sz="2600" dirty="0">
                    <a:solidFill>
                      <a:srgbClr val="009900"/>
                    </a:solidFill>
                  </a:rPr>
                  <a:t>0</a:t>
                </a:r>
                <a:endParaRPr kumimoji="1" lang="en-US" altLang="zh-CN" sz="2600" dirty="0">
                  <a:solidFill>
                    <a:srgbClr val="009900"/>
                  </a:solidFill>
                </a:endParaRPr>
              </a:p>
            </p:txBody>
          </p:sp>
        </p:grpSp>
        <p:sp>
          <p:nvSpPr>
            <p:cNvPr id="19" name="Rectangle 28"/>
            <p:cNvSpPr>
              <a:spLocks noChangeArrowheads="1"/>
            </p:cNvSpPr>
            <p:nvPr/>
          </p:nvSpPr>
          <p:spPr bwMode="auto">
            <a:xfrm>
              <a:off x="4546" y="2068"/>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graphicFrame>
        <p:nvGraphicFramePr>
          <p:cNvPr id="27" name="Object 32"/>
          <p:cNvGraphicFramePr>
            <a:graphicFrameLocks noChangeAspect="1"/>
          </p:cNvGraphicFramePr>
          <p:nvPr>
            <p:extLst>
              <p:ext uri="{D42A27DB-BD31-4B8C-83A1-F6EECF244321}">
                <p14:modId xmlns:p14="http://schemas.microsoft.com/office/powerpoint/2010/main" val="3909935180"/>
              </p:ext>
            </p:extLst>
          </p:nvPr>
        </p:nvGraphicFramePr>
        <p:xfrm>
          <a:off x="2040695" y="566644"/>
          <a:ext cx="4298556" cy="1010147"/>
        </p:xfrm>
        <a:graphic>
          <a:graphicData uri="http://schemas.openxmlformats.org/presentationml/2006/ole">
            <mc:AlternateContent xmlns:mc="http://schemas.openxmlformats.org/markup-compatibility/2006">
              <mc:Choice xmlns:v="urn:schemas-microsoft-com:vml" Requires="v">
                <p:oleObj spid="_x0000_s395356" name="公式" r:id="rId3" imgW="1307880" imgH="419040" progId="Equation.3">
                  <p:embed/>
                </p:oleObj>
              </mc:Choice>
              <mc:Fallback>
                <p:oleObj name="公式" r:id="rId3" imgW="1307880" imgH="419040" progId="Equation.3">
                  <p:embed/>
                  <p:pic>
                    <p:nvPicPr>
                      <p:cNvPr id="27" name="Object 32"/>
                      <p:cNvPicPr>
                        <a:picLocks noChangeAspect="1" noChangeArrowheads="1"/>
                      </p:cNvPicPr>
                      <p:nvPr/>
                    </p:nvPicPr>
                    <p:blipFill>
                      <a:blip r:embed="rId4"/>
                      <a:srcRect/>
                      <a:stretch>
                        <a:fillRect/>
                      </a:stretch>
                    </p:blipFill>
                    <p:spPr bwMode="auto">
                      <a:xfrm>
                        <a:off x="2040695" y="566644"/>
                        <a:ext cx="4298556" cy="1010147"/>
                      </a:xfrm>
                      <a:prstGeom prst="rect">
                        <a:avLst/>
                      </a:prstGeom>
                      <a:noFill/>
                      <a:ln>
                        <a:noFill/>
                      </a:ln>
                      <a:extLst/>
                    </p:spPr>
                  </p:pic>
                </p:oleObj>
              </mc:Fallback>
            </mc:AlternateContent>
          </a:graphicData>
        </a:graphic>
      </p:graphicFrame>
      <p:graphicFrame>
        <p:nvGraphicFramePr>
          <p:cNvPr id="28" name="Object 2"/>
          <p:cNvGraphicFramePr>
            <a:graphicFrameLocks noChangeAspect="1"/>
          </p:cNvGraphicFramePr>
          <p:nvPr>
            <p:extLst>
              <p:ext uri="{D42A27DB-BD31-4B8C-83A1-F6EECF244321}">
                <p14:modId xmlns:p14="http://schemas.microsoft.com/office/powerpoint/2010/main" val="3806789668"/>
              </p:ext>
            </p:extLst>
          </p:nvPr>
        </p:nvGraphicFramePr>
        <p:xfrm>
          <a:off x="2812317" y="1765685"/>
          <a:ext cx="1731252" cy="1027283"/>
        </p:xfrm>
        <a:graphic>
          <a:graphicData uri="http://schemas.openxmlformats.org/presentationml/2006/ole">
            <mc:AlternateContent xmlns:mc="http://schemas.openxmlformats.org/markup-compatibility/2006">
              <mc:Choice xmlns:v="urn:schemas-microsoft-com:vml" Requires="v">
                <p:oleObj spid="_x0000_s395357" name="Equation" r:id="rId5" imgW="748975" imgH="444307" progId="Equation.3">
                  <p:embed/>
                </p:oleObj>
              </mc:Choice>
              <mc:Fallback>
                <p:oleObj name="Equation" r:id="rId5" imgW="748975" imgH="444307" progId="Equation.3">
                  <p:embed/>
                  <p:pic>
                    <p:nvPicPr>
                      <p:cNvPr id="2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2317" y="1765685"/>
                        <a:ext cx="1731252" cy="1027283"/>
                      </a:xfrm>
                      <a:prstGeom prst="rect">
                        <a:avLst/>
                      </a:prstGeom>
                      <a:noFill/>
                      <a:ln>
                        <a:noFill/>
                      </a:ln>
                      <a:effectLst/>
                      <a:extLst/>
                    </p:spPr>
                  </p:pic>
                </p:oleObj>
              </mc:Fallback>
            </mc:AlternateContent>
          </a:graphicData>
        </a:graphic>
      </p:graphicFrame>
      <p:sp>
        <p:nvSpPr>
          <p:cNvPr id="29" name="Rectangle 3"/>
          <p:cNvSpPr>
            <a:spLocks noChangeArrowheads="1"/>
          </p:cNvSpPr>
          <p:nvPr/>
        </p:nvSpPr>
        <p:spPr bwMode="auto">
          <a:xfrm>
            <a:off x="4589607" y="2070314"/>
            <a:ext cx="244739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dirty="0">
                <a:solidFill>
                  <a:srgbClr val="0000FF"/>
                </a:solidFill>
              </a:rPr>
              <a:t> </a:t>
            </a:r>
            <a:r>
              <a:rPr kumimoji="1" lang="zh-CN" altLang="en-US" sz="2800" dirty="0">
                <a:solidFill>
                  <a:srgbClr val="0000FF"/>
                </a:solidFill>
              </a:rPr>
              <a:t>波函数</a:t>
            </a:r>
            <a:r>
              <a:rPr kumimoji="1" lang="en-US" altLang="zh-CN" sz="2800" dirty="0">
                <a:solidFill>
                  <a:srgbClr val="0000FF"/>
                </a:solidFill>
              </a:rPr>
              <a:t>(</a:t>
            </a:r>
            <a:r>
              <a:rPr kumimoji="1" lang="zh-CN" altLang="en-US" sz="2800" dirty="0">
                <a:solidFill>
                  <a:srgbClr val="0000FF"/>
                </a:solidFill>
              </a:rPr>
              <a:t>通解</a:t>
            </a:r>
            <a:r>
              <a:rPr kumimoji="1" lang="en-US" altLang="zh-CN" sz="2800" dirty="0">
                <a:solidFill>
                  <a:srgbClr val="0000FF"/>
                </a:solidFill>
              </a:rPr>
              <a:t>)</a:t>
            </a:r>
            <a:endParaRPr kumimoji="1" lang="zh-CN" altLang="en-US" sz="2800" dirty="0">
              <a:solidFill>
                <a:srgbClr val="0000FF"/>
              </a:solidFill>
            </a:endParaRPr>
          </a:p>
        </p:txBody>
      </p:sp>
      <p:graphicFrame>
        <p:nvGraphicFramePr>
          <p:cNvPr id="30" name="Object 4"/>
          <p:cNvGraphicFramePr>
            <a:graphicFrameLocks noChangeAspect="1"/>
          </p:cNvGraphicFramePr>
          <p:nvPr>
            <p:extLst>
              <p:ext uri="{D42A27DB-BD31-4B8C-83A1-F6EECF244321}">
                <p14:modId xmlns:p14="http://schemas.microsoft.com/office/powerpoint/2010/main" val="4234974718"/>
              </p:ext>
            </p:extLst>
          </p:nvPr>
        </p:nvGraphicFramePr>
        <p:xfrm>
          <a:off x="2243285" y="2852968"/>
          <a:ext cx="4987925" cy="614362"/>
        </p:xfrm>
        <a:graphic>
          <a:graphicData uri="http://schemas.openxmlformats.org/presentationml/2006/ole">
            <mc:AlternateContent xmlns:mc="http://schemas.openxmlformats.org/markup-compatibility/2006">
              <mc:Choice xmlns:v="urn:schemas-microsoft-com:vml" Requires="v">
                <p:oleObj spid="_x0000_s395358" name="公式" r:id="rId7" imgW="1447560" imgH="228600" progId="Equation.3">
                  <p:embed/>
                </p:oleObj>
              </mc:Choice>
              <mc:Fallback>
                <p:oleObj name="公式" r:id="rId7" imgW="1447560" imgH="228600" progId="Equation.3">
                  <p:embed/>
                  <p:pic>
                    <p:nvPicPr>
                      <p:cNvPr id="32" name="Object 4"/>
                      <p:cNvPicPr>
                        <a:picLocks noChangeAspect="1" noChangeArrowheads="1"/>
                      </p:cNvPicPr>
                      <p:nvPr/>
                    </p:nvPicPr>
                    <p:blipFill>
                      <a:blip r:embed="rId8"/>
                      <a:srcRect/>
                      <a:stretch>
                        <a:fillRect/>
                      </a:stretch>
                    </p:blipFill>
                    <p:spPr bwMode="auto">
                      <a:xfrm>
                        <a:off x="2243285" y="2852968"/>
                        <a:ext cx="4987925" cy="614362"/>
                      </a:xfrm>
                      <a:prstGeom prst="rect">
                        <a:avLst/>
                      </a:prstGeom>
                      <a:noFill/>
                      <a:ln>
                        <a:noFill/>
                      </a:ln>
                      <a:extLst/>
                    </p:spPr>
                  </p:pic>
                </p:oleObj>
              </mc:Fallback>
            </mc:AlternateContent>
          </a:graphicData>
        </a:graphic>
      </p:graphicFrame>
      <p:sp>
        <p:nvSpPr>
          <p:cNvPr id="31" name="矩形 30"/>
          <p:cNvSpPr/>
          <p:nvPr/>
        </p:nvSpPr>
        <p:spPr>
          <a:xfrm>
            <a:off x="2547794" y="4260380"/>
            <a:ext cx="6161964" cy="954107"/>
          </a:xfrm>
          <a:prstGeom prst="rect">
            <a:avLst/>
          </a:prstGeom>
        </p:spPr>
        <p:txBody>
          <a:bodyPr wrap="square">
            <a:spAutoFit/>
          </a:bodyPr>
          <a:lstStyle/>
          <a:p>
            <a:pPr>
              <a:spcBef>
                <a:spcPct val="50000"/>
              </a:spcBef>
            </a:pPr>
            <a:r>
              <a:rPr lang="zh-CN" altLang="zh-CN" sz="2800" b="1" dirty="0">
                <a:solidFill>
                  <a:srgbClr val="009900"/>
                </a:solidFill>
                <a:latin typeface="Century Schoolbook" panose="02040604050505020304" pitchFamily="18" charset="0"/>
              </a:rPr>
              <a:t>一个频率为</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9900"/>
                </a:solidFill>
                <a:latin typeface="Century Schoolbook" panose="02040604050505020304" pitchFamily="18" charset="0"/>
              </a:rPr>
              <a:t>、波长为</a:t>
            </a:r>
            <a:r>
              <a:rPr lang="zh-CN" altLang="zh-CN" sz="2800" b="1" dirty="0">
                <a:solidFill>
                  <a:srgbClr val="FF0000"/>
                </a:solidFill>
                <a:latin typeface="Century Schoolbook" panose="02040604050505020304" pitchFamily="18" charset="0"/>
                <a:sym typeface="Symbol" panose="05050102010706020507" pitchFamily="18" charset="2"/>
              </a:rPr>
              <a:t></a:t>
            </a:r>
            <a:r>
              <a:rPr lang="zh-CN" altLang="zh-CN" sz="2800" b="1" dirty="0">
                <a:solidFill>
                  <a:srgbClr val="009900"/>
                </a:solidFill>
                <a:latin typeface="Century Schoolbook" panose="02040604050505020304" pitchFamily="18" charset="0"/>
                <a:sym typeface="Symbol" panose="05050102010706020507" pitchFamily="18" charset="2"/>
              </a:rPr>
              <a:t>沿</a:t>
            </a:r>
            <a:r>
              <a:rPr lang="zh-CN" altLang="zh-CN" sz="2800" b="1" dirty="0">
                <a:solidFill>
                  <a:srgbClr val="FF0000"/>
                </a:solidFill>
                <a:latin typeface="Century Schoolbook" panose="02040604050505020304" pitchFamily="18" charset="0"/>
                <a:sym typeface="Symbol" panose="05050102010706020507" pitchFamily="18" charset="2"/>
              </a:rPr>
              <a:t>x</a:t>
            </a:r>
            <a:r>
              <a:rPr lang="zh-CN" altLang="zh-CN" sz="2800" b="1" dirty="0">
                <a:solidFill>
                  <a:srgbClr val="009900"/>
                </a:solidFill>
                <a:latin typeface="Century Schoolbook" panose="02040604050505020304" pitchFamily="18" charset="0"/>
                <a:sym typeface="Symbol" panose="05050102010706020507" pitchFamily="18" charset="2"/>
              </a:rPr>
              <a:t>方向传播的单色平面波的表达式为：</a:t>
            </a:r>
            <a:endParaRPr lang="zh-CN" altLang="zh-CN" sz="2800" b="1" dirty="0">
              <a:solidFill>
                <a:srgbClr val="009900"/>
              </a:solidFill>
              <a:latin typeface="Century Schoolbook" panose="02040604050505020304" pitchFamily="18" charset="0"/>
            </a:endParaRPr>
          </a:p>
        </p:txBody>
      </p:sp>
      <p:graphicFrame>
        <p:nvGraphicFramePr>
          <p:cNvPr id="32" name="Object 7"/>
          <p:cNvGraphicFramePr>
            <a:graphicFrameLocks noChangeAspect="1"/>
          </p:cNvGraphicFramePr>
          <p:nvPr>
            <p:extLst>
              <p:ext uri="{D42A27DB-BD31-4B8C-83A1-F6EECF244321}">
                <p14:modId xmlns:p14="http://schemas.microsoft.com/office/powerpoint/2010/main" val="3850404958"/>
              </p:ext>
            </p:extLst>
          </p:nvPr>
        </p:nvGraphicFramePr>
        <p:xfrm>
          <a:off x="6600972" y="4489092"/>
          <a:ext cx="3886200" cy="992188"/>
        </p:xfrm>
        <a:graphic>
          <a:graphicData uri="http://schemas.openxmlformats.org/presentationml/2006/ole">
            <mc:AlternateContent xmlns:mc="http://schemas.openxmlformats.org/markup-compatibility/2006">
              <mc:Choice xmlns:v="urn:schemas-microsoft-com:vml" Requires="v">
                <p:oleObj spid="_x0000_s395359" name="公式" r:id="rId9" imgW="1346040" imgH="342720" progId="Equation.3">
                  <p:embed/>
                </p:oleObj>
              </mc:Choice>
              <mc:Fallback>
                <p:oleObj name="公式" r:id="rId9" imgW="1346040" imgH="342720" progId="Equation.3">
                  <p:embed/>
                  <p:pic>
                    <p:nvPicPr>
                      <p:cNvPr id="36" name="Object 7"/>
                      <p:cNvPicPr>
                        <a:picLocks noChangeAspect="1" noChangeArrowheads="1"/>
                      </p:cNvPicPr>
                      <p:nvPr/>
                    </p:nvPicPr>
                    <p:blipFill>
                      <a:blip r:embed="rId10"/>
                      <a:srcRect/>
                      <a:stretch>
                        <a:fillRect/>
                      </a:stretch>
                    </p:blipFill>
                    <p:spPr bwMode="auto">
                      <a:xfrm>
                        <a:off x="6600972" y="4489092"/>
                        <a:ext cx="3886200"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矩形 32"/>
          <p:cNvSpPr/>
          <p:nvPr/>
        </p:nvSpPr>
        <p:spPr>
          <a:xfrm>
            <a:off x="2444104" y="5474194"/>
            <a:ext cx="7215187" cy="1384995"/>
          </a:xfrm>
          <a:prstGeom prst="rect">
            <a:avLst/>
          </a:prstGeom>
        </p:spPr>
        <p:txBody>
          <a:bodyPr>
            <a:spAutoFit/>
          </a:bodyPr>
          <a:lstStyle/>
          <a:p>
            <a:pPr>
              <a:defRPr/>
            </a:pPr>
            <a:r>
              <a:rPr lang="zh-CN" altLang="en-US" sz="2800" b="1" kern="0" dirty="0">
                <a:solidFill>
                  <a:srgbClr val="FF0066"/>
                </a:solidFill>
              </a:rPr>
              <a:t>乘以因子              ，可知：第一个式子中的右边第一项表示沿</a:t>
            </a:r>
            <a:r>
              <a:rPr lang="zh-CN" altLang="zh-CN" sz="2800" b="1" kern="0" dirty="0"/>
              <a:t>x</a:t>
            </a:r>
            <a:r>
              <a:rPr lang="zh-CN" altLang="en-US" sz="2800" b="1" kern="0" dirty="0">
                <a:solidFill>
                  <a:srgbClr val="FF0066"/>
                </a:solidFill>
              </a:rPr>
              <a:t>方向传播的平面波，第二项为沿</a:t>
            </a:r>
            <a:r>
              <a:rPr lang="zh-CN" altLang="zh-CN" sz="2800" b="1" kern="0" dirty="0"/>
              <a:t>x</a:t>
            </a:r>
            <a:r>
              <a:rPr lang="zh-CN" altLang="en-US" sz="2800" b="1" kern="0" dirty="0">
                <a:solidFill>
                  <a:srgbClr val="FF0066"/>
                </a:solidFill>
              </a:rPr>
              <a:t>负方向传播的平面波。</a:t>
            </a:r>
          </a:p>
        </p:txBody>
      </p:sp>
      <p:graphicFrame>
        <p:nvGraphicFramePr>
          <p:cNvPr id="34" name="Object 10"/>
          <p:cNvGraphicFramePr>
            <a:graphicFrameLocks noChangeAspect="1"/>
          </p:cNvGraphicFramePr>
          <p:nvPr>
            <p:extLst>
              <p:ext uri="{D42A27DB-BD31-4B8C-83A1-F6EECF244321}">
                <p14:modId xmlns:p14="http://schemas.microsoft.com/office/powerpoint/2010/main" val="111062348"/>
              </p:ext>
            </p:extLst>
          </p:nvPr>
        </p:nvGraphicFramePr>
        <p:xfrm>
          <a:off x="3972069" y="4977303"/>
          <a:ext cx="1143000" cy="1050925"/>
        </p:xfrm>
        <a:graphic>
          <a:graphicData uri="http://schemas.openxmlformats.org/presentationml/2006/ole">
            <mc:AlternateContent xmlns:mc="http://schemas.openxmlformats.org/markup-compatibility/2006">
              <mc:Choice xmlns:v="urn:schemas-microsoft-com:vml" Requires="v">
                <p:oleObj spid="_x0000_s395360" r:id="rId11" imgW="330200" imgH="304800" progId="Equation.3">
                  <p:embed/>
                </p:oleObj>
              </mc:Choice>
              <mc:Fallback>
                <p:oleObj r:id="rId11" imgW="330200" imgH="304800" progId="Equation.3">
                  <p:embed/>
                  <p:pic>
                    <p:nvPicPr>
                      <p:cNvPr id="38"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2069" y="4977303"/>
                        <a:ext cx="11430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AutoShape 4"/>
          <p:cNvSpPr>
            <a:spLocks noChangeArrowheads="1"/>
          </p:cNvSpPr>
          <p:nvPr/>
        </p:nvSpPr>
        <p:spPr bwMode="auto">
          <a:xfrm>
            <a:off x="1911494" y="3715257"/>
            <a:ext cx="3734130" cy="533400"/>
          </a:xfrm>
          <a:prstGeom prst="wedgeRectCallout">
            <a:avLst>
              <a:gd name="adj1" fmla="val 29798"/>
              <a:gd name="adj2" fmla="val -136984"/>
            </a:avLst>
          </a:prstGeom>
          <a:solidFill>
            <a:srgbClr val="00FFFF"/>
          </a:solidFill>
          <a:ln w="31750">
            <a:solidFill>
              <a:srgbClr val="008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方向传播的平面波</a:t>
            </a:r>
            <a:endParaRPr lang="zh-CN" altLang="en-US" i="0" dirty="0">
              <a:solidFill>
                <a:srgbClr val="FF0000"/>
              </a:solidFill>
            </a:endParaRPr>
          </a:p>
        </p:txBody>
      </p:sp>
      <p:sp>
        <p:nvSpPr>
          <p:cNvPr id="36" name="AutoShape 6"/>
          <p:cNvSpPr>
            <a:spLocks noChangeArrowheads="1"/>
          </p:cNvSpPr>
          <p:nvPr/>
        </p:nvSpPr>
        <p:spPr bwMode="auto">
          <a:xfrm>
            <a:off x="5871865" y="3674042"/>
            <a:ext cx="4101750" cy="533400"/>
          </a:xfrm>
          <a:prstGeom prst="wedgeRectCallout">
            <a:avLst>
              <a:gd name="adj1" fmla="val -34463"/>
              <a:gd name="adj2" fmla="val -127977"/>
            </a:avLst>
          </a:prstGeom>
          <a:solidFill>
            <a:srgbClr val="FFFF00"/>
          </a:solidFill>
          <a:ln w="31750">
            <a:solidFill>
              <a:srgbClr val="CC00CC"/>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负方向传播的平面波</a:t>
            </a:r>
            <a:endParaRPr lang="zh-CN" altLang="en-US" i="0" dirty="0">
              <a:solidFill>
                <a:srgbClr val="FF33CC"/>
              </a:solidFill>
            </a:endParaRPr>
          </a:p>
        </p:txBody>
      </p:sp>
    </p:spTree>
    <p:extLst>
      <p:ext uri="{BB962C8B-B14F-4D97-AF65-F5344CB8AC3E}">
        <p14:creationId xmlns:p14="http://schemas.microsoft.com/office/powerpoint/2010/main" val="291365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9">
                                            <p:txEl>
                                              <p:pRg st="0" end="0"/>
                                            </p:txEl>
                                          </p:spTgt>
                                        </p:tgtEl>
                                        <p:attrNameLst>
                                          <p:attrName>style.visibility</p:attrName>
                                        </p:attrNameLst>
                                      </p:cBhvr>
                                      <p:to>
                                        <p:strVal val="visible"/>
                                      </p:to>
                                    </p:set>
                                    <p:animEffect transition="in" filter="wipe(left)">
                                      <p:cBhvr>
                                        <p:cTn id="30" dur="500"/>
                                        <p:tgtEl>
                                          <p:spTgt spid="2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circle(in)">
                                      <p:cBhvr>
                                        <p:cTn id="40" dur="20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1000"/>
                                        <p:tgtEl>
                                          <p:spTgt spid="33"/>
                                        </p:tgtEl>
                                      </p:cBhvr>
                                    </p:animEffect>
                                    <p:anim calcmode="lin" valueType="num">
                                      <p:cBhvr>
                                        <p:cTn id="52" dur="1000" fill="hold"/>
                                        <p:tgtEl>
                                          <p:spTgt spid="33"/>
                                        </p:tgtEl>
                                        <p:attrNameLst>
                                          <p:attrName>ppt_x</p:attrName>
                                        </p:attrNameLst>
                                      </p:cBhvr>
                                      <p:tavLst>
                                        <p:tav tm="0">
                                          <p:val>
                                            <p:strVal val="#ppt_x"/>
                                          </p:val>
                                        </p:tav>
                                        <p:tav tm="100000">
                                          <p:val>
                                            <p:strVal val="#ppt_x"/>
                                          </p:val>
                                        </p:tav>
                                      </p:tavLst>
                                    </p:anim>
                                    <p:anim calcmode="lin" valueType="num">
                                      <p:cBhvr>
                                        <p:cTn id="53" dur="1000" fill="hold"/>
                                        <p:tgtEl>
                                          <p:spTgt spid="3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1000"/>
                                        <p:tgtEl>
                                          <p:spTgt spid="34"/>
                                        </p:tgtEl>
                                      </p:cBhvr>
                                    </p:animEffect>
                                    <p:anim calcmode="lin" valueType="num">
                                      <p:cBhvr>
                                        <p:cTn id="57" dur="1000" fill="hold"/>
                                        <p:tgtEl>
                                          <p:spTgt spid="34"/>
                                        </p:tgtEl>
                                        <p:attrNameLst>
                                          <p:attrName>ppt_x</p:attrName>
                                        </p:attrNameLst>
                                      </p:cBhvr>
                                      <p:tavLst>
                                        <p:tav tm="0">
                                          <p:val>
                                            <p:strVal val="#ppt_x"/>
                                          </p:val>
                                        </p:tav>
                                        <p:tav tm="100000">
                                          <p:val>
                                            <p:strVal val="#ppt_x"/>
                                          </p:val>
                                        </p:tav>
                                      </p:tavLst>
                                    </p:anim>
                                    <p:anim calcmode="lin" valueType="num">
                                      <p:cBhvr>
                                        <p:cTn id="5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down)">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9" grpId="0" build="p" autoUpdateAnimBg="0"/>
      <p:bldP spid="31" grpId="0"/>
      <p:bldP spid="33" grpId="0"/>
      <p:bldP spid="35" grpId="0" animBg="1" autoUpdateAnimBg="0"/>
      <p:bldP spid="36"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8189088" y="425358"/>
            <a:ext cx="1587500" cy="674688"/>
            <a:chOff x="3512" y="1836"/>
            <a:chExt cx="1000" cy="425"/>
          </a:xfrm>
        </p:grpSpPr>
        <p:grpSp>
          <p:nvGrpSpPr>
            <p:cNvPr id="3" name="Group 7"/>
            <p:cNvGrpSpPr>
              <a:grpSpLocks/>
            </p:cNvGrpSpPr>
            <p:nvPr/>
          </p:nvGrpSpPr>
          <p:grpSpPr bwMode="auto">
            <a:xfrm>
              <a:off x="3512" y="2091"/>
              <a:ext cx="376" cy="170"/>
              <a:chOff x="3488" y="2139"/>
              <a:chExt cx="376" cy="170"/>
            </a:xfrm>
          </p:grpSpPr>
          <p:sp>
            <p:nvSpPr>
              <p:cNvPr id="6" name="Oval 8"/>
              <p:cNvSpPr>
                <a:spLocks noChangeArrowheads="1"/>
              </p:cNvSpPr>
              <p:nvPr/>
            </p:nvSpPr>
            <p:spPr bwMode="auto">
              <a:xfrm>
                <a:off x="3488" y="2139"/>
                <a:ext cx="183" cy="170"/>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9"/>
              <p:cNvSpPr>
                <a:spLocks noChangeShapeType="1"/>
              </p:cNvSpPr>
              <p:nvPr/>
            </p:nvSpPr>
            <p:spPr bwMode="auto">
              <a:xfrm>
                <a:off x="3708" y="2214"/>
                <a:ext cx="15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4" name="Line 10"/>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 name="Rectangle 11"/>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CC3300"/>
                  </a:solidFill>
                </a:rPr>
                <a:t>E&gt;U</a:t>
              </a:r>
              <a:r>
                <a:rPr kumimoji="1" lang="en-GB" altLang="zh-CN" sz="2600" baseline="-25000" dirty="0">
                  <a:solidFill>
                    <a:srgbClr val="CC3300"/>
                  </a:solidFill>
                </a:rPr>
                <a:t>0</a:t>
              </a:r>
              <a:endParaRPr kumimoji="1" lang="en-US" altLang="zh-CN" sz="2600" dirty="0">
                <a:solidFill>
                  <a:srgbClr val="CC3300"/>
                </a:solidFill>
              </a:endParaRPr>
            </a:p>
          </p:txBody>
        </p:sp>
      </p:grpSp>
      <p:sp>
        <p:nvSpPr>
          <p:cNvPr id="8" name="Line 12"/>
          <p:cNvSpPr>
            <a:spLocks noChangeShapeType="1"/>
          </p:cNvSpPr>
          <p:nvPr/>
        </p:nvSpPr>
        <p:spPr bwMode="auto">
          <a:xfrm flipH="1">
            <a:off x="8081138" y="2463706"/>
            <a:ext cx="533400" cy="158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9" name="Group 13"/>
          <p:cNvGrpSpPr>
            <a:grpSpLocks/>
          </p:cNvGrpSpPr>
          <p:nvPr/>
        </p:nvGrpSpPr>
        <p:grpSpPr bwMode="auto">
          <a:xfrm>
            <a:off x="7077839" y="1829492"/>
            <a:ext cx="1536701" cy="646114"/>
            <a:chOff x="3544" y="1836"/>
            <a:chExt cx="968" cy="407"/>
          </a:xfrm>
        </p:grpSpPr>
        <p:grpSp>
          <p:nvGrpSpPr>
            <p:cNvPr id="10" name="Group 14"/>
            <p:cNvGrpSpPr>
              <a:grpSpLocks/>
            </p:cNvGrpSpPr>
            <p:nvPr/>
          </p:nvGrpSpPr>
          <p:grpSpPr bwMode="auto">
            <a:xfrm>
              <a:off x="3544" y="2043"/>
              <a:ext cx="579" cy="200"/>
              <a:chOff x="3520" y="2091"/>
              <a:chExt cx="579" cy="200"/>
            </a:xfrm>
          </p:grpSpPr>
          <p:sp>
            <p:nvSpPr>
              <p:cNvPr id="13" name="Oval 15"/>
              <p:cNvSpPr>
                <a:spLocks noChangeArrowheads="1"/>
              </p:cNvSpPr>
              <p:nvPr/>
            </p:nvSpPr>
            <p:spPr bwMode="auto">
              <a:xfrm>
                <a:off x="3520" y="2091"/>
                <a:ext cx="174" cy="200"/>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Line 16"/>
              <p:cNvSpPr>
                <a:spLocks noChangeShapeType="1"/>
              </p:cNvSpPr>
              <p:nvPr/>
            </p:nvSpPr>
            <p:spPr bwMode="auto">
              <a:xfrm>
                <a:off x="3708" y="2214"/>
                <a:ext cx="391" cy="4"/>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11"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CC00CC"/>
                  </a:solidFill>
                </a:rPr>
                <a:t>E&lt;U</a:t>
              </a:r>
              <a:r>
                <a:rPr kumimoji="1" lang="en-GB" altLang="zh-CN" sz="2600" baseline="-25000" dirty="0">
                  <a:solidFill>
                    <a:srgbClr val="CC00CC"/>
                  </a:solidFill>
                </a:rPr>
                <a:t>0</a:t>
              </a:r>
              <a:endParaRPr kumimoji="1" lang="en-US" altLang="zh-CN" sz="2600" dirty="0">
                <a:solidFill>
                  <a:srgbClr val="CC00CC"/>
                </a:solidFill>
              </a:endParaRPr>
            </a:p>
          </p:txBody>
        </p:sp>
      </p:grpSp>
      <p:grpSp>
        <p:nvGrpSpPr>
          <p:cNvPr id="15" name="Group 19"/>
          <p:cNvGrpSpPr>
            <a:grpSpLocks/>
          </p:cNvGrpSpPr>
          <p:nvPr/>
        </p:nvGrpSpPr>
        <p:grpSpPr bwMode="auto">
          <a:xfrm>
            <a:off x="7462013" y="1187354"/>
            <a:ext cx="2627312" cy="2476500"/>
            <a:chOff x="3942" y="816"/>
            <a:chExt cx="1655" cy="1560"/>
          </a:xfrm>
        </p:grpSpPr>
        <p:grpSp>
          <p:nvGrpSpPr>
            <p:cNvPr id="16" name="Group 20"/>
            <p:cNvGrpSpPr>
              <a:grpSpLocks/>
            </p:cNvGrpSpPr>
            <p:nvPr/>
          </p:nvGrpSpPr>
          <p:grpSpPr bwMode="auto">
            <a:xfrm>
              <a:off x="3942" y="816"/>
              <a:ext cx="1655" cy="1193"/>
              <a:chOff x="3750" y="1428"/>
              <a:chExt cx="1655" cy="1193"/>
            </a:xfrm>
          </p:grpSpPr>
          <p:cxnSp>
            <p:nvCxnSpPr>
              <p:cNvPr id="18"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00"/>
                </a:solidFill>
                <a:miter lim="800000"/>
                <a:headEnd/>
                <a:tailEnd/>
              </a:ln>
              <a:extLst>
                <a:ext uri="{909E8E84-426E-40DD-AFC4-6F175D3DCCD1}">
                  <a14:hiddenFill xmlns:a14="http://schemas.microsoft.com/office/drawing/2010/main">
                    <a:noFill/>
                  </a14:hiddenFill>
                </a:ext>
              </a:extLst>
            </p:spPr>
          </p:cxnSp>
          <p:sp>
            <p:nvSpPr>
              <p:cNvPr id="19"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22" name="Rectangle 25"/>
              <p:cNvSpPr>
                <a:spLocks noChangeArrowheads="1"/>
              </p:cNvSpPr>
              <p:nvPr/>
            </p:nvSpPr>
            <p:spPr bwMode="auto">
              <a:xfrm>
                <a:off x="5100" y="2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23"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U=U</a:t>
                </a:r>
                <a:r>
                  <a:rPr kumimoji="1" lang="en-GB" altLang="zh-CN" sz="2600" baseline="-25000" dirty="0">
                    <a:solidFill>
                      <a:srgbClr val="009900"/>
                    </a:solidFill>
                  </a:rPr>
                  <a:t>0</a:t>
                </a:r>
                <a:endParaRPr kumimoji="1" lang="en-US" altLang="zh-CN" sz="2600" dirty="0">
                  <a:solidFill>
                    <a:srgbClr val="009900"/>
                  </a:solidFill>
                </a:endParaRPr>
              </a:p>
            </p:txBody>
          </p:sp>
          <p:sp>
            <p:nvSpPr>
              <p:cNvPr id="24" name="Rectangle 27"/>
              <p:cNvSpPr>
                <a:spLocks noChangeArrowheads="1"/>
              </p:cNvSpPr>
              <p:nvPr/>
            </p:nvSpPr>
            <p:spPr bwMode="auto">
              <a:xfrm>
                <a:off x="3792" y="225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U=</a:t>
                </a:r>
                <a:r>
                  <a:rPr kumimoji="1" lang="en-GB" altLang="zh-CN" sz="2600" dirty="0">
                    <a:solidFill>
                      <a:srgbClr val="009900"/>
                    </a:solidFill>
                  </a:rPr>
                  <a:t>0</a:t>
                </a:r>
                <a:endParaRPr kumimoji="1" lang="en-US" altLang="zh-CN" sz="2600" dirty="0">
                  <a:solidFill>
                    <a:srgbClr val="009900"/>
                  </a:solidFill>
                </a:endParaRPr>
              </a:p>
            </p:txBody>
          </p:sp>
        </p:grpSp>
        <p:sp>
          <p:nvSpPr>
            <p:cNvPr id="17" name="Rectangle 28"/>
            <p:cNvSpPr>
              <a:spLocks noChangeArrowheads="1"/>
            </p:cNvSpPr>
            <p:nvPr/>
          </p:nvSpPr>
          <p:spPr bwMode="auto">
            <a:xfrm>
              <a:off x="4546" y="2068"/>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graphicFrame>
        <p:nvGraphicFramePr>
          <p:cNvPr id="25" name="Object 32"/>
          <p:cNvGraphicFramePr>
            <a:graphicFrameLocks noChangeAspect="1"/>
          </p:cNvGraphicFramePr>
          <p:nvPr>
            <p:extLst>
              <p:ext uri="{D42A27DB-BD31-4B8C-83A1-F6EECF244321}">
                <p14:modId xmlns:p14="http://schemas.microsoft.com/office/powerpoint/2010/main" val="3948012459"/>
              </p:ext>
            </p:extLst>
          </p:nvPr>
        </p:nvGraphicFramePr>
        <p:xfrm>
          <a:off x="2277144" y="221332"/>
          <a:ext cx="4298556" cy="1010147"/>
        </p:xfrm>
        <a:graphic>
          <a:graphicData uri="http://schemas.openxmlformats.org/presentationml/2006/ole">
            <mc:AlternateContent xmlns:mc="http://schemas.openxmlformats.org/markup-compatibility/2006">
              <mc:Choice xmlns:v="urn:schemas-microsoft-com:vml" Requires="v">
                <p:oleObj spid="_x0000_s396392" name="公式" r:id="rId3" imgW="1307880" imgH="419040" progId="Equation.3">
                  <p:embed/>
                </p:oleObj>
              </mc:Choice>
              <mc:Fallback>
                <p:oleObj name="公式" r:id="rId3" imgW="1307880" imgH="419040" progId="Equation.3">
                  <p:embed/>
                  <p:pic>
                    <p:nvPicPr>
                      <p:cNvPr id="37" name="Object 32"/>
                      <p:cNvPicPr>
                        <a:picLocks noChangeAspect="1" noChangeArrowheads="1"/>
                      </p:cNvPicPr>
                      <p:nvPr/>
                    </p:nvPicPr>
                    <p:blipFill>
                      <a:blip r:embed="rId4"/>
                      <a:srcRect/>
                      <a:stretch>
                        <a:fillRect/>
                      </a:stretch>
                    </p:blipFill>
                    <p:spPr bwMode="auto">
                      <a:xfrm>
                        <a:off x="2277144" y="221332"/>
                        <a:ext cx="4298556" cy="1010147"/>
                      </a:xfrm>
                      <a:prstGeom prst="rect">
                        <a:avLst/>
                      </a:prstGeom>
                      <a:noFill/>
                      <a:ln>
                        <a:noFill/>
                      </a:ln>
                      <a:extLst/>
                    </p:spPr>
                  </p:pic>
                </p:oleObj>
              </mc:Fallback>
            </mc:AlternateContent>
          </a:graphicData>
        </a:graphic>
      </p:graphicFrame>
      <p:graphicFrame>
        <p:nvGraphicFramePr>
          <p:cNvPr id="26" name="Object 2"/>
          <p:cNvGraphicFramePr>
            <a:graphicFrameLocks noChangeAspect="1"/>
          </p:cNvGraphicFramePr>
          <p:nvPr>
            <p:extLst>
              <p:ext uri="{D42A27DB-BD31-4B8C-83A1-F6EECF244321}">
                <p14:modId xmlns:p14="http://schemas.microsoft.com/office/powerpoint/2010/main" val="1710408176"/>
              </p:ext>
            </p:extLst>
          </p:nvPr>
        </p:nvGraphicFramePr>
        <p:xfrm>
          <a:off x="2277144" y="1460543"/>
          <a:ext cx="1731252" cy="1027283"/>
        </p:xfrm>
        <a:graphic>
          <a:graphicData uri="http://schemas.openxmlformats.org/presentationml/2006/ole">
            <mc:AlternateContent xmlns:mc="http://schemas.openxmlformats.org/markup-compatibility/2006">
              <mc:Choice xmlns:v="urn:schemas-microsoft-com:vml" Requires="v">
                <p:oleObj spid="_x0000_s396393" name="Equation" r:id="rId5" imgW="748975" imgH="444307" progId="Equation.3">
                  <p:embed/>
                </p:oleObj>
              </mc:Choice>
              <mc:Fallback>
                <p:oleObj name="Equation" r:id="rId5" imgW="748975" imgH="444307" progId="Equation.3">
                  <p:embed/>
                  <p:pic>
                    <p:nvPicPr>
                      <p:cNvPr id="3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7144" y="1460543"/>
                        <a:ext cx="1731252" cy="1027283"/>
                      </a:xfrm>
                      <a:prstGeom prst="rect">
                        <a:avLst/>
                      </a:prstGeom>
                      <a:noFill/>
                      <a:ln>
                        <a:noFill/>
                      </a:ln>
                      <a:effectLst/>
                      <a:extLst/>
                    </p:spPr>
                  </p:pic>
                </p:oleObj>
              </mc:Fallback>
            </mc:AlternateContent>
          </a:graphicData>
        </a:graphic>
      </p:graphicFrame>
      <p:sp>
        <p:nvSpPr>
          <p:cNvPr id="27" name="Rectangle 3"/>
          <p:cNvSpPr>
            <a:spLocks noChangeArrowheads="1"/>
          </p:cNvSpPr>
          <p:nvPr/>
        </p:nvSpPr>
        <p:spPr bwMode="auto">
          <a:xfrm>
            <a:off x="4405815" y="1648723"/>
            <a:ext cx="244739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dirty="0">
                <a:solidFill>
                  <a:srgbClr val="C00000"/>
                </a:solidFill>
              </a:rPr>
              <a:t> </a:t>
            </a:r>
            <a:r>
              <a:rPr kumimoji="1" lang="zh-CN" altLang="en-US" sz="2800" dirty="0">
                <a:solidFill>
                  <a:srgbClr val="C00000"/>
                </a:solidFill>
              </a:rPr>
              <a:t>波函数</a:t>
            </a:r>
            <a:r>
              <a:rPr kumimoji="1" lang="en-US" altLang="zh-CN" sz="2800" dirty="0">
                <a:solidFill>
                  <a:srgbClr val="C00000"/>
                </a:solidFill>
              </a:rPr>
              <a:t>(</a:t>
            </a:r>
            <a:r>
              <a:rPr kumimoji="1" lang="zh-CN" altLang="en-US" sz="2800" dirty="0">
                <a:solidFill>
                  <a:srgbClr val="C00000"/>
                </a:solidFill>
              </a:rPr>
              <a:t>通解</a:t>
            </a:r>
            <a:r>
              <a:rPr kumimoji="1" lang="en-US" altLang="zh-CN" sz="2800" dirty="0">
                <a:solidFill>
                  <a:srgbClr val="C00000"/>
                </a:solidFill>
              </a:rPr>
              <a:t>)</a:t>
            </a:r>
            <a:endParaRPr kumimoji="1" lang="zh-CN" altLang="en-US" sz="2800" dirty="0">
              <a:solidFill>
                <a:srgbClr val="C00000"/>
              </a:solidFill>
            </a:endParaRPr>
          </a:p>
        </p:txBody>
      </p:sp>
      <p:graphicFrame>
        <p:nvGraphicFramePr>
          <p:cNvPr id="28" name="Object 4"/>
          <p:cNvGraphicFramePr>
            <a:graphicFrameLocks noChangeAspect="1"/>
          </p:cNvGraphicFramePr>
          <p:nvPr>
            <p:extLst>
              <p:ext uri="{D42A27DB-BD31-4B8C-83A1-F6EECF244321}">
                <p14:modId xmlns:p14="http://schemas.microsoft.com/office/powerpoint/2010/main" val="3048001098"/>
              </p:ext>
            </p:extLst>
          </p:nvPr>
        </p:nvGraphicFramePr>
        <p:xfrm>
          <a:off x="2440751" y="2725238"/>
          <a:ext cx="4987925" cy="614362"/>
        </p:xfrm>
        <a:graphic>
          <a:graphicData uri="http://schemas.openxmlformats.org/presentationml/2006/ole">
            <mc:AlternateContent xmlns:mc="http://schemas.openxmlformats.org/markup-compatibility/2006">
              <mc:Choice xmlns:v="urn:schemas-microsoft-com:vml" Requires="v">
                <p:oleObj spid="_x0000_s396394" name="公式" r:id="rId7" imgW="1447560" imgH="228600" progId="Equation.3">
                  <p:embed/>
                </p:oleObj>
              </mc:Choice>
              <mc:Fallback>
                <p:oleObj name="公式" r:id="rId7" imgW="1447560" imgH="228600" progId="Equation.3">
                  <p:embed/>
                  <p:pic>
                    <p:nvPicPr>
                      <p:cNvPr id="40" name="Object 4"/>
                      <p:cNvPicPr>
                        <a:picLocks noChangeAspect="1" noChangeArrowheads="1"/>
                      </p:cNvPicPr>
                      <p:nvPr/>
                    </p:nvPicPr>
                    <p:blipFill>
                      <a:blip r:embed="rId8"/>
                      <a:srcRect/>
                      <a:stretch>
                        <a:fillRect/>
                      </a:stretch>
                    </p:blipFill>
                    <p:spPr bwMode="auto">
                      <a:xfrm>
                        <a:off x="2440751" y="2725238"/>
                        <a:ext cx="4987925" cy="614362"/>
                      </a:xfrm>
                      <a:prstGeom prst="rect">
                        <a:avLst/>
                      </a:prstGeom>
                      <a:noFill/>
                      <a:ln>
                        <a:noFill/>
                      </a:ln>
                      <a:extLst/>
                    </p:spPr>
                  </p:pic>
                </p:oleObj>
              </mc:Fallback>
            </mc:AlternateContent>
          </a:graphicData>
        </a:graphic>
      </p:graphicFrame>
      <p:sp>
        <p:nvSpPr>
          <p:cNvPr id="29" name="AutoShape 4"/>
          <p:cNvSpPr>
            <a:spLocks noChangeArrowheads="1"/>
          </p:cNvSpPr>
          <p:nvPr/>
        </p:nvSpPr>
        <p:spPr bwMode="auto">
          <a:xfrm>
            <a:off x="1911494" y="3715257"/>
            <a:ext cx="3734130" cy="533400"/>
          </a:xfrm>
          <a:prstGeom prst="wedgeRectCallout">
            <a:avLst>
              <a:gd name="adj1" fmla="val 29798"/>
              <a:gd name="adj2" fmla="val -136984"/>
            </a:avLst>
          </a:prstGeom>
          <a:solidFill>
            <a:srgbClr val="00FFFF"/>
          </a:solidFill>
          <a:ln w="31750">
            <a:solidFill>
              <a:srgbClr val="008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方向传播的平面波</a:t>
            </a:r>
            <a:endParaRPr lang="zh-CN" altLang="en-US" i="0" dirty="0">
              <a:solidFill>
                <a:srgbClr val="FF0000"/>
              </a:solidFill>
            </a:endParaRPr>
          </a:p>
        </p:txBody>
      </p:sp>
      <p:sp>
        <p:nvSpPr>
          <p:cNvPr id="30" name="AutoShape 6"/>
          <p:cNvSpPr>
            <a:spLocks noChangeArrowheads="1"/>
          </p:cNvSpPr>
          <p:nvPr/>
        </p:nvSpPr>
        <p:spPr bwMode="auto">
          <a:xfrm>
            <a:off x="5871865" y="3674042"/>
            <a:ext cx="4101750" cy="533400"/>
          </a:xfrm>
          <a:prstGeom prst="wedgeRectCallout">
            <a:avLst>
              <a:gd name="adj1" fmla="val -34463"/>
              <a:gd name="adj2" fmla="val -127977"/>
            </a:avLst>
          </a:prstGeom>
          <a:solidFill>
            <a:srgbClr val="FFFF00"/>
          </a:solidFill>
          <a:ln w="31750">
            <a:solidFill>
              <a:srgbClr val="CC00CC"/>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负方向传播的平面波</a:t>
            </a:r>
            <a:endParaRPr lang="zh-CN" altLang="en-US" i="0" dirty="0">
              <a:solidFill>
                <a:srgbClr val="FF33CC"/>
              </a:solidFill>
            </a:endParaRPr>
          </a:p>
        </p:txBody>
      </p:sp>
      <p:graphicFrame>
        <p:nvGraphicFramePr>
          <p:cNvPr id="31" name="Object 2"/>
          <p:cNvGraphicFramePr>
            <a:graphicFrameLocks noChangeAspect="1"/>
          </p:cNvGraphicFramePr>
          <p:nvPr>
            <p:extLst>
              <p:ext uri="{D42A27DB-BD31-4B8C-83A1-F6EECF244321}">
                <p14:modId xmlns:p14="http://schemas.microsoft.com/office/powerpoint/2010/main" val="2398229913"/>
              </p:ext>
            </p:extLst>
          </p:nvPr>
        </p:nvGraphicFramePr>
        <p:xfrm>
          <a:off x="7642988" y="4696061"/>
          <a:ext cx="2592314" cy="945656"/>
        </p:xfrm>
        <a:graphic>
          <a:graphicData uri="http://schemas.openxmlformats.org/presentationml/2006/ole">
            <mc:AlternateContent xmlns:mc="http://schemas.openxmlformats.org/markup-compatibility/2006">
              <mc:Choice xmlns:v="urn:schemas-microsoft-com:vml" Requires="v">
                <p:oleObj spid="_x0000_s396395" name="Equation" r:id="rId9" imgW="1079032" imgH="393529" progId="Equation.3">
                  <p:embed/>
                </p:oleObj>
              </mc:Choice>
              <mc:Fallback>
                <p:oleObj name="Equation" r:id="rId9" imgW="1079032" imgH="393529" progId="Equation.3">
                  <p:embed/>
                  <p:pic>
                    <p:nvPicPr>
                      <p:cNvPr id="43"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42988" y="4696061"/>
                        <a:ext cx="2592314" cy="945656"/>
                      </a:xfrm>
                      <a:prstGeom prst="rect">
                        <a:avLst/>
                      </a:prstGeom>
                      <a:noFill/>
                      <a:ln>
                        <a:noFill/>
                      </a:ln>
                      <a:effectLst/>
                      <a:extLst/>
                    </p:spPr>
                  </p:pic>
                </p:oleObj>
              </mc:Fallback>
            </mc:AlternateContent>
          </a:graphicData>
        </a:graphic>
      </p:graphicFrame>
      <p:sp>
        <p:nvSpPr>
          <p:cNvPr id="32" name="Rectangle 3"/>
          <p:cNvSpPr>
            <a:spLocks noChangeArrowheads="1"/>
          </p:cNvSpPr>
          <p:nvPr/>
        </p:nvSpPr>
        <p:spPr bwMode="auto">
          <a:xfrm>
            <a:off x="2277145" y="6022721"/>
            <a:ext cx="244739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dirty="0">
                <a:solidFill>
                  <a:srgbClr val="008000"/>
                </a:solidFill>
              </a:rPr>
              <a:t> </a:t>
            </a:r>
            <a:r>
              <a:rPr kumimoji="1" lang="zh-CN" altLang="en-US" sz="2800" dirty="0">
                <a:solidFill>
                  <a:srgbClr val="008000"/>
                </a:solidFill>
              </a:rPr>
              <a:t>波函数</a:t>
            </a:r>
            <a:r>
              <a:rPr kumimoji="1" lang="en-US" altLang="zh-CN" sz="2800" dirty="0">
                <a:solidFill>
                  <a:srgbClr val="008000"/>
                </a:solidFill>
              </a:rPr>
              <a:t>(</a:t>
            </a:r>
            <a:r>
              <a:rPr kumimoji="1" lang="zh-CN" altLang="en-US" sz="2800" dirty="0">
                <a:solidFill>
                  <a:srgbClr val="008000"/>
                </a:solidFill>
              </a:rPr>
              <a:t>通解</a:t>
            </a:r>
            <a:r>
              <a:rPr kumimoji="1" lang="en-US" altLang="zh-CN" sz="2800" dirty="0">
                <a:solidFill>
                  <a:srgbClr val="008000"/>
                </a:solidFill>
              </a:rPr>
              <a:t>)</a:t>
            </a:r>
            <a:endParaRPr kumimoji="1" lang="zh-CN" altLang="en-US" sz="2800" dirty="0">
              <a:solidFill>
                <a:srgbClr val="008000"/>
              </a:solidFill>
            </a:endParaRPr>
          </a:p>
        </p:txBody>
      </p:sp>
      <p:graphicFrame>
        <p:nvGraphicFramePr>
          <p:cNvPr id="33" name="Object 8"/>
          <p:cNvGraphicFramePr>
            <a:graphicFrameLocks noChangeAspect="1"/>
          </p:cNvGraphicFramePr>
          <p:nvPr>
            <p:extLst>
              <p:ext uri="{D42A27DB-BD31-4B8C-83A1-F6EECF244321}">
                <p14:modId xmlns:p14="http://schemas.microsoft.com/office/powerpoint/2010/main" val="2745704756"/>
              </p:ext>
            </p:extLst>
          </p:nvPr>
        </p:nvGraphicFramePr>
        <p:xfrm>
          <a:off x="2277144" y="4560437"/>
          <a:ext cx="4705608" cy="1106453"/>
        </p:xfrm>
        <a:graphic>
          <a:graphicData uri="http://schemas.openxmlformats.org/presentationml/2006/ole">
            <mc:AlternateContent xmlns:mc="http://schemas.openxmlformats.org/markup-compatibility/2006">
              <mc:Choice xmlns:v="urn:schemas-microsoft-com:vml" Requires="v">
                <p:oleObj spid="_x0000_s396396" name="公式" r:id="rId11" imgW="1434960" imgH="419040" progId="Equation.3">
                  <p:embed/>
                </p:oleObj>
              </mc:Choice>
              <mc:Fallback>
                <p:oleObj name="公式" r:id="rId11" imgW="1434960" imgH="419040" progId="Equation.3">
                  <p:embed/>
                  <p:pic>
                    <p:nvPicPr>
                      <p:cNvPr id="45" name="Object 8"/>
                      <p:cNvPicPr>
                        <a:picLocks noChangeAspect="1" noChangeArrowheads="1"/>
                      </p:cNvPicPr>
                      <p:nvPr/>
                    </p:nvPicPr>
                    <p:blipFill>
                      <a:blip r:embed="rId12"/>
                      <a:srcRect/>
                      <a:stretch>
                        <a:fillRect/>
                      </a:stretch>
                    </p:blipFill>
                    <p:spPr bwMode="auto">
                      <a:xfrm>
                        <a:off x="2277144" y="4560437"/>
                        <a:ext cx="4705608" cy="1106453"/>
                      </a:xfrm>
                      <a:prstGeom prst="rect">
                        <a:avLst/>
                      </a:prstGeom>
                      <a:noFill/>
                      <a:ln>
                        <a:noFill/>
                      </a:ln>
                      <a:extLst/>
                    </p:spPr>
                  </p:pic>
                </p:oleObj>
              </mc:Fallback>
            </mc:AlternateContent>
          </a:graphicData>
        </a:graphic>
      </p:graphicFrame>
      <p:graphicFrame>
        <p:nvGraphicFramePr>
          <p:cNvPr id="34" name="Object 4"/>
          <p:cNvGraphicFramePr>
            <a:graphicFrameLocks noChangeAspect="1"/>
          </p:cNvGraphicFramePr>
          <p:nvPr>
            <p:extLst>
              <p:ext uri="{D42A27DB-BD31-4B8C-83A1-F6EECF244321}">
                <p14:modId xmlns:p14="http://schemas.microsoft.com/office/powerpoint/2010/main" val="3659848020"/>
              </p:ext>
            </p:extLst>
          </p:nvPr>
        </p:nvGraphicFramePr>
        <p:xfrm>
          <a:off x="4855339" y="5930645"/>
          <a:ext cx="4987925" cy="614362"/>
        </p:xfrm>
        <a:graphic>
          <a:graphicData uri="http://schemas.openxmlformats.org/presentationml/2006/ole">
            <mc:AlternateContent xmlns:mc="http://schemas.openxmlformats.org/markup-compatibility/2006">
              <mc:Choice xmlns:v="urn:schemas-microsoft-com:vml" Requires="v">
                <p:oleObj spid="_x0000_s396397" name="公式" r:id="rId13" imgW="1447560" imgH="228600" progId="Equation.3">
                  <p:embed/>
                </p:oleObj>
              </mc:Choice>
              <mc:Fallback>
                <p:oleObj name="公式" r:id="rId13" imgW="1447560" imgH="228600" progId="Equation.3">
                  <p:embed/>
                  <p:pic>
                    <p:nvPicPr>
                      <p:cNvPr id="46" name="Object 4"/>
                      <p:cNvPicPr>
                        <a:picLocks noChangeAspect="1" noChangeArrowheads="1"/>
                      </p:cNvPicPr>
                      <p:nvPr/>
                    </p:nvPicPr>
                    <p:blipFill>
                      <a:blip r:embed="rId14"/>
                      <a:srcRect/>
                      <a:stretch>
                        <a:fillRect/>
                      </a:stretch>
                    </p:blipFill>
                    <p:spPr bwMode="auto">
                      <a:xfrm>
                        <a:off x="4855339" y="5930645"/>
                        <a:ext cx="4987925" cy="61436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4177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animEffect transition="in" filter="wipe(left)">
                                      <p:cBhvr>
                                        <p:cTn id="20" dur="500"/>
                                        <p:tgtEl>
                                          <p:spTgt spid="2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2">
                                            <p:txEl>
                                              <p:pRg st="0" end="0"/>
                                            </p:txEl>
                                          </p:spTgt>
                                        </p:tgtEl>
                                        <p:attrNameLst>
                                          <p:attrName>style.visibility</p:attrName>
                                        </p:attrNameLst>
                                      </p:cBhvr>
                                      <p:to>
                                        <p:strVal val="visible"/>
                                      </p:to>
                                    </p:set>
                                    <p:animEffect transition="in" filter="wipe(left)">
                                      <p:cBhvr>
                                        <p:cTn id="49" dur="500"/>
                                        <p:tgtEl>
                                          <p:spTgt spid="32">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autoUpdateAnimBg="0"/>
      <p:bldP spid="29" grpId="0" animBg="1" autoUpdateAnimBg="0"/>
      <p:bldP spid="30" grpId="0" animBg="1" autoUpdateAnimBg="0"/>
      <p:bldP spid="32"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4"/>
          <p:cNvGraphicFramePr>
            <a:graphicFrameLocks noChangeAspect="1"/>
          </p:cNvGraphicFramePr>
          <p:nvPr>
            <p:extLst>
              <p:ext uri="{D42A27DB-BD31-4B8C-83A1-F6EECF244321}">
                <p14:modId xmlns:p14="http://schemas.microsoft.com/office/powerpoint/2010/main" val="2062851533"/>
              </p:ext>
            </p:extLst>
          </p:nvPr>
        </p:nvGraphicFramePr>
        <p:xfrm>
          <a:off x="2062226" y="128397"/>
          <a:ext cx="4057953" cy="1234060"/>
        </p:xfrm>
        <a:graphic>
          <a:graphicData uri="http://schemas.openxmlformats.org/presentationml/2006/ole">
            <mc:AlternateContent xmlns:mc="http://schemas.openxmlformats.org/markup-compatibility/2006">
              <mc:Choice xmlns:v="urn:schemas-microsoft-com:vml" Requires="v">
                <p:oleObj spid="_x0000_s334564" name="Equation" r:id="rId3" imgW="1435100" imgH="558800" progId="Equation.3">
                  <p:embed/>
                </p:oleObj>
              </mc:Choice>
              <mc:Fallback>
                <p:oleObj name="Equation" r:id="rId3" imgW="1435100" imgH="558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226" y="128397"/>
                        <a:ext cx="4057953" cy="1234060"/>
                      </a:xfrm>
                      <a:prstGeom prst="rect">
                        <a:avLst/>
                      </a:prstGeom>
                      <a:noFill/>
                      <a:ln>
                        <a:noFill/>
                      </a:ln>
                      <a:extLst/>
                    </p:spPr>
                  </p:pic>
                </p:oleObj>
              </mc:Fallback>
            </mc:AlternateContent>
          </a:graphicData>
        </a:graphic>
      </p:graphicFrame>
      <p:graphicFrame>
        <p:nvGraphicFramePr>
          <p:cNvPr id="29" name="Object 2"/>
          <p:cNvGraphicFramePr>
            <a:graphicFrameLocks noChangeAspect="1"/>
          </p:cNvGraphicFramePr>
          <p:nvPr>
            <p:extLst>
              <p:ext uri="{D42A27DB-BD31-4B8C-83A1-F6EECF244321}">
                <p14:modId xmlns:p14="http://schemas.microsoft.com/office/powerpoint/2010/main" val="917964657"/>
              </p:ext>
            </p:extLst>
          </p:nvPr>
        </p:nvGraphicFramePr>
        <p:xfrm>
          <a:off x="6418134" y="159439"/>
          <a:ext cx="1731252" cy="1027283"/>
        </p:xfrm>
        <a:graphic>
          <a:graphicData uri="http://schemas.openxmlformats.org/presentationml/2006/ole">
            <mc:AlternateContent xmlns:mc="http://schemas.openxmlformats.org/markup-compatibility/2006">
              <mc:Choice xmlns:v="urn:schemas-microsoft-com:vml" Requires="v">
                <p:oleObj spid="_x0000_s334565" name="Equation" r:id="rId5" imgW="748975" imgH="444307" progId="Equation.3">
                  <p:embed/>
                </p:oleObj>
              </mc:Choice>
              <mc:Fallback>
                <p:oleObj name="Equation" r:id="rId5" imgW="748975"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8134" y="159439"/>
                        <a:ext cx="1731252" cy="1027283"/>
                      </a:xfrm>
                      <a:prstGeom prst="rect">
                        <a:avLst/>
                      </a:prstGeom>
                      <a:noFill/>
                      <a:ln>
                        <a:noFill/>
                      </a:ln>
                      <a:effectLst/>
                      <a:extLst/>
                    </p:spPr>
                  </p:pic>
                </p:oleObj>
              </mc:Fallback>
            </mc:AlternateContent>
          </a:graphicData>
        </a:graphic>
      </p:graphicFrame>
      <p:graphicFrame>
        <p:nvGraphicFramePr>
          <p:cNvPr id="30" name="Object 2"/>
          <p:cNvGraphicFramePr>
            <a:graphicFrameLocks noChangeAspect="1"/>
          </p:cNvGraphicFramePr>
          <p:nvPr>
            <p:extLst>
              <p:ext uri="{D42A27DB-BD31-4B8C-83A1-F6EECF244321}">
                <p14:modId xmlns:p14="http://schemas.microsoft.com/office/powerpoint/2010/main" val="1864144491"/>
              </p:ext>
            </p:extLst>
          </p:nvPr>
        </p:nvGraphicFramePr>
        <p:xfrm>
          <a:off x="8493914" y="368906"/>
          <a:ext cx="2174086" cy="793090"/>
        </p:xfrm>
        <a:graphic>
          <a:graphicData uri="http://schemas.openxmlformats.org/presentationml/2006/ole">
            <mc:AlternateContent xmlns:mc="http://schemas.openxmlformats.org/markup-compatibility/2006">
              <mc:Choice xmlns:v="urn:schemas-microsoft-com:vml" Requires="v">
                <p:oleObj spid="_x0000_s334566" name="Equation" r:id="rId7" imgW="1079032" imgH="393529" progId="Equation.3">
                  <p:embed/>
                </p:oleObj>
              </mc:Choice>
              <mc:Fallback>
                <p:oleObj name="Equation" r:id="rId7" imgW="1079032"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3914" y="368906"/>
                        <a:ext cx="2174086" cy="793090"/>
                      </a:xfrm>
                      <a:prstGeom prst="rect">
                        <a:avLst/>
                      </a:prstGeom>
                      <a:noFill/>
                      <a:ln>
                        <a:noFill/>
                      </a:ln>
                      <a:effectLst/>
                      <a:extLst/>
                    </p:spPr>
                  </p:pic>
                </p:oleObj>
              </mc:Fallback>
            </mc:AlternateContent>
          </a:graphicData>
        </a:graphic>
      </p:graphicFrame>
      <p:sp>
        <p:nvSpPr>
          <p:cNvPr id="31" name="矩形 30"/>
          <p:cNvSpPr>
            <a:spLocks noChangeArrowheads="1"/>
          </p:cNvSpPr>
          <p:nvPr/>
        </p:nvSpPr>
        <p:spPr bwMode="auto">
          <a:xfrm>
            <a:off x="1837051" y="1498990"/>
            <a:ext cx="3416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600" dirty="0">
                <a:solidFill>
                  <a:srgbClr val="C00000"/>
                </a:solidFill>
              </a:rPr>
              <a:t>（</a:t>
            </a:r>
            <a:r>
              <a:rPr kumimoji="1" lang="en-US" altLang="zh-CN" sz="3600" dirty="0">
                <a:solidFill>
                  <a:srgbClr val="C00000"/>
                </a:solidFill>
              </a:rPr>
              <a:t>1</a:t>
            </a:r>
            <a:r>
              <a:rPr kumimoji="1" lang="zh-CN" altLang="en-US" sz="3600" dirty="0">
                <a:solidFill>
                  <a:srgbClr val="C00000"/>
                </a:solidFill>
              </a:rPr>
              <a:t>） 当</a:t>
            </a:r>
            <a:r>
              <a:rPr kumimoji="1" lang="en-US" altLang="zh-CN" sz="3600" i="1" dirty="0">
                <a:solidFill>
                  <a:srgbClr val="008000"/>
                </a:solidFill>
              </a:rPr>
              <a:t>E</a:t>
            </a:r>
            <a:r>
              <a:rPr kumimoji="1" lang="en-US" altLang="zh-CN" sz="3600" dirty="0">
                <a:solidFill>
                  <a:srgbClr val="008000"/>
                </a:solidFill>
              </a:rPr>
              <a:t>&gt;</a:t>
            </a:r>
            <a:r>
              <a:rPr kumimoji="1" lang="en-US" altLang="zh-CN" sz="3600" i="1" dirty="0">
                <a:solidFill>
                  <a:srgbClr val="008000"/>
                </a:solidFill>
              </a:rPr>
              <a:t>U</a:t>
            </a:r>
            <a:r>
              <a:rPr kumimoji="1" lang="en-US" altLang="zh-CN" sz="3600" baseline="-25000" dirty="0">
                <a:solidFill>
                  <a:srgbClr val="008000"/>
                </a:solidFill>
              </a:rPr>
              <a:t>0</a:t>
            </a:r>
            <a:r>
              <a:rPr kumimoji="1" lang="zh-CN" altLang="en-US" sz="3600" dirty="0">
                <a:solidFill>
                  <a:srgbClr val="C00000"/>
                </a:solidFill>
              </a:rPr>
              <a:t>时</a:t>
            </a:r>
            <a:endParaRPr lang="zh-CN" altLang="en-US" sz="3600" dirty="0">
              <a:solidFill>
                <a:srgbClr val="C00000"/>
              </a:solidFill>
            </a:endParaRPr>
          </a:p>
        </p:txBody>
      </p:sp>
      <p:graphicFrame>
        <p:nvGraphicFramePr>
          <p:cNvPr id="32" name="Object 2"/>
          <p:cNvGraphicFramePr>
            <a:graphicFrameLocks noChangeAspect="1"/>
          </p:cNvGraphicFramePr>
          <p:nvPr>
            <p:extLst>
              <p:ext uri="{D42A27DB-BD31-4B8C-83A1-F6EECF244321}">
                <p14:modId xmlns:p14="http://schemas.microsoft.com/office/powerpoint/2010/main" val="1646828807"/>
              </p:ext>
            </p:extLst>
          </p:nvPr>
        </p:nvGraphicFramePr>
        <p:xfrm>
          <a:off x="5480363" y="1175250"/>
          <a:ext cx="4813300" cy="1336675"/>
        </p:xfrm>
        <a:graphic>
          <a:graphicData uri="http://schemas.openxmlformats.org/presentationml/2006/ole">
            <mc:AlternateContent xmlns:mc="http://schemas.openxmlformats.org/markup-compatibility/2006">
              <mc:Choice xmlns:v="urn:schemas-microsoft-com:vml" Requires="v">
                <p:oleObj spid="_x0000_s334567" name="Equation" r:id="rId9" imgW="1600200" imgH="444500" progId="Equation.3">
                  <p:embed/>
                </p:oleObj>
              </mc:Choice>
              <mc:Fallback>
                <p:oleObj name="Equation" r:id="rId9" imgW="1600200" imgH="444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0363" y="1175250"/>
                        <a:ext cx="481330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4"/>
          <p:cNvGraphicFramePr>
            <a:graphicFrameLocks noChangeAspect="1"/>
          </p:cNvGraphicFramePr>
          <p:nvPr>
            <p:extLst>
              <p:ext uri="{D42A27DB-BD31-4B8C-83A1-F6EECF244321}">
                <p14:modId xmlns:p14="http://schemas.microsoft.com/office/powerpoint/2010/main" val="1154921441"/>
              </p:ext>
            </p:extLst>
          </p:nvPr>
        </p:nvGraphicFramePr>
        <p:xfrm>
          <a:off x="2012001" y="2435985"/>
          <a:ext cx="5197543" cy="682625"/>
        </p:xfrm>
        <a:graphic>
          <a:graphicData uri="http://schemas.openxmlformats.org/presentationml/2006/ole">
            <mc:AlternateContent xmlns:mc="http://schemas.openxmlformats.org/markup-compatibility/2006">
              <mc:Choice xmlns:v="urn:schemas-microsoft-com:vml" Requires="v">
                <p:oleObj spid="_x0000_s334568" name="公式" r:id="rId11" imgW="1447560" imgH="228600" progId="Equation.3">
                  <p:embed/>
                </p:oleObj>
              </mc:Choice>
              <mc:Fallback>
                <p:oleObj name="公式" r:id="rId11" imgW="1447560" imgH="228600" progId="Equation.3">
                  <p:embed/>
                  <p:pic>
                    <p:nvPicPr>
                      <p:cNvPr id="0" name=""/>
                      <p:cNvPicPr>
                        <a:picLocks noChangeAspect="1" noChangeArrowheads="1"/>
                      </p:cNvPicPr>
                      <p:nvPr/>
                    </p:nvPicPr>
                    <p:blipFill>
                      <a:blip r:embed="rId12"/>
                      <a:srcRect/>
                      <a:stretch>
                        <a:fillRect/>
                      </a:stretch>
                    </p:blipFill>
                    <p:spPr bwMode="auto">
                      <a:xfrm>
                        <a:off x="2012001" y="2435985"/>
                        <a:ext cx="5197543" cy="682625"/>
                      </a:xfrm>
                      <a:prstGeom prst="rect">
                        <a:avLst/>
                      </a:prstGeom>
                      <a:noFill/>
                      <a:ln>
                        <a:noFill/>
                      </a:ln>
                      <a:extLst/>
                    </p:spPr>
                  </p:pic>
                </p:oleObj>
              </mc:Fallback>
            </mc:AlternateContent>
          </a:graphicData>
        </a:graphic>
      </p:graphicFrame>
      <p:sp>
        <p:nvSpPr>
          <p:cNvPr id="35" name="AutoShape 4"/>
          <p:cNvSpPr>
            <a:spLocks noChangeArrowheads="1"/>
          </p:cNvSpPr>
          <p:nvPr/>
        </p:nvSpPr>
        <p:spPr bwMode="auto">
          <a:xfrm>
            <a:off x="3526531" y="3072645"/>
            <a:ext cx="1386715" cy="533400"/>
          </a:xfrm>
          <a:prstGeom prst="wedgeRectCallout">
            <a:avLst>
              <a:gd name="adj1" fmla="val 34719"/>
              <a:gd name="adj2" fmla="val -98604"/>
            </a:avLst>
          </a:prstGeom>
          <a:solidFill>
            <a:srgbClr val="00FFFF"/>
          </a:solidFill>
          <a:ln w="31750">
            <a:solidFill>
              <a:srgbClr val="008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FF"/>
                </a:solidFill>
                <a:latin typeface="宋体" panose="02010600030101010101" pitchFamily="2" charset="-122"/>
              </a:rPr>
              <a:t>入射波</a:t>
            </a:r>
          </a:p>
        </p:txBody>
      </p:sp>
      <p:sp>
        <p:nvSpPr>
          <p:cNvPr id="36" name="AutoShape 4"/>
          <p:cNvSpPr>
            <a:spLocks noChangeArrowheads="1"/>
          </p:cNvSpPr>
          <p:nvPr/>
        </p:nvSpPr>
        <p:spPr bwMode="auto">
          <a:xfrm>
            <a:off x="5909592" y="3102640"/>
            <a:ext cx="1386715" cy="533400"/>
          </a:xfrm>
          <a:prstGeom prst="wedgeRectCallout">
            <a:avLst>
              <a:gd name="adj1" fmla="val 5194"/>
              <a:gd name="adj2" fmla="val -98604"/>
            </a:avLst>
          </a:prstGeom>
          <a:solidFill>
            <a:srgbClr val="FFFF00"/>
          </a:solidFill>
          <a:ln w="31750">
            <a:solidFill>
              <a:srgbClr val="FF0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i="0" dirty="0">
                <a:solidFill>
                  <a:srgbClr val="FF00FF"/>
                </a:solidFill>
                <a:latin typeface="宋体" panose="02010600030101010101" pitchFamily="2" charset="-122"/>
              </a:rPr>
              <a:t>反射波</a:t>
            </a:r>
          </a:p>
        </p:txBody>
      </p:sp>
      <p:grpSp>
        <p:nvGrpSpPr>
          <p:cNvPr id="37" name="Group 5"/>
          <p:cNvGrpSpPr>
            <a:grpSpLocks/>
          </p:cNvGrpSpPr>
          <p:nvPr/>
        </p:nvGrpSpPr>
        <p:grpSpPr bwMode="auto">
          <a:xfrm>
            <a:off x="5961375" y="4487328"/>
            <a:ext cx="2857500" cy="2191250"/>
            <a:chOff x="3942" y="816"/>
            <a:chExt cx="1655" cy="1220"/>
          </a:xfrm>
        </p:grpSpPr>
        <p:grpSp>
          <p:nvGrpSpPr>
            <p:cNvPr id="38" name="Group 6"/>
            <p:cNvGrpSpPr>
              <a:grpSpLocks/>
            </p:cNvGrpSpPr>
            <p:nvPr/>
          </p:nvGrpSpPr>
          <p:grpSpPr bwMode="auto">
            <a:xfrm>
              <a:off x="3942" y="816"/>
              <a:ext cx="1655" cy="1193"/>
              <a:chOff x="3750" y="1428"/>
              <a:chExt cx="1655" cy="1193"/>
            </a:xfrm>
          </p:grpSpPr>
          <p:cxnSp>
            <p:nvCxnSpPr>
              <p:cNvPr id="40" name="AutoShape 7"/>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41" name="Line 8"/>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9"/>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Rectangle 10"/>
              <p:cNvSpPr>
                <a:spLocks noChangeArrowheads="1"/>
              </p:cNvSpPr>
              <p:nvPr/>
            </p:nvSpPr>
            <p:spPr bwMode="auto">
              <a:xfrm>
                <a:off x="3900" y="1453"/>
                <a:ext cx="46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44" name="Rectangle 11"/>
              <p:cNvSpPr>
                <a:spLocks noChangeArrowheads="1"/>
              </p:cNvSpPr>
              <p:nvPr/>
            </p:nvSpPr>
            <p:spPr bwMode="auto">
              <a:xfrm>
                <a:off x="5100" y="2279"/>
                <a:ext cx="30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45" name="Rectangle 12"/>
              <p:cNvSpPr>
                <a:spLocks noChangeArrowheads="1"/>
              </p:cNvSpPr>
              <p:nvPr/>
            </p:nvSpPr>
            <p:spPr bwMode="auto">
              <a:xfrm>
                <a:off x="4620" y="1428"/>
                <a:ext cx="71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U=U</a:t>
                </a:r>
                <a:r>
                  <a:rPr kumimoji="1" lang="en-GB" altLang="zh-CN" sz="2600" baseline="-25000" dirty="0"/>
                  <a:t>0</a:t>
                </a:r>
                <a:endParaRPr kumimoji="1" lang="en-US" altLang="zh-CN" sz="2600" dirty="0"/>
              </a:p>
            </p:txBody>
          </p:sp>
          <p:sp>
            <p:nvSpPr>
              <p:cNvPr id="46" name="Rectangle 13"/>
              <p:cNvSpPr>
                <a:spLocks noChangeArrowheads="1"/>
              </p:cNvSpPr>
              <p:nvPr/>
            </p:nvSpPr>
            <p:spPr bwMode="auto">
              <a:xfrm>
                <a:off x="3792" y="2255"/>
                <a:ext cx="71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zh-CN" sz="2600" i="1"/>
              </a:p>
            </p:txBody>
          </p:sp>
        </p:grpSp>
        <p:sp>
          <p:nvSpPr>
            <p:cNvPr id="39" name="Rectangle 14"/>
            <p:cNvSpPr>
              <a:spLocks noChangeArrowheads="1"/>
            </p:cNvSpPr>
            <p:nvPr/>
          </p:nvSpPr>
          <p:spPr bwMode="auto">
            <a:xfrm>
              <a:off x="4697" y="1764"/>
              <a:ext cx="20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o</a:t>
              </a:r>
              <a:endParaRPr kumimoji="1" lang="en-US" altLang="zh-CN" sz="2600" i="1" dirty="0"/>
            </a:p>
          </p:txBody>
        </p:sp>
      </p:grpSp>
      <p:grpSp>
        <p:nvGrpSpPr>
          <p:cNvPr id="47" name="Group 15"/>
          <p:cNvGrpSpPr>
            <a:grpSpLocks/>
          </p:cNvGrpSpPr>
          <p:nvPr/>
        </p:nvGrpSpPr>
        <p:grpSpPr bwMode="auto">
          <a:xfrm>
            <a:off x="2891151" y="5231867"/>
            <a:ext cx="4157663" cy="523875"/>
            <a:chOff x="692" y="2711"/>
            <a:chExt cx="2619" cy="330"/>
          </a:xfrm>
        </p:grpSpPr>
        <p:graphicFrame>
          <p:nvGraphicFramePr>
            <p:cNvPr id="48" name="Object 16"/>
            <p:cNvGraphicFramePr>
              <a:graphicFrameLocks noChangeAspect="1"/>
            </p:cNvGraphicFramePr>
            <p:nvPr/>
          </p:nvGraphicFramePr>
          <p:xfrm>
            <a:off x="692" y="2711"/>
            <a:ext cx="894" cy="329"/>
          </p:xfrm>
          <a:graphic>
            <a:graphicData uri="http://schemas.openxmlformats.org/presentationml/2006/ole">
              <mc:AlternateContent xmlns:mc="http://schemas.openxmlformats.org/markup-compatibility/2006">
                <mc:Choice xmlns:v="urn:schemas-microsoft-com:vml" Requires="v">
                  <p:oleObj spid="_x0000_s334569" name="Equation" r:id="rId13" imgW="431613" imgH="203112" progId="Equation.3">
                    <p:embed/>
                  </p:oleObj>
                </mc:Choice>
                <mc:Fallback>
                  <p:oleObj name="Equation" r:id="rId13" imgW="431613"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2" y="2711"/>
                          <a:ext cx="89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Text Box 17"/>
            <p:cNvSpPr txBox="1">
              <a:spLocks noChangeArrowheads="1"/>
            </p:cNvSpPr>
            <p:nvPr/>
          </p:nvSpPr>
          <p:spPr bwMode="auto">
            <a:xfrm>
              <a:off x="1498" y="272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a:solidFill>
                    <a:srgbClr val="FF00FF"/>
                  </a:solidFill>
                </a:rPr>
                <a:t>入射波</a:t>
              </a:r>
            </a:p>
          </p:txBody>
        </p:sp>
        <p:sp>
          <p:nvSpPr>
            <p:cNvPr id="50" name="Freeform 18"/>
            <p:cNvSpPr>
              <a:spLocks/>
            </p:cNvSpPr>
            <p:nvPr/>
          </p:nvSpPr>
          <p:spPr bwMode="auto">
            <a:xfrm>
              <a:off x="2416" y="2808"/>
              <a:ext cx="895" cy="233"/>
            </a:xfrm>
            <a:custGeom>
              <a:avLst/>
              <a:gdLst>
                <a:gd name="T0" fmla="*/ 0 w 2103"/>
                <a:gd name="T1" fmla="*/ 209 h 274"/>
                <a:gd name="T2" fmla="*/ 0 w 2103"/>
                <a:gd name="T3" fmla="*/ 0 h 274"/>
                <a:gd name="T4" fmla="*/ 0 w 2103"/>
                <a:gd name="T5" fmla="*/ 209 h 274"/>
                <a:gd name="T6" fmla="*/ 0 w 2103"/>
                <a:gd name="T7" fmla="*/ 0 h 274"/>
                <a:gd name="T8" fmla="*/ 0 w 2103"/>
                <a:gd name="T9" fmla="*/ 209 h 274"/>
                <a:gd name="T10" fmla="*/ 0 w 2103"/>
                <a:gd name="T11" fmla="*/ 0 h 274"/>
                <a:gd name="T12" fmla="*/ 0 w 2103"/>
                <a:gd name="T13" fmla="*/ 209 h 274"/>
                <a:gd name="T14" fmla="*/ 0 w 2103"/>
                <a:gd name="T15" fmla="*/ 0 h 274"/>
                <a:gd name="T16" fmla="*/ 0 w 2103"/>
                <a:gd name="T17" fmla="*/ 209 h 274"/>
                <a:gd name="T18" fmla="*/ 0 w 2103"/>
                <a:gd name="T19" fmla="*/ 110 h 274"/>
                <a:gd name="T20" fmla="*/ 0 w 2103"/>
                <a:gd name="T21" fmla="*/ 110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51" name="Group 19"/>
          <p:cNvGrpSpPr>
            <a:grpSpLocks/>
          </p:cNvGrpSpPr>
          <p:nvPr/>
        </p:nvGrpSpPr>
        <p:grpSpPr bwMode="auto">
          <a:xfrm>
            <a:off x="3005450" y="5885915"/>
            <a:ext cx="3970338" cy="495300"/>
            <a:chOff x="764" y="3123"/>
            <a:chExt cx="2501" cy="312"/>
          </a:xfrm>
        </p:grpSpPr>
        <p:graphicFrame>
          <p:nvGraphicFramePr>
            <p:cNvPr id="52" name="Object 20"/>
            <p:cNvGraphicFramePr>
              <a:graphicFrameLocks noChangeAspect="1"/>
            </p:cNvGraphicFramePr>
            <p:nvPr/>
          </p:nvGraphicFramePr>
          <p:xfrm>
            <a:off x="764" y="3140"/>
            <a:ext cx="765" cy="276"/>
          </p:xfrm>
          <a:graphic>
            <a:graphicData uri="http://schemas.openxmlformats.org/presentationml/2006/ole">
              <mc:AlternateContent xmlns:mc="http://schemas.openxmlformats.org/markup-compatibility/2006">
                <mc:Choice xmlns:v="urn:schemas-microsoft-com:vml" Requires="v">
                  <p:oleObj spid="_x0000_s334570" name="Equation" r:id="rId15" imgW="418918" imgH="203112" progId="Equation.3">
                    <p:embed/>
                  </p:oleObj>
                </mc:Choice>
                <mc:Fallback>
                  <p:oleObj name="Equation" r:id="rId15" imgW="418918"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4" y="3140"/>
                          <a:ext cx="765"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 name="Text Box 21"/>
            <p:cNvSpPr txBox="1">
              <a:spLocks noChangeArrowheads="1"/>
            </p:cNvSpPr>
            <p:nvPr/>
          </p:nvSpPr>
          <p:spPr bwMode="auto">
            <a:xfrm>
              <a:off x="1499" y="312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a:solidFill>
                    <a:srgbClr val="008000"/>
                  </a:solidFill>
                </a:rPr>
                <a:t>反射波</a:t>
              </a:r>
            </a:p>
          </p:txBody>
        </p:sp>
        <p:sp>
          <p:nvSpPr>
            <p:cNvPr id="54" name="Freeform 22"/>
            <p:cNvSpPr>
              <a:spLocks/>
            </p:cNvSpPr>
            <p:nvPr/>
          </p:nvSpPr>
          <p:spPr bwMode="auto">
            <a:xfrm rot="10733280">
              <a:off x="2424" y="3123"/>
              <a:ext cx="841" cy="233"/>
            </a:xfrm>
            <a:custGeom>
              <a:avLst/>
              <a:gdLst>
                <a:gd name="T0" fmla="*/ 0 w 2103"/>
                <a:gd name="T1" fmla="*/ 1 h 274"/>
                <a:gd name="T2" fmla="*/ 0 w 2103"/>
                <a:gd name="T3" fmla="*/ 0 h 274"/>
                <a:gd name="T4" fmla="*/ 0 w 2103"/>
                <a:gd name="T5" fmla="*/ 1 h 274"/>
                <a:gd name="T6" fmla="*/ 0 w 2103"/>
                <a:gd name="T7" fmla="*/ 0 h 274"/>
                <a:gd name="T8" fmla="*/ 0 w 2103"/>
                <a:gd name="T9" fmla="*/ 1 h 274"/>
                <a:gd name="T10" fmla="*/ 0 w 2103"/>
                <a:gd name="T11" fmla="*/ 0 h 274"/>
                <a:gd name="T12" fmla="*/ 0 w 2103"/>
                <a:gd name="T13" fmla="*/ 1 h 274"/>
                <a:gd name="T14" fmla="*/ 0 w 2103"/>
                <a:gd name="T15" fmla="*/ 0 h 274"/>
                <a:gd name="T16" fmla="*/ 0 w 2103"/>
                <a:gd name="T17" fmla="*/ 1 h 274"/>
                <a:gd name="T18" fmla="*/ 0 w 2103"/>
                <a:gd name="T19" fmla="*/ 1 h 274"/>
                <a:gd name="T20" fmla="*/ 0 w 2103"/>
                <a:gd name="T21" fmla="*/ 1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
        <p:nvSpPr>
          <p:cNvPr id="55" name="矩形 54"/>
          <p:cNvSpPr>
            <a:spLocks noChangeArrowheads="1"/>
          </p:cNvSpPr>
          <p:nvPr/>
        </p:nvSpPr>
        <p:spPr bwMode="auto">
          <a:xfrm>
            <a:off x="1935608" y="4460488"/>
            <a:ext cx="420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FF00FF"/>
                </a:solidFill>
                <a:latin typeface="宋体" panose="02010600030101010101" pitchFamily="2" charset="-122"/>
              </a:rPr>
              <a:t>透射波</a:t>
            </a:r>
            <a:r>
              <a:rPr kumimoji="1" lang="zh-CN" altLang="en-US" dirty="0">
                <a:solidFill>
                  <a:srgbClr val="0000CC"/>
                </a:solidFill>
                <a:latin typeface="宋体" panose="02010600030101010101" pitchFamily="2" charset="-122"/>
              </a:rPr>
              <a:t>（只有向右传播的波）</a:t>
            </a:r>
          </a:p>
        </p:txBody>
      </p:sp>
      <p:graphicFrame>
        <p:nvGraphicFramePr>
          <p:cNvPr id="56" name="对象 55"/>
          <p:cNvGraphicFramePr>
            <a:graphicFrameLocks noChangeAspect="1"/>
          </p:cNvGraphicFramePr>
          <p:nvPr>
            <p:extLst>
              <p:ext uri="{D42A27DB-BD31-4B8C-83A1-F6EECF244321}">
                <p14:modId xmlns:p14="http://schemas.microsoft.com/office/powerpoint/2010/main" val="900469619"/>
              </p:ext>
            </p:extLst>
          </p:nvPr>
        </p:nvGraphicFramePr>
        <p:xfrm>
          <a:off x="2027948" y="3776241"/>
          <a:ext cx="3953641" cy="627562"/>
        </p:xfrm>
        <a:graphic>
          <a:graphicData uri="http://schemas.openxmlformats.org/presentationml/2006/ole">
            <mc:AlternateContent xmlns:mc="http://schemas.openxmlformats.org/markup-compatibility/2006">
              <mc:Choice xmlns:v="urn:schemas-microsoft-com:vml" Requires="v">
                <p:oleObj spid="_x0000_s334571" name="公式" r:id="rId17" imgW="1600200" imgH="253800" progId="Equation.3">
                  <p:embed/>
                </p:oleObj>
              </mc:Choice>
              <mc:Fallback>
                <p:oleObj name="公式" r:id="rId17" imgW="1600200" imgH="253800" progId="Equation.3">
                  <p:embed/>
                  <p:pic>
                    <p:nvPicPr>
                      <p:cNvPr id="0" name=""/>
                      <p:cNvPicPr/>
                      <p:nvPr/>
                    </p:nvPicPr>
                    <p:blipFill>
                      <a:blip r:embed="rId18"/>
                      <a:stretch>
                        <a:fillRect/>
                      </a:stretch>
                    </p:blipFill>
                    <p:spPr>
                      <a:xfrm>
                        <a:off x="2027948" y="3776241"/>
                        <a:ext cx="3953641" cy="627562"/>
                      </a:xfrm>
                      <a:prstGeom prst="rect">
                        <a:avLst/>
                      </a:prstGeom>
                    </p:spPr>
                  </p:pic>
                </p:oleObj>
              </mc:Fallback>
            </mc:AlternateContent>
          </a:graphicData>
        </a:graphic>
      </p:graphicFrame>
      <p:sp>
        <p:nvSpPr>
          <p:cNvPr id="79" name="Line 9"/>
          <p:cNvSpPr>
            <a:spLocks noChangeShapeType="1"/>
          </p:cNvSpPr>
          <p:nvPr/>
        </p:nvSpPr>
        <p:spPr bwMode="auto">
          <a:xfrm flipH="1">
            <a:off x="3440426" y="3755270"/>
            <a:ext cx="730249" cy="61260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9"/>
          <p:cNvSpPr>
            <a:spLocks noChangeShapeType="1"/>
          </p:cNvSpPr>
          <p:nvPr/>
        </p:nvSpPr>
        <p:spPr bwMode="auto">
          <a:xfrm>
            <a:off x="3391212" y="3882012"/>
            <a:ext cx="779463" cy="38627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7" name="对象 86"/>
          <p:cNvGraphicFramePr>
            <a:graphicFrameLocks noChangeAspect="1"/>
          </p:cNvGraphicFramePr>
          <p:nvPr>
            <p:extLst>
              <p:ext uri="{D42A27DB-BD31-4B8C-83A1-F6EECF244321}">
                <p14:modId xmlns:p14="http://schemas.microsoft.com/office/powerpoint/2010/main" val="2695544546"/>
              </p:ext>
            </p:extLst>
          </p:nvPr>
        </p:nvGraphicFramePr>
        <p:xfrm>
          <a:off x="5924660" y="3703613"/>
          <a:ext cx="1639350" cy="671241"/>
        </p:xfrm>
        <a:graphic>
          <a:graphicData uri="http://schemas.openxmlformats.org/presentationml/2006/ole">
            <mc:AlternateContent xmlns:mc="http://schemas.openxmlformats.org/markup-compatibility/2006">
              <mc:Choice xmlns:v="urn:schemas-microsoft-com:vml" Requires="v">
                <p:oleObj spid="_x0000_s334572" name="公式" r:id="rId19" imgW="558720" imgH="228600" progId="Equation.3">
                  <p:embed/>
                </p:oleObj>
              </mc:Choice>
              <mc:Fallback>
                <p:oleObj name="公式" r:id="rId19" imgW="558720" imgH="228600" progId="Equation.3">
                  <p:embed/>
                  <p:pic>
                    <p:nvPicPr>
                      <p:cNvPr id="0" name=""/>
                      <p:cNvPicPr/>
                      <p:nvPr/>
                    </p:nvPicPr>
                    <p:blipFill>
                      <a:blip r:embed="rId20"/>
                      <a:stretch>
                        <a:fillRect/>
                      </a:stretch>
                    </p:blipFill>
                    <p:spPr>
                      <a:xfrm>
                        <a:off x="5924660" y="3703613"/>
                        <a:ext cx="1639350" cy="671241"/>
                      </a:xfrm>
                      <a:prstGeom prst="rect">
                        <a:avLst/>
                      </a:prstGeom>
                    </p:spPr>
                  </p:pic>
                </p:oleObj>
              </mc:Fallback>
            </mc:AlternateContent>
          </a:graphicData>
        </a:graphic>
      </p:graphicFrame>
      <p:sp>
        <p:nvSpPr>
          <p:cNvPr id="88" name="Freeform 18"/>
          <p:cNvSpPr>
            <a:spLocks/>
          </p:cNvSpPr>
          <p:nvPr/>
        </p:nvSpPr>
        <p:spPr bwMode="auto">
          <a:xfrm>
            <a:off x="7436163" y="5428715"/>
            <a:ext cx="1420812" cy="369332"/>
          </a:xfrm>
          <a:custGeom>
            <a:avLst/>
            <a:gdLst>
              <a:gd name="T0" fmla="*/ 0 w 2103"/>
              <a:gd name="T1" fmla="*/ 2147483647 h 274"/>
              <a:gd name="T2" fmla="*/ 2147483647 w 2103"/>
              <a:gd name="T3" fmla="*/ 0 h 274"/>
              <a:gd name="T4" fmla="*/ 2147483647 w 2103"/>
              <a:gd name="T5" fmla="*/ 2147483647 h 274"/>
              <a:gd name="T6" fmla="*/ 2147483647 w 2103"/>
              <a:gd name="T7" fmla="*/ 0 h 274"/>
              <a:gd name="T8" fmla="*/ 2147483647 w 2103"/>
              <a:gd name="T9" fmla="*/ 2147483647 h 274"/>
              <a:gd name="T10" fmla="*/ 2147483647 w 2103"/>
              <a:gd name="T11" fmla="*/ 0 h 274"/>
              <a:gd name="T12" fmla="*/ 2147483647 w 2103"/>
              <a:gd name="T13" fmla="*/ 2147483647 h 274"/>
              <a:gd name="T14" fmla="*/ 2147483647 w 2103"/>
              <a:gd name="T15" fmla="*/ 0 h 274"/>
              <a:gd name="T16" fmla="*/ 2147483647 w 2103"/>
              <a:gd name="T17" fmla="*/ 2147483647 h 274"/>
              <a:gd name="T18" fmla="*/ 2147483647 w 2103"/>
              <a:gd name="T19" fmla="*/ 2147483647 h 274"/>
              <a:gd name="T20" fmla="*/ 2147483647 w 2103"/>
              <a:gd name="T21" fmla="*/ 2147483647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aphicFrame>
        <p:nvGraphicFramePr>
          <p:cNvPr id="89" name="Object 10"/>
          <p:cNvGraphicFramePr>
            <a:graphicFrameLocks noChangeAspect="1"/>
          </p:cNvGraphicFramePr>
          <p:nvPr>
            <p:extLst>
              <p:ext uri="{D42A27DB-BD31-4B8C-83A1-F6EECF244321}">
                <p14:modId xmlns:p14="http://schemas.microsoft.com/office/powerpoint/2010/main" val="949307582"/>
              </p:ext>
            </p:extLst>
          </p:nvPr>
        </p:nvGraphicFramePr>
        <p:xfrm>
          <a:off x="9079225" y="4928654"/>
          <a:ext cx="1214438" cy="658813"/>
        </p:xfrm>
        <a:graphic>
          <a:graphicData uri="http://schemas.openxmlformats.org/presentationml/2006/ole">
            <mc:AlternateContent xmlns:mc="http://schemas.openxmlformats.org/markup-compatibility/2006">
              <mc:Choice xmlns:v="urn:schemas-microsoft-com:vml" Requires="v">
                <p:oleObj spid="_x0000_s334573" name="Equation" r:id="rId21" imgW="444307" imgH="241195" progId="Equation.3">
                  <p:embed/>
                </p:oleObj>
              </mc:Choice>
              <mc:Fallback>
                <p:oleObj name="Equation" r:id="rId21" imgW="444307" imgH="24119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79225" y="4928654"/>
                        <a:ext cx="1214438"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 name="矩形 34"/>
          <p:cNvSpPr>
            <a:spLocks noChangeArrowheads="1"/>
          </p:cNvSpPr>
          <p:nvPr/>
        </p:nvSpPr>
        <p:spPr bwMode="auto">
          <a:xfrm>
            <a:off x="8864915" y="5785904"/>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latin typeface="宋体" panose="02010600030101010101" pitchFamily="2" charset="-122"/>
              </a:rPr>
              <a:t>透射波</a:t>
            </a:r>
            <a:endParaRPr lang="zh-CN" altLang="en-US" sz="2800" dirty="0">
              <a:solidFill>
                <a:srgbClr val="0000FF"/>
              </a:solidFill>
            </a:endParaRPr>
          </a:p>
        </p:txBody>
      </p:sp>
    </p:spTree>
    <p:extLst>
      <p:ext uri="{BB962C8B-B14F-4D97-AF65-F5344CB8AC3E}">
        <p14:creationId xmlns:p14="http://schemas.microsoft.com/office/powerpoint/2010/main" val="63557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barn(inVertical)">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down)">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additive="base">
                                        <p:cTn id="57" dur="500" fill="hold"/>
                                        <p:tgtEl>
                                          <p:spTgt spid="47"/>
                                        </p:tgtEl>
                                        <p:attrNameLst>
                                          <p:attrName>ppt_x</p:attrName>
                                        </p:attrNameLst>
                                      </p:cBhvr>
                                      <p:tavLst>
                                        <p:tav tm="0">
                                          <p:val>
                                            <p:strVal val="#ppt_x"/>
                                          </p:val>
                                        </p:tav>
                                        <p:tav tm="100000">
                                          <p:val>
                                            <p:strVal val="#ppt_x"/>
                                          </p:val>
                                        </p:tav>
                                      </p:tavLst>
                                    </p:anim>
                                    <p:anim calcmode="lin" valueType="num">
                                      <p:cBhvr additive="base">
                                        <p:cTn id="5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1000"/>
                                        <p:tgtEl>
                                          <p:spTgt spid="51"/>
                                        </p:tgtEl>
                                      </p:cBhvr>
                                    </p:animEffect>
                                    <p:anim calcmode="lin" valueType="num">
                                      <p:cBhvr>
                                        <p:cTn id="64" dur="1000" fill="hold"/>
                                        <p:tgtEl>
                                          <p:spTgt spid="51"/>
                                        </p:tgtEl>
                                        <p:attrNameLst>
                                          <p:attrName>ppt_x</p:attrName>
                                        </p:attrNameLst>
                                      </p:cBhvr>
                                      <p:tavLst>
                                        <p:tav tm="0">
                                          <p:val>
                                            <p:strVal val="#ppt_x"/>
                                          </p:val>
                                        </p:tav>
                                        <p:tav tm="100000">
                                          <p:val>
                                            <p:strVal val="#ppt_x"/>
                                          </p:val>
                                        </p:tav>
                                      </p:tavLst>
                                    </p:anim>
                                    <p:anim calcmode="lin" valueType="num">
                                      <p:cBhvr>
                                        <p:cTn id="6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 calcmode="lin" valueType="num">
                                      <p:cBhvr additive="base">
                                        <p:cTn id="70" dur="500" fill="hold"/>
                                        <p:tgtEl>
                                          <p:spTgt spid="56"/>
                                        </p:tgtEl>
                                        <p:attrNameLst>
                                          <p:attrName>ppt_x</p:attrName>
                                        </p:attrNameLst>
                                      </p:cBhvr>
                                      <p:tavLst>
                                        <p:tav tm="0">
                                          <p:val>
                                            <p:strVal val="#ppt_x"/>
                                          </p:val>
                                        </p:tav>
                                        <p:tav tm="100000">
                                          <p:val>
                                            <p:strVal val="#ppt_x"/>
                                          </p:val>
                                        </p:tav>
                                      </p:tavLst>
                                    </p:anim>
                                    <p:anim calcmode="lin" valueType="num">
                                      <p:cBhvr additive="base">
                                        <p:cTn id="7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1000"/>
                                        <p:tgtEl>
                                          <p:spTgt spid="55"/>
                                        </p:tgtEl>
                                      </p:cBhvr>
                                    </p:animEffect>
                                    <p:anim calcmode="lin" valueType="num">
                                      <p:cBhvr>
                                        <p:cTn id="77" dur="1000" fill="hold"/>
                                        <p:tgtEl>
                                          <p:spTgt spid="55"/>
                                        </p:tgtEl>
                                        <p:attrNameLst>
                                          <p:attrName>ppt_x</p:attrName>
                                        </p:attrNameLst>
                                      </p:cBhvr>
                                      <p:tavLst>
                                        <p:tav tm="0">
                                          <p:val>
                                            <p:strVal val="#ppt_x"/>
                                          </p:val>
                                        </p:tav>
                                        <p:tav tm="100000">
                                          <p:val>
                                            <p:strVal val="#ppt_x"/>
                                          </p:val>
                                        </p:tav>
                                      </p:tavLst>
                                    </p:anim>
                                    <p:anim calcmode="lin" valueType="num">
                                      <p:cBhvr>
                                        <p:cTn id="7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79"/>
                                        </p:tgtEl>
                                        <p:attrNameLst>
                                          <p:attrName>style.visibility</p:attrName>
                                        </p:attrNameLst>
                                      </p:cBhvr>
                                      <p:to>
                                        <p:strVal val="visible"/>
                                      </p:to>
                                    </p:set>
                                    <p:anim calcmode="lin" valueType="num">
                                      <p:cBhvr additive="base">
                                        <p:cTn id="83" dur="500" fill="hold"/>
                                        <p:tgtEl>
                                          <p:spTgt spid="79"/>
                                        </p:tgtEl>
                                        <p:attrNameLst>
                                          <p:attrName>ppt_x</p:attrName>
                                        </p:attrNameLst>
                                      </p:cBhvr>
                                      <p:tavLst>
                                        <p:tav tm="0">
                                          <p:val>
                                            <p:strVal val="#ppt_x"/>
                                          </p:val>
                                        </p:tav>
                                        <p:tav tm="100000">
                                          <p:val>
                                            <p:strVal val="#ppt_x"/>
                                          </p:val>
                                        </p:tav>
                                      </p:tavLst>
                                    </p:anim>
                                    <p:anim calcmode="lin" valueType="num">
                                      <p:cBhvr additive="base">
                                        <p:cTn id="84" dur="500" fill="hold"/>
                                        <p:tgtEl>
                                          <p:spTgt spid="7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 calcmode="lin" valueType="num">
                                      <p:cBhvr additive="base">
                                        <p:cTn id="87" dur="500" fill="hold"/>
                                        <p:tgtEl>
                                          <p:spTgt spid="86"/>
                                        </p:tgtEl>
                                        <p:attrNameLst>
                                          <p:attrName>ppt_x</p:attrName>
                                        </p:attrNameLst>
                                      </p:cBhvr>
                                      <p:tavLst>
                                        <p:tav tm="0">
                                          <p:val>
                                            <p:strVal val="#ppt_x"/>
                                          </p:val>
                                        </p:tav>
                                        <p:tav tm="100000">
                                          <p:val>
                                            <p:strVal val="#ppt_x"/>
                                          </p:val>
                                        </p:tav>
                                      </p:tavLst>
                                    </p:anim>
                                    <p:anim calcmode="lin" valueType="num">
                                      <p:cBhvr additive="base">
                                        <p:cTn id="8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fade">
                                      <p:cBhvr>
                                        <p:cTn id="93" dur="1000"/>
                                        <p:tgtEl>
                                          <p:spTgt spid="87"/>
                                        </p:tgtEl>
                                      </p:cBhvr>
                                    </p:animEffect>
                                    <p:anim calcmode="lin" valueType="num">
                                      <p:cBhvr>
                                        <p:cTn id="94" dur="1000" fill="hold"/>
                                        <p:tgtEl>
                                          <p:spTgt spid="87"/>
                                        </p:tgtEl>
                                        <p:attrNameLst>
                                          <p:attrName>ppt_x</p:attrName>
                                        </p:attrNameLst>
                                      </p:cBhvr>
                                      <p:tavLst>
                                        <p:tav tm="0">
                                          <p:val>
                                            <p:strVal val="#ppt_x"/>
                                          </p:val>
                                        </p:tav>
                                        <p:tav tm="100000">
                                          <p:val>
                                            <p:strVal val="#ppt_x"/>
                                          </p:val>
                                        </p:tav>
                                      </p:tavLst>
                                    </p:anim>
                                    <p:anim calcmode="lin" valueType="num">
                                      <p:cBhvr>
                                        <p:cTn id="95"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88"/>
                                        </p:tgtEl>
                                        <p:attrNameLst>
                                          <p:attrName>style.visibility</p:attrName>
                                        </p:attrNameLst>
                                      </p:cBhvr>
                                      <p:to>
                                        <p:strVal val="visible"/>
                                      </p:to>
                                    </p:set>
                                    <p:anim calcmode="lin" valueType="num">
                                      <p:cBhvr additive="base">
                                        <p:cTn id="100" dur="500" fill="hold"/>
                                        <p:tgtEl>
                                          <p:spTgt spid="88"/>
                                        </p:tgtEl>
                                        <p:attrNameLst>
                                          <p:attrName>ppt_x</p:attrName>
                                        </p:attrNameLst>
                                      </p:cBhvr>
                                      <p:tavLst>
                                        <p:tav tm="0">
                                          <p:val>
                                            <p:strVal val="#ppt_x"/>
                                          </p:val>
                                        </p:tav>
                                        <p:tav tm="100000">
                                          <p:val>
                                            <p:strVal val="#ppt_x"/>
                                          </p:val>
                                        </p:tav>
                                      </p:tavLst>
                                    </p:anim>
                                    <p:anim calcmode="lin" valueType="num">
                                      <p:cBhvr additive="base">
                                        <p:cTn id="101"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fade">
                                      <p:cBhvr>
                                        <p:cTn id="106" dur="1000"/>
                                        <p:tgtEl>
                                          <p:spTgt spid="89"/>
                                        </p:tgtEl>
                                      </p:cBhvr>
                                    </p:animEffect>
                                    <p:anim calcmode="lin" valueType="num">
                                      <p:cBhvr>
                                        <p:cTn id="107" dur="1000" fill="hold"/>
                                        <p:tgtEl>
                                          <p:spTgt spid="89"/>
                                        </p:tgtEl>
                                        <p:attrNameLst>
                                          <p:attrName>ppt_x</p:attrName>
                                        </p:attrNameLst>
                                      </p:cBhvr>
                                      <p:tavLst>
                                        <p:tav tm="0">
                                          <p:val>
                                            <p:strVal val="#ppt_x"/>
                                          </p:val>
                                        </p:tav>
                                        <p:tav tm="100000">
                                          <p:val>
                                            <p:strVal val="#ppt_x"/>
                                          </p:val>
                                        </p:tav>
                                      </p:tavLst>
                                    </p:anim>
                                    <p:anim calcmode="lin" valueType="num">
                                      <p:cBhvr>
                                        <p:cTn id="108"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90"/>
                                        </p:tgtEl>
                                        <p:attrNameLst>
                                          <p:attrName>style.visibility</p:attrName>
                                        </p:attrNameLst>
                                      </p:cBhvr>
                                      <p:to>
                                        <p:strVal val="visible"/>
                                      </p:to>
                                    </p:set>
                                    <p:anim calcmode="lin" valueType="num">
                                      <p:cBhvr>
                                        <p:cTn id="113" dur="500" fill="hold"/>
                                        <p:tgtEl>
                                          <p:spTgt spid="90"/>
                                        </p:tgtEl>
                                        <p:attrNameLst>
                                          <p:attrName>ppt_w</p:attrName>
                                        </p:attrNameLst>
                                      </p:cBhvr>
                                      <p:tavLst>
                                        <p:tav tm="0">
                                          <p:val>
                                            <p:fltVal val="0"/>
                                          </p:val>
                                        </p:tav>
                                        <p:tav tm="100000">
                                          <p:val>
                                            <p:strVal val="#ppt_w"/>
                                          </p:val>
                                        </p:tav>
                                      </p:tavLst>
                                    </p:anim>
                                    <p:anim calcmode="lin" valueType="num">
                                      <p:cBhvr>
                                        <p:cTn id="114" dur="500" fill="hold"/>
                                        <p:tgtEl>
                                          <p:spTgt spid="90"/>
                                        </p:tgtEl>
                                        <p:attrNameLst>
                                          <p:attrName>ppt_h</p:attrName>
                                        </p:attrNameLst>
                                      </p:cBhvr>
                                      <p:tavLst>
                                        <p:tav tm="0">
                                          <p:val>
                                            <p:fltVal val="0"/>
                                          </p:val>
                                        </p:tav>
                                        <p:tav tm="100000">
                                          <p:val>
                                            <p:strVal val="#ppt_h"/>
                                          </p:val>
                                        </p:tav>
                                      </p:tavLst>
                                    </p:anim>
                                    <p:animEffect transition="in" filter="fade">
                                      <p:cBhvr>
                                        <p:cTn id="1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animBg="1" autoUpdateAnimBg="0"/>
      <p:bldP spid="36" grpId="0" animBg="1" autoUpdateAnimBg="0"/>
      <p:bldP spid="55" grpId="0"/>
      <p:bldP spid="79" grpId="0" animBg="1"/>
      <p:bldP spid="86" grpId="0" animBg="1"/>
      <p:bldP spid="88" grpId="0" animBg="1"/>
      <p:bldP spid="9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336349" y="596716"/>
            <a:ext cx="6157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FF0000"/>
                </a:solidFill>
              </a:rPr>
              <a:t>23.1.1 </a:t>
            </a:r>
            <a:r>
              <a:rPr kumimoji="1" lang="zh-CN" altLang="en-US" sz="2800" dirty="0">
                <a:solidFill>
                  <a:srgbClr val="FF0000"/>
                </a:solidFill>
              </a:rPr>
              <a:t>一维无限深势阱</a:t>
            </a:r>
          </a:p>
        </p:txBody>
      </p:sp>
      <p:sp>
        <p:nvSpPr>
          <p:cNvPr id="3" name="Text Box 3"/>
          <p:cNvSpPr txBox="1">
            <a:spLocks noChangeArrowheads="1"/>
          </p:cNvSpPr>
          <p:nvPr/>
        </p:nvSpPr>
        <p:spPr bwMode="auto">
          <a:xfrm>
            <a:off x="1743711" y="1160187"/>
            <a:ext cx="503557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latin typeface="宋体" panose="02010600030101010101" pitchFamily="2" charset="-122"/>
              </a:rPr>
              <a:t>金属中的电子由于金属表面势能（势垒）的束缚被限制在一个有限的</a:t>
            </a:r>
            <a:r>
              <a:rPr kumimoji="1" lang="zh-CN" altLang="en-GB" sz="2800" dirty="0">
                <a:solidFill>
                  <a:srgbClr val="008000"/>
                </a:solidFill>
                <a:latin typeface="宋体" panose="02010600030101010101" pitchFamily="2" charset="-122"/>
              </a:rPr>
              <a:t>空间</a:t>
            </a:r>
            <a:r>
              <a:rPr kumimoji="1" lang="zh-CN" altLang="en-US" sz="2800" dirty="0">
                <a:solidFill>
                  <a:srgbClr val="008000"/>
                </a:solidFill>
                <a:latin typeface="宋体" panose="02010600030101010101" pitchFamily="2" charset="-122"/>
              </a:rPr>
              <a:t>范围内运动。</a:t>
            </a:r>
          </a:p>
        </p:txBody>
      </p:sp>
      <p:sp>
        <p:nvSpPr>
          <p:cNvPr id="4" name="Text Box 4"/>
          <p:cNvSpPr txBox="1">
            <a:spLocks noChangeArrowheads="1"/>
          </p:cNvSpPr>
          <p:nvPr/>
        </p:nvSpPr>
        <p:spPr bwMode="auto">
          <a:xfrm>
            <a:off x="2214563" y="5991382"/>
            <a:ext cx="4530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663575" indent="-663575"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latin typeface="宋体" panose="02010600030101010101" pitchFamily="2" charset="-122"/>
              </a:rPr>
              <a:t>称为</a:t>
            </a:r>
            <a:r>
              <a:rPr kumimoji="1" lang="zh-CN" altLang="en-US" sz="2800" dirty="0">
                <a:solidFill>
                  <a:srgbClr val="FF00FF"/>
                </a:solidFill>
                <a:latin typeface="宋体" panose="02010600030101010101" pitchFamily="2" charset="-122"/>
              </a:rPr>
              <a:t>一维无限深方势阱</a:t>
            </a:r>
            <a:r>
              <a:rPr kumimoji="1" lang="zh-CN" altLang="en-US" sz="2800" dirty="0">
                <a:solidFill>
                  <a:srgbClr val="0000CC"/>
                </a:solidFill>
                <a:latin typeface="宋体" panose="02010600030101010101" pitchFamily="2" charset="-122"/>
              </a:rPr>
              <a:t>。</a:t>
            </a:r>
          </a:p>
        </p:txBody>
      </p:sp>
      <p:grpSp>
        <p:nvGrpSpPr>
          <p:cNvPr id="5" name="Group 5"/>
          <p:cNvGrpSpPr>
            <a:grpSpLocks/>
          </p:cNvGrpSpPr>
          <p:nvPr/>
        </p:nvGrpSpPr>
        <p:grpSpPr bwMode="auto">
          <a:xfrm>
            <a:off x="6840538" y="1057568"/>
            <a:ext cx="3498851" cy="984466"/>
            <a:chOff x="3676" y="1542"/>
            <a:chExt cx="1828" cy="566"/>
          </a:xfrm>
        </p:grpSpPr>
        <p:grpSp>
          <p:nvGrpSpPr>
            <p:cNvPr id="6" name="Group 6"/>
            <p:cNvGrpSpPr>
              <a:grpSpLocks/>
            </p:cNvGrpSpPr>
            <p:nvPr/>
          </p:nvGrpSpPr>
          <p:grpSpPr bwMode="auto">
            <a:xfrm>
              <a:off x="3676" y="1672"/>
              <a:ext cx="1828" cy="267"/>
              <a:chOff x="3712" y="1743"/>
              <a:chExt cx="1664" cy="283"/>
            </a:xfrm>
          </p:grpSpPr>
          <p:sp>
            <p:nvSpPr>
              <p:cNvPr id="28" name="Rectangle 7" descr="对角砖形"/>
              <p:cNvSpPr>
                <a:spLocks noChangeArrowheads="1"/>
              </p:cNvSpPr>
              <p:nvPr/>
            </p:nvSpPr>
            <p:spPr bwMode="auto">
              <a:xfrm>
                <a:off x="3712" y="1743"/>
                <a:ext cx="1664" cy="282"/>
              </a:xfrm>
              <a:prstGeom prst="rect">
                <a:avLst/>
              </a:prstGeom>
              <a:pattFill prst="diagBrick">
                <a:fgClr>
                  <a:srgbClr val="0000FF"/>
                </a:fgClr>
                <a:bgClr>
                  <a:schemeClr val="bg1"/>
                </a:bgClr>
              </a:pattFill>
              <a:ln w="12700">
                <a:solidFill>
                  <a:srgbClr val="0000FF"/>
                </a:solidFill>
                <a:miter lim="800000"/>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useBgFill="1">
            <p:nvSpPr>
              <p:cNvPr id="29" name="Rectangle 8"/>
              <p:cNvSpPr>
                <a:spLocks noChangeArrowheads="1"/>
              </p:cNvSpPr>
              <p:nvPr/>
            </p:nvSpPr>
            <p:spPr bwMode="auto">
              <a:xfrm>
                <a:off x="3912" y="1744"/>
                <a:ext cx="1280" cy="282"/>
              </a:xfrm>
              <a:prstGeom prst="rect">
                <a:avLst/>
              </a:prstGeom>
              <a:ln w="12700">
                <a:solidFill>
                  <a:srgbClr val="0000FF"/>
                </a:solidFill>
                <a:miter lim="800000"/>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 name="Group 9"/>
            <p:cNvGrpSpPr>
              <a:grpSpLocks/>
            </p:cNvGrpSpPr>
            <p:nvPr/>
          </p:nvGrpSpPr>
          <p:grpSpPr bwMode="auto">
            <a:xfrm>
              <a:off x="3982" y="1617"/>
              <a:ext cx="215" cy="218"/>
              <a:chOff x="4531" y="3756"/>
              <a:chExt cx="215" cy="218"/>
            </a:xfrm>
          </p:grpSpPr>
          <p:sp>
            <p:nvSpPr>
              <p:cNvPr id="26" name="Oval 10"/>
              <p:cNvSpPr>
                <a:spLocks noChangeArrowheads="1"/>
              </p:cNvSpPr>
              <p:nvPr/>
            </p:nvSpPr>
            <p:spPr bwMode="auto">
              <a:xfrm>
                <a:off x="4547" y="3756"/>
                <a:ext cx="199" cy="191"/>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1400" baseline="30000">
                  <a:solidFill>
                    <a:srgbClr val="FFFF00"/>
                  </a:solidFill>
                </a:endParaRPr>
              </a:p>
            </p:txBody>
          </p:sp>
          <p:sp>
            <p:nvSpPr>
              <p:cNvPr id="27" name="Text Box 11"/>
              <p:cNvSpPr txBox="1">
                <a:spLocks noChangeArrowheads="1"/>
              </p:cNvSpPr>
              <p:nvPr/>
            </p:nvSpPr>
            <p:spPr bwMode="auto">
              <a:xfrm>
                <a:off x="4531" y="3779"/>
                <a:ext cx="18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baseline="30000">
                    <a:solidFill>
                      <a:srgbClr val="FFFF00"/>
                    </a:solidFill>
                  </a:rPr>
                  <a:t>-</a:t>
                </a:r>
                <a:r>
                  <a:rPr kumimoji="1" lang="en-GB" altLang="zh-CN" baseline="30000">
                    <a:solidFill>
                      <a:srgbClr val="FFFF00"/>
                    </a:solidFill>
                  </a:rPr>
                  <a:t>e</a:t>
                </a:r>
                <a:endParaRPr kumimoji="1" lang="en-US" altLang="zh-CN" baseline="30000">
                  <a:solidFill>
                    <a:srgbClr val="FFFF00"/>
                  </a:solidFill>
                </a:endParaRPr>
              </a:p>
            </p:txBody>
          </p:sp>
        </p:grpSp>
        <p:grpSp>
          <p:nvGrpSpPr>
            <p:cNvPr id="8" name="Group 12"/>
            <p:cNvGrpSpPr>
              <a:grpSpLocks/>
            </p:cNvGrpSpPr>
            <p:nvPr/>
          </p:nvGrpSpPr>
          <p:grpSpPr bwMode="auto">
            <a:xfrm>
              <a:off x="4294" y="1542"/>
              <a:ext cx="214" cy="218"/>
              <a:chOff x="4531" y="3755"/>
              <a:chExt cx="214" cy="218"/>
            </a:xfrm>
          </p:grpSpPr>
          <p:sp>
            <p:nvSpPr>
              <p:cNvPr id="24" name="Oval 13"/>
              <p:cNvSpPr>
                <a:spLocks noChangeArrowheads="1"/>
              </p:cNvSpPr>
              <p:nvPr/>
            </p:nvSpPr>
            <p:spPr bwMode="auto">
              <a:xfrm>
                <a:off x="4547" y="3755"/>
                <a:ext cx="198" cy="191"/>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1400" baseline="30000">
                  <a:solidFill>
                    <a:srgbClr val="FFFF00"/>
                  </a:solidFill>
                </a:endParaRPr>
              </a:p>
            </p:txBody>
          </p:sp>
          <p:sp>
            <p:nvSpPr>
              <p:cNvPr id="25" name="Text Box 14"/>
              <p:cNvSpPr txBox="1">
                <a:spLocks noChangeArrowheads="1"/>
              </p:cNvSpPr>
              <p:nvPr/>
            </p:nvSpPr>
            <p:spPr bwMode="auto">
              <a:xfrm>
                <a:off x="4531" y="3778"/>
                <a:ext cx="18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baseline="30000">
                    <a:solidFill>
                      <a:srgbClr val="FFFF00"/>
                    </a:solidFill>
                  </a:rPr>
                  <a:t>-</a:t>
                </a:r>
                <a:r>
                  <a:rPr kumimoji="1" lang="en-GB" altLang="zh-CN" baseline="30000">
                    <a:solidFill>
                      <a:srgbClr val="FFFF00"/>
                    </a:solidFill>
                  </a:rPr>
                  <a:t>e</a:t>
                </a:r>
                <a:endParaRPr kumimoji="1" lang="en-US" altLang="zh-CN" baseline="30000">
                  <a:solidFill>
                    <a:srgbClr val="FFFF00"/>
                  </a:solidFill>
                </a:endParaRPr>
              </a:p>
            </p:txBody>
          </p:sp>
        </p:grpSp>
        <p:grpSp>
          <p:nvGrpSpPr>
            <p:cNvPr id="9" name="Group 15"/>
            <p:cNvGrpSpPr>
              <a:grpSpLocks/>
            </p:cNvGrpSpPr>
            <p:nvPr/>
          </p:nvGrpSpPr>
          <p:grpSpPr bwMode="auto">
            <a:xfrm>
              <a:off x="4659" y="1670"/>
              <a:ext cx="214" cy="218"/>
              <a:chOff x="4531" y="3755"/>
              <a:chExt cx="214" cy="218"/>
            </a:xfrm>
          </p:grpSpPr>
          <p:sp>
            <p:nvSpPr>
              <p:cNvPr id="22" name="Oval 16"/>
              <p:cNvSpPr>
                <a:spLocks noChangeArrowheads="1"/>
              </p:cNvSpPr>
              <p:nvPr/>
            </p:nvSpPr>
            <p:spPr bwMode="auto">
              <a:xfrm>
                <a:off x="4547" y="3755"/>
                <a:ext cx="198" cy="191"/>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1400" baseline="30000">
                  <a:solidFill>
                    <a:srgbClr val="FFFF00"/>
                  </a:solidFill>
                </a:endParaRPr>
              </a:p>
            </p:txBody>
          </p:sp>
          <p:sp>
            <p:nvSpPr>
              <p:cNvPr id="23" name="Text Box 17"/>
              <p:cNvSpPr txBox="1">
                <a:spLocks noChangeArrowheads="1"/>
              </p:cNvSpPr>
              <p:nvPr/>
            </p:nvSpPr>
            <p:spPr bwMode="auto">
              <a:xfrm>
                <a:off x="4531" y="3778"/>
                <a:ext cx="18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baseline="30000">
                    <a:solidFill>
                      <a:srgbClr val="FFFF00"/>
                    </a:solidFill>
                  </a:rPr>
                  <a:t>-</a:t>
                </a:r>
                <a:r>
                  <a:rPr kumimoji="1" lang="en-GB" altLang="zh-CN" baseline="30000">
                    <a:solidFill>
                      <a:srgbClr val="FFFF00"/>
                    </a:solidFill>
                  </a:rPr>
                  <a:t>e</a:t>
                </a:r>
                <a:endParaRPr kumimoji="1" lang="en-US" altLang="zh-CN" baseline="30000">
                  <a:solidFill>
                    <a:srgbClr val="FFFF00"/>
                  </a:solidFill>
                </a:endParaRPr>
              </a:p>
            </p:txBody>
          </p:sp>
        </p:grpSp>
        <p:grpSp>
          <p:nvGrpSpPr>
            <p:cNvPr id="10" name="Group 18"/>
            <p:cNvGrpSpPr>
              <a:grpSpLocks/>
            </p:cNvGrpSpPr>
            <p:nvPr/>
          </p:nvGrpSpPr>
          <p:grpSpPr bwMode="auto">
            <a:xfrm>
              <a:off x="4512" y="1855"/>
              <a:ext cx="213" cy="217"/>
              <a:chOff x="4532" y="3756"/>
              <a:chExt cx="213" cy="217"/>
            </a:xfrm>
          </p:grpSpPr>
          <p:sp>
            <p:nvSpPr>
              <p:cNvPr id="20" name="Oval 19"/>
              <p:cNvSpPr>
                <a:spLocks noChangeArrowheads="1"/>
              </p:cNvSpPr>
              <p:nvPr/>
            </p:nvSpPr>
            <p:spPr bwMode="auto">
              <a:xfrm>
                <a:off x="4546" y="3756"/>
                <a:ext cx="199" cy="191"/>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1400" baseline="30000">
                  <a:solidFill>
                    <a:srgbClr val="FFFF00"/>
                  </a:solidFill>
                </a:endParaRPr>
              </a:p>
            </p:txBody>
          </p:sp>
          <p:sp>
            <p:nvSpPr>
              <p:cNvPr id="21" name="Text Box 20"/>
              <p:cNvSpPr txBox="1">
                <a:spLocks noChangeArrowheads="1"/>
              </p:cNvSpPr>
              <p:nvPr/>
            </p:nvSpPr>
            <p:spPr bwMode="auto">
              <a:xfrm>
                <a:off x="4532" y="3778"/>
                <a:ext cx="18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baseline="30000">
                    <a:solidFill>
                      <a:srgbClr val="FFFF00"/>
                    </a:solidFill>
                  </a:rPr>
                  <a:t>-</a:t>
                </a:r>
                <a:r>
                  <a:rPr kumimoji="1" lang="en-GB" altLang="zh-CN" baseline="30000">
                    <a:solidFill>
                      <a:srgbClr val="FFFF00"/>
                    </a:solidFill>
                  </a:rPr>
                  <a:t>e</a:t>
                </a:r>
                <a:endParaRPr kumimoji="1" lang="en-US" altLang="zh-CN" baseline="30000">
                  <a:solidFill>
                    <a:srgbClr val="FFFF00"/>
                  </a:solidFill>
                </a:endParaRPr>
              </a:p>
            </p:txBody>
          </p:sp>
        </p:grpSp>
        <p:grpSp>
          <p:nvGrpSpPr>
            <p:cNvPr id="11" name="Group 21"/>
            <p:cNvGrpSpPr>
              <a:grpSpLocks/>
            </p:cNvGrpSpPr>
            <p:nvPr/>
          </p:nvGrpSpPr>
          <p:grpSpPr bwMode="auto">
            <a:xfrm>
              <a:off x="4970" y="1580"/>
              <a:ext cx="215" cy="217"/>
              <a:chOff x="4531" y="3756"/>
              <a:chExt cx="215" cy="217"/>
            </a:xfrm>
          </p:grpSpPr>
          <p:sp>
            <p:nvSpPr>
              <p:cNvPr id="18" name="Oval 22"/>
              <p:cNvSpPr>
                <a:spLocks noChangeArrowheads="1"/>
              </p:cNvSpPr>
              <p:nvPr/>
            </p:nvSpPr>
            <p:spPr bwMode="auto">
              <a:xfrm>
                <a:off x="4547" y="3756"/>
                <a:ext cx="199" cy="191"/>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1400" baseline="30000">
                  <a:solidFill>
                    <a:srgbClr val="FFFF00"/>
                  </a:solidFill>
                </a:endParaRPr>
              </a:p>
            </p:txBody>
          </p:sp>
          <p:sp>
            <p:nvSpPr>
              <p:cNvPr id="19" name="Text Box 23"/>
              <p:cNvSpPr txBox="1">
                <a:spLocks noChangeArrowheads="1"/>
              </p:cNvSpPr>
              <p:nvPr/>
            </p:nvSpPr>
            <p:spPr bwMode="auto">
              <a:xfrm>
                <a:off x="4531" y="3778"/>
                <a:ext cx="18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baseline="30000">
                    <a:solidFill>
                      <a:srgbClr val="FFFF00"/>
                    </a:solidFill>
                  </a:rPr>
                  <a:t>-</a:t>
                </a:r>
                <a:r>
                  <a:rPr kumimoji="1" lang="en-GB" altLang="zh-CN" baseline="30000">
                    <a:solidFill>
                      <a:srgbClr val="FFFF00"/>
                    </a:solidFill>
                  </a:rPr>
                  <a:t>e</a:t>
                </a:r>
                <a:endParaRPr kumimoji="1" lang="en-US" altLang="zh-CN" baseline="30000">
                  <a:solidFill>
                    <a:srgbClr val="FFFF00"/>
                  </a:solidFill>
                </a:endParaRPr>
              </a:p>
            </p:txBody>
          </p:sp>
        </p:grpSp>
        <p:grpSp>
          <p:nvGrpSpPr>
            <p:cNvPr id="12" name="Group 24"/>
            <p:cNvGrpSpPr>
              <a:grpSpLocks/>
            </p:cNvGrpSpPr>
            <p:nvPr/>
          </p:nvGrpSpPr>
          <p:grpSpPr bwMode="auto">
            <a:xfrm>
              <a:off x="4971" y="1891"/>
              <a:ext cx="215" cy="217"/>
              <a:chOff x="4531" y="3756"/>
              <a:chExt cx="215" cy="217"/>
            </a:xfrm>
          </p:grpSpPr>
          <p:sp>
            <p:nvSpPr>
              <p:cNvPr id="16" name="Oval 25"/>
              <p:cNvSpPr>
                <a:spLocks noChangeArrowheads="1"/>
              </p:cNvSpPr>
              <p:nvPr/>
            </p:nvSpPr>
            <p:spPr bwMode="auto">
              <a:xfrm>
                <a:off x="4547" y="3756"/>
                <a:ext cx="199" cy="191"/>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1400" baseline="30000">
                  <a:solidFill>
                    <a:srgbClr val="FFFF00"/>
                  </a:solidFill>
                </a:endParaRPr>
              </a:p>
            </p:txBody>
          </p:sp>
          <p:sp>
            <p:nvSpPr>
              <p:cNvPr id="17" name="Text Box 26"/>
              <p:cNvSpPr txBox="1">
                <a:spLocks noChangeArrowheads="1"/>
              </p:cNvSpPr>
              <p:nvPr/>
            </p:nvSpPr>
            <p:spPr bwMode="auto">
              <a:xfrm>
                <a:off x="4531" y="3778"/>
                <a:ext cx="18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baseline="30000">
                    <a:solidFill>
                      <a:srgbClr val="FFFF00"/>
                    </a:solidFill>
                  </a:rPr>
                  <a:t>-</a:t>
                </a:r>
                <a:r>
                  <a:rPr kumimoji="1" lang="en-GB" altLang="zh-CN" baseline="30000">
                    <a:solidFill>
                      <a:srgbClr val="FFFF00"/>
                    </a:solidFill>
                  </a:rPr>
                  <a:t>e</a:t>
                </a:r>
                <a:endParaRPr kumimoji="1" lang="en-US" altLang="zh-CN" baseline="30000">
                  <a:solidFill>
                    <a:srgbClr val="FFFF00"/>
                  </a:solidFill>
                </a:endParaRPr>
              </a:p>
            </p:txBody>
          </p:sp>
        </p:grpSp>
        <p:grpSp>
          <p:nvGrpSpPr>
            <p:cNvPr id="13" name="Group 27"/>
            <p:cNvGrpSpPr>
              <a:grpSpLocks/>
            </p:cNvGrpSpPr>
            <p:nvPr/>
          </p:nvGrpSpPr>
          <p:grpSpPr bwMode="auto">
            <a:xfrm>
              <a:off x="4146" y="1872"/>
              <a:ext cx="216" cy="217"/>
              <a:chOff x="4530" y="3756"/>
              <a:chExt cx="216" cy="217"/>
            </a:xfrm>
          </p:grpSpPr>
          <p:sp>
            <p:nvSpPr>
              <p:cNvPr id="14" name="Oval 28"/>
              <p:cNvSpPr>
                <a:spLocks noChangeArrowheads="1"/>
              </p:cNvSpPr>
              <p:nvPr/>
            </p:nvSpPr>
            <p:spPr bwMode="auto">
              <a:xfrm>
                <a:off x="4547" y="3756"/>
                <a:ext cx="199" cy="191"/>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1400" baseline="30000">
                  <a:solidFill>
                    <a:srgbClr val="FFFF00"/>
                  </a:solidFill>
                </a:endParaRPr>
              </a:p>
            </p:txBody>
          </p:sp>
          <p:sp>
            <p:nvSpPr>
              <p:cNvPr id="15" name="Text Box 29"/>
              <p:cNvSpPr txBox="1">
                <a:spLocks noChangeArrowheads="1"/>
              </p:cNvSpPr>
              <p:nvPr/>
            </p:nvSpPr>
            <p:spPr bwMode="auto">
              <a:xfrm>
                <a:off x="4530" y="3778"/>
                <a:ext cx="18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baseline="30000">
                    <a:solidFill>
                      <a:srgbClr val="FFFF00"/>
                    </a:solidFill>
                  </a:rPr>
                  <a:t>-</a:t>
                </a:r>
                <a:r>
                  <a:rPr kumimoji="1" lang="en-GB" altLang="zh-CN" baseline="30000">
                    <a:solidFill>
                      <a:srgbClr val="FFFF00"/>
                    </a:solidFill>
                  </a:rPr>
                  <a:t>e</a:t>
                </a:r>
                <a:endParaRPr kumimoji="1" lang="en-US" altLang="zh-CN" baseline="30000">
                  <a:solidFill>
                    <a:srgbClr val="FFFF00"/>
                  </a:solidFill>
                </a:endParaRPr>
              </a:p>
            </p:txBody>
          </p:sp>
        </p:grpSp>
      </p:grpSp>
      <p:sp>
        <p:nvSpPr>
          <p:cNvPr id="30" name="Text Box 30"/>
          <p:cNvSpPr txBox="1">
            <a:spLocks noChangeArrowheads="1"/>
          </p:cNvSpPr>
          <p:nvPr/>
        </p:nvSpPr>
        <p:spPr bwMode="auto">
          <a:xfrm>
            <a:off x="1743711" y="2444909"/>
            <a:ext cx="507460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00FF"/>
                </a:solidFill>
                <a:latin typeface="宋体" panose="02010600030101010101" pitchFamily="2" charset="-122"/>
              </a:rPr>
              <a:t>如果金属表面势垒很高，可以将金属表面看为一刚性盒子。如果只考虑一维运动，就是一维刚性盒子</a:t>
            </a:r>
            <a:r>
              <a:rPr kumimoji="1" lang="zh-CN" altLang="en-GB" sz="2800" dirty="0">
                <a:solidFill>
                  <a:srgbClr val="0000FF"/>
                </a:solidFill>
                <a:latin typeface="宋体" panose="02010600030101010101" pitchFamily="2" charset="-122"/>
              </a:rPr>
              <a:t>。势能函数为：</a:t>
            </a:r>
            <a:endParaRPr kumimoji="1" lang="zh-CN" altLang="en-US" sz="2800" dirty="0">
              <a:solidFill>
                <a:srgbClr val="0000FF"/>
              </a:solidFill>
              <a:latin typeface="宋体" panose="02010600030101010101" pitchFamily="2" charset="-122"/>
            </a:endParaRPr>
          </a:p>
        </p:txBody>
      </p:sp>
      <p:grpSp>
        <p:nvGrpSpPr>
          <p:cNvPr id="31" name="Group 31"/>
          <p:cNvGrpSpPr>
            <a:grpSpLocks/>
          </p:cNvGrpSpPr>
          <p:nvPr/>
        </p:nvGrpSpPr>
        <p:grpSpPr bwMode="auto">
          <a:xfrm>
            <a:off x="6923089" y="2529046"/>
            <a:ext cx="3565525" cy="3419475"/>
            <a:chOff x="3514" y="1658"/>
            <a:chExt cx="2246" cy="2154"/>
          </a:xfrm>
        </p:grpSpPr>
        <p:sp>
          <p:nvSpPr>
            <p:cNvPr id="32" name="Line 32"/>
            <p:cNvSpPr>
              <a:spLocks noChangeShapeType="1"/>
            </p:cNvSpPr>
            <p:nvPr/>
          </p:nvSpPr>
          <p:spPr bwMode="auto">
            <a:xfrm>
              <a:off x="3666" y="3149"/>
              <a:ext cx="194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33"/>
            <p:cNvSpPr>
              <a:spLocks noChangeShapeType="1"/>
            </p:cNvSpPr>
            <p:nvPr/>
          </p:nvSpPr>
          <p:spPr bwMode="auto">
            <a:xfrm flipH="1" flipV="1">
              <a:off x="3920" y="1731"/>
              <a:ext cx="0" cy="1389"/>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Text Box 34"/>
            <p:cNvSpPr txBox="1">
              <a:spLocks noChangeArrowheads="1"/>
            </p:cNvSpPr>
            <p:nvPr/>
          </p:nvSpPr>
          <p:spPr bwMode="auto">
            <a:xfrm>
              <a:off x="4094" y="2633"/>
              <a:ext cx="85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GB" altLang="zh-CN" sz="2800" i="1">
                  <a:latin typeface="宋体" panose="02010600030101010101" pitchFamily="2" charset="-122"/>
                </a:rPr>
                <a:t>U</a:t>
              </a:r>
              <a:r>
                <a:rPr kumimoji="1" lang="en-US" altLang="zh-CN" sz="2800">
                  <a:latin typeface="宋体" panose="02010600030101010101" pitchFamily="2" charset="-122"/>
                </a:rPr>
                <a:t>= 0</a:t>
              </a:r>
            </a:p>
          </p:txBody>
        </p:sp>
        <p:sp>
          <p:nvSpPr>
            <p:cNvPr id="35" name="Text Box 35"/>
            <p:cNvSpPr txBox="1">
              <a:spLocks noChangeArrowheads="1"/>
            </p:cNvSpPr>
            <p:nvPr/>
          </p:nvSpPr>
          <p:spPr bwMode="auto">
            <a:xfrm>
              <a:off x="3514" y="2602"/>
              <a:ext cx="44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a:t>
              </a:r>
              <a:endParaRPr kumimoji="1" lang="en-US" altLang="zh-CN" sz="2800"/>
            </a:p>
          </p:txBody>
        </p:sp>
        <p:sp>
          <p:nvSpPr>
            <p:cNvPr id="36" name="Text Box 36"/>
            <p:cNvSpPr txBox="1">
              <a:spLocks noChangeArrowheads="1"/>
            </p:cNvSpPr>
            <p:nvPr/>
          </p:nvSpPr>
          <p:spPr bwMode="auto">
            <a:xfrm>
              <a:off x="5113" y="2580"/>
              <a:ext cx="40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a:t>
              </a:r>
            </a:p>
          </p:txBody>
        </p:sp>
        <p:sp>
          <p:nvSpPr>
            <p:cNvPr id="37" name="Text Box 37"/>
            <p:cNvSpPr txBox="1">
              <a:spLocks noChangeArrowheads="1"/>
            </p:cNvSpPr>
            <p:nvPr/>
          </p:nvSpPr>
          <p:spPr bwMode="auto">
            <a:xfrm>
              <a:off x="3993" y="1658"/>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i="1"/>
                <a:t>U</a:t>
              </a:r>
              <a:r>
                <a:rPr kumimoji="1" lang="en-US" altLang="zh-CN" sz="2800"/>
                <a:t>(</a:t>
              </a:r>
              <a:r>
                <a:rPr kumimoji="1" lang="en-US" altLang="zh-CN" sz="2800" i="1"/>
                <a:t>x</a:t>
              </a:r>
              <a:r>
                <a:rPr kumimoji="1" lang="en-US" altLang="zh-CN" sz="2800"/>
                <a:t>)</a:t>
              </a:r>
            </a:p>
          </p:txBody>
        </p:sp>
        <p:sp>
          <p:nvSpPr>
            <p:cNvPr id="38" name="Text Box 38"/>
            <p:cNvSpPr txBox="1">
              <a:spLocks noChangeArrowheads="1"/>
            </p:cNvSpPr>
            <p:nvPr/>
          </p:nvSpPr>
          <p:spPr bwMode="auto">
            <a:xfrm>
              <a:off x="5440" y="3129"/>
              <a:ext cx="32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x</a:t>
              </a:r>
            </a:p>
          </p:txBody>
        </p:sp>
        <p:sp>
          <p:nvSpPr>
            <p:cNvPr id="39" name="Text Box 39"/>
            <p:cNvSpPr txBox="1">
              <a:spLocks noChangeArrowheads="1"/>
            </p:cNvSpPr>
            <p:nvPr/>
          </p:nvSpPr>
          <p:spPr bwMode="auto">
            <a:xfrm>
              <a:off x="3728" y="3453"/>
              <a:ext cx="20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CC00CC"/>
                  </a:solidFill>
                  <a:latin typeface="宋体" panose="02010600030101010101" pitchFamily="2" charset="-122"/>
                </a:rPr>
                <a:t>无限深方势阱</a:t>
              </a:r>
            </a:p>
          </p:txBody>
        </p:sp>
        <p:graphicFrame>
          <p:nvGraphicFramePr>
            <p:cNvPr id="40" name="Object 40"/>
            <p:cNvGraphicFramePr>
              <a:graphicFrameLocks noChangeAspect="1"/>
            </p:cNvGraphicFramePr>
            <p:nvPr/>
          </p:nvGraphicFramePr>
          <p:xfrm>
            <a:off x="3856" y="3236"/>
            <a:ext cx="130" cy="182"/>
          </p:xfrm>
          <a:graphic>
            <a:graphicData uri="http://schemas.openxmlformats.org/presentationml/2006/ole">
              <mc:AlternateContent xmlns:mc="http://schemas.openxmlformats.org/markup-compatibility/2006">
                <mc:Choice xmlns:v="urn:schemas-microsoft-com:vml" Requires="v">
                  <p:oleObj spid="_x0000_s318711" name="Equation" r:id="rId4" imgW="126725" imgH="177415" progId="Equation.3">
                    <p:embed/>
                  </p:oleObj>
                </mc:Choice>
                <mc:Fallback>
                  <p:oleObj name="Equation" r:id="rId4" imgW="126725" imgH="17741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 y="3236"/>
                          <a:ext cx="13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41"/>
            <p:cNvGraphicFramePr>
              <a:graphicFrameLocks noChangeAspect="1"/>
            </p:cNvGraphicFramePr>
            <p:nvPr/>
          </p:nvGraphicFramePr>
          <p:xfrm>
            <a:off x="5070" y="3190"/>
            <a:ext cx="193" cy="227"/>
          </p:xfrm>
          <a:graphic>
            <a:graphicData uri="http://schemas.openxmlformats.org/presentationml/2006/ole">
              <mc:AlternateContent xmlns:mc="http://schemas.openxmlformats.org/markup-compatibility/2006">
                <mc:Choice xmlns:v="urn:schemas-microsoft-com:vml" Requires="v">
                  <p:oleObj spid="_x0000_s318712" name="Equation" r:id="rId6" imgW="139579" imgH="164957" progId="Equation.3">
                    <p:embed/>
                  </p:oleObj>
                </mc:Choice>
                <mc:Fallback>
                  <p:oleObj name="Equation" r:id="rId6" imgW="139579"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 y="3190"/>
                          <a:ext cx="1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Line 42"/>
            <p:cNvSpPr>
              <a:spLocks noChangeShapeType="1"/>
            </p:cNvSpPr>
            <p:nvPr/>
          </p:nvSpPr>
          <p:spPr bwMode="auto">
            <a:xfrm flipV="1">
              <a:off x="5127" y="2014"/>
              <a:ext cx="0" cy="113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3"/>
            <p:cNvSpPr>
              <a:spLocks noChangeShapeType="1"/>
            </p:cNvSpPr>
            <p:nvPr/>
          </p:nvSpPr>
          <p:spPr bwMode="auto">
            <a:xfrm flipH="1" flipV="1">
              <a:off x="3925" y="1981"/>
              <a:ext cx="0" cy="11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4" name="Object 44"/>
          <p:cNvGraphicFramePr>
            <a:graphicFrameLocks noChangeAspect="1"/>
          </p:cNvGraphicFramePr>
          <p:nvPr>
            <p:extLst>
              <p:ext uri="{D42A27DB-BD31-4B8C-83A1-F6EECF244321}">
                <p14:modId xmlns:p14="http://schemas.microsoft.com/office/powerpoint/2010/main" val="896003196"/>
              </p:ext>
            </p:extLst>
          </p:nvPr>
        </p:nvGraphicFramePr>
        <p:xfrm>
          <a:off x="2476500" y="4275296"/>
          <a:ext cx="4133850" cy="1374775"/>
        </p:xfrm>
        <a:graphic>
          <a:graphicData uri="http://schemas.openxmlformats.org/presentationml/2006/ole">
            <mc:AlternateContent xmlns:mc="http://schemas.openxmlformats.org/markup-compatibility/2006">
              <mc:Choice xmlns:v="urn:schemas-microsoft-com:vml" Requires="v">
                <p:oleObj spid="_x0000_s318713" name="Equation" r:id="rId8" imgW="1562148" imgH="390594" progId="Equation.DSMT4">
                  <p:embed/>
                </p:oleObj>
              </mc:Choice>
              <mc:Fallback>
                <p:oleObj name="Equation" r:id="rId8" imgW="1562148" imgH="390594"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6500" y="4275296"/>
                        <a:ext cx="413385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Line 43"/>
          <p:cNvSpPr>
            <a:spLocks noChangeShapeType="1"/>
          </p:cNvSpPr>
          <p:nvPr/>
        </p:nvSpPr>
        <p:spPr bwMode="auto">
          <a:xfrm flipV="1">
            <a:off x="7562058" y="4899184"/>
            <a:ext cx="1915622" cy="115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Rectangle 2"/>
          <p:cNvSpPr>
            <a:spLocks noChangeArrowheads="1"/>
          </p:cNvSpPr>
          <p:nvPr/>
        </p:nvSpPr>
        <p:spPr bwMode="auto">
          <a:xfrm>
            <a:off x="2432050" y="107733"/>
            <a:ext cx="6157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dirty="0">
                <a:solidFill>
                  <a:srgbClr val="FF0000"/>
                </a:solidFill>
              </a:rPr>
              <a:t>23.1</a:t>
            </a:r>
            <a:r>
              <a:rPr kumimoji="1" lang="zh-CN" altLang="en-US" sz="2800" dirty="0">
                <a:solidFill>
                  <a:srgbClr val="FF0000"/>
                </a:solidFill>
              </a:rPr>
              <a:t>一维定态问题</a:t>
            </a:r>
          </a:p>
        </p:txBody>
      </p:sp>
    </p:spTree>
    <p:extLst>
      <p:ext uri="{BB962C8B-B14F-4D97-AF65-F5344CB8AC3E}">
        <p14:creationId xmlns:p14="http://schemas.microsoft.com/office/powerpoint/2010/main" val="311176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1000" fill="hold"/>
                                        <p:tgtEl>
                                          <p:spTgt spid="44"/>
                                        </p:tgtEl>
                                        <p:attrNameLst>
                                          <p:attrName>ppt_w</p:attrName>
                                        </p:attrNameLst>
                                      </p:cBhvr>
                                      <p:tavLst>
                                        <p:tav tm="0">
                                          <p:val>
                                            <p:fltVal val="0"/>
                                          </p:val>
                                        </p:tav>
                                        <p:tav tm="100000">
                                          <p:val>
                                            <p:strVal val="#ppt_w"/>
                                          </p:val>
                                        </p:tav>
                                      </p:tavLst>
                                    </p:anim>
                                    <p:anim calcmode="lin" valueType="num">
                                      <p:cBhvr>
                                        <p:cTn id="40" dur="1000" fill="hold"/>
                                        <p:tgtEl>
                                          <p:spTgt spid="44"/>
                                        </p:tgtEl>
                                        <p:attrNameLst>
                                          <p:attrName>ppt_h</p:attrName>
                                        </p:attrNameLst>
                                      </p:cBhvr>
                                      <p:tavLst>
                                        <p:tav tm="0">
                                          <p:val>
                                            <p:fltVal val="0"/>
                                          </p:val>
                                        </p:tav>
                                        <p:tav tm="100000">
                                          <p:val>
                                            <p:strVal val="#ppt_h"/>
                                          </p:val>
                                        </p:tav>
                                      </p:tavLst>
                                    </p:anim>
                                    <p:anim calcmode="lin" valueType="num">
                                      <p:cBhvr>
                                        <p:cTn id="41" dur="1000" fill="hold"/>
                                        <p:tgtEl>
                                          <p:spTgt spid="44"/>
                                        </p:tgtEl>
                                        <p:attrNameLst>
                                          <p:attrName>style.rotation</p:attrName>
                                        </p:attrNameLst>
                                      </p:cBhvr>
                                      <p:tavLst>
                                        <p:tav tm="0">
                                          <p:val>
                                            <p:fltVal val="90"/>
                                          </p:val>
                                        </p:tav>
                                        <p:tav tm="100000">
                                          <p:val>
                                            <p:fltVal val="0"/>
                                          </p:val>
                                        </p:tav>
                                      </p:tavLst>
                                    </p:anim>
                                    <p:animEffect transition="in" filter="fade">
                                      <p:cBhvr>
                                        <p:cTn id="42" dur="10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circle(in)">
                                      <p:cBhvr>
                                        <p:cTn id="4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p:bldP spid="4" grpId="0"/>
      <p:bldP spid="30" grpId="0" autoUpdateAnimBg="0"/>
      <p:bldP spid="4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4"/>
          <p:cNvGraphicFramePr>
            <a:graphicFrameLocks noChangeAspect="1"/>
          </p:cNvGraphicFramePr>
          <p:nvPr>
            <p:extLst>
              <p:ext uri="{D42A27DB-BD31-4B8C-83A1-F6EECF244321}">
                <p14:modId xmlns:p14="http://schemas.microsoft.com/office/powerpoint/2010/main" val="1844487144"/>
              </p:ext>
            </p:extLst>
          </p:nvPr>
        </p:nvGraphicFramePr>
        <p:xfrm>
          <a:off x="2044701" y="128589"/>
          <a:ext cx="4094163" cy="1233487"/>
        </p:xfrm>
        <a:graphic>
          <a:graphicData uri="http://schemas.openxmlformats.org/presentationml/2006/ole">
            <mc:AlternateContent xmlns:mc="http://schemas.openxmlformats.org/markup-compatibility/2006">
              <mc:Choice xmlns:v="urn:schemas-microsoft-com:vml" Requires="v">
                <p:oleObj spid="_x0000_s309135" name="公式" r:id="rId3" imgW="1447560" imgH="558720" progId="Equation.3">
                  <p:embed/>
                </p:oleObj>
              </mc:Choice>
              <mc:Fallback>
                <p:oleObj name="公式" r:id="rId3" imgW="1447560" imgH="558720" progId="Equation.3">
                  <p:embed/>
                  <p:pic>
                    <p:nvPicPr>
                      <p:cNvPr id="0" name=""/>
                      <p:cNvPicPr>
                        <a:picLocks noChangeAspect="1" noChangeArrowheads="1"/>
                      </p:cNvPicPr>
                      <p:nvPr/>
                    </p:nvPicPr>
                    <p:blipFill>
                      <a:blip r:embed="rId4"/>
                      <a:srcRect/>
                      <a:stretch>
                        <a:fillRect/>
                      </a:stretch>
                    </p:blipFill>
                    <p:spPr bwMode="auto">
                      <a:xfrm>
                        <a:off x="2044701" y="128589"/>
                        <a:ext cx="4094163" cy="1233487"/>
                      </a:xfrm>
                      <a:prstGeom prst="rect">
                        <a:avLst/>
                      </a:prstGeom>
                      <a:noFill/>
                      <a:ln>
                        <a:noFill/>
                      </a:ln>
                      <a:extLst/>
                    </p:spPr>
                  </p:pic>
                </p:oleObj>
              </mc:Fallback>
            </mc:AlternateContent>
          </a:graphicData>
        </a:graphic>
      </p:graphicFrame>
      <p:graphicFrame>
        <p:nvGraphicFramePr>
          <p:cNvPr id="36" name="Object 2"/>
          <p:cNvGraphicFramePr>
            <a:graphicFrameLocks noChangeAspect="1"/>
          </p:cNvGraphicFramePr>
          <p:nvPr>
            <p:extLst>
              <p:ext uri="{D42A27DB-BD31-4B8C-83A1-F6EECF244321}">
                <p14:modId xmlns:p14="http://schemas.microsoft.com/office/powerpoint/2010/main" val="3874603655"/>
              </p:ext>
            </p:extLst>
          </p:nvPr>
        </p:nvGraphicFramePr>
        <p:xfrm>
          <a:off x="6260819" y="169423"/>
          <a:ext cx="1731252" cy="1027283"/>
        </p:xfrm>
        <a:graphic>
          <a:graphicData uri="http://schemas.openxmlformats.org/presentationml/2006/ole">
            <mc:AlternateContent xmlns:mc="http://schemas.openxmlformats.org/markup-compatibility/2006">
              <mc:Choice xmlns:v="urn:schemas-microsoft-com:vml" Requires="v">
                <p:oleObj spid="_x0000_s309136" name="Equation" r:id="rId5" imgW="748975" imgH="444307" progId="Equation.3">
                  <p:embed/>
                </p:oleObj>
              </mc:Choice>
              <mc:Fallback>
                <p:oleObj name="Equation" r:id="rId5" imgW="748975"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0819" y="169423"/>
                        <a:ext cx="1731252" cy="1027283"/>
                      </a:xfrm>
                      <a:prstGeom prst="rect">
                        <a:avLst/>
                      </a:prstGeom>
                      <a:noFill/>
                      <a:ln>
                        <a:noFill/>
                      </a:ln>
                      <a:effectLst/>
                      <a:extLst/>
                    </p:spPr>
                  </p:pic>
                </p:oleObj>
              </mc:Fallback>
            </mc:AlternateContent>
          </a:graphicData>
        </a:graphic>
      </p:graphicFrame>
      <p:graphicFrame>
        <p:nvGraphicFramePr>
          <p:cNvPr id="37" name="Object 2"/>
          <p:cNvGraphicFramePr>
            <a:graphicFrameLocks noChangeAspect="1"/>
          </p:cNvGraphicFramePr>
          <p:nvPr>
            <p:extLst>
              <p:ext uri="{D42A27DB-BD31-4B8C-83A1-F6EECF244321}">
                <p14:modId xmlns:p14="http://schemas.microsoft.com/office/powerpoint/2010/main" val="1592199567"/>
              </p:ext>
            </p:extLst>
          </p:nvPr>
        </p:nvGraphicFramePr>
        <p:xfrm>
          <a:off x="8318547" y="229129"/>
          <a:ext cx="2174086" cy="793090"/>
        </p:xfrm>
        <a:graphic>
          <a:graphicData uri="http://schemas.openxmlformats.org/presentationml/2006/ole">
            <mc:AlternateContent xmlns:mc="http://schemas.openxmlformats.org/markup-compatibility/2006">
              <mc:Choice xmlns:v="urn:schemas-microsoft-com:vml" Requires="v">
                <p:oleObj spid="_x0000_s309137" name="Equation" r:id="rId7" imgW="1079032" imgH="393529" progId="Equation.3">
                  <p:embed/>
                </p:oleObj>
              </mc:Choice>
              <mc:Fallback>
                <p:oleObj name="Equation" r:id="rId7" imgW="1079032"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8547" y="229129"/>
                        <a:ext cx="2174086" cy="793090"/>
                      </a:xfrm>
                      <a:prstGeom prst="rect">
                        <a:avLst/>
                      </a:prstGeom>
                      <a:noFill/>
                      <a:ln>
                        <a:noFill/>
                      </a:ln>
                      <a:effectLst/>
                      <a:extLst/>
                    </p:spPr>
                  </p:pic>
                </p:oleObj>
              </mc:Fallback>
            </mc:AlternateContent>
          </a:graphicData>
        </a:graphic>
      </p:graphicFrame>
      <p:sp>
        <p:nvSpPr>
          <p:cNvPr id="39" name="矩形 27"/>
          <p:cNvSpPr>
            <a:spLocks noChangeArrowheads="1"/>
          </p:cNvSpPr>
          <p:nvPr/>
        </p:nvSpPr>
        <p:spPr bwMode="auto">
          <a:xfrm>
            <a:off x="2112046" y="1333539"/>
            <a:ext cx="32337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C00000"/>
                </a:solidFill>
              </a:rPr>
              <a:t>（</a:t>
            </a:r>
            <a:r>
              <a:rPr kumimoji="1" lang="en-US" altLang="zh-CN" sz="3200" dirty="0">
                <a:solidFill>
                  <a:srgbClr val="C00000"/>
                </a:solidFill>
              </a:rPr>
              <a:t>2</a:t>
            </a:r>
            <a:r>
              <a:rPr kumimoji="1" lang="zh-CN" altLang="en-US" sz="3200" dirty="0">
                <a:solidFill>
                  <a:srgbClr val="C00000"/>
                </a:solidFill>
              </a:rPr>
              <a:t>） 当</a:t>
            </a:r>
            <a:r>
              <a:rPr kumimoji="1" lang="en-US" altLang="zh-CN" sz="3200" b="0" i="1" dirty="0">
                <a:solidFill>
                  <a:srgbClr val="C00000"/>
                </a:solidFill>
              </a:rPr>
              <a:t>E</a:t>
            </a:r>
            <a:r>
              <a:rPr kumimoji="1" lang="zh-CN" altLang="en-US" sz="3200" b="0" i="1" dirty="0">
                <a:solidFill>
                  <a:srgbClr val="C00000"/>
                </a:solidFill>
              </a:rPr>
              <a:t>＜</a:t>
            </a:r>
            <a:r>
              <a:rPr kumimoji="1" lang="en-US" altLang="zh-CN" sz="3200" b="0" i="1" dirty="0">
                <a:solidFill>
                  <a:srgbClr val="C00000"/>
                </a:solidFill>
              </a:rPr>
              <a:t>U</a:t>
            </a:r>
            <a:r>
              <a:rPr kumimoji="1" lang="en-US" altLang="zh-CN" sz="3200" baseline="-25000" dirty="0">
                <a:solidFill>
                  <a:srgbClr val="C00000"/>
                </a:solidFill>
              </a:rPr>
              <a:t>0</a:t>
            </a:r>
            <a:r>
              <a:rPr kumimoji="1" lang="zh-CN" altLang="en-US" sz="3200" dirty="0">
                <a:solidFill>
                  <a:srgbClr val="C00000"/>
                </a:solidFill>
              </a:rPr>
              <a:t>时</a:t>
            </a:r>
            <a:endParaRPr lang="zh-CN" altLang="en-US" sz="3200" dirty="0">
              <a:solidFill>
                <a:srgbClr val="C00000"/>
              </a:solidFill>
            </a:endParaRPr>
          </a:p>
        </p:txBody>
      </p:sp>
      <p:graphicFrame>
        <p:nvGraphicFramePr>
          <p:cNvPr id="40" name="Object 27"/>
          <p:cNvGraphicFramePr>
            <a:graphicFrameLocks noChangeAspect="1"/>
          </p:cNvGraphicFramePr>
          <p:nvPr>
            <p:extLst>
              <p:ext uri="{D42A27DB-BD31-4B8C-83A1-F6EECF244321}">
                <p14:modId xmlns:p14="http://schemas.microsoft.com/office/powerpoint/2010/main" val="561164377"/>
              </p:ext>
            </p:extLst>
          </p:nvPr>
        </p:nvGraphicFramePr>
        <p:xfrm>
          <a:off x="6762389" y="1184748"/>
          <a:ext cx="3602038" cy="1135063"/>
        </p:xfrm>
        <a:graphic>
          <a:graphicData uri="http://schemas.openxmlformats.org/presentationml/2006/ole">
            <mc:AlternateContent xmlns:mc="http://schemas.openxmlformats.org/markup-compatibility/2006">
              <mc:Choice xmlns:v="urn:schemas-microsoft-com:vml" Requires="v">
                <p:oleObj spid="_x0000_s309138" name="公式" r:id="rId9" imgW="1409400" imgH="444240" progId="Equation.3">
                  <p:embed/>
                </p:oleObj>
              </mc:Choice>
              <mc:Fallback>
                <p:oleObj name="公式" r:id="rId9" imgW="1409400" imgH="444240" progId="Equation.3">
                  <p:embed/>
                  <p:pic>
                    <p:nvPicPr>
                      <p:cNvPr id="0" name=""/>
                      <p:cNvPicPr>
                        <a:picLocks noChangeAspect="1" noChangeArrowheads="1"/>
                      </p:cNvPicPr>
                      <p:nvPr/>
                    </p:nvPicPr>
                    <p:blipFill>
                      <a:blip r:embed="rId10"/>
                      <a:srcRect/>
                      <a:stretch>
                        <a:fillRect/>
                      </a:stretch>
                    </p:blipFill>
                    <p:spPr bwMode="auto">
                      <a:xfrm>
                        <a:off x="6762389" y="1184748"/>
                        <a:ext cx="3602038" cy="1135063"/>
                      </a:xfrm>
                      <a:prstGeom prst="rect">
                        <a:avLst/>
                      </a:prstGeom>
                      <a:solidFill>
                        <a:srgbClr val="00FF00"/>
                      </a:solidFill>
                      <a:ln>
                        <a:noFill/>
                      </a:ln>
                      <a:effectLst/>
                      <a:extLst/>
                    </p:spPr>
                  </p:pic>
                </p:oleObj>
              </mc:Fallback>
            </mc:AlternateContent>
          </a:graphicData>
        </a:graphic>
      </p:graphicFrame>
      <p:graphicFrame>
        <p:nvGraphicFramePr>
          <p:cNvPr id="43" name="Object 4"/>
          <p:cNvGraphicFramePr>
            <a:graphicFrameLocks noChangeAspect="1"/>
          </p:cNvGraphicFramePr>
          <p:nvPr>
            <p:extLst>
              <p:ext uri="{D42A27DB-BD31-4B8C-83A1-F6EECF244321}">
                <p14:modId xmlns:p14="http://schemas.microsoft.com/office/powerpoint/2010/main" val="2429338628"/>
              </p:ext>
            </p:extLst>
          </p:nvPr>
        </p:nvGraphicFramePr>
        <p:xfrm>
          <a:off x="1911795" y="2066003"/>
          <a:ext cx="4620934" cy="682625"/>
        </p:xfrm>
        <a:graphic>
          <a:graphicData uri="http://schemas.openxmlformats.org/presentationml/2006/ole">
            <mc:AlternateContent xmlns:mc="http://schemas.openxmlformats.org/markup-compatibility/2006">
              <mc:Choice xmlns:v="urn:schemas-microsoft-com:vml" Requires="v">
                <p:oleObj spid="_x0000_s309139" name="公式" r:id="rId11" imgW="1447560" imgH="228600" progId="Equation.3">
                  <p:embed/>
                </p:oleObj>
              </mc:Choice>
              <mc:Fallback>
                <p:oleObj name="公式" r:id="rId11" imgW="1447560" imgH="228600" progId="Equation.3">
                  <p:embed/>
                  <p:pic>
                    <p:nvPicPr>
                      <p:cNvPr id="0" name=""/>
                      <p:cNvPicPr>
                        <a:picLocks noChangeAspect="1" noChangeArrowheads="1"/>
                      </p:cNvPicPr>
                      <p:nvPr/>
                    </p:nvPicPr>
                    <p:blipFill>
                      <a:blip r:embed="rId12"/>
                      <a:srcRect/>
                      <a:stretch>
                        <a:fillRect/>
                      </a:stretch>
                    </p:blipFill>
                    <p:spPr bwMode="auto">
                      <a:xfrm>
                        <a:off x="1911795" y="2066003"/>
                        <a:ext cx="4620934" cy="682625"/>
                      </a:xfrm>
                      <a:prstGeom prst="rect">
                        <a:avLst/>
                      </a:prstGeom>
                      <a:noFill/>
                      <a:ln>
                        <a:noFill/>
                      </a:ln>
                      <a:extLst/>
                    </p:spPr>
                  </p:pic>
                </p:oleObj>
              </mc:Fallback>
            </mc:AlternateContent>
          </a:graphicData>
        </a:graphic>
      </p:graphicFrame>
      <p:sp>
        <p:nvSpPr>
          <p:cNvPr id="44" name="AutoShape 4"/>
          <p:cNvSpPr>
            <a:spLocks noChangeArrowheads="1"/>
          </p:cNvSpPr>
          <p:nvPr/>
        </p:nvSpPr>
        <p:spPr bwMode="auto">
          <a:xfrm>
            <a:off x="3528905" y="2708640"/>
            <a:ext cx="1386715" cy="434450"/>
          </a:xfrm>
          <a:prstGeom prst="wedgeRectCallout">
            <a:avLst>
              <a:gd name="adj1" fmla="val 273"/>
              <a:gd name="adj2" fmla="val -109776"/>
            </a:avLst>
          </a:prstGeom>
          <a:solidFill>
            <a:srgbClr val="00FFFF"/>
          </a:solidFill>
          <a:ln w="31750">
            <a:solidFill>
              <a:srgbClr val="008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00FF"/>
                </a:solidFill>
                <a:latin typeface="宋体" panose="02010600030101010101" pitchFamily="2" charset="-122"/>
              </a:rPr>
              <a:t>入射波</a:t>
            </a:r>
          </a:p>
        </p:txBody>
      </p:sp>
      <p:sp>
        <p:nvSpPr>
          <p:cNvPr id="45" name="AutoShape 4"/>
          <p:cNvSpPr>
            <a:spLocks noChangeArrowheads="1"/>
          </p:cNvSpPr>
          <p:nvPr/>
        </p:nvSpPr>
        <p:spPr bwMode="auto">
          <a:xfrm>
            <a:off x="5885809" y="2696274"/>
            <a:ext cx="1277898" cy="454315"/>
          </a:xfrm>
          <a:prstGeom prst="wedgeRectCallout">
            <a:avLst>
              <a:gd name="adj1" fmla="val -43598"/>
              <a:gd name="adj2" fmla="val -96491"/>
            </a:avLst>
          </a:prstGeom>
          <a:solidFill>
            <a:srgbClr val="FFFF00"/>
          </a:solidFill>
          <a:ln w="31750">
            <a:solidFill>
              <a:srgbClr val="0000FF"/>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400" i="0" dirty="0">
                <a:solidFill>
                  <a:srgbClr val="FF00FF"/>
                </a:solidFill>
                <a:latin typeface="宋体" panose="02010600030101010101" pitchFamily="2" charset="-122"/>
              </a:rPr>
              <a:t>反射波</a:t>
            </a:r>
          </a:p>
        </p:txBody>
      </p:sp>
      <p:grpSp>
        <p:nvGrpSpPr>
          <p:cNvPr id="46" name="Group 5"/>
          <p:cNvGrpSpPr>
            <a:grpSpLocks/>
          </p:cNvGrpSpPr>
          <p:nvPr/>
        </p:nvGrpSpPr>
        <p:grpSpPr bwMode="auto">
          <a:xfrm>
            <a:off x="7450584" y="2797829"/>
            <a:ext cx="2857500" cy="2175086"/>
            <a:chOff x="3942" y="816"/>
            <a:chExt cx="1655" cy="1211"/>
          </a:xfrm>
        </p:grpSpPr>
        <p:grpSp>
          <p:nvGrpSpPr>
            <p:cNvPr id="47" name="Group 6"/>
            <p:cNvGrpSpPr>
              <a:grpSpLocks/>
            </p:cNvGrpSpPr>
            <p:nvPr/>
          </p:nvGrpSpPr>
          <p:grpSpPr bwMode="auto">
            <a:xfrm>
              <a:off x="3942" y="816"/>
              <a:ext cx="1655" cy="1193"/>
              <a:chOff x="3750" y="1428"/>
              <a:chExt cx="1655" cy="1193"/>
            </a:xfrm>
          </p:grpSpPr>
          <p:cxnSp>
            <p:nvCxnSpPr>
              <p:cNvPr id="67" name="AutoShape 7"/>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68" name="Line 8"/>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 name="Line 9"/>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 name="Rectangle 10"/>
              <p:cNvSpPr>
                <a:spLocks noChangeArrowheads="1"/>
              </p:cNvSpPr>
              <p:nvPr/>
            </p:nvSpPr>
            <p:spPr bwMode="auto">
              <a:xfrm>
                <a:off x="3900" y="1453"/>
                <a:ext cx="46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82" name="Rectangle 11"/>
              <p:cNvSpPr>
                <a:spLocks noChangeArrowheads="1"/>
              </p:cNvSpPr>
              <p:nvPr/>
            </p:nvSpPr>
            <p:spPr bwMode="auto">
              <a:xfrm>
                <a:off x="5100" y="2279"/>
                <a:ext cx="30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83" name="Rectangle 12"/>
              <p:cNvSpPr>
                <a:spLocks noChangeArrowheads="1"/>
              </p:cNvSpPr>
              <p:nvPr/>
            </p:nvSpPr>
            <p:spPr bwMode="auto">
              <a:xfrm>
                <a:off x="4620" y="1428"/>
                <a:ext cx="71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U=U</a:t>
                </a:r>
                <a:r>
                  <a:rPr kumimoji="1" lang="en-GB" altLang="zh-CN" sz="2600" baseline="-25000"/>
                  <a:t>0</a:t>
                </a:r>
                <a:endParaRPr kumimoji="1" lang="en-US" altLang="zh-CN" sz="2600"/>
              </a:p>
            </p:txBody>
          </p:sp>
          <p:sp>
            <p:nvSpPr>
              <p:cNvPr id="84" name="Rectangle 13"/>
              <p:cNvSpPr>
                <a:spLocks noChangeArrowheads="1"/>
              </p:cNvSpPr>
              <p:nvPr/>
            </p:nvSpPr>
            <p:spPr bwMode="auto">
              <a:xfrm>
                <a:off x="3792" y="2255"/>
                <a:ext cx="71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zh-CN" sz="2600" i="1"/>
              </a:p>
            </p:txBody>
          </p:sp>
        </p:grpSp>
        <p:sp>
          <p:nvSpPr>
            <p:cNvPr id="48" name="Rectangle 14"/>
            <p:cNvSpPr>
              <a:spLocks noChangeArrowheads="1"/>
            </p:cNvSpPr>
            <p:nvPr/>
          </p:nvSpPr>
          <p:spPr bwMode="auto">
            <a:xfrm>
              <a:off x="4719" y="1755"/>
              <a:ext cx="20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o</a:t>
              </a:r>
              <a:endParaRPr kumimoji="1" lang="en-US" altLang="zh-CN" sz="2600" i="1" dirty="0"/>
            </a:p>
          </p:txBody>
        </p:sp>
      </p:grpSp>
      <p:grpSp>
        <p:nvGrpSpPr>
          <p:cNvPr id="85" name="Group 15"/>
          <p:cNvGrpSpPr>
            <a:grpSpLocks/>
          </p:cNvGrpSpPr>
          <p:nvPr/>
        </p:nvGrpSpPr>
        <p:grpSpPr bwMode="auto">
          <a:xfrm>
            <a:off x="4445927" y="3679086"/>
            <a:ext cx="4157663" cy="523875"/>
            <a:chOff x="692" y="2711"/>
            <a:chExt cx="2619" cy="330"/>
          </a:xfrm>
        </p:grpSpPr>
        <p:graphicFrame>
          <p:nvGraphicFramePr>
            <p:cNvPr id="86" name="Object 16"/>
            <p:cNvGraphicFramePr>
              <a:graphicFrameLocks noChangeAspect="1"/>
            </p:cNvGraphicFramePr>
            <p:nvPr/>
          </p:nvGraphicFramePr>
          <p:xfrm>
            <a:off x="692" y="2711"/>
            <a:ext cx="894" cy="329"/>
          </p:xfrm>
          <a:graphic>
            <a:graphicData uri="http://schemas.openxmlformats.org/presentationml/2006/ole">
              <mc:AlternateContent xmlns:mc="http://schemas.openxmlformats.org/markup-compatibility/2006">
                <mc:Choice xmlns:v="urn:schemas-microsoft-com:vml" Requires="v">
                  <p:oleObj spid="_x0000_s309140" name="Equation" r:id="rId13" imgW="431613" imgH="203112" progId="Equation.3">
                    <p:embed/>
                  </p:oleObj>
                </mc:Choice>
                <mc:Fallback>
                  <p:oleObj name="Equation" r:id="rId13" imgW="431613"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2" y="2711"/>
                          <a:ext cx="89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 name="Text Box 17"/>
            <p:cNvSpPr txBox="1">
              <a:spLocks noChangeArrowheads="1"/>
            </p:cNvSpPr>
            <p:nvPr/>
          </p:nvSpPr>
          <p:spPr bwMode="auto">
            <a:xfrm>
              <a:off x="1498" y="272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00CC"/>
                  </a:solidFill>
                </a:rPr>
                <a:t>入射波</a:t>
              </a:r>
            </a:p>
          </p:txBody>
        </p:sp>
        <p:sp>
          <p:nvSpPr>
            <p:cNvPr id="88" name="Freeform 18"/>
            <p:cNvSpPr>
              <a:spLocks/>
            </p:cNvSpPr>
            <p:nvPr/>
          </p:nvSpPr>
          <p:spPr bwMode="auto">
            <a:xfrm>
              <a:off x="2416" y="2808"/>
              <a:ext cx="895" cy="233"/>
            </a:xfrm>
            <a:custGeom>
              <a:avLst/>
              <a:gdLst>
                <a:gd name="T0" fmla="*/ 0 w 2103"/>
                <a:gd name="T1" fmla="*/ 209 h 274"/>
                <a:gd name="T2" fmla="*/ 0 w 2103"/>
                <a:gd name="T3" fmla="*/ 0 h 274"/>
                <a:gd name="T4" fmla="*/ 0 w 2103"/>
                <a:gd name="T5" fmla="*/ 209 h 274"/>
                <a:gd name="T6" fmla="*/ 0 w 2103"/>
                <a:gd name="T7" fmla="*/ 0 h 274"/>
                <a:gd name="T8" fmla="*/ 0 w 2103"/>
                <a:gd name="T9" fmla="*/ 209 h 274"/>
                <a:gd name="T10" fmla="*/ 0 w 2103"/>
                <a:gd name="T11" fmla="*/ 0 h 274"/>
                <a:gd name="T12" fmla="*/ 0 w 2103"/>
                <a:gd name="T13" fmla="*/ 209 h 274"/>
                <a:gd name="T14" fmla="*/ 0 w 2103"/>
                <a:gd name="T15" fmla="*/ 0 h 274"/>
                <a:gd name="T16" fmla="*/ 0 w 2103"/>
                <a:gd name="T17" fmla="*/ 209 h 274"/>
                <a:gd name="T18" fmla="*/ 0 w 2103"/>
                <a:gd name="T19" fmla="*/ 110 h 274"/>
                <a:gd name="T20" fmla="*/ 0 w 2103"/>
                <a:gd name="T21" fmla="*/ 110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0000CC"/>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89" name="Group 19"/>
          <p:cNvGrpSpPr>
            <a:grpSpLocks/>
          </p:cNvGrpSpPr>
          <p:nvPr/>
        </p:nvGrpSpPr>
        <p:grpSpPr bwMode="auto">
          <a:xfrm>
            <a:off x="4569675" y="4389285"/>
            <a:ext cx="3970338" cy="495300"/>
            <a:chOff x="764" y="3123"/>
            <a:chExt cx="2501" cy="312"/>
          </a:xfrm>
        </p:grpSpPr>
        <p:graphicFrame>
          <p:nvGraphicFramePr>
            <p:cNvPr id="90" name="Object 20"/>
            <p:cNvGraphicFramePr>
              <a:graphicFrameLocks noChangeAspect="1"/>
            </p:cNvGraphicFramePr>
            <p:nvPr/>
          </p:nvGraphicFramePr>
          <p:xfrm>
            <a:off x="764" y="3140"/>
            <a:ext cx="765" cy="276"/>
          </p:xfrm>
          <a:graphic>
            <a:graphicData uri="http://schemas.openxmlformats.org/presentationml/2006/ole">
              <mc:AlternateContent xmlns:mc="http://schemas.openxmlformats.org/markup-compatibility/2006">
                <mc:Choice xmlns:v="urn:schemas-microsoft-com:vml" Requires="v">
                  <p:oleObj spid="_x0000_s309141" name="Equation" r:id="rId15" imgW="418918" imgH="203112" progId="Equation.3">
                    <p:embed/>
                  </p:oleObj>
                </mc:Choice>
                <mc:Fallback>
                  <p:oleObj name="Equation" r:id="rId15" imgW="418918"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4" y="3140"/>
                          <a:ext cx="765"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 name="Text Box 21"/>
            <p:cNvSpPr txBox="1">
              <a:spLocks noChangeArrowheads="1"/>
            </p:cNvSpPr>
            <p:nvPr/>
          </p:nvSpPr>
          <p:spPr bwMode="auto">
            <a:xfrm>
              <a:off x="1499" y="312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a:solidFill>
                    <a:srgbClr val="FF00FF"/>
                  </a:solidFill>
                </a:rPr>
                <a:t>反射波</a:t>
              </a:r>
            </a:p>
          </p:txBody>
        </p:sp>
        <p:sp>
          <p:nvSpPr>
            <p:cNvPr id="92" name="Freeform 22"/>
            <p:cNvSpPr>
              <a:spLocks/>
            </p:cNvSpPr>
            <p:nvPr/>
          </p:nvSpPr>
          <p:spPr bwMode="auto">
            <a:xfrm rot="10733280">
              <a:off x="2424" y="3123"/>
              <a:ext cx="841" cy="233"/>
            </a:xfrm>
            <a:custGeom>
              <a:avLst/>
              <a:gdLst>
                <a:gd name="T0" fmla="*/ 0 w 2103"/>
                <a:gd name="T1" fmla="*/ 1 h 274"/>
                <a:gd name="T2" fmla="*/ 0 w 2103"/>
                <a:gd name="T3" fmla="*/ 0 h 274"/>
                <a:gd name="T4" fmla="*/ 0 w 2103"/>
                <a:gd name="T5" fmla="*/ 1 h 274"/>
                <a:gd name="T6" fmla="*/ 0 w 2103"/>
                <a:gd name="T7" fmla="*/ 0 h 274"/>
                <a:gd name="T8" fmla="*/ 0 w 2103"/>
                <a:gd name="T9" fmla="*/ 1 h 274"/>
                <a:gd name="T10" fmla="*/ 0 w 2103"/>
                <a:gd name="T11" fmla="*/ 0 h 274"/>
                <a:gd name="T12" fmla="*/ 0 w 2103"/>
                <a:gd name="T13" fmla="*/ 1 h 274"/>
                <a:gd name="T14" fmla="*/ 0 w 2103"/>
                <a:gd name="T15" fmla="*/ 0 h 274"/>
                <a:gd name="T16" fmla="*/ 0 w 2103"/>
                <a:gd name="T17" fmla="*/ 1 h 274"/>
                <a:gd name="T18" fmla="*/ 0 w 2103"/>
                <a:gd name="T19" fmla="*/ 1 h 274"/>
                <a:gd name="T20" fmla="*/ 0 w 2103"/>
                <a:gd name="T21" fmla="*/ 1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aphicFrame>
        <p:nvGraphicFramePr>
          <p:cNvPr id="93" name="Object 32"/>
          <p:cNvGraphicFramePr>
            <a:graphicFrameLocks noChangeAspect="1"/>
          </p:cNvGraphicFramePr>
          <p:nvPr>
            <p:extLst>
              <p:ext uri="{D42A27DB-BD31-4B8C-83A1-F6EECF244321}">
                <p14:modId xmlns:p14="http://schemas.microsoft.com/office/powerpoint/2010/main" val="1735682821"/>
              </p:ext>
            </p:extLst>
          </p:nvPr>
        </p:nvGraphicFramePr>
        <p:xfrm>
          <a:off x="2322012" y="3108391"/>
          <a:ext cx="3706234" cy="639762"/>
        </p:xfrm>
        <a:graphic>
          <a:graphicData uri="http://schemas.openxmlformats.org/presentationml/2006/ole">
            <mc:AlternateContent xmlns:mc="http://schemas.openxmlformats.org/markup-compatibility/2006">
              <mc:Choice xmlns:v="urn:schemas-microsoft-com:vml" Requires="v">
                <p:oleObj spid="_x0000_s309142" name="Equation" r:id="rId17" imgW="1397000" imgH="228600" progId="Equation.3">
                  <p:embed/>
                </p:oleObj>
              </mc:Choice>
              <mc:Fallback>
                <p:oleObj name="Equation" r:id="rId17" imgW="13970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2012" y="3108391"/>
                        <a:ext cx="3706234" cy="639762"/>
                      </a:xfrm>
                      <a:prstGeom prst="rect">
                        <a:avLst/>
                      </a:prstGeom>
                      <a:noFill/>
                      <a:ln>
                        <a:noFill/>
                      </a:ln>
                      <a:effectLst/>
                      <a:extLst/>
                    </p:spPr>
                  </p:pic>
                </p:oleObj>
              </mc:Fallback>
            </mc:AlternateContent>
          </a:graphicData>
        </a:graphic>
      </p:graphicFrame>
      <p:sp>
        <p:nvSpPr>
          <p:cNvPr id="95" name="矩形 31"/>
          <p:cNvSpPr>
            <a:spLocks noChangeArrowheads="1"/>
          </p:cNvSpPr>
          <p:nvPr/>
        </p:nvSpPr>
        <p:spPr bwMode="auto">
          <a:xfrm>
            <a:off x="1878890" y="4301034"/>
            <a:ext cx="23641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00FF"/>
                </a:solidFill>
              </a:rPr>
              <a:t>当</a:t>
            </a:r>
            <a:r>
              <a:rPr kumimoji="1" lang="en-GB" altLang="zh-CN" i="1" dirty="0">
                <a:solidFill>
                  <a:srgbClr val="FF0000"/>
                </a:solidFill>
              </a:rPr>
              <a:t>x</a:t>
            </a:r>
            <a:r>
              <a:rPr kumimoji="1" lang="en-GB" altLang="zh-CN" dirty="0">
                <a:solidFill>
                  <a:srgbClr val="FF0000"/>
                </a:solidFill>
              </a:rPr>
              <a:t>→∞</a:t>
            </a:r>
            <a:r>
              <a:rPr kumimoji="1" lang="en-GB" altLang="zh-CN" i="1" dirty="0">
                <a:solidFill>
                  <a:srgbClr val="0000FF"/>
                </a:solidFill>
              </a:rPr>
              <a:t>，</a:t>
            </a:r>
            <a:r>
              <a:rPr kumimoji="1" lang="zh-CN" altLang="en-GB" dirty="0">
                <a:solidFill>
                  <a:srgbClr val="0000FF"/>
                </a:solidFill>
              </a:rPr>
              <a:t>由波</a:t>
            </a:r>
            <a:r>
              <a:rPr kumimoji="1" lang="zh-CN" altLang="en-US" dirty="0">
                <a:solidFill>
                  <a:srgbClr val="0000FF"/>
                </a:solidFill>
              </a:rPr>
              <a:t>函数</a:t>
            </a:r>
            <a:r>
              <a:rPr kumimoji="1" lang="en-GB" altLang="zh-CN" i="1" dirty="0">
                <a:solidFill>
                  <a:srgbClr val="FF0000"/>
                </a:solidFill>
              </a:rPr>
              <a:t>Φ</a:t>
            </a:r>
            <a:r>
              <a:rPr kumimoji="1" lang="en-GB" altLang="zh-CN" baseline="-25000" dirty="0">
                <a:solidFill>
                  <a:srgbClr val="FF0000"/>
                </a:solidFill>
              </a:rPr>
              <a:t>2</a:t>
            </a:r>
            <a:r>
              <a:rPr kumimoji="1" lang="zh-CN" altLang="en-GB" dirty="0">
                <a:solidFill>
                  <a:srgbClr val="0000FF"/>
                </a:solidFill>
              </a:rPr>
              <a:t>有限</a:t>
            </a:r>
            <a:endParaRPr kumimoji="1" lang="zh-CN" altLang="en-US" dirty="0">
              <a:solidFill>
                <a:srgbClr val="0000FF"/>
              </a:solidFill>
            </a:endParaRPr>
          </a:p>
        </p:txBody>
      </p:sp>
      <p:sp>
        <p:nvSpPr>
          <p:cNvPr id="96" name="矩形 32"/>
          <p:cNvSpPr>
            <a:spLocks noChangeArrowheads="1"/>
          </p:cNvSpPr>
          <p:nvPr/>
        </p:nvSpPr>
        <p:spPr bwMode="auto">
          <a:xfrm>
            <a:off x="3898597" y="5085529"/>
            <a:ext cx="736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i="1" dirty="0"/>
              <a:t>D=</a:t>
            </a:r>
            <a:r>
              <a:rPr kumimoji="1" lang="en-GB" altLang="zh-CN" dirty="0"/>
              <a:t>0</a:t>
            </a:r>
            <a:endParaRPr kumimoji="1" lang="en-US" altLang="zh-CN" dirty="0"/>
          </a:p>
        </p:txBody>
      </p:sp>
      <p:sp>
        <p:nvSpPr>
          <p:cNvPr id="97" name="Line 25"/>
          <p:cNvSpPr>
            <a:spLocks noChangeShapeType="1"/>
          </p:cNvSpPr>
          <p:nvPr/>
        </p:nvSpPr>
        <p:spPr bwMode="auto">
          <a:xfrm flipV="1">
            <a:off x="2322012" y="5315715"/>
            <a:ext cx="1223962" cy="0"/>
          </a:xfrm>
          <a:prstGeom prst="line">
            <a:avLst/>
          </a:prstGeom>
          <a:noFill/>
          <a:ln w="38100">
            <a:solidFill>
              <a:srgbClr val="F6310A"/>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zh-CN" altLang="en-US"/>
          </a:p>
        </p:txBody>
      </p:sp>
      <p:grpSp>
        <p:nvGrpSpPr>
          <p:cNvPr id="100" name="Group 23"/>
          <p:cNvGrpSpPr>
            <a:grpSpLocks/>
          </p:cNvGrpSpPr>
          <p:nvPr/>
        </p:nvGrpSpPr>
        <p:grpSpPr bwMode="auto">
          <a:xfrm>
            <a:off x="8738048" y="3512203"/>
            <a:ext cx="1854200" cy="871538"/>
            <a:chOff x="3419" y="2692"/>
            <a:chExt cx="1168" cy="549"/>
          </a:xfrm>
        </p:grpSpPr>
        <p:graphicFrame>
          <p:nvGraphicFramePr>
            <p:cNvPr id="101" name="Object 24"/>
            <p:cNvGraphicFramePr>
              <a:graphicFrameLocks noChangeAspect="1"/>
            </p:cNvGraphicFramePr>
            <p:nvPr>
              <p:extLst>
                <p:ext uri="{D42A27DB-BD31-4B8C-83A1-F6EECF244321}">
                  <p14:modId xmlns:p14="http://schemas.microsoft.com/office/powerpoint/2010/main" val="1223170582"/>
                </p:ext>
              </p:extLst>
            </p:nvPr>
          </p:nvGraphicFramePr>
          <p:xfrm>
            <a:off x="3773" y="2905"/>
            <a:ext cx="814" cy="318"/>
          </p:xfrm>
          <a:graphic>
            <a:graphicData uri="http://schemas.openxmlformats.org/presentationml/2006/ole">
              <mc:AlternateContent xmlns:mc="http://schemas.openxmlformats.org/markup-compatibility/2006">
                <mc:Choice xmlns:v="urn:schemas-microsoft-com:vml" Requires="v">
                  <p:oleObj spid="_x0000_s309143" name="Equation" r:id="rId19" imgW="406048" imgH="203024" progId="Equation.3">
                    <p:embed/>
                  </p:oleObj>
                </mc:Choice>
                <mc:Fallback>
                  <p:oleObj name="Equation" r:id="rId19" imgW="406048" imgH="20302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73" y="2905"/>
                          <a:ext cx="81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 name="Text Box 25"/>
            <p:cNvSpPr txBox="1">
              <a:spLocks noChangeArrowheads="1"/>
            </p:cNvSpPr>
            <p:nvPr/>
          </p:nvSpPr>
          <p:spPr bwMode="auto">
            <a:xfrm>
              <a:off x="3489" y="2692"/>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a:solidFill>
                    <a:srgbClr val="008000"/>
                  </a:solidFill>
                </a:rPr>
                <a:t>衰减波</a:t>
              </a:r>
            </a:p>
          </p:txBody>
        </p:sp>
        <p:sp>
          <p:nvSpPr>
            <p:cNvPr id="103" name="Freeform 26"/>
            <p:cNvSpPr>
              <a:spLocks/>
            </p:cNvSpPr>
            <p:nvPr/>
          </p:nvSpPr>
          <p:spPr bwMode="auto">
            <a:xfrm>
              <a:off x="3419" y="3008"/>
              <a:ext cx="567" cy="233"/>
            </a:xfrm>
            <a:custGeom>
              <a:avLst/>
              <a:gdLst>
                <a:gd name="T0" fmla="*/ 0 w 567"/>
                <a:gd name="T1" fmla="*/ 0 h 161"/>
                <a:gd name="T2" fmla="*/ 74 w 567"/>
                <a:gd name="T3" fmla="*/ 55 h 161"/>
                <a:gd name="T4" fmla="*/ 202 w 567"/>
                <a:gd name="T5" fmla="*/ 146 h 161"/>
                <a:gd name="T6" fmla="*/ 567 w 567"/>
                <a:gd name="T7" fmla="*/ 146 h 161"/>
                <a:gd name="T8" fmla="*/ 0 60000 65536"/>
                <a:gd name="T9" fmla="*/ 0 60000 65536"/>
                <a:gd name="T10" fmla="*/ 0 60000 65536"/>
                <a:gd name="T11" fmla="*/ 0 60000 65536"/>
                <a:gd name="T12" fmla="*/ 0 w 567"/>
                <a:gd name="T13" fmla="*/ 0 h 161"/>
                <a:gd name="T14" fmla="*/ 567 w 567"/>
                <a:gd name="T15" fmla="*/ 161 h 161"/>
              </a:gdLst>
              <a:ahLst/>
              <a:cxnLst>
                <a:cxn ang="T8">
                  <a:pos x="T0" y="T1"/>
                </a:cxn>
                <a:cxn ang="T9">
                  <a:pos x="T2" y="T3"/>
                </a:cxn>
                <a:cxn ang="T10">
                  <a:pos x="T4" y="T5"/>
                </a:cxn>
                <a:cxn ang="T11">
                  <a:pos x="T6" y="T7"/>
                </a:cxn>
              </a:cxnLst>
              <a:rect l="T12" t="T13" r="T14" b="T15"/>
              <a:pathLst>
                <a:path w="567" h="161">
                  <a:moveTo>
                    <a:pt x="0" y="0"/>
                  </a:moveTo>
                  <a:cubicBezTo>
                    <a:pt x="20" y="15"/>
                    <a:pt x="40" y="31"/>
                    <a:pt x="74" y="55"/>
                  </a:cubicBezTo>
                  <a:cubicBezTo>
                    <a:pt x="108" y="79"/>
                    <a:pt x="120" y="131"/>
                    <a:pt x="202" y="146"/>
                  </a:cubicBezTo>
                  <a:cubicBezTo>
                    <a:pt x="284" y="161"/>
                    <a:pt x="425" y="153"/>
                    <a:pt x="567" y="146"/>
                  </a:cubicBezTo>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
        <p:nvSpPr>
          <p:cNvPr id="105" name="Line 9"/>
          <p:cNvSpPr>
            <a:spLocks noChangeShapeType="1"/>
          </p:cNvSpPr>
          <p:nvPr/>
        </p:nvSpPr>
        <p:spPr bwMode="auto">
          <a:xfrm flipH="1">
            <a:off x="5079874" y="3126322"/>
            <a:ext cx="730249" cy="61260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9"/>
          <p:cNvSpPr>
            <a:spLocks noChangeShapeType="1"/>
          </p:cNvSpPr>
          <p:nvPr/>
        </p:nvSpPr>
        <p:spPr bwMode="auto">
          <a:xfrm>
            <a:off x="5030660" y="3253064"/>
            <a:ext cx="779463" cy="38627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矩形 30"/>
          <p:cNvSpPr>
            <a:spLocks noChangeArrowheads="1"/>
          </p:cNvSpPr>
          <p:nvPr/>
        </p:nvSpPr>
        <p:spPr bwMode="auto">
          <a:xfrm>
            <a:off x="8833299" y="5106342"/>
            <a:ext cx="1112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FF00FF"/>
                </a:solidFill>
              </a:rPr>
              <a:t>衰减波</a:t>
            </a:r>
          </a:p>
        </p:txBody>
      </p:sp>
      <p:graphicFrame>
        <p:nvGraphicFramePr>
          <p:cNvPr id="108" name="Object 33"/>
          <p:cNvGraphicFramePr>
            <a:graphicFrameLocks noChangeAspect="1"/>
          </p:cNvGraphicFramePr>
          <p:nvPr>
            <p:extLst>
              <p:ext uri="{D42A27DB-BD31-4B8C-83A1-F6EECF244321}">
                <p14:modId xmlns:p14="http://schemas.microsoft.com/office/powerpoint/2010/main" val="3766111974"/>
              </p:ext>
            </p:extLst>
          </p:nvPr>
        </p:nvGraphicFramePr>
        <p:xfrm>
          <a:off x="5984181" y="4999736"/>
          <a:ext cx="2559296" cy="631959"/>
        </p:xfrm>
        <a:graphic>
          <a:graphicData uri="http://schemas.openxmlformats.org/presentationml/2006/ole">
            <mc:AlternateContent xmlns:mc="http://schemas.openxmlformats.org/markup-compatibility/2006">
              <mc:Choice xmlns:v="urn:schemas-microsoft-com:vml" Requires="v">
                <p:oleObj spid="_x0000_s309144" name="Equation" r:id="rId21" imgW="927100" imgH="228600" progId="Equation.3">
                  <p:embed/>
                </p:oleObj>
              </mc:Choice>
              <mc:Fallback>
                <p:oleObj name="Equation" r:id="rId21" imgW="92710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84181" y="4999736"/>
                        <a:ext cx="2559296" cy="631959"/>
                      </a:xfrm>
                      <a:prstGeom prst="rect">
                        <a:avLst/>
                      </a:prstGeom>
                      <a:noFill/>
                      <a:ln>
                        <a:noFill/>
                      </a:ln>
                      <a:effectLst/>
                      <a:extLst/>
                    </p:spPr>
                  </p:pic>
                </p:oleObj>
              </mc:Fallback>
            </mc:AlternateContent>
          </a:graphicData>
        </a:graphic>
      </p:graphicFrame>
      <p:sp>
        <p:nvSpPr>
          <p:cNvPr id="109" name="Line 25"/>
          <p:cNvSpPr>
            <a:spLocks noChangeShapeType="1"/>
          </p:cNvSpPr>
          <p:nvPr/>
        </p:nvSpPr>
        <p:spPr bwMode="auto">
          <a:xfrm>
            <a:off x="4897448" y="5383257"/>
            <a:ext cx="733403" cy="4716"/>
          </a:xfrm>
          <a:prstGeom prst="line">
            <a:avLst/>
          </a:prstGeom>
          <a:noFill/>
          <a:ln w="38100">
            <a:solidFill>
              <a:srgbClr val="F6310A"/>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11" name="Text Box 6"/>
          <p:cNvSpPr txBox="1">
            <a:spLocks noChangeArrowheads="1"/>
          </p:cNvSpPr>
          <p:nvPr/>
        </p:nvSpPr>
        <p:spPr bwMode="auto">
          <a:xfrm>
            <a:off x="2036294" y="5514446"/>
            <a:ext cx="7909842" cy="1384995"/>
          </a:xfrm>
          <a:prstGeom prst="rect">
            <a:avLst/>
          </a:prstGeom>
          <a:noFill/>
          <a:ln w="9525">
            <a:noFill/>
            <a:miter lim="800000"/>
            <a:headEnd/>
            <a:tailEnd/>
          </a:ln>
        </p:spPr>
        <p:txBody>
          <a:bodyPr wrap="square">
            <a:spAutoFit/>
          </a:bodyPr>
          <a:lstStyle/>
          <a:p>
            <a:pPr>
              <a:defRPr/>
            </a:pPr>
            <a:r>
              <a:rPr lang="zh-CN" altLang="en-US" sz="2800" b="1" kern="0" dirty="0">
                <a:solidFill>
                  <a:srgbClr val="FF0000"/>
                </a:solidFill>
              </a:rPr>
              <a:t>隧道效应：</a:t>
            </a:r>
            <a:r>
              <a:rPr lang="zh-CN" altLang="en-US" sz="2800" b="1" kern="0" dirty="0">
                <a:solidFill>
                  <a:srgbClr val="009900"/>
                </a:solidFill>
              </a:rPr>
              <a:t>在</a:t>
            </a:r>
            <a:r>
              <a:rPr kumimoji="1" lang="zh-CN" altLang="en-US" sz="2800" b="1" dirty="0">
                <a:solidFill>
                  <a:srgbClr val="009900"/>
                </a:solidFill>
              </a:rPr>
              <a:t>经典粒子禁止</a:t>
            </a:r>
            <a:r>
              <a:rPr kumimoji="1" lang="zh-CN" altLang="en-GB" sz="2800" b="1" dirty="0">
                <a:solidFill>
                  <a:srgbClr val="009900"/>
                </a:solidFill>
              </a:rPr>
              <a:t>进入</a:t>
            </a:r>
            <a:r>
              <a:rPr kumimoji="1" lang="zh-CN" altLang="en-US" sz="2800" b="1" dirty="0">
                <a:solidFill>
                  <a:srgbClr val="009900"/>
                </a:solidFill>
              </a:rPr>
              <a:t>的区域（</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zh-CN" altLang="en-US" sz="2800" b="1" dirty="0">
                <a:solidFill>
                  <a:srgbClr val="009900"/>
                </a:solidFill>
              </a:rPr>
              <a:t>），量子粒子（</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zh-CN" altLang="en-US" sz="2800" b="1" dirty="0">
                <a:solidFill>
                  <a:srgbClr val="009900"/>
                </a:solidFill>
              </a:rPr>
              <a:t>）可以</a:t>
            </a:r>
            <a:r>
              <a:rPr kumimoji="1" lang="zh-CN" altLang="en-GB" sz="2800" b="1" dirty="0">
                <a:solidFill>
                  <a:srgbClr val="009900"/>
                </a:solidFill>
              </a:rPr>
              <a:t>进入</a:t>
            </a:r>
            <a:r>
              <a:rPr kumimoji="1" lang="zh-CN" altLang="en-US" sz="2800" b="1" dirty="0">
                <a:solidFill>
                  <a:srgbClr val="009900"/>
                </a:solidFill>
              </a:rPr>
              <a:t>，只不过出现的概率较小，按指数规律迅速衰减。</a:t>
            </a:r>
            <a:endParaRPr lang="zh-CN" altLang="en-US" sz="2800" b="1" kern="0" dirty="0">
              <a:solidFill>
                <a:srgbClr val="009900"/>
              </a:solidFill>
            </a:endParaRPr>
          </a:p>
        </p:txBody>
      </p:sp>
    </p:spTree>
    <p:extLst>
      <p:ext uri="{BB962C8B-B14F-4D97-AF65-F5344CB8AC3E}">
        <p14:creationId xmlns:p14="http://schemas.microsoft.com/office/powerpoint/2010/main" val="18259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arn(inVertical)">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down)">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1000"/>
                                        <p:tgtEl>
                                          <p:spTgt spid="85"/>
                                        </p:tgtEl>
                                      </p:cBhvr>
                                    </p:animEffect>
                                    <p:anim calcmode="lin" valueType="num">
                                      <p:cBhvr>
                                        <p:cTn id="58" dur="1000" fill="hold"/>
                                        <p:tgtEl>
                                          <p:spTgt spid="85"/>
                                        </p:tgtEl>
                                        <p:attrNameLst>
                                          <p:attrName>ppt_x</p:attrName>
                                        </p:attrNameLst>
                                      </p:cBhvr>
                                      <p:tavLst>
                                        <p:tav tm="0">
                                          <p:val>
                                            <p:strVal val="#ppt_x"/>
                                          </p:val>
                                        </p:tav>
                                        <p:tav tm="100000">
                                          <p:val>
                                            <p:strVal val="#ppt_x"/>
                                          </p:val>
                                        </p:tav>
                                      </p:tavLst>
                                    </p:anim>
                                    <p:anim calcmode="lin" valueType="num">
                                      <p:cBhvr>
                                        <p:cTn id="5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1000"/>
                                        <p:tgtEl>
                                          <p:spTgt spid="89"/>
                                        </p:tgtEl>
                                      </p:cBhvr>
                                    </p:animEffect>
                                    <p:anim calcmode="lin" valueType="num">
                                      <p:cBhvr>
                                        <p:cTn id="65" dur="1000" fill="hold"/>
                                        <p:tgtEl>
                                          <p:spTgt spid="89"/>
                                        </p:tgtEl>
                                        <p:attrNameLst>
                                          <p:attrName>ppt_x</p:attrName>
                                        </p:attrNameLst>
                                      </p:cBhvr>
                                      <p:tavLst>
                                        <p:tav tm="0">
                                          <p:val>
                                            <p:strVal val="#ppt_x"/>
                                          </p:val>
                                        </p:tav>
                                        <p:tav tm="100000">
                                          <p:val>
                                            <p:strVal val="#ppt_x"/>
                                          </p:val>
                                        </p:tav>
                                      </p:tavLst>
                                    </p:anim>
                                    <p:anim calcmode="lin" valueType="num">
                                      <p:cBhvr>
                                        <p:cTn id="66"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down)">
                                      <p:cBhvr>
                                        <p:cTn id="71" dur="500"/>
                                        <p:tgtEl>
                                          <p:spTgt spid="93"/>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95"/>
                                        </p:tgtEl>
                                        <p:attrNameLst>
                                          <p:attrName>style.visibility</p:attrName>
                                        </p:attrNameLst>
                                      </p:cBhvr>
                                      <p:to>
                                        <p:strVal val="visible"/>
                                      </p:to>
                                    </p:set>
                                    <p:anim calcmode="lin" valueType="num">
                                      <p:cBhvr additive="base">
                                        <p:cTn id="76" dur="500" fill="hold"/>
                                        <p:tgtEl>
                                          <p:spTgt spid="95"/>
                                        </p:tgtEl>
                                        <p:attrNameLst>
                                          <p:attrName>ppt_x</p:attrName>
                                        </p:attrNameLst>
                                      </p:cBhvr>
                                      <p:tavLst>
                                        <p:tav tm="0">
                                          <p:val>
                                            <p:strVal val="#ppt_x"/>
                                          </p:val>
                                        </p:tav>
                                        <p:tav tm="100000">
                                          <p:val>
                                            <p:strVal val="#ppt_x"/>
                                          </p:val>
                                        </p:tav>
                                      </p:tavLst>
                                    </p:anim>
                                    <p:anim calcmode="lin" valueType="num">
                                      <p:cBhvr additive="base">
                                        <p:cTn id="7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97"/>
                                        </p:tgtEl>
                                        <p:attrNameLst>
                                          <p:attrName>style.visibility</p:attrName>
                                        </p:attrNameLst>
                                      </p:cBhvr>
                                      <p:to>
                                        <p:strVal val="visible"/>
                                      </p:to>
                                    </p:set>
                                    <p:animEffect transition="in" filter="barn(inVertical)">
                                      <p:cBhvr>
                                        <p:cTn id="82" dur="500"/>
                                        <p:tgtEl>
                                          <p:spTgt spid="9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96"/>
                                        </p:tgtEl>
                                        <p:attrNameLst>
                                          <p:attrName>style.visibility</p:attrName>
                                        </p:attrNameLst>
                                      </p:cBhvr>
                                      <p:to>
                                        <p:strVal val="visible"/>
                                      </p:to>
                                    </p:set>
                                    <p:animEffect transition="in" filter="wipe(down)">
                                      <p:cBhvr>
                                        <p:cTn id="87" dur="500"/>
                                        <p:tgtEl>
                                          <p:spTgt spid="96"/>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05"/>
                                        </p:tgtEl>
                                        <p:attrNameLst>
                                          <p:attrName>style.visibility</p:attrName>
                                        </p:attrNameLst>
                                      </p:cBhvr>
                                      <p:to>
                                        <p:strVal val="visible"/>
                                      </p:to>
                                    </p:set>
                                    <p:anim calcmode="lin" valueType="num">
                                      <p:cBhvr additive="base">
                                        <p:cTn id="92" dur="500" fill="hold"/>
                                        <p:tgtEl>
                                          <p:spTgt spid="105"/>
                                        </p:tgtEl>
                                        <p:attrNameLst>
                                          <p:attrName>ppt_x</p:attrName>
                                        </p:attrNameLst>
                                      </p:cBhvr>
                                      <p:tavLst>
                                        <p:tav tm="0">
                                          <p:val>
                                            <p:strVal val="#ppt_x"/>
                                          </p:val>
                                        </p:tav>
                                        <p:tav tm="100000">
                                          <p:val>
                                            <p:strVal val="#ppt_x"/>
                                          </p:val>
                                        </p:tav>
                                      </p:tavLst>
                                    </p:anim>
                                    <p:anim calcmode="lin" valueType="num">
                                      <p:cBhvr additive="base">
                                        <p:cTn id="93" dur="500" fill="hold"/>
                                        <p:tgtEl>
                                          <p:spTgt spid="105"/>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106"/>
                                        </p:tgtEl>
                                        <p:attrNameLst>
                                          <p:attrName>style.visibility</p:attrName>
                                        </p:attrNameLst>
                                      </p:cBhvr>
                                      <p:to>
                                        <p:strVal val="visible"/>
                                      </p:to>
                                    </p:set>
                                    <p:anim calcmode="lin" valueType="num">
                                      <p:cBhvr additive="base">
                                        <p:cTn id="96" dur="500" fill="hold"/>
                                        <p:tgtEl>
                                          <p:spTgt spid="106"/>
                                        </p:tgtEl>
                                        <p:attrNameLst>
                                          <p:attrName>ppt_x</p:attrName>
                                        </p:attrNameLst>
                                      </p:cBhvr>
                                      <p:tavLst>
                                        <p:tav tm="0">
                                          <p:val>
                                            <p:strVal val="#ppt_x"/>
                                          </p:val>
                                        </p:tav>
                                        <p:tav tm="100000">
                                          <p:val>
                                            <p:strVal val="#ppt_x"/>
                                          </p:val>
                                        </p:tav>
                                      </p:tavLst>
                                    </p:anim>
                                    <p:anim calcmode="lin" valueType="num">
                                      <p:cBhvr additive="base">
                                        <p:cTn id="97"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barn(inVertical)">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nodeType="clickEffect">
                                  <p:stCondLst>
                                    <p:cond delay="0"/>
                                  </p:stCondLst>
                                  <p:childTnLst>
                                    <p:set>
                                      <p:cBhvr>
                                        <p:cTn id="106" dur="1" fill="hold">
                                          <p:stCondLst>
                                            <p:cond delay="0"/>
                                          </p:stCondLst>
                                        </p:cTn>
                                        <p:tgtEl>
                                          <p:spTgt spid="108"/>
                                        </p:tgtEl>
                                        <p:attrNameLst>
                                          <p:attrName>style.visibility</p:attrName>
                                        </p:attrNameLst>
                                      </p:cBhvr>
                                      <p:to>
                                        <p:strVal val="visible"/>
                                      </p:to>
                                    </p:set>
                                    <p:animEffect transition="in" filter="barn(inVertical)">
                                      <p:cBhvr>
                                        <p:cTn id="107" dur="500"/>
                                        <p:tgtEl>
                                          <p:spTgt spid="108"/>
                                        </p:tgtEl>
                                      </p:cBhvr>
                                    </p:animEffect>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grpId="0" nodeType="clickEffect">
                                  <p:stCondLst>
                                    <p:cond delay="0"/>
                                  </p:stCondLst>
                                  <p:childTnLst>
                                    <p:set>
                                      <p:cBhvr>
                                        <p:cTn id="111" dur="1" fill="hold">
                                          <p:stCondLst>
                                            <p:cond delay="0"/>
                                          </p:stCondLst>
                                        </p:cTn>
                                        <p:tgtEl>
                                          <p:spTgt spid="107"/>
                                        </p:tgtEl>
                                        <p:attrNameLst>
                                          <p:attrName>style.visibility</p:attrName>
                                        </p:attrNameLst>
                                      </p:cBhvr>
                                      <p:to>
                                        <p:strVal val="visible"/>
                                      </p:to>
                                    </p:set>
                                    <p:animEffect transition="in" filter="wheel(1)">
                                      <p:cBhvr>
                                        <p:cTn id="112" dur="2000"/>
                                        <p:tgtEl>
                                          <p:spTgt spid="107"/>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100"/>
                                        </p:tgtEl>
                                        <p:attrNameLst>
                                          <p:attrName>style.visibility</p:attrName>
                                        </p:attrNameLst>
                                      </p:cBhvr>
                                      <p:to>
                                        <p:strVal val="visible"/>
                                      </p:to>
                                    </p:set>
                                    <p:anim calcmode="lin" valueType="num">
                                      <p:cBhvr additive="base">
                                        <p:cTn id="117" dur="500" fill="hold"/>
                                        <p:tgtEl>
                                          <p:spTgt spid="100"/>
                                        </p:tgtEl>
                                        <p:attrNameLst>
                                          <p:attrName>ppt_x</p:attrName>
                                        </p:attrNameLst>
                                      </p:cBhvr>
                                      <p:tavLst>
                                        <p:tav tm="0">
                                          <p:val>
                                            <p:strVal val="#ppt_x"/>
                                          </p:val>
                                        </p:tav>
                                        <p:tav tm="100000">
                                          <p:val>
                                            <p:strVal val="#ppt_x"/>
                                          </p:val>
                                        </p:tav>
                                      </p:tavLst>
                                    </p:anim>
                                    <p:anim calcmode="lin" valueType="num">
                                      <p:cBhvr additive="base">
                                        <p:cTn id="11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3" presetClass="entr" presetSubtype="16" fill="hold" grpId="0" nodeType="clickEffect">
                                  <p:stCondLst>
                                    <p:cond delay="0"/>
                                  </p:stCondLst>
                                  <p:childTnLst>
                                    <p:set>
                                      <p:cBhvr>
                                        <p:cTn id="122" dur="1" fill="hold">
                                          <p:stCondLst>
                                            <p:cond delay="0"/>
                                          </p:stCondLst>
                                        </p:cTn>
                                        <p:tgtEl>
                                          <p:spTgt spid="111"/>
                                        </p:tgtEl>
                                        <p:attrNameLst>
                                          <p:attrName>style.visibility</p:attrName>
                                        </p:attrNameLst>
                                      </p:cBhvr>
                                      <p:to>
                                        <p:strVal val="visible"/>
                                      </p:to>
                                    </p:set>
                                    <p:anim calcmode="lin" valueType="num">
                                      <p:cBhvr>
                                        <p:cTn id="123" dur="500" fill="hold"/>
                                        <p:tgtEl>
                                          <p:spTgt spid="111"/>
                                        </p:tgtEl>
                                        <p:attrNameLst>
                                          <p:attrName>ppt_w</p:attrName>
                                        </p:attrNameLst>
                                      </p:cBhvr>
                                      <p:tavLst>
                                        <p:tav tm="0">
                                          <p:val>
                                            <p:fltVal val="0"/>
                                          </p:val>
                                        </p:tav>
                                        <p:tav tm="100000">
                                          <p:val>
                                            <p:strVal val="#ppt_w"/>
                                          </p:val>
                                        </p:tav>
                                      </p:tavLst>
                                    </p:anim>
                                    <p:anim calcmode="lin" valueType="num">
                                      <p:cBhvr>
                                        <p:cTn id="124" dur="500" fill="hold"/>
                                        <p:tgtEl>
                                          <p:spTgt spid="1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4" grpId="0" animBg="1" autoUpdateAnimBg="0"/>
      <p:bldP spid="45" grpId="0" animBg="1" autoUpdateAnimBg="0"/>
      <p:bldP spid="95" grpId="0"/>
      <p:bldP spid="96" grpId="0"/>
      <p:bldP spid="97" grpId="0" animBg="1"/>
      <p:bldP spid="105" grpId="0" animBg="1"/>
      <p:bldP spid="106" grpId="0" animBg="1"/>
      <p:bldP spid="107" grpId="0"/>
      <p:bldP spid="109" grpId="0" animBg="1"/>
      <p:bldP spid="111"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954682" y="275759"/>
            <a:ext cx="3885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ea typeface="黑体" panose="02010609060101010101" pitchFamily="49" charset="-122"/>
              </a:rPr>
              <a:t> </a:t>
            </a:r>
            <a:r>
              <a:rPr kumimoji="1" lang="zh-CN" altLang="en-US" sz="2800" dirty="0">
                <a:ea typeface="黑体" panose="02010609060101010101" pitchFamily="49" charset="-122"/>
              </a:rPr>
              <a:t>隧道效应（</a:t>
            </a:r>
            <a:r>
              <a:rPr kumimoji="1" lang="en-US" altLang="zh-CN" sz="2800" b="0" i="1" dirty="0">
                <a:solidFill>
                  <a:srgbClr val="C00000"/>
                </a:solidFill>
              </a:rPr>
              <a:t> </a:t>
            </a:r>
            <a:r>
              <a:rPr kumimoji="1" lang="en-US" altLang="zh-CN" sz="2800" i="1" dirty="0">
                <a:solidFill>
                  <a:srgbClr val="C00000"/>
                </a:solidFill>
              </a:rPr>
              <a:t>E</a:t>
            </a:r>
            <a:r>
              <a:rPr kumimoji="1" lang="zh-CN" altLang="en-US" sz="2800" i="1" dirty="0">
                <a:solidFill>
                  <a:srgbClr val="C00000"/>
                </a:solidFill>
              </a:rPr>
              <a:t>＜</a:t>
            </a:r>
            <a:r>
              <a:rPr kumimoji="1" lang="en-US" altLang="zh-CN" sz="2800" i="1" dirty="0">
                <a:solidFill>
                  <a:srgbClr val="C00000"/>
                </a:solidFill>
              </a:rPr>
              <a:t>U</a:t>
            </a:r>
            <a:r>
              <a:rPr kumimoji="1" lang="en-US" altLang="zh-CN" sz="2800" baseline="-25000" dirty="0">
                <a:solidFill>
                  <a:srgbClr val="C00000"/>
                </a:solidFill>
              </a:rPr>
              <a:t>0 </a:t>
            </a:r>
            <a:r>
              <a:rPr kumimoji="1" lang="zh-CN" altLang="en-US" sz="2800" dirty="0">
                <a:ea typeface="黑体" panose="02010609060101010101" pitchFamily="49" charset="-122"/>
              </a:rPr>
              <a:t>）</a:t>
            </a:r>
            <a:endParaRPr kumimoji="1" lang="zh-CN" altLang="en-US" sz="2800" dirty="0">
              <a:latin typeface="Gulim" panose="020B0600000101010101" pitchFamily="34" charset="-127"/>
              <a:ea typeface="Gulim" panose="020B0600000101010101" pitchFamily="34" charset="-127"/>
            </a:endParaRPr>
          </a:p>
        </p:txBody>
      </p:sp>
      <p:sp>
        <p:nvSpPr>
          <p:cNvPr id="3" name="Text Box 19"/>
          <p:cNvSpPr txBox="1">
            <a:spLocks noChangeArrowheads="1"/>
          </p:cNvSpPr>
          <p:nvPr/>
        </p:nvSpPr>
        <p:spPr bwMode="auto">
          <a:xfrm>
            <a:off x="1954682" y="1014773"/>
            <a:ext cx="3600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solidFill>
                  <a:srgbClr val="0000FF"/>
                </a:solidFill>
              </a:rPr>
              <a:t>1. </a:t>
            </a:r>
            <a:r>
              <a:rPr kumimoji="1" lang="zh-CN" altLang="en-US" sz="2800" dirty="0">
                <a:solidFill>
                  <a:srgbClr val="0000FF"/>
                </a:solidFill>
              </a:rPr>
              <a:t>一维方势垒</a:t>
            </a:r>
          </a:p>
        </p:txBody>
      </p:sp>
      <p:graphicFrame>
        <p:nvGraphicFramePr>
          <p:cNvPr id="4" name="Object 20"/>
          <p:cNvGraphicFramePr>
            <a:graphicFrameLocks noChangeAspect="1"/>
          </p:cNvGraphicFramePr>
          <p:nvPr>
            <p:extLst>
              <p:ext uri="{D42A27DB-BD31-4B8C-83A1-F6EECF244321}">
                <p14:modId xmlns:p14="http://schemas.microsoft.com/office/powerpoint/2010/main" val="1558840372"/>
              </p:ext>
            </p:extLst>
          </p:nvPr>
        </p:nvGraphicFramePr>
        <p:xfrm>
          <a:off x="3492970" y="1543408"/>
          <a:ext cx="3124200" cy="915988"/>
        </p:xfrm>
        <a:graphic>
          <a:graphicData uri="http://schemas.openxmlformats.org/presentationml/2006/ole">
            <mc:AlternateContent xmlns:mc="http://schemas.openxmlformats.org/markup-compatibility/2006">
              <mc:Choice xmlns:v="urn:schemas-microsoft-com:vml" Requires="v">
                <p:oleObj spid="_x0000_s274295" name="Equation" r:id="rId3" imgW="1790788" imgH="419207" progId="Equation.3">
                  <p:embed/>
                </p:oleObj>
              </mc:Choice>
              <mc:Fallback>
                <p:oleObj name="Equation" r:id="rId3" imgW="1790788" imgH="4192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970" y="1543408"/>
                        <a:ext cx="3124200" cy="915988"/>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21"/>
          <p:cNvSpPr txBox="1">
            <a:spLocks noChangeArrowheads="1"/>
          </p:cNvSpPr>
          <p:nvPr/>
        </p:nvSpPr>
        <p:spPr bwMode="auto">
          <a:xfrm>
            <a:off x="1721320" y="1735498"/>
            <a:ext cx="242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a:solidFill>
                  <a:srgbClr val="FF00FF"/>
                </a:solidFill>
                <a:ea typeface="黑体" panose="02010609060101010101" pitchFamily="49" charset="-122"/>
              </a:rPr>
              <a:t>势能函数</a:t>
            </a:r>
            <a:r>
              <a:rPr kumimoji="1" lang="en-US" altLang="zh-CN" sz="2800">
                <a:solidFill>
                  <a:srgbClr val="FF00FF"/>
                </a:solidFill>
                <a:ea typeface="黑体" panose="02010609060101010101" pitchFamily="49" charset="-122"/>
              </a:rPr>
              <a:t>:</a:t>
            </a:r>
          </a:p>
        </p:txBody>
      </p:sp>
      <p:grpSp>
        <p:nvGrpSpPr>
          <p:cNvPr id="16" name="Group 34"/>
          <p:cNvGrpSpPr>
            <a:grpSpLocks/>
          </p:cNvGrpSpPr>
          <p:nvPr/>
        </p:nvGrpSpPr>
        <p:grpSpPr bwMode="auto">
          <a:xfrm>
            <a:off x="7102947" y="346435"/>
            <a:ext cx="3240087" cy="2290763"/>
            <a:chOff x="3517" y="202"/>
            <a:chExt cx="2041" cy="1443"/>
          </a:xfrm>
        </p:grpSpPr>
        <p:grpSp>
          <p:nvGrpSpPr>
            <p:cNvPr id="17" name="Group 5"/>
            <p:cNvGrpSpPr>
              <a:grpSpLocks/>
            </p:cNvGrpSpPr>
            <p:nvPr/>
          </p:nvGrpSpPr>
          <p:grpSpPr bwMode="auto">
            <a:xfrm>
              <a:off x="3517" y="202"/>
              <a:ext cx="2041" cy="1225"/>
              <a:chOff x="3515" y="164"/>
              <a:chExt cx="2041" cy="1225"/>
            </a:xfrm>
          </p:grpSpPr>
          <p:sp>
            <p:nvSpPr>
              <p:cNvPr id="19" name="Rectangle 6" descr="75%"/>
              <p:cNvSpPr>
                <a:spLocks noChangeArrowheads="1"/>
              </p:cNvSpPr>
              <p:nvPr/>
            </p:nvSpPr>
            <p:spPr bwMode="auto">
              <a:xfrm>
                <a:off x="4059" y="522"/>
                <a:ext cx="545" cy="862"/>
              </a:xfrm>
              <a:prstGeom prst="rect">
                <a:avLst/>
              </a:prstGeom>
              <a:pattFill prst="pct75">
                <a:fgClr>
                  <a:schemeClr val="accent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0" name="Group 7"/>
              <p:cNvGrpSpPr>
                <a:grpSpLocks/>
              </p:cNvGrpSpPr>
              <p:nvPr/>
            </p:nvGrpSpPr>
            <p:grpSpPr bwMode="auto">
              <a:xfrm>
                <a:off x="3515" y="164"/>
                <a:ext cx="2041" cy="1225"/>
                <a:chOff x="3152" y="164"/>
                <a:chExt cx="2041" cy="1225"/>
              </a:xfrm>
            </p:grpSpPr>
            <p:sp>
              <p:nvSpPr>
                <p:cNvPr id="21" name="Line 8"/>
                <p:cNvSpPr>
                  <a:spLocks noChangeShapeType="1"/>
                </p:cNvSpPr>
                <p:nvPr/>
              </p:nvSpPr>
              <p:spPr bwMode="auto">
                <a:xfrm>
                  <a:off x="3152" y="1389"/>
                  <a:ext cx="204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9"/>
                <p:cNvSpPr>
                  <a:spLocks noChangeShapeType="1"/>
                </p:cNvSpPr>
                <p:nvPr/>
              </p:nvSpPr>
              <p:spPr bwMode="auto">
                <a:xfrm flipV="1">
                  <a:off x="3696" y="164"/>
                  <a:ext cx="0" cy="1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 name="Line 10"/>
                <p:cNvSpPr>
                  <a:spLocks noChangeShapeType="1"/>
                </p:cNvSpPr>
                <p:nvPr/>
              </p:nvSpPr>
              <p:spPr bwMode="auto">
                <a:xfrm flipV="1">
                  <a:off x="4241" y="527"/>
                  <a:ext cx="0" cy="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 name="Line 11"/>
                <p:cNvSpPr>
                  <a:spLocks noChangeShapeType="1"/>
                </p:cNvSpPr>
                <p:nvPr/>
              </p:nvSpPr>
              <p:spPr bwMode="auto">
                <a:xfrm flipH="1">
                  <a:off x="3696" y="527"/>
                  <a:ext cx="5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 name="Line 12"/>
                <p:cNvSpPr>
                  <a:spLocks noChangeShapeType="1"/>
                </p:cNvSpPr>
                <p:nvPr/>
              </p:nvSpPr>
              <p:spPr bwMode="auto">
                <a:xfrm>
                  <a:off x="3198" y="890"/>
                  <a:ext cx="498" cy="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 name="Text Box 13"/>
                <p:cNvSpPr txBox="1">
                  <a:spLocks noChangeArrowheads="1"/>
                </p:cNvSpPr>
                <p:nvPr/>
              </p:nvSpPr>
              <p:spPr bwMode="auto">
                <a:xfrm>
                  <a:off x="4286" y="981"/>
                  <a:ext cx="6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i="1">
                      <a:ea typeface="黑体" panose="02010609060101010101" pitchFamily="49" charset="-122"/>
                    </a:rPr>
                    <a:t>U</a:t>
                  </a:r>
                  <a:r>
                    <a:rPr kumimoji="1" lang="en-US" altLang="zh-CN">
                      <a:ea typeface="黑体" panose="02010609060101010101" pitchFamily="49" charset="-122"/>
                    </a:rPr>
                    <a:t>=0</a:t>
                  </a:r>
                </a:p>
              </p:txBody>
            </p:sp>
            <p:sp>
              <p:nvSpPr>
                <p:cNvPr id="27" name="Text Box 14"/>
                <p:cNvSpPr txBox="1">
                  <a:spLocks noChangeArrowheads="1"/>
                </p:cNvSpPr>
                <p:nvPr/>
              </p:nvSpPr>
              <p:spPr bwMode="auto">
                <a:xfrm>
                  <a:off x="3152" y="981"/>
                  <a:ext cx="5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i="1">
                      <a:ea typeface="黑体" panose="02010609060101010101" pitchFamily="49" charset="-122"/>
                    </a:rPr>
                    <a:t>U</a:t>
                  </a:r>
                  <a:r>
                    <a:rPr kumimoji="1" lang="en-US" altLang="zh-CN">
                      <a:ea typeface="黑体" panose="02010609060101010101" pitchFamily="49" charset="-122"/>
                    </a:rPr>
                    <a:t>=0</a:t>
                  </a:r>
                </a:p>
              </p:txBody>
            </p:sp>
            <p:sp>
              <p:nvSpPr>
                <p:cNvPr id="28" name="Text Box 15"/>
                <p:cNvSpPr txBox="1">
                  <a:spLocks noChangeArrowheads="1"/>
                </p:cNvSpPr>
                <p:nvPr/>
              </p:nvSpPr>
              <p:spPr bwMode="auto">
                <a:xfrm>
                  <a:off x="3742" y="255"/>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i="1">
                      <a:ea typeface="黑体" panose="02010609060101010101" pitchFamily="49" charset="-122"/>
                    </a:rPr>
                    <a:t>U</a:t>
                  </a:r>
                  <a:r>
                    <a:rPr kumimoji="1" lang="en-US" altLang="zh-CN">
                      <a:ea typeface="黑体" panose="02010609060101010101" pitchFamily="49" charset="-122"/>
                    </a:rPr>
                    <a:t>=</a:t>
                  </a:r>
                  <a:r>
                    <a:rPr kumimoji="1" lang="en-US" altLang="zh-CN" i="1">
                      <a:ea typeface="黑体" panose="02010609060101010101" pitchFamily="49" charset="-122"/>
                    </a:rPr>
                    <a:t>U</a:t>
                  </a:r>
                  <a:r>
                    <a:rPr kumimoji="1" lang="en-US" altLang="zh-CN" baseline="-25000">
                      <a:ea typeface="黑体" panose="02010609060101010101" pitchFamily="49" charset="-122"/>
                    </a:rPr>
                    <a:t>0</a:t>
                  </a:r>
                </a:p>
              </p:txBody>
            </p:sp>
            <p:sp>
              <p:nvSpPr>
                <p:cNvPr id="29" name="Text Box 16"/>
                <p:cNvSpPr txBox="1">
                  <a:spLocks noChangeArrowheads="1"/>
                </p:cNvSpPr>
                <p:nvPr/>
              </p:nvSpPr>
              <p:spPr bwMode="auto">
                <a:xfrm>
                  <a:off x="3152" y="527"/>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FF0000"/>
                      </a:solidFill>
                      <a:ea typeface="黑体" panose="02010609060101010101" pitchFamily="49" charset="-122"/>
                    </a:rPr>
                    <a:t>Ⅰ</a:t>
                  </a:r>
                </a:p>
              </p:txBody>
            </p:sp>
            <p:sp>
              <p:nvSpPr>
                <p:cNvPr id="30" name="Text Box 17"/>
                <p:cNvSpPr txBox="1">
                  <a:spLocks noChangeArrowheads="1"/>
                </p:cNvSpPr>
                <p:nvPr/>
              </p:nvSpPr>
              <p:spPr bwMode="auto">
                <a:xfrm>
                  <a:off x="3742" y="572"/>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FF0000"/>
                      </a:solidFill>
                      <a:ea typeface="黑体" panose="02010609060101010101" pitchFamily="49" charset="-122"/>
                    </a:rPr>
                    <a:t>Ⅱ</a:t>
                  </a:r>
                </a:p>
              </p:txBody>
            </p:sp>
            <p:sp>
              <p:nvSpPr>
                <p:cNvPr id="31" name="Text Box 18"/>
                <p:cNvSpPr txBox="1">
                  <a:spLocks noChangeArrowheads="1"/>
                </p:cNvSpPr>
                <p:nvPr/>
              </p:nvSpPr>
              <p:spPr bwMode="auto">
                <a:xfrm>
                  <a:off x="4332" y="572"/>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FF0000"/>
                      </a:solidFill>
                      <a:ea typeface="黑体" panose="02010609060101010101" pitchFamily="49" charset="-122"/>
                    </a:rPr>
                    <a:t>Ⅲ</a:t>
                  </a:r>
                </a:p>
              </p:txBody>
            </p:sp>
          </p:grpSp>
        </p:grpSp>
        <p:sp>
          <p:nvSpPr>
            <p:cNvPr id="18" name="Text Box 33"/>
            <p:cNvSpPr txBox="1">
              <a:spLocks noChangeArrowheads="1"/>
            </p:cNvSpPr>
            <p:nvPr/>
          </p:nvSpPr>
          <p:spPr bwMode="auto">
            <a:xfrm>
              <a:off x="3969" y="1357"/>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         </a:t>
              </a:r>
              <a:r>
                <a:rPr kumimoji="1" lang="en-US" altLang="zh-CN" i="1"/>
                <a:t>a</a:t>
              </a:r>
            </a:p>
          </p:txBody>
        </p:sp>
      </p:grpSp>
      <p:sp>
        <p:nvSpPr>
          <p:cNvPr id="32" name="矩形 31"/>
          <p:cNvSpPr>
            <a:spLocks noChangeArrowheads="1"/>
          </p:cNvSpPr>
          <p:nvPr/>
        </p:nvSpPr>
        <p:spPr bwMode="auto">
          <a:xfrm>
            <a:off x="5450359" y="174984"/>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C00000"/>
                </a:solidFill>
              </a:rPr>
              <a:t>详细计算</a:t>
            </a:r>
          </a:p>
        </p:txBody>
      </p:sp>
      <p:sp>
        <p:nvSpPr>
          <p:cNvPr id="33" name="矩形 32"/>
          <p:cNvSpPr/>
          <p:nvPr/>
        </p:nvSpPr>
        <p:spPr>
          <a:xfrm>
            <a:off x="7891935" y="1344277"/>
            <a:ext cx="1155699" cy="830997"/>
          </a:xfrm>
          <a:prstGeom prst="rect">
            <a:avLst/>
          </a:prstGeom>
        </p:spPr>
        <p:txBody>
          <a:bodyPr wrap="square">
            <a:spAutoFit/>
          </a:bodyPr>
          <a:lstStyle/>
          <a:p>
            <a:r>
              <a:rPr kumimoji="1" lang="zh-CN" altLang="en-US" sz="1600" b="1" dirty="0">
                <a:solidFill>
                  <a:srgbClr val="CC3300"/>
                </a:solidFill>
              </a:rPr>
              <a:t>经典粒子禁止</a:t>
            </a:r>
            <a:r>
              <a:rPr kumimoji="1" lang="zh-CN" altLang="en-GB" sz="1600" b="1" dirty="0">
                <a:solidFill>
                  <a:srgbClr val="CC3300"/>
                </a:solidFill>
              </a:rPr>
              <a:t>进入</a:t>
            </a:r>
            <a:r>
              <a:rPr kumimoji="1" lang="zh-CN" altLang="en-US" sz="1600" b="1" dirty="0">
                <a:solidFill>
                  <a:srgbClr val="CC3300"/>
                </a:solidFill>
              </a:rPr>
              <a:t>区域</a:t>
            </a:r>
            <a:endParaRPr lang="zh-CN" altLang="en-US" sz="1600" dirty="0">
              <a:solidFill>
                <a:srgbClr val="CC3300"/>
              </a:solidFill>
            </a:endParaRPr>
          </a:p>
        </p:txBody>
      </p:sp>
      <p:sp>
        <p:nvSpPr>
          <p:cNvPr id="34" name="矩形 33"/>
          <p:cNvSpPr/>
          <p:nvPr/>
        </p:nvSpPr>
        <p:spPr>
          <a:xfrm>
            <a:off x="6117143" y="1207186"/>
            <a:ext cx="1082674" cy="523220"/>
          </a:xfrm>
          <a:prstGeom prst="rect">
            <a:avLst/>
          </a:prstGeom>
        </p:spPr>
        <p:txBody>
          <a:bodyPr wrap="square">
            <a:spAutoFit/>
          </a:bodyPr>
          <a:lstStyle/>
          <a:p>
            <a:r>
              <a:rPr kumimoji="1" lang="en-US" altLang="zh-CN" sz="2800" b="1" i="1" dirty="0">
                <a:solidFill>
                  <a:srgbClr val="C00000"/>
                </a:solidFill>
              </a:rPr>
              <a:t>E</a:t>
            </a:r>
            <a:r>
              <a:rPr kumimoji="1" lang="zh-CN" altLang="en-US" sz="2800" b="1" i="1" dirty="0">
                <a:solidFill>
                  <a:srgbClr val="C00000"/>
                </a:solidFill>
              </a:rPr>
              <a:t>＜</a:t>
            </a:r>
            <a:r>
              <a:rPr kumimoji="1" lang="en-US" altLang="zh-CN" sz="2800" b="1" i="1" dirty="0">
                <a:solidFill>
                  <a:srgbClr val="C00000"/>
                </a:solidFill>
              </a:rPr>
              <a:t>U</a:t>
            </a:r>
            <a:r>
              <a:rPr kumimoji="1" lang="en-US" altLang="zh-CN" sz="2800" b="1" baseline="-25000" dirty="0">
                <a:solidFill>
                  <a:srgbClr val="C00000"/>
                </a:solidFill>
              </a:rPr>
              <a:t>0 </a:t>
            </a:r>
            <a:endParaRPr lang="zh-CN" altLang="en-US" sz="2800" b="1" dirty="0"/>
          </a:p>
        </p:txBody>
      </p:sp>
      <p:sp>
        <p:nvSpPr>
          <p:cNvPr id="35" name="Text Box 22"/>
          <p:cNvSpPr txBox="1">
            <a:spLocks noChangeArrowheads="1"/>
          </p:cNvSpPr>
          <p:nvPr/>
        </p:nvSpPr>
        <p:spPr bwMode="auto">
          <a:xfrm>
            <a:off x="1897533" y="2619733"/>
            <a:ext cx="39608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a:solidFill>
                  <a:srgbClr val="0000FF"/>
                </a:solidFill>
              </a:rPr>
              <a:t>2. </a:t>
            </a:r>
            <a:r>
              <a:rPr kumimoji="1" lang="zh-CN" altLang="en-US" sz="2800">
                <a:solidFill>
                  <a:srgbClr val="0000FF"/>
                </a:solidFill>
              </a:rPr>
              <a:t>定态薛定谔方程</a:t>
            </a:r>
          </a:p>
        </p:txBody>
      </p:sp>
      <p:graphicFrame>
        <p:nvGraphicFramePr>
          <p:cNvPr id="36" name="Object 24"/>
          <p:cNvGraphicFramePr>
            <a:graphicFrameLocks noChangeAspect="1"/>
          </p:cNvGraphicFramePr>
          <p:nvPr>
            <p:extLst>
              <p:ext uri="{D42A27DB-BD31-4B8C-83A1-F6EECF244321}">
                <p14:modId xmlns:p14="http://schemas.microsoft.com/office/powerpoint/2010/main" val="895071432"/>
              </p:ext>
            </p:extLst>
          </p:nvPr>
        </p:nvGraphicFramePr>
        <p:xfrm>
          <a:off x="7644282" y="4480285"/>
          <a:ext cx="2857500" cy="1050925"/>
        </p:xfrm>
        <a:graphic>
          <a:graphicData uri="http://schemas.openxmlformats.org/presentationml/2006/ole">
            <mc:AlternateContent xmlns:mc="http://schemas.openxmlformats.org/markup-compatibility/2006">
              <mc:Choice xmlns:v="urn:schemas-microsoft-com:vml" Requires="v">
                <p:oleObj spid="_x0000_s274296" name="Equation" r:id="rId5" imgW="1009579" imgH="323920" progId="Equation.3">
                  <p:embed/>
                </p:oleObj>
              </mc:Choice>
              <mc:Fallback>
                <p:oleObj name="Equation" r:id="rId5" imgW="1009579" imgH="323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4282" y="4480285"/>
                        <a:ext cx="28575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5"/>
          <p:cNvGraphicFramePr>
            <a:graphicFrameLocks noChangeAspect="1"/>
          </p:cNvGraphicFramePr>
          <p:nvPr>
            <p:extLst>
              <p:ext uri="{D42A27DB-BD31-4B8C-83A1-F6EECF244321}">
                <p14:modId xmlns:p14="http://schemas.microsoft.com/office/powerpoint/2010/main" val="1460077421"/>
              </p:ext>
            </p:extLst>
          </p:nvPr>
        </p:nvGraphicFramePr>
        <p:xfrm>
          <a:off x="7706195" y="3529371"/>
          <a:ext cx="1262062" cy="730250"/>
        </p:xfrm>
        <a:graphic>
          <a:graphicData uri="http://schemas.openxmlformats.org/presentationml/2006/ole">
            <mc:AlternateContent xmlns:mc="http://schemas.openxmlformats.org/markup-compatibility/2006">
              <mc:Choice xmlns:v="urn:schemas-microsoft-com:vml" Requires="v">
                <p:oleObj spid="_x0000_s274297" name="Equation" r:id="rId7" imgW="1371570" imgH="762022" progId="Equation.3">
                  <p:embed/>
                </p:oleObj>
              </mc:Choice>
              <mc:Fallback>
                <p:oleObj name="Equation" r:id="rId7" imgW="1371570" imgH="76202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6195" y="3529371"/>
                        <a:ext cx="1262062"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26"/>
          <p:cNvGraphicFramePr>
            <a:graphicFrameLocks noChangeAspect="1"/>
          </p:cNvGraphicFramePr>
          <p:nvPr>
            <p:extLst>
              <p:ext uri="{D42A27DB-BD31-4B8C-83A1-F6EECF244321}">
                <p14:modId xmlns:p14="http://schemas.microsoft.com/office/powerpoint/2010/main" val="2369776845"/>
              </p:ext>
            </p:extLst>
          </p:nvPr>
        </p:nvGraphicFramePr>
        <p:xfrm>
          <a:off x="3789832" y="3384908"/>
          <a:ext cx="3151188" cy="928688"/>
        </p:xfrm>
        <a:graphic>
          <a:graphicData uri="http://schemas.openxmlformats.org/presentationml/2006/ole">
            <mc:AlternateContent xmlns:mc="http://schemas.openxmlformats.org/markup-compatibility/2006">
              <mc:Choice xmlns:v="urn:schemas-microsoft-com:vml" Requires="v">
                <p:oleObj spid="_x0000_s274298" name="Equation" r:id="rId9" imgW="1352674" imgH="352533" progId="Equation.3">
                  <p:embed/>
                </p:oleObj>
              </mc:Choice>
              <mc:Fallback>
                <p:oleObj name="Equation" r:id="rId9" imgW="1352674" imgH="35253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9832" y="3384908"/>
                        <a:ext cx="3151188"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27"/>
          <p:cNvSpPr txBox="1">
            <a:spLocks noChangeArrowheads="1"/>
          </p:cNvSpPr>
          <p:nvPr/>
        </p:nvSpPr>
        <p:spPr bwMode="auto">
          <a:xfrm>
            <a:off x="2521420" y="5888396"/>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0070C0"/>
                </a:solidFill>
              </a:rPr>
              <a:t>Ⅲ</a:t>
            </a:r>
            <a:r>
              <a:rPr kumimoji="1" lang="zh-CN" altLang="en-US">
                <a:solidFill>
                  <a:srgbClr val="0070C0"/>
                </a:solidFill>
              </a:rPr>
              <a:t>区</a:t>
            </a:r>
          </a:p>
        </p:txBody>
      </p:sp>
      <p:sp>
        <p:nvSpPr>
          <p:cNvPr id="40" name="Rectangle 28"/>
          <p:cNvSpPr>
            <a:spLocks noChangeArrowheads="1"/>
          </p:cNvSpPr>
          <p:nvPr/>
        </p:nvSpPr>
        <p:spPr bwMode="auto">
          <a:xfrm>
            <a:off x="2588096" y="3665897"/>
            <a:ext cx="614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800080"/>
                </a:solidFill>
              </a:rPr>
              <a:t>Ⅰ</a:t>
            </a:r>
            <a:r>
              <a:rPr kumimoji="1" lang="zh-CN" altLang="en-US">
                <a:solidFill>
                  <a:srgbClr val="800080"/>
                </a:solidFill>
              </a:rPr>
              <a:t>区</a:t>
            </a:r>
          </a:p>
        </p:txBody>
      </p:sp>
      <p:sp>
        <p:nvSpPr>
          <p:cNvPr id="41" name="Rectangle 29"/>
          <p:cNvSpPr>
            <a:spLocks noChangeArrowheads="1"/>
          </p:cNvSpPr>
          <p:nvPr/>
        </p:nvSpPr>
        <p:spPr bwMode="auto">
          <a:xfrm>
            <a:off x="2588096" y="4592997"/>
            <a:ext cx="729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009900"/>
                </a:solidFill>
              </a:rPr>
              <a:t>Ⅱ</a:t>
            </a:r>
            <a:r>
              <a:rPr kumimoji="1" lang="zh-CN" altLang="en-US">
                <a:solidFill>
                  <a:srgbClr val="009900"/>
                </a:solidFill>
              </a:rPr>
              <a:t>区</a:t>
            </a:r>
          </a:p>
        </p:txBody>
      </p:sp>
      <p:graphicFrame>
        <p:nvGraphicFramePr>
          <p:cNvPr id="42" name="Object 30"/>
          <p:cNvGraphicFramePr>
            <a:graphicFrameLocks noChangeAspect="1"/>
          </p:cNvGraphicFramePr>
          <p:nvPr>
            <p:extLst>
              <p:ext uri="{D42A27DB-BD31-4B8C-83A1-F6EECF244321}">
                <p14:modId xmlns:p14="http://schemas.microsoft.com/office/powerpoint/2010/main" val="3627292811"/>
              </p:ext>
            </p:extLst>
          </p:nvPr>
        </p:nvGraphicFramePr>
        <p:xfrm>
          <a:off x="8164982" y="5888396"/>
          <a:ext cx="1481138" cy="857250"/>
        </p:xfrm>
        <a:graphic>
          <a:graphicData uri="http://schemas.openxmlformats.org/presentationml/2006/ole">
            <mc:AlternateContent xmlns:mc="http://schemas.openxmlformats.org/markup-compatibility/2006">
              <mc:Choice xmlns:v="urn:schemas-microsoft-com:vml" Requires="v">
                <p:oleObj spid="_x0000_s274299" name="Equation" r:id="rId11" imgW="1371570" imgH="762022" progId="Equation.3">
                  <p:embed/>
                </p:oleObj>
              </mc:Choice>
              <mc:Fallback>
                <p:oleObj name="Equation" r:id="rId11" imgW="1371570" imgH="76202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4982" y="5888396"/>
                        <a:ext cx="1481138"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31"/>
          <p:cNvGraphicFramePr>
            <a:graphicFrameLocks noChangeAspect="1"/>
          </p:cNvGraphicFramePr>
          <p:nvPr>
            <p:extLst>
              <p:ext uri="{D42A27DB-BD31-4B8C-83A1-F6EECF244321}">
                <p14:modId xmlns:p14="http://schemas.microsoft.com/office/powerpoint/2010/main" val="927158496"/>
              </p:ext>
            </p:extLst>
          </p:nvPr>
        </p:nvGraphicFramePr>
        <p:xfrm>
          <a:off x="3950172" y="4531083"/>
          <a:ext cx="3000375" cy="857250"/>
        </p:xfrm>
        <a:graphic>
          <a:graphicData uri="http://schemas.openxmlformats.org/presentationml/2006/ole">
            <mc:AlternateContent xmlns:mc="http://schemas.openxmlformats.org/markup-compatibility/2006">
              <mc:Choice xmlns:v="urn:schemas-microsoft-com:vml" Requires="v">
                <p:oleObj spid="_x0000_s274300" name="Equation" r:id="rId13" imgW="1390735" imgH="352533" progId="Equation.3">
                  <p:embed/>
                </p:oleObj>
              </mc:Choice>
              <mc:Fallback>
                <p:oleObj name="Equation" r:id="rId13" imgW="1390735" imgH="35253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0172" y="4531083"/>
                        <a:ext cx="3000375"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32"/>
          <p:cNvGraphicFramePr>
            <a:graphicFrameLocks noChangeAspect="1"/>
          </p:cNvGraphicFramePr>
          <p:nvPr>
            <p:extLst>
              <p:ext uri="{D42A27DB-BD31-4B8C-83A1-F6EECF244321}">
                <p14:modId xmlns:p14="http://schemas.microsoft.com/office/powerpoint/2010/main" val="2618931471"/>
              </p:ext>
            </p:extLst>
          </p:nvPr>
        </p:nvGraphicFramePr>
        <p:xfrm>
          <a:off x="3878732" y="5745523"/>
          <a:ext cx="3454400" cy="1000125"/>
        </p:xfrm>
        <a:graphic>
          <a:graphicData uri="http://schemas.openxmlformats.org/presentationml/2006/ole">
            <mc:AlternateContent xmlns:mc="http://schemas.openxmlformats.org/markup-compatibility/2006">
              <mc:Choice xmlns:v="urn:schemas-microsoft-com:vml" Requires="v">
                <p:oleObj spid="_x0000_s274301" name="Equation" r:id="rId15" imgW="1381017" imgH="352533" progId="Equation.3">
                  <p:embed/>
                </p:oleObj>
              </mc:Choice>
              <mc:Fallback>
                <p:oleObj name="Equation" r:id="rId15" imgW="1381017" imgH="35253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8732" y="5745523"/>
                        <a:ext cx="3454400"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123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dissolve">
                                      <p:cBhvr>
                                        <p:cTn id="51" dur="500"/>
                                        <p:tgtEl>
                                          <p:spTgt spid="40"/>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slide(fromBottom)">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dissolve">
                                      <p:cBhvr>
                                        <p:cTn id="65" dur="500"/>
                                        <p:tgtEl>
                                          <p:spTgt spid="41"/>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slide(fromBottom)">
                                      <p:cBhvr>
                                        <p:cTn id="74" dur="500"/>
                                        <p:tgtEl>
                                          <p:spTgt spid="36"/>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left)">
                                      <p:cBhvr>
                                        <p:cTn id="83" dur="500"/>
                                        <p:tgtEl>
                                          <p:spTgt spid="44"/>
                                        </p:tgtEl>
                                      </p:cBhvr>
                                    </p:animEffect>
                                  </p:childTnLst>
                                </p:cTn>
                              </p:par>
                            </p:childTnLst>
                          </p:cTn>
                        </p:par>
                        <p:par>
                          <p:cTn id="84" fill="hold">
                            <p:stCondLst>
                              <p:cond delay="1000"/>
                            </p:stCondLst>
                            <p:childTnLst>
                              <p:par>
                                <p:cTn id="85" presetID="12" presetClass="entr" presetSubtype="4"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slide(fromBottom)">
                                      <p:cBhvr>
                                        <p:cTn id="8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33" grpId="0"/>
      <p:bldP spid="34" grpId="0"/>
      <p:bldP spid="35" grpId="0"/>
      <p:bldP spid="39" grpId="0" autoUpdateAnimBg="0"/>
      <p:bldP spid="40" grpId="0" autoUpdateAnimBg="0"/>
      <p:bldP spid="41"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6251732" y="838554"/>
            <a:ext cx="33305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FF00FF"/>
                </a:solidFill>
                <a:latin typeface="宋体" panose="02010600030101010101" pitchFamily="2" charset="-122"/>
              </a:rPr>
              <a:t>入射波</a:t>
            </a:r>
            <a:r>
              <a:rPr kumimoji="1" lang="en-US" altLang="zh-CN" sz="2600" dirty="0">
                <a:solidFill>
                  <a:srgbClr val="FF00FF"/>
                </a:solidFill>
                <a:latin typeface="宋体" panose="02010600030101010101" pitchFamily="2" charset="-122"/>
              </a:rPr>
              <a:t>+</a:t>
            </a:r>
            <a:r>
              <a:rPr kumimoji="1" lang="zh-CN" altLang="en-US" sz="2600" dirty="0">
                <a:solidFill>
                  <a:srgbClr val="FF00FF"/>
                </a:solidFill>
                <a:latin typeface="宋体" panose="02010600030101010101" pitchFamily="2" charset="-122"/>
              </a:rPr>
              <a:t>反射波</a:t>
            </a:r>
          </a:p>
        </p:txBody>
      </p:sp>
      <p:grpSp>
        <p:nvGrpSpPr>
          <p:cNvPr id="5" name="Group 17"/>
          <p:cNvGrpSpPr>
            <a:grpSpLocks/>
          </p:cNvGrpSpPr>
          <p:nvPr/>
        </p:nvGrpSpPr>
        <p:grpSpPr bwMode="auto">
          <a:xfrm>
            <a:off x="5085806" y="3242926"/>
            <a:ext cx="2963863" cy="2524125"/>
            <a:chOff x="3712" y="2537"/>
            <a:chExt cx="1867" cy="1590"/>
          </a:xfrm>
        </p:grpSpPr>
        <p:cxnSp>
          <p:nvCxnSpPr>
            <p:cNvPr id="6" name="AutoShape 18"/>
            <p:cNvCxnSpPr>
              <a:cxnSpLocks noChangeShapeType="1"/>
            </p:cNvCxnSpPr>
            <p:nvPr/>
          </p:nvCxnSpPr>
          <p:spPr bwMode="auto">
            <a:xfrm flipV="1">
              <a:off x="3899" y="2873"/>
              <a:ext cx="1184" cy="838"/>
            </a:xfrm>
            <a:prstGeom prst="bentConnector3">
              <a:avLst>
                <a:gd name="adj1" fmla="val 51569"/>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7" name="Line 19"/>
            <p:cNvSpPr>
              <a:spLocks noChangeShapeType="1"/>
            </p:cNvSpPr>
            <p:nvPr/>
          </p:nvSpPr>
          <p:spPr bwMode="auto">
            <a:xfrm>
              <a:off x="3712" y="3718"/>
              <a:ext cx="180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 name="Line 20"/>
            <p:cNvSpPr>
              <a:spLocks noChangeShapeType="1"/>
            </p:cNvSpPr>
            <p:nvPr/>
          </p:nvSpPr>
          <p:spPr bwMode="auto">
            <a:xfrm flipV="1">
              <a:off x="4509" y="2568"/>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Rectangle 21"/>
            <p:cNvSpPr>
              <a:spLocks noChangeArrowheads="1"/>
            </p:cNvSpPr>
            <p:nvPr/>
          </p:nvSpPr>
          <p:spPr bwMode="auto">
            <a:xfrm>
              <a:off x="5245" y="3365"/>
              <a:ext cx="33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10" name="Rectangle 22"/>
            <p:cNvSpPr>
              <a:spLocks noChangeArrowheads="1"/>
            </p:cNvSpPr>
            <p:nvPr/>
          </p:nvSpPr>
          <p:spPr bwMode="auto">
            <a:xfrm>
              <a:off x="4547" y="2537"/>
              <a:ext cx="64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U=U</a:t>
              </a:r>
              <a:r>
                <a:rPr kumimoji="1" lang="en-GB" altLang="zh-CN" sz="2600" baseline="-25000"/>
                <a:t>0</a:t>
              </a:r>
              <a:endParaRPr kumimoji="1" lang="en-US" altLang="zh-CN" sz="2600"/>
            </a:p>
          </p:txBody>
        </p:sp>
        <p:sp>
          <p:nvSpPr>
            <p:cNvPr id="11" name="Rectangle 23"/>
            <p:cNvSpPr>
              <a:spLocks noChangeArrowheads="1"/>
            </p:cNvSpPr>
            <p:nvPr/>
          </p:nvSpPr>
          <p:spPr bwMode="auto">
            <a:xfrm>
              <a:off x="3742" y="3819"/>
              <a:ext cx="77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 </a:t>
              </a:r>
              <a:r>
                <a:rPr kumimoji="1" lang="en-GB" altLang="zh-CN" sz="2600"/>
                <a:t>0</a:t>
              </a:r>
              <a:endParaRPr kumimoji="1" lang="en-US" altLang="zh-CN" sz="2600"/>
            </a:p>
          </p:txBody>
        </p:sp>
        <p:sp>
          <p:nvSpPr>
            <p:cNvPr id="12" name="Rectangle 24"/>
            <p:cNvSpPr>
              <a:spLocks noChangeArrowheads="1"/>
            </p:cNvSpPr>
            <p:nvPr/>
          </p:nvSpPr>
          <p:spPr bwMode="auto">
            <a:xfrm>
              <a:off x="4337" y="3665"/>
              <a:ext cx="32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a:t>0</a:t>
              </a:r>
              <a:endParaRPr kumimoji="1" lang="en-US" altLang="zh-CN" sz="2600"/>
            </a:p>
          </p:txBody>
        </p:sp>
        <p:cxnSp>
          <p:nvCxnSpPr>
            <p:cNvPr id="13" name="AutoShape 25"/>
            <p:cNvCxnSpPr>
              <a:cxnSpLocks noChangeShapeType="1"/>
            </p:cNvCxnSpPr>
            <p:nvPr/>
          </p:nvCxnSpPr>
          <p:spPr bwMode="auto">
            <a:xfrm rot="16200000" flipH="1">
              <a:off x="4825" y="3121"/>
              <a:ext cx="835" cy="366"/>
            </a:xfrm>
            <a:prstGeom prst="bentConnector3">
              <a:avLst>
                <a:gd name="adj1" fmla="val 100236"/>
              </a:avLst>
            </a:prstGeom>
            <a:noFill/>
            <a:ln w="38100">
              <a:solidFill>
                <a:srgbClr val="FF00FF"/>
              </a:solidFill>
              <a:miter lim="800000"/>
              <a:headEnd/>
              <a:tailEnd/>
            </a:ln>
            <a:extLst>
              <a:ext uri="{909E8E84-426E-40DD-AFC4-6F175D3DCCD1}">
                <a14:hiddenFill xmlns:a14="http://schemas.microsoft.com/office/drawing/2010/main">
                  <a:noFill/>
                </a14:hiddenFill>
              </a:ext>
            </a:extLst>
          </p:spPr>
        </p:cxnSp>
        <p:sp>
          <p:nvSpPr>
            <p:cNvPr id="14" name="Rectangle 26"/>
            <p:cNvSpPr>
              <a:spLocks noChangeArrowheads="1"/>
            </p:cNvSpPr>
            <p:nvPr/>
          </p:nvSpPr>
          <p:spPr bwMode="auto">
            <a:xfrm>
              <a:off x="4889" y="3665"/>
              <a:ext cx="33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a</a:t>
              </a:r>
              <a:endParaRPr kumimoji="1" lang="en-US" altLang="zh-CN" sz="2600" i="1"/>
            </a:p>
          </p:txBody>
        </p:sp>
      </p:grpSp>
      <p:grpSp>
        <p:nvGrpSpPr>
          <p:cNvPr id="15" name="Group 15"/>
          <p:cNvGrpSpPr>
            <a:grpSpLocks/>
          </p:cNvGrpSpPr>
          <p:nvPr/>
        </p:nvGrpSpPr>
        <p:grpSpPr bwMode="auto">
          <a:xfrm>
            <a:off x="2047048" y="3782762"/>
            <a:ext cx="4157663" cy="523875"/>
            <a:chOff x="692" y="2711"/>
            <a:chExt cx="2619" cy="330"/>
          </a:xfrm>
        </p:grpSpPr>
        <p:graphicFrame>
          <p:nvGraphicFramePr>
            <p:cNvPr id="16" name="Object 16"/>
            <p:cNvGraphicFramePr>
              <a:graphicFrameLocks noChangeAspect="1"/>
            </p:cNvGraphicFramePr>
            <p:nvPr/>
          </p:nvGraphicFramePr>
          <p:xfrm>
            <a:off x="692" y="2711"/>
            <a:ext cx="894" cy="329"/>
          </p:xfrm>
          <a:graphic>
            <a:graphicData uri="http://schemas.openxmlformats.org/presentationml/2006/ole">
              <mc:AlternateContent xmlns:mc="http://schemas.openxmlformats.org/markup-compatibility/2006">
                <mc:Choice xmlns:v="urn:schemas-microsoft-com:vml" Requires="v">
                  <p:oleObj spid="_x0000_s241626" name="Equation" r:id="rId3" imgW="431613" imgH="203112" progId="Equation.3">
                    <p:embed/>
                  </p:oleObj>
                </mc:Choice>
                <mc:Fallback>
                  <p:oleObj name="Equation" r:id="rId3" imgW="431613"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 y="2711"/>
                          <a:ext cx="89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 Box 17"/>
            <p:cNvSpPr txBox="1">
              <a:spLocks noChangeArrowheads="1"/>
            </p:cNvSpPr>
            <p:nvPr/>
          </p:nvSpPr>
          <p:spPr bwMode="auto">
            <a:xfrm>
              <a:off x="1498" y="272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00CC"/>
                  </a:solidFill>
                </a:rPr>
                <a:t>入射波</a:t>
              </a:r>
            </a:p>
          </p:txBody>
        </p:sp>
        <p:sp>
          <p:nvSpPr>
            <p:cNvPr id="18" name="Freeform 18"/>
            <p:cNvSpPr>
              <a:spLocks/>
            </p:cNvSpPr>
            <p:nvPr/>
          </p:nvSpPr>
          <p:spPr bwMode="auto">
            <a:xfrm>
              <a:off x="2416" y="2808"/>
              <a:ext cx="895" cy="233"/>
            </a:xfrm>
            <a:custGeom>
              <a:avLst/>
              <a:gdLst>
                <a:gd name="T0" fmla="*/ 0 w 2103"/>
                <a:gd name="T1" fmla="*/ 209 h 274"/>
                <a:gd name="T2" fmla="*/ 0 w 2103"/>
                <a:gd name="T3" fmla="*/ 0 h 274"/>
                <a:gd name="T4" fmla="*/ 0 w 2103"/>
                <a:gd name="T5" fmla="*/ 209 h 274"/>
                <a:gd name="T6" fmla="*/ 0 w 2103"/>
                <a:gd name="T7" fmla="*/ 0 h 274"/>
                <a:gd name="T8" fmla="*/ 0 w 2103"/>
                <a:gd name="T9" fmla="*/ 209 h 274"/>
                <a:gd name="T10" fmla="*/ 0 w 2103"/>
                <a:gd name="T11" fmla="*/ 0 h 274"/>
                <a:gd name="T12" fmla="*/ 0 w 2103"/>
                <a:gd name="T13" fmla="*/ 209 h 274"/>
                <a:gd name="T14" fmla="*/ 0 w 2103"/>
                <a:gd name="T15" fmla="*/ 0 h 274"/>
                <a:gd name="T16" fmla="*/ 0 w 2103"/>
                <a:gd name="T17" fmla="*/ 209 h 274"/>
                <a:gd name="T18" fmla="*/ 0 w 2103"/>
                <a:gd name="T19" fmla="*/ 110 h 274"/>
                <a:gd name="T20" fmla="*/ 0 w 2103"/>
                <a:gd name="T21" fmla="*/ 110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0000CC"/>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19" name="Group 19"/>
          <p:cNvGrpSpPr>
            <a:grpSpLocks/>
          </p:cNvGrpSpPr>
          <p:nvPr/>
        </p:nvGrpSpPr>
        <p:grpSpPr bwMode="auto">
          <a:xfrm>
            <a:off x="2156867" y="4489087"/>
            <a:ext cx="3970338" cy="495300"/>
            <a:chOff x="764" y="3123"/>
            <a:chExt cx="2501" cy="312"/>
          </a:xfrm>
        </p:grpSpPr>
        <p:graphicFrame>
          <p:nvGraphicFramePr>
            <p:cNvPr id="20" name="Object 20"/>
            <p:cNvGraphicFramePr>
              <a:graphicFrameLocks noChangeAspect="1"/>
            </p:cNvGraphicFramePr>
            <p:nvPr/>
          </p:nvGraphicFramePr>
          <p:xfrm>
            <a:off x="764" y="3140"/>
            <a:ext cx="765" cy="276"/>
          </p:xfrm>
          <a:graphic>
            <a:graphicData uri="http://schemas.openxmlformats.org/presentationml/2006/ole">
              <mc:AlternateContent xmlns:mc="http://schemas.openxmlformats.org/markup-compatibility/2006">
                <mc:Choice xmlns:v="urn:schemas-microsoft-com:vml" Requires="v">
                  <p:oleObj spid="_x0000_s241627" name="Equation" r:id="rId5" imgW="418918" imgH="203112" progId="Equation.3">
                    <p:embed/>
                  </p:oleObj>
                </mc:Choice>
                <mc:Fallback>
                  <p:oleObj name="Equation" r:id="rId5" imgW="418918"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 y="3140"/>
                          <a:ext cx="765"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21"/>
            <p:cNvSpPr txBox="1">
              <a:spLocks noChangeArrowheads="1"/>
            </p:cNvSpPr>
            <p:nvPr/>
          </p:nvSpPr>
          <p:spPr bwMode="auto">
            <a:xfrm>
              <a:off x="1499" y="312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FF00FF"/>
                  </a:solidFill>
                </a:rPr>
                <a:t>反射波</a:t>
              </a:r>
            </a:p>
          </p:txBody>
        </p:sp>
        <p:sp>
          <p:nvSpPr>
            <p:cNvPr id="22" name="Freeform 22"/>
            <p:cNvSpPr>
              <a:spLocks/>
            </p:cNvSpPr>
            <p:nvPr/>
          </p:nvSpPr>
          <p:spPr bwMode="auto">
            <a:xfrm rot="10733280">
              <a:off x="2424" y="3123"/>
              <a:ext cx="841" cy="233"/>
            </a:xfrm>
            <a:custGeom>
              <a:avLst/>
              <a:gdLst>
                <a:gd name="T0" fmla="*/ 0 w 2103"/>
                <a:gd name="T1" fmla="*/ 1 h 274"/>
                <a:gd name="T2" fmla="*/ 0 w 2103"/>
                <a:gd name="T3" fmla="*/ 0 h 274"/>
                <a:gd name="T4" fmla="*/ 0 w 2103"/>
                <a:gd name="T5" fmla="*/ 1 h 274"/>
                <a:gd name="T6" fmla="*/ 0 w 2103"/>
                <a:gd name="T7" fmla="*/ 0 h 274"/>
                <a:gd name="T8" fmla="*/ 0 w 2103"/>
                <a:gd name="T9" fmla="*/ 1 h 274"/>
                <a:gd name="T10" fmla="*/ 0 w 2103"/>
                <a:gd name="T11" fmla="*/ 0 h 274"/>
                <a:gd name="T12" fmla="*/ 0 w 2103"/>
                <a:gd name="T13" fmla="*/ 1 h 274"/>
                <a:gd name="T14" fmla="*/ 0 w 2103"/>
                <a:gd name="T15" fmla="*/ 0 h 274"/>
                <a:gd name="T16" fmla="*/ 0 w 2103"/>
                <a:gd name="T17" fmla="*/ 1 h 274"/>
                <a:gd name="T18" fmla="*/ 0 w 2103"/>
                <a:gd name="T19" fmla="*/ 1 h 274"/>
                <a:gd name="T20" fmla="*/ 0 w 2103"/>
                <a:gd name="T21" fmla="*/ 1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23" name="Group 15"/>
          <p:cNvGrpSpPr>
            <a:grpSpLocks/>
          </p:cNvGrpSpPr>
          <p:nvPr/>
        </p:nvGrpSpPr>
        <p:grpSpPr bwMode="auto">
          <a:xfrm>
            <a:off x="7484519" y="3353569"/>
            <a:ext cx="2938463" cy="1168400"/>
            <a:chOff x="691" y="2880"/>
            <a:chExt cx="1851" cy="736"/>
          </a:xfrm>
        </p:grpSpPr>
        <p:graphicFrame>
          <p:nvGraphicFramePr>
            <p:cNvPr id="24" name="Object 16"/>
            <p:cNvGraphicFramePr>
              <a:graphicFrameLocks noChangeAspect="1"/>
            </p:cNvGraphicFramePr>
            <p:nvPr>
              <p:extLst>
                <p:ext uri="{D42A27DB-BD31-4B8C-83A1-F6EECF244321}">
                  <p14:modId xmlns:p14="http://schemas.microsoft.com/office/powerpoint/2010/main" val="3472411981"/>
                </p:ext>
              </p:extLst>
            </p:nvPr>
          </p:nvGraphicFramePr>
          <p:xfrm>
            <a:off x="880" y="2880"/>
            <a:ext cx="947" cy="391"/>
          </p:xfrm>
          <a:graphic>
            <a:graphicData uri="http://schemas.openxmlformats.org/presentationml/2006/ole">
              <mc:AlternateContent xmlns:mc="http://schemas.openxmlformats.org/markup-compatibility/2006">
                <mc:Choice xmlns:v="urn:schemas-microsoft-com:vml" Requires="v">
                  <p:oleObj spid="_x0000_s241628" name="公式" r:id="rId7" imgW="457200" imgH="241200" progId="Equation.3">
                    <p:embed/>
                  </p:oleObj>
                </mc:Choice>
                <mc:Fallback>
                  <p:oleObj name="公式" r:id="rId7" imgW="457200" imgH="241200" progId="Equation.3">
                    <p:embed/>
                    <p:pic>
                      <p:nvPicPr>
                        <p:cNvPr id="0" name=""/>
                        <p:cNvPicPr>
                          <a:picLocks noChangeAspect="1" noChangeArrowheads="1"/>
                        </p:cNvPicPr>
                        <p:nvPr/>
                      </p:nvPicPr>
                      <p:blipFill>
                        <a:blip r:embed="rId8"/>
                        <a:srcRect/>
                        <a:stretch>
                          <a:fillRect/>
                        </a:stretch>
                      </p:blipFill>
                      <p:spPr bwMode="auto">
                        <a:xfrm>
                          <a:off x="880" y="2880"/>
                          <a:ext cx="947"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 Box 17"/>
            <p:cNvSpPr txBox="1">
              <a:spLocks noChangeArrowheads="1"/>
            </p:cNvSpPr>
            <p:nvPr/>
          </p:nvSpPr>
          <p:spPr bwMode="auto">
            <a:xfrm>
              <a:off x="1793" y="2880"/>
              <a:ext cx="74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CC3300"/>
                  </a:solidFill>
                  <a:latin typeface="宋体" panose="02010600030101010101" pitchFamily="2" charset="-122"/>
                </a:rPr>
                <a:t>透</a:t>
              </a:r>
              <a:r>
                <a:rPr kumimoji="1" lang="zh-CN" altLang="en-US" sz="2600" dirty="0">
                  <a:solidFill>
                    <a:srgbClr val="CC3300"/>
                  </a:solidFill>
                </a:rPr>
                <a:t>射波</a:t>
              </a:r>
            </a:p>
          </p:txBody>
        </p:sp>
        <p:sp>
          <p:nvSpPr>
            <p:cNvPr id="26" name="Freeform 18"/>
            <p:cNvSpPr>
              <a:spLocks/>
            </p:cNvSpPr>
            <p:nvPr/>
          </p:nvSpPr>
          <p:spPr bwMode="auto">
            <a:xfrm>
              <a:off x="691" y="3383"/>
              <a:ext cx="895" cy="233"/>
            </a:xfrm>
            <a:custGeom>
              <a:avLst/>
              <a:gdLst>
                <a:gd name="T0" fmla="*/ 0 w 2103"/>
                <a:gd name="T1" fmla="*/ 209 h 274"/>
                <a:gd name="T2" fmla="*/ 0 w 2103"/>
                <a:gd name="T3" fmla="*/ 0 h 274"/>
                <a:gd name="T4" fmla="*/ 0 w 2103"/>
                <a:gd name="T5" fmla="*/ 209 h 274"/>
                <a:gd name="T6" fmla="*/ 0 w 2103"/>
                <a:gd name="T7" fmla="*/ 0 h 274"/>
                <a:gd name="T8" fmla="*/ 0 w 2103"/>
                <a:gd name="T9" fmla="*/ 209 h 274"/>
                <a:gd name="T10" fmla="*/ 0 w 2103"/>
                <a:gd name="T11" fmla="*/ 0 h 274"/>
                <a:gd name="T12" fmla="*/ 0 w 2103"/>
                <a:gd name="T13" fmla="*/ 209 h 274"/>
                <a:gd name="T14" fmla="*/ 0 w 2103"/>
                <a:gd name="T15" fmla="*/ 0 h 274"/>
                <a:gd name="T16" fmla="*/ 0 w 2103"/>
                <a:gd name="T17" fmla="*/ 209 h 274"/>
                <a:gd name="T18" fmla="*/ 0 w 2103"/>
                <a:gd name="T19" fmla="*/ 110 h 274"/>
                <a:gd name="T20" fmla="*/ 0 w 2103"/>
                <a:gd name="T21" fmla="*/ 110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CC33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
        <p:nvSpPr>
          <p:cNvPr id="27" name="Text Box 8"/>
          <p:cNvSpPr txBox="1">
            <a:spLocks noChangeArrowheads="1"/>
          </p:cNvSpPr>
          <p:nvPr/>
        </p:nvSpPr>
        <p:spPr bwMode="auto">
          <a:xfrm>
            <a:off x="1959925" y="185354"/>
            <a:ext cx="57419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00FF"/>
                </a:solidFill>
                <a:latin typeface="宋体" panose="02010600030101010101" pitchFamily="2" charset="-122"/>
              </a:rPr>
              <a:t>利用薛定谔方程可以求得波函数：</a:t>
            </a:r>
          </a:p>
        </p:txBody>
      </p:sp>
      <p:graphicFrame>
        <p:nvGraphicFramePr>
          <p:cNvPr id="28" name="Object 21"/>
          <p:cNvGraphicFramePr>
            <a:graphicFrameLocks noChangeAspect="1"/>
          </p:cNvGraphicFramePr>
          <p:nvPr>
            <p:extLst>
              <p:ext uri="{D42A27DB-BD31-4B8C-83A1-F6EECF244321}">
                <p14:modId xmlns:p14="http://schemas.microsoft.com/office/powerpoint/2010/main" val="3129715587"/>
              </p:ext>
            </p:extLst>
          </p:nvPr>
        </p:nvGraphicFramePr>
        <p:xfrm>
          <a:off x="2587982" y="778022"/>
          <a:ext cx="3413125" cy="541337"/>
        </p:xfrm>
        <a:graphic>
          <a:graphicData uri="http://schemas.openxmlformats.org/presentationml/2006/ole">
            <mc:AlternateContent xmlns:mc="http://schemas.openxmlformats.org/markup-compatibility/2006">
              <mc:Choice xmlns:v="urn:schemas-microsoft-com:vml" Requires="v">
                <p:oleObj spid="_x0000_s241629" name="Equation" r:id="rId9" imgW="1381017" imgH="161960" progId="Equation.3">
                  <p:embed/>
                </p:oleObj>
              </mc:Choice>
              <mc:Fallback>
                <p:oleObj name="Equation" r:id="rId9" imgW="1381017" imgH="1619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7982" y="778022"/>
                        <a:ext cx="34131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3"/>
          <p:cNvGraphicFramePr>
            <a:graphicFrameLocks noChangeAspect="1"/>
          </p:cNvGraphicFramePr>
          <p:nvPr>
            <p:extLst>
              <p:ext uri="{D42A27DB-BD31-4B8C-83A1-F6EECF244321}">
                <p14:modId xmlns:p14="http://schemas.microsoft.com/office/powerpoint/2010/main" val="2476940102"/>
              </p:ext>
            </p:extLst>
          </p:nvPr>
        </p:nvGraphicFramePr>
        <p:xfrm>
          <a:off x="2581714" y="1554071"/>
          <a:ext cx="3816350" cy="571500"/>
        </p:xfrm>
        <a:graphic>
          <a:graphicData uri="http://schemas.openxmlformats.org/presentationml/2006/ole">
            <mc:AlternateContent xmlns:mc="http://schemas.openxmlformats.org/markup-compatibility/2006">
              <mc:Choice xmlns:v="urn:schemas-microsoft-com:vml" Requires="v">
                <p:oleObj spid="_x0000_s241630" name="Equation" r:id="rId11" imgW="1457411" imgH="161960" progId="Equation.3">
                  <p:embed/>
                </p:oleObj>
              </mc:Choice>
              <mc:Fallback>
                <p:oleObj name="Equation" r:id="rId11" imgW="1457411" imgH="161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81714" y="1554071"/>
                        <a:ext cx="3816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 Box 10"/>
          <p:cNvSpPr txBox="1">
            <a:spLocks noChangeArrowheads="1"/>
          </p:cNvSpPr>
          <p:nvPr/>
        </p:nvSpPr>
        <p:spPr bwMode="auto">
          <a:xfrm>
            <a:off x="6889517" y="1674813"/>
            <a:ext cx="134035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00CC"/>
                </a:solidFill>
                <a:latin typeface="宋体" panose="02010600030101010101" pitchFamily="2" charset="-122"/>
              </a:rPr>
              <a:t>衰减波</a:t>
            </a:r>
          </a:p>
        </p:txBody>
      </p:sp>
      <p:grpSp>
        <p:nvGrpSpPr>
          <p:cNvPr id="31" name="Group 23"/>
          <p:cNvGrpSpPr>
            <a:grpSpLocks/>
          </p:cNvGrpSpPr>
          <p:nvPr/>
        </p:nvGrpSpPr>
        <p:grpSpPr bwMode="auto">
          <a:xfrm>
            <a:off x="6282152" y="3830845"/>
            <a:ext cx="1327150" cy="669925"/>
            <a:chOff x="3353" y="2820"/>
            <a:chExt cx="836" cy="422"/>
          </a:xfrm>
        </p:grpSpPr>
        <p:sp>
          <p:nvSpPr>
            <p:cNvPr id="33" name="Text Box 25"/>
            <p:cNvSpPr txBox="1">
              <a:spLocks noChangeArrowheads="1"/>
            </p:cNvSpPr>
            <p:nvPr/>
          </p:nvSpPr>
          <p:spPr bwMode="auto">
            <a:xfrm>
              <a:off x="3446" y="2820"/>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8000"/>
                  </a:solidFill>
                </a:rPr>
                <a:t>衰减波</a:t>
              </a:r>
            </a:p>
          </p:txBody>
        </p:sp>
        <p:sp>
          <p:nvSpPr>
            <p:cNvPr id="34" name="Freeform 26"/>
            <p:cNvSpPr>
              <a:spLocks/>
            </p:cNvSpPr>
            <p:nvPr/>
          </p:nvSpPr>
          <p:spPr bwMode="auto">
            <a:xfrm rot="868377">
              <a:off x="3353" y="3009"/>
              <a:ext cx="648" cy="233"/>
            </a:xfrm>
            <a:custGeom>
              <a:avLst/>
              <a:gdLst>
                <a:gd name="T0" fmla="*/ 0 w 567"/>
                <a:gd name="T1" fmla="*/ 0 h 161"/>
                <a:gd name="T2" fmla="*/ 74 w 567"/>
                <a:gd name="T3" fmla="*/ 55 h 161"/>
                <a:gd name="T4" fmla="*/ 202 w 567"/>
                <a:gd name="T5" fmla="*/ 146 h 161"/>
                <a:gd name="T6" fmla="*/ 567 w 567"/>
                <a:gd name="T7" fmla="*/ 146 h 161"/>
                <a:gd name="T8" fmla="*/ 0 60000 65536"/>
                <a:gd name="T9" fmla="*/ 0 60000 65536"/>
                <a:gd name="T10" fmla="*/ 0 60000 65536"/>
                <a:gd name="T11" fmla="*/ 0 60000 65536"/>
                <a:gd name="T12" fmla="*/ 0 w 567"/>
                <a:gd name="T13" fmla="*/ 0 h 161"/>
                <a:gd name="T14" fmla="*/ 567 w 567"/>
                <a:gd name="T15" fmla="*/ 161 h 161"/>
              </a:gdLst>
              <a:ahLst/>
              <a:cxnLst>
                <a:cxn ang="T8">
                  <a:pos x="T0" y="T1"/>
                </a:cxn>
                <a:cxn ang="T9">
                  <a:pos x="T2" y="T3"/>
                </a:cxn>
                <a:cxn ang="T10">
                  <a:pos x="T4" y="T5"/>
                </a:cxn>
                <a:cxn ang="T11">
                  <a:pos x="T6" y="T7"/>
                </a:cxn>
              </a:cxnLst>
              <a:rect l="T12" t="T13" r="T14" b="T15"/>
              <a:pathLst>
                <a:path w="567" h="161">
                  <a:moveTo>
                    <a:pt x="0" y="0"/>
                  </a:moveTo>
                  <a:cubicBezTo>
                    <a:pt x="20" y="15"/>
                    <a:pt x="40" y="31"/>
                    <a:pt x="74" y="55"/>
                  </a:cubicBezTo>
                  <a:cubicBezTo>
                    <a:pt x="108" y="79"/>
                    <a:pt x="120" y="131"/>
                    <a:pt x="202" y="146"/>
                  </a:cubicBezTo>
                  <a:cubicBezTo>
                    <a:pt x="284" y="161"/>
                    <a:pt x="425" y="153"/>
                    <a:pt x="567" y="146"/>
                  </a:cubicBezTo>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a:p>
          </p:txBody>
        </p:sp>
      </p:grpSp>
      <p:graphicFrame>
        <p:nvGraphicFramePr>
          <p:cNvPr id="35" name="Object 22"/>
          <p:cNvGraphicFramePr>
            <a:graphicFrameLocks noChangeAspect="1"/>
          </p:cNvGraphicFramePr>
          <p:nvPr>
            <p:extLst>
              <p:ext uri="{D42A27DB-BD31-4B8C-83A1-F6EECF244321}">
                <p14:modId xmlns:p14="http://schemas.microsoft.com/office/powerpoint/2010/main" val="493921375"/>
              </p:ext>
            </p:extLst>
          </p:nvPr>
        </p:nvGraphicFramePr>
        <p:xfrm>
          <a:off x="2581715" y="2354429"/>
          <a:ext cx="2504091" cy="694977"/>
        </p:xfrm>
        <a:graphic>
          <a:graphicData uri="http://schemas.openxmlformats.org/presentationml/2006/ole">
            <mc:AlternateContent xmlns:mc="http://schemas.openxmlformats.org/markup-compatibility/2006">
              <mc:Choice xmlns:v="urn:schemas-microsoft-com:vml" Requires="v">
                <p:oleObj spid="_x0000_s241631" name="公式" r:id="rId13" imgW="914400" imgH="241200" progId="Equation.3">
                  <p:embed/>
                </p:oleObj>
              </mc:Choice>
              <mc:Fallback>
                <p:oleObj name="公式" r:id="rId13" imgW="914400" imgH="241200" progId="Equation.3">
                  <p:embed/>
                  <p:pic>
                    <p:nvPicPr>
                      <p:cNvPr id="0" name=""/>
                      <p:cNvPicPr>
                        <a:picLocks noChangeAspect="1" noChangeArrowheads="1"/>
                      </p:cNvPicPr>
                      <p:nvPr/>
                    </p:nvPicPr>
                    <p:blipFill>
                      <a:blip r:embed="rId14"/>
                      <a:srcRect/>
                      <a:stretch>
                        <a:fillRect/>
                      </a:stretch>
                    </p:blipFill>
                    <p:spPr bwMode="auto">
                      <a:xfrm>
                        <a:off x="2581715" y="2354429"/>
                        <a:ext cx="2504091" cy="694977"/>
                      </a:xfrm>
                      <a:prstGeom prst="rect">
                        <a:avLst/>
                      </a:prstGeom>
                      <a:noFill/>
                      <a:ln>
                        <a:noFill/>
                      </a:ln>
                      <a:extLst/>
                    </p:spPr>
                  </p:pic>
                </p:oleObj>
              </mc:Fallback>
            </mc:AlternateContent>
          </a:graphicData>
        </a:graphic>
      </p:graphicFrame>
      <p:sp>
        <p:nvSpPr>
          <p:cNvPr id="36" name="Text Box 7"/>
          <p:cNvSpPr txBox="1">
            <a:spLocks noChangeArrowheads="1"/>
          </p:cNvSpPr>
          <p:nvPr/>
        </p:nvSpPr>
        <p:spPr bwMode="auto">
          <a:xfrm>
            <a:off x="5657495" y="2458869"/>
            <a:ext cx="43481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FF0066"/>
                </a:solidFill>
                <a:latin typeface="宋体" panose="02010600030101010101" pitchFamily="2" charset="-122"/>
              </a:rPr>
              <a:t>透射波</a:t>
            </a:r>
            <a:r>
              <a:rPr kumimoji="1" lang="zh-CN" altLang="en-US" sz="2600" dirty="0">
                <a:solidFill>
                  <a:srgbClr val="009900"/>
                </a:solidFill>
                <a:latin typeface="宋体" panose="02010600030101010101" pitchFamily="2" charset="-122"/>
              </a:rPr>
              <a:t>（只有向右传播的波）</a:t>
            </a:r>
          </a:p>
        </p:txBody>
      </p:sp>
      <p:sp>
        <p:nvSpPr>
          <p:cNvPr id="37" name="Text Box 21"/>
          <p:cNvSpPr txBox="1">
            <a:spLocks noChangeArrowheads="1"/>
          </p:cNvSpPr>
          <p:nvPr/>
        </p:nvSpPr>
        <p:spPr bwMode="auto">
          <a:xfrm>
            <a:off x="2687093" y="5722203"/>
            <a:ext cx="6781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dirty="0">
                <a:solidFill>
                  <a:schemeClr val="accent2"/>
                </a:solidFill>
              </a:rPr>
              <a:t>      </a:t>
            </a:r>
            <a:r>
              <a:rPr lang="zh-CN" altLang="zh-CN" b="1" dirty="0">
                <a:solidFill>
                  <a:srgbClr val="0070C0"/>
                </a:solidFill>
              </a:rPr>
              <a:t>粒子在总能量</a:t>
            </a:r>
            <a:r>
              <a:rPr lang="zh-CN" altLang="zh-CN" b="1" dirty="0">
                <a:solidFill>
                  <a:srgbClr val="FF0000"/>
                </a:solidFill>
              </a:rPr>
              <a:t>E</a:t>
            </a:r>
            <a:r>
              <a:rPr lang="zh-CN" altLang="zh-CN" b="1" dirty="0">
                <a:solidFill>
                  <a:srgbClr val="0070C0"/>
                </a:solidFill>
              </a:rPr>
              <a:t>小于势垒高度时仍能贯穿势垒的现象称为</a:t>
            </a:r>
            <a:r>
              <a:rPr lang="zh-CN" altLang="zh-CN" b="1" dirty="0">
                <a:solidFill>
                  <a:srgbClr val="FF00FF"/>
                </a:solidFill>
              </a:rPr>
              <a:t>隧道效应</a:t>
            </a:r>
            <a:r>
              <a:rPr lang="zh-CN" altLang="zh-CN" b="1" dirty="0">
                <a:solidFill>
                  <a:schemeClr val="accent2"/>
                </a:solidFill>
              </a:rPr>
              <a:t>。</a:t>
            </a:r>
          </a:p>
        </p:txBody>
      </p:sp>
    </p:spTree>
    <p:extLst>
      <p:ext uri="{BB962C8B-B14F-4D97-AF65-F5344CB8AC3E}">
        <p14:creationId xmlns:p14="http://schemas.microsoft.com/office/powerpoint/2010/main" val="277795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heel(1)">
                                      <p:cBhvr>
                                        <p:cTn id="24" dur="2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1500"/>
                            </p:stCondLst>
                            <p:childTnLst>
                              <p:par>
                                <p:cTn id="43" presetID="22" presetClass="entr" presetSubtype="8" fill="hold" grpId="0" nodeType="afterEffect">
                                  <p:stCondLst>
                                    <p:cond delay="200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anim calcmode="lin" valueType="num">
                                      <p:cBhvr>
                                        <p:cTn id="51" dur="1000" fill="hold"/>
                                        <p:tgtEl>
                                          <p:spTgt spid="31"/>
                                        </p:tgtEl>
                                        <p:attrNameLst>
                                          <p:attrName>ppt_x</p:attrName>
                                        </p:attrNameLst>
                                      </p:cBhvr>
                                      <p:tavLst>
                                        <p:tav tm="0">
                                          <p:val>
                                            <p:strVal val="#ppt_x"/>
                                          </p:val>
                                        </p:tav>
                                        <p:tav tm="100000">
                                          <p:val>
                                            <p:strVal val="#ppt_x"/>
                                          </p:val>
                                        </p:tav>
                                      </p:tavLst>
                                    </p:anim>
                                    <p:anim calcmode="lin" valueType="num">
                                      <p:cBhvr>
                                        <p:cTn id="52" dur="1000" fill="hold"/>
                                        <p:tgtEl>
                                          <p:spTgt spid="31"/>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childTnLst>
                          </p:cTn>
                        </p:par>
                        <p:par>
                          <p:cTn id="57" fill="hold">
                            <p:stCondLst>
                              <p:cond delay="1500"/>
                            </p:stCondLst>
                            <p:childTnLst>
                              <p:par>
                                <p:cTn id="58" presetID="22" presetClass="entr" presetSubtype="8" fill="hold" grpId="0" nodeType="afterEffect">
                                  <p:stCondLst>
                                    <p:cond delay="200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strips(downRight)">
                                      <p:cBhvr>
                                        <p:cTn id="7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30" grpId="0" autoUpdateAnimBg="0"/>
      <p:bldP spid="36" grpId="0" autoUpdateAnimBg="0"/>
      <p:bldP spid="3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8"/>
          <p:cNvSpPr txBox="1">
            <a:spLocks noChangeArrowheads="1"/>
          </p:cNvSpPr>
          <p:nvPr/>
        </p:nvSpPr>
        <p:spPr bwMode="auto">
          <a:xfrm>
            <a:off x="2091052" y="2278600"/>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olidFill>
                  <a:srgbClr val="0000FF"/>
                </a:solidFill>
                <a:latin typeface="宋体" panose="02010600030101010101" pitchFamily="2" charset="-122"/>
              </a:rPr>
              <a:t>Ⅲ</a:t>
            </a:r>
            <a:r>
              <a:rPr kumimoji="1" lang="zh-CN" altLang="en-US" dirty="0">
                <a:solidFill>
                  <a:srgbClr val="0000FF"/>
                </a:solidFill>
                <a:latin typeface="宋体" panose="02010600030101010101" pitchFamily="2" charset="-122"/>
              </a:rPr>
              <a:t>区</a:t>
            </a:r>
            <a:r>
              <a:rPr kumimoji="1" lang="zh-CN" altLang="en-US" dirty="0">
                <a:solidFill>
                  <a:srgbClr val="009900"/>
                </a:solidFill>
                <a:latin typeface="宋体" panose="02010600030101010101" pitchFamily="2" charset="-122"/>
              </a:rPr>
              <a:t>           </a:t>
            </a:r>
            <a:r>
              <a:rPr kumimoji="1" lang="zh-CN" altLang="en-US" dirty="0">
                <a:solidFill>
                  <a:srgbClr val="009900"/>
                </a:solidFill>
              </a:rPr>
              <a:t>                               </a:t>
            </a:r>
          </a:p>
        </p:txBody>
      </p:sp>
      <p:sp>
        <p:nvSpPr>
          <p:cNvPr id="3" name="Rectangle 19"/>
          <p:cNvSpPr>
            <a:spLocks noChangeArrowheads="1"/>
          </p:cNvSpPr>
          <p:nvPr/>
        </p:nvSpPr>
        <p:spPr bwMode="auto">
          <a:xfrm>
            <a:off x="2091052" y="102447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olidFill>
                  <a:srgbClr val="FF0000"/>
                </a:solidFill>
                <a:latin typeface="宋体" panose="02010600030101010101" pitchFamily="2" charset="-122"/>
              </a:rPr>
              <a:t>Ⅰ</a:t>
            </a:r>
            <a:r>
              <a:rPr kumimoji="1" lang="zh-CN" altLang="en-US" dirty="0">
                <a:solidFill>
                  <a:srgbClr val="FF0000"/>
                </a:solidFill>
                <a:latin typeface="宋体" panose="02010600030101010101" pitchFamily="2" charset="-122"/>
              </a:rPr>
              <a:t>区                            </a:t>
            </a:r>
            <a:endParaRPr kumimoji="1" lang="zh-CN" altLang="en-US" dirty="0">
              <a:solidFill>
                <a:srgbClr val="FF0000"/>
              </a:solidFill>
            </a:endParaRPr>
          </a:p>
        </p:txBody>
      </p:sp>
      <p:sp>
        <p:nvSpPr>
          <p:cNvPr id="4" name="Rectangle 20"/>
          <p:cNvSpPr>
            <a:spLocks noChangeArrowheads="1"/>
          </p:cNvSpPr>
          <p:nvPr/>
        </p:nvSpPr>
        <p:spPr bwMode="auto">
          <a:xfrm>
            <a:off x="2091052" y="1637250"/>
            <a:ext cx="1296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solidFill>
                  <a:srgbClr val="FF00FF"/>
                </a:solidFill>
                <a:latin typeface="宋体" panose="02010600030101010101" pitchFamily="2" charset="-122"/>
              </a:rPr>
              <a:t>Ⅱ</a:t>
            </a:r>
            <a:r>
              <a:rPr kumimoji="1" lang="zh-CN" altLang="en-US" dirty="0">
                <a:solidFill>
                  <a:srgbClr val="FF00FF"/>
                </a:solidFill>
                <a:latin typeface="宋体" panose="02010600030101010101" pitchFamily="2" charset="-122"/>
              </a:rPr>
              <a:t>区</a:t>
            </a:r>
            <a:r>
              <a:rPr kumimoji="1" lang="zh-CN" altLang="en-US" dirty="0">
                <a:latin typeface="宋体" panose="02010600030101010101" pitchFamily="2" charset="-122"/>
              </a:rPr>
              <a:t>                           </a:t>
            </a:r>
            <a:r>
              <a:rPr kumimoji="1" lang="zh-CN" altLang="en-US" dirty="0"/>
              <a:t>         </a:t>
            </a:r>
          </a:p>
        </p:txBody>
      </p:sp>
      <p:graphicFrame>
        <p:nvGraphicFramePr>
          <p:cNvPr id="5" name="Object 21"/>
          <p:cNvGraphicFramePr>
            <a:graphicFrameLocks noChangeAspect="1"/>
          </p:cNvGraphicFramePr>
          <p:nvPr>
            <p:extLst>
              <p:ext uri="{D42A27DB-BD31-4B8C-83A1-F6EECF244321}">
                <p14:modId xmlns:p14="http://schemas.microsoft.com/office/powerpoint/2010/main" val="1227515919"/>
              </p:ext>
            </p:extLst>
          </p:nvPr>
        </p:nvGraphicFramePr>
        <p:xfrm>
          <a:off x="3265803" y="824452"/>
          <a:ext cx="3413125" cy="541337"/>
        </p:xfrm>
        <a:graphic>
          <a:graphicData uri="http://schemas.openxmlformats.org/presentationml/2006/ole">
            <mc:AlternateContent xmlns:mc="http://schemas.openxmlformats.org/markup-compatibility/2006">
              <mc:Choice xmlns:v="urn:schemas-microsoft-com:vml" Requires="v">
                <p:oleObj spid="_x0000_s296887" name="Equation" r:id="rId3" imgW="1381017" imgH="161960" progId="Equation.3">
                  <p:embed/>
                </p:oleObj>
              </mc:Choice>
              <mc:Fallback>
                <p:oleObj name="Equation" r:id="rId3" imgW="1381017" imgH="16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803" y="824452"/>
                        <a:ext cx="34131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2"/>
          <p:cNvGraphicFramePr>
            <a:graphicFrameLocks noChangeAspect="1"/>
          </p:cNvGraphicFramePr>
          <p:nvPr>
            <p:extLst>
              <p:ext uri="{D42A27DB-BD31-4B8C-83A1-F6EECF244321}">
                <p14:modId xmlns:p14="http://schemas.microsoft.com/office/powerpoint/2010/main" val="2709525881"/>
              </p:ext>
            </p:extLst>
          </p:nvPr>
        </p:nvGraphicFramePr>
        <p:xfrm>
          <a:off x="3207534" y="2118795"/>
          <a:ext cx="2425387" cy="678124"/>
        </p:xfrm>
        <a:graphic>
          <a:graphicData uri="http://schemas.openxmlformats.org/presentationml/2006/ole">
            <mc:AlternateContent xmlns:mc="http://schemas.openxmlformats.org/markup-compatibility/2006">
              <mc:Choice xmlns:v="urn:schemas-microsoft-com:vml" Requires="v">
                <p:oleObj spid="_x0000_s296888" name="公式" r:id="rId5" imgW="914400" imgH="241200" progId="Equation.3">
                  <p:embed/>
                </p:oleObj>
              </mc:Choice>
              <mc:Fallback>
                <p:oleObj name="公式" r:id="rId5" imgW="914400" imgH="241200" progId="Equation.3">
                  <p:embed/>
                  <p:pic>
                    <p:nvPicPr>
                      <p:cNvPr id="0" name=""/>
                      <p:cNvPicPr>
                        <a:picLocks noChangeAspect="1" noChangeArrowheads="1"/>
                      </p:cNvPicPr>
                      <p:nvPr/>
                    </p:nvPicPr>
                    <p:blipFill>
                      <a:blip r:embed="rId6"/>
                      <a:srcRect/>
                      <a:stretch>
                        <a:fillRect/>
                      </a:stretch>
                    </p:blipFill>
                    <p:spPr bwMode="auto">
                      <a:xfrm>
                        <a:off x="3207534" y="2118795"/>
                        <a:ext cx="2425387" cy="678124"/>
                      </a:xfrm>
                      <a:prstGeom prst="rect">
                        <a:avLst/>
                      </a:prstGeom>
                      <a:noFill/>
                      <a:ln>
                        <a:noFill/>
                      </a:ln>
                      <a:extLst/>
                    </p:spPr>
                  </p:pic>
                </p:oleObj>
              </mc:Fallback>
            </mc:AlternateContent>
          </a:graphicData>
        </a:graphic>
      </p:graphicFrame>
      <p:graphicFrame>
        <p:nvGraphicFramePr>
          <p:cNvPr id="7" name="Object 23"/>
          <p:cNvGraphicFramePr>
            <a:graphicFrameLocks noChangeAspect="1"/>
          </p:cNvGraphicFramePr>
          <p:nvPr>
            <p:extLst>
              <p:ext uri="{D42A27DB-BD31-4B8C-83A1-F6EECF244321}">
                <p14:modId xmlns:p14="http://schemas.microsoft.com/office/powerpoint/2010/main" val="1000130275"/>
              </p:ext>
            </p:extLst>
          </p:nvPr>
        </p:nvGraphicFramePr>
        <p:xfrm>
          <a:off x="3145151" y="1538825"/>
          <a:ext cx="3816350" cy="571500"/>
        </p:xfrm>
        <a:graphic>
          <a:graphicData uri="http://schemas.openxmlformats.org/presentationml/2006/ole">
            <mc:AlternateContent xmlns:mc="http://schemas.openxmlformats.org/markup-compatibility/2006">
              <mc:Choice xmlns:v="urn:schemas-microsoft-com:vml" Requires="v">
                <p:oleObj spid="_x0000_s296889" name="Equation" r:id="rId7" imgW="1457411" imgH="161960" progId="Equation.3">
                  <p:embed/>
                </p:oleObj>
              </mc:Choice>
              <mc:Fallback>
                <p:oleObj name="Equation" r:id="rId7" imgW="1457411" imgH="161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5151" y="1538825"/>
                        <a:ext cx="3816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24"/>
          <p:cNvSpPr txBox="1">
            <a:spLocks noChangeArrowheads="1"/>
          </p:cNvSpPr>
          <p:nvPr/>
        </p:nvSpPr>
        <p:spPr bwMode="auto">
          <a:xfrm>
            <a:off x="2081527" y="349789"/>
            <a:ext cx="439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00CC"/>
                </a:solidFill>
              </a:rPr>
              <a:t>三个区域的波函数分别为：</a:t>
            </a:r>
          </a:p>
        </p:txBody>
      </p:sp>
      <p:grpSp>
        <p:nvGrpSpPr>
          <p:cNvPr id="9" name="Group 37"/>
          <p:cNvGrpSpPr>
            <a:grpSpLocks/>
          </p:cNvGrpSpPr>
          <p:nvPr/>
        </p:nvGrpSpPr>
        <p:grpSpPr bwMode="auto">
          <a:xfrm>
            <a:off x="7205978" y="154527"/>
            <a:ext cx="3240087" cy="2478087"/>
            <a:chOff x="3517" y="73"/>
            <a:chExt cx="2041" cy="1561"/>
          </a:xfrm>
        </p:grpSpPr>
        <p:sp>
          <p:nvSpPr>
            <p:cNvPr id="10" name="Rectangle 5" descr="75%"/>
            <p:cNvSpPr>
              <a:spLocks noChangeArrowheads="1"/>
            </p:cNvSpPr>
            <p:nvPr/>
          </p:nvSpPr>
          <p:spPr bwMode="auto">
            <a:xfrm>
              <a:off x="4061" y="560"/>
              <a:ext cx="545" cy="862"/>
            </a:xfrm>
            <a:prstGeom prst="rect">
              <a:avLst/>
            </a:prstGeom>
            <a:pattFill prst="pct75">
              <a:fgClr>
                <a:schemeClr val="accent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7"/>
            <p:cNvSpPr>
              <a:spLocks noChangeShapeType="1"/>
            </p:cNvSpPr>
            <p:nvPr/>
          </p:nvSpPr>
          <p:spPr bwMode="auto">
            <a:xfrm>
              <a:off x="3517" y="1427"/>
              <a:ext cx="204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Line 8"/>
            <p:cNvSpPr>
              <a:spLocks noChangeShapeType="1"/>
            </p:cNvSpPr>
            <p:nvPr/>
          </p:nvSpPr>
          <p:spPr bwMode="auto">
            <a:xfrm flipV="1">
              <a:off x="4061" y="202"/>
              <a:ext cx="0" cy="1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9"/>
            <p:cNvSpPr>
              <a:spLocks noChangeShapeType="1"/>
            </p:cNvSpPr>
            <p:nvPr/>
          </p:nvSpPr>
          <p:spPr bwMode="auto">
            <a:xfrm flipV="1">
              <a:off x="4606" y="565"/>
              <a:ext cx="0" cy="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10"/>
            <p:cNvSpPr>
              <a:spLocks noChangeShapeType="1"/>
            </p:cNvSpPr>
            <p:nvPr/>
          </p:nvSpPr>
          <p:spPr bwMode="auto">
            <a:xfrm flipH="1">
              <a:off x="4061" y="565"/>
              <a:ext cx="5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Text Box 12"/>
            <p:cNvSpPr txBox="1">
              <a:spLocks noChangeArrowheads="1"/>
            </p:cNvSpPr>
            <p:nvPr/>
          </p:nvSpPr>
          <p:spPr bwMode="auto">
            <a:xfrm>
              <a:off x="4651" y="1019"/>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i="1">
                  <a:ea typeface="黑体" panose="02010609060101010101" pitchFamily="49" charset="-122"/>
                </a:rPr>
                <a:t>V</a:t>
              </a:r>
              <a:r>
                <a:rPr kumimoji="1" lang="en-US" altLang="zh-CN">
                  <a:ea typeface="黑体" panose="02010609060101010101" pitchFamily="49" charset="-122"/>
                </a:rPr>
                <a:t>=0</a:t>
              </a:r>
            </a:p>
          </p:txBody>
        </p:sp>
        <p:sp>
          <p:nvSpPr>
            <p:cNvPr id="16" name="Text Box 13"/>
            <p:cNvSpPr txBox="1">
              <a:spLocks noChangeArrowheads="1"/>
            </p:cNvSpPr>
            <p:nvPr/>
          </p:nvSpPr>
          <p:spPr bwMode="auto">
            <a:xfrm>
              <a:off x="3517" y="1019"/>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i="1">
                  <a:ea typeface="黑体" panose="02010609060101010101" pitchFamily="49" charset="-122"/>
                </a:rPr>
                <a:t>V</a:t>
              </a:r>
              <a:r>
                <a:rPr kumimoji="1" lang="en-US" altLang="zh-CN">
                  <a:ea typeface="黑体" panose="02010609060101010101" pitchFamily="49" charset="-122"/>
                </a:rPr>
                <a:t>=0</a:t>
              </a:r>
            </a:p>
          </p:txBody>
        </p:sp>
        <p:sp>
          <p:nvSpPr>
            <p:cNvPr id="17" name="Text Box 14"/>
            <p:cNvSpPr txBox="1">
              <a:spLocks noChangeArrowheads="1"/>
            </p:cNvSpPr>
            <p:nvPr/>
          </p:nvSpPr>
          <p:spPr bwMode="auto">
            <a:xfrm>
              <a:off x="4107" y="29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i="1">
                  <a:ea typeface="黑体" panose="02010609060101010101" pitchFamily="49" charset="-122"/>
                </a:rPr>
                <a:t>U</a:t>
              </a:r>
              <a:r>
                <a:rPr kumimoji="1" lang="en-US" altLang="zh-CN">
                  <a:ea typeface="黑体" panose="02010609060101010101" pitchFamily="49" charset="-122"/>
                </a:rPr>
                <a:t>=</a:t>
              </a:r>
              <a:r>
                <a:rPr kumimoji="1" lang="en-US" altLang="zh-CN" i="1">
                  <a:ea typeface="黑体" panose="02010609060101010101" pitchFamily="49" charset="-122"/>
                </a:rPr>
                <a:t>U</a:t>
              </a:r>
              <a:r>
                <a:rPr kumimoji="1" lang="en-US" altLang="zh-CN" baseline="-25000">
                  <a:ea typeface="黑体" panose="02010609060101010101" pitchFamily="49" charset="-122"/>
                </a:rPr>
                <a:t>0</a:t>
              </a:r>
            </a:p>
          </p:txBody>
        </p:sp>
        <p:sp>
          <p:nvSpPr>
            <p:cNvPr id="18" name="Text Box 15"/>
            <p:cNvSpPr txBox="1">
              <a:spLocks noChangeArrowheads="1"/>
            </p:cNvSpPr>
            <p:nvPr/>
          </p:nvSpPr>
          <p:spPr bwMode="auto">
            <a:xfrm>
              <a:off x="3517" y="73"/>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FF0000"/>
                  </a:solidFill>
                  <a:ea typeface="黑体" panose="02010609060101010101" pitchFamily="49" charset="-122"/>
                </a:rPr>
                <a:t>Ⅰ</a:t>
              </a:r>
            </a:p>
          </p:txBody>
        </p:sp>
        <p:sp>
          <p:nvSpPr>
            <p:cNvPr id="19" name="Text Box 16"/>
            <p:cNvSpPr txBox="1">
              <a:spLocks noChangeArrowheads="1"/>
            </p:cNvSpPr>
            <p:nvPr/>
          </p:nvSpPr>
          <p:spPr bwMode="auto">
            <a:xfrm>
              <a:off x="4107" y="73"/>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FF0000"/>
                  </a:solidFill>
                  <a:ea typeface="黑体" panose="02010609060101010101" pitchFamily="49" charset="-122"/>
                </a:rPr>
                <a:t>Ⅱ</a:t>
              </a:r>
            </a:p>
          </p:txBody>
        </p:sp>
        <p:sp>
          <p:nvSpPr>
            <p:cNvPr id="20" name="Text Box 17"/>
            <p:cNvSpPr txBox="1">
              <a:spLocks noChangeArrowheads="1"/>
            </p:cNvSpPr>
            <p:nvPr/>
          </p:nvSpPr>
          <p:spPr bwMode="auto">
            <a:xfrm>
              <a:off x="4697" y="73"/>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FF0000"/>
                  </a:solidFill>
                  <a:ea typeface="黑体" panose="02010609060101010101" pitchFamily="49" charset="-122"/>
                </a:rPr>
                <a:t>Ⅲ</a:t>
              </a:r>
            </a:p>
          </p:txBody>
        </p:sp>
        <p:sp>
          <p:nvSpPr>
            <p:cNvPr id="21" name="Text Box 27"/>
            <p:cNvSpPr txBox="1">
              <a:spLocks noChangeArrowheads="1"/>
            </p:cNvSpPr>
            <p:nvPr/>
          </p:nvSpPr>
          <p:spPr bwMode="auto">
            <a:xfrm>
              <a:off x="3969" y="1346"/>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         </a:t>
              </a:r>
              <a:r>
                <a:rPr kumimoji="1" lang="en-US" altLang="zh-CN" i="1"/>
                <a:t>a</a:t>
              </a:r>
            </a:p>
          </p:txBody>
        </p:sp>
      </p:grpSp>
      <p:pic>
        <p:nvPicPr>
          <p:cNvPr id="22" name="Picture 25" descr="隧道效应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2338" y="1222912"/>
            <a:ext cx="2808288" cy="10668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3" name="Line 30"/>
          <p:cNvSpPr>
            <a:spLocks noChangeShapeType="1"/>
          </p:cNvSpPr>
          <p:nvPr/>
        </p:nvSpPr>
        <p:spPr bwMode="auto">
          <a:xfrm>
            <a:off x="7147238" y="1408652"/>
            <a:ext cx="838200" cy="1587"/>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31"/>
          <p:cNvGrpSpPr>
            <a:grpSpLocks/>
          </p:cNvGrpSpPr>
          <p:nvPr/>
        </p:nvGrpSpPr>
        <p:grpSpPr bwMode="auto">
          <a:xfrm>
            <a:off x="7071038" y="1408650"/>
            <a:ext cx="2743200" cy="271462"/>
            <a:chOff x="3552" y="1152"/>
            <a:chExt cx="1728" cy="288"/>
          </a:xfrm>
        </p:grpSpPr>
        <p:sp>
          <p:nvSpPr>
            <p:cNvPr id="25" name="Line 32"/>
            <p:cNvSpPr>
              <a:spLocks noChangeShapeType="1"/>
            </p:cNvSpPr>
            <p:nvPr/>
          </p:nvSpPr>
          <p:spPr bwMode="auto">
            <a:xfrm>
              <a:off x="4752" y="1152"/>
              <a:ext cx="528" cy="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 name="Line 33"/>
            <p:cNvSpPr>
              <a:spLocks noChangeShapeType="1"/>
            </p:cNvSpPr>
            <p:nvPr/>
          </p:nvSpPr>
          <p:spPr bwMode="auto">
            <a:xfrm>
              <a:off x="3552" y="1440"/>
              <a:ext cx="528" cy="0"/>
            </a:xfrm>
            <a:prstGeom prst="line">
              <a:avLst/>
            </a:prstGeom>
            <a:noFill/>
            <a:ln w="38100">
              <a:solidFill>
                <a:srgbClr val="FF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27" name="Rectangle 34"/>
          <p:cNvSpPr>
            <a:spLocks noChangeArrowheads="1"/>
          </p:cNvSpPr>
          <p:nvPr/>
        </p:nvSpPr>
        <p:spPr bwMode="auto">
          <a:xfrm>
            <a:off x="9003028" y="1896012"/>
            <a:ext cx="941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t>B</a:t>
            </a:r>
            <a:r>
              <a:rPr kumimoji="1" lang="en-US" altLang="zh-CN" baseline="-22000"/>
              <a:t>3 </a:t>
            </a:r>
            <a:r>
              <a:rPr kumimoji="1" lang="en-US" altLang="zh-CN" i="1"/>
              <a:t>= </a:t>
            </a:r>
            <a:r>
              <a:rPr kumimoji="1" lang="en-US" altLang="zh-CN"/>
              <a:t>0</a:t>
            </a:r>
          </a:p>
        </p:txBody>
      </p:sp>
      <p:graphicFrame>
        <p:nvGraphicFramePr>
          <p:cNvPr id="28" name="Object 38"/>
          <p:cNvGraphicFramePr>
            <a:graphicFrameLocks noChangeAspect="1"/>
          </p:cNvGraphicFramePr>
          <p:nvPr>
            <p:extLst>
              <p:ext uri="{D42A27DB-BD31-4B8C-83A1-F6EECF244321}">
                <p14:modId xmlns:p14="http://schemas.microsoft.com/office/powerpoint/2010/main" val="395445509"/>
              </p:ext>
            </p:extLst>
          </p:nvPr>
        </p:nvGraphicFramePr>
        <p:xfrm>
          <a:off x="4337365" y="3681952"/>
          <a:ext cx="2214563" cy="530225"/>
        </p:xfrm>
        <a:graphic>
          <a:graphicData uri="http://schemas.openxmlformats.org/presentationml/2006/ole">
            <mc:AlternateContent xmlns:mc="http://schemas.openxmlformats.org/markup-compatibility/2006">
              <mc:Choice xmlns:v="urn:schemas-microsoft-com:vml" Requires="v">
                <p:oleObj spid="_x0000_s296890" name="Equation" r:id="rId10" imgW="847614" imgH="152512" progId="Equation.3">
                  <p:embed/>
                </p:oleObj>
              </mc:Choice>
              <mc:Fallback>
                <p:oleObj name="Equation" r:id="rId10" imgW="847614" imgH="1525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7365" y="3681952"/>
                        <a:ext cx="22145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9"/>
          <p:cNvGraphicFramePr>
            <a:graphicFrameLocks/>
          </p:cNvGraphicFramePr>
          <p:nvPr>
            <p:extLst>
              <p:ext uri="{D42A27DB-BD31-4B8C-83A1-F6EECF244321}">
                <p14:modId xmlns:p14="http://schemas.microsoft.com/office/powerpoint/2010/main" val="288351739"/>
              </p:ext>
            </p:extLst>
          </p:nvPr>
        </p:nvGraphicFramePr>
        <p:xfrm>
          <a:off x="7266303" y="3396200"/>
          <a:ext cx="2428875" cy="857250"/>
        </p:xfrm>
        <a:graphic>
          <a:graphicData uri="http://schemas.openxmlformats.org/presentationml/2006/ole">
            <mc:AlternateContent xmlns:mc="http://schemas.openxmlformats.org/markup-compatibility/2006">
              <mc:Choice xmlns:v="urn:schemas-microsoft-com:vml" Requires="v">
                <p:oleObj spid="_x0000_s296891" name="Equation" r:id="rId12" imgW="1066806" imgH="380876" progId="Equation.3">
                  <p:embed/>
                </p:oleObj>
              </mc:Choice>
              <mc:Fallback>
                <p:oleObj name="Equation" r:id="rId12" imgW="1066806" imgH="380876"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66303" y="3396200"/>
                        <a:ext cx="24288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Lst>
                    </p:spPr>
                  </p:pic>
                </p:oleObj>
              </mc:Fallback>
            </mc:AlternateContent>
          </a:graphicData>
        </a:graphic>
      </p:graphicFrame>
      <p:graphicFrame>
        <p:nvGraphicFramePr>
          <p:cNvPr id="30" name="Object 40"/>
          <p:cNvGraphicFramePr>
            <a:graphicFrameLocks noChangeAspect="1"/>
          </p:cNvGraphicFramePr>
          <p:nvPr>
            <p:extLst>
              <p:ext uri="{D42A27DB-BD31-4B8C-83A1-F6EECF244321}">
                <p14:modId xmlns:p14="http://schemas.microsoft.com/office/powerpoint/2010/main" val="3491095762"/>
              </p:ext>
            </p:extLst>
          </p:nvPr>
        </p:nvGraphicFramePr>
        <p:xfrm>
          <a:off x="4270690" y="4467762"/>
          <a:ext cx="2644775" cy="642938"/>
        </p:xfrm>
        <a:graphic>
          <a:graphicData uri="http://schemas.openxmlformats.org/presentationml/2006/ole">
            <mc:AlternateContent xmlns:mc="http://schemas.openxmlformats.org/markup-compatibility/2006">
              <mc:Choice xmlns:v="urn:schemas-microsoft-com:vml" Requires="v">
                <p:oleObj spid="_x0000_s296892" name="Equation" r:id="rId14" imgW="876228" imgH="161960" progId="Equation.3">
                  <p:embed/>
                </p:oleObj>
              </mc:Choice>
              <mc:Fallback>
                <p:oleObj name="Equation" r:id="rId14" imgW="876228" imgH="1619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0690" y="4467762"/>
                        <a:ext cx="264477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41"/>
          <p:cNvGraphicFramePr>
            <a:graphicFrameLocks/>
          </p:cNvGraphicFramePr>
          <p:nvPr>
            <p:extLst>
              <p:ext uri="{D42A27DB-BD31-4B8C-83A1-F6EECF244321}">
                <p14:modId xmlns:p14="http://schemas.microsoft.com/office/powerpoint/2010/main" val="2981322725"/>
              </p:ext>
            </p:extLst>
          </p:nvPr>
        </p:nvGraphicFramePr>
        <p:xfrm>
          <a:off x="7623488" y="4324887"/>
          <a:ext cx="2357438" cy="928688"/>
        </p:xfrm>
        <a:graphic>
          <a:graphicData uri="http://schemas.openxmlformats.org/presentationml/2006/ole">
            <mc:AlternateContent xmlns:mc="http://schemas.openxmlformats.org/markup-compatibility/2006">
              <mc:Choice xmlns:v="urn:schemas-microsoft-com:vml" Requires="v">
                <p:oleObj spid="_x0000_s296893" name="Equation" r:id="rId16" imgW="1076254" imgH="380876" progId="Equation.3">
                  <p:embed/>
                </p:oleObj>
              </mc:Choice>
              <mc:Fallback>
                <p:oleObj name="Equation" r:id="rId16" imgW="1076254" imgH="380876"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23488" y="4324887"/>
                        <a:ext cx="2357438"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Lst>
                    </p:spPr>
                  </p:pic>
                </p:oleObj>
              </mc:Fallback>
            </mc:AlternateContent>
          </a:graphicData>
        </a:graphic>
      </p:graphicFrame>
      <p:sp>
        <p:nvSpPr>
          <p:cNvPr id="32" name="Rectangle 42"/>
          <p:cNvSpPr>
            <a:spLocks noChangeArrowheads="1"/>
          </p:cNvSpPr>
          <p:nvPr/>
        </p:nvSpPr>
        <p:spPr bwMode="auto">
          <a:xfrm>
            <a:off x="1946588" y="5189097"/>
            <a:ext cx="8281988" cy="14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a:solidFill>
                  <a:srgbClr val="0000CC"/>
                </a:solidFill>
              </a:rPr>
              <a:t>得到</a:t>
            </a:r>
            <a:r>
              <a:rPr kumimoji="1" lang="en-US" altLang="zh-CN">
                <a:solidFill>
                  <a:srgbClr val="0000CC"/>
                </a:solidFill>
              </a:rPr>
              <a:t>4</a:t>
            </a:r>
            <a:r>
              <a:rPr kumimoji="1" lang="zh-CN" altLang="en-US">
                <a:solidFill>
                  <a:srgbClr val="0000CC"/>
                </a:solidFill>
              </a:rPr>
              <a:t>个方程</a:t>
            </a:r>
            <a:r>
              <a:rPr kumimoji="1" lang="en-US" altLang="zh-CN">
                <a:solidFill>
                  <a:srgbClr val="0000CC"/>
                </a:solidFill>
              </a:rPr>
              <a:t>, </a:t>
            </a:r>
            <a:r>
              <a:rPr kumimoji="1" lang="zh-CN" altLang="en-US">
                <a:solidFill>
                  <a:srgbClr val="0000CC"/>
                </a:solidFill>
              </a:rPr>
              <a:t>求出常数 </a:t>
            </a:r>
            <a:r>
              <a:rPr kumimoji="1" lang="en-US" altLang="zh-CN" i="1">
                <a:solidFill>
                  <a:srgbClr val="0000CC"/>
                </a:solidFill>
              </a:rPr>
              <a:t>A</a:t>
            </a:r>
            <a:r>
              <a:rPr kumimoji="1" lang="en-US" altLang="zh-CN" baseline="-22000">
                <a:solidFill>
                  <a:srgbClr val="0000CC"/>
                </a:solidFill>
              </a:rPr>
              <a:t>1 </a:t>
            </a:r>
            <a:r>
              <a:rPr kumimoji="1" lang="zh-CN" altLang="en-US" sz="1800">
                <a:solidFill>
                  <a:srgbClr val="0000CC"/>
                </a:solidFill>
              </a:rPr>
              <a:t>、</a:t>
            </a:r>
            <a:r>
              <a:rPr kumimoji="1" lang="en-US" altLang="zh-CN" i="1">
                <a:solidFill>
                  <a:srgbClr val="0000CC"/>
                </a:solidFill>
              </a:rPr>
              <a:t>B</a:t>
            </a:r>
            <a:r>
              <a:rPr kumimoji="1" lang="en-US" altLang="zh-CN" baseline="-22000">
                <a:solidFill>
                  <a:srgbClr val="0000CC"/>
                </a:solidFill>
              </a:rPr>
              <a:t>1 </a:t>
            </a:r>
            <a:r>
              <a:rPr kumimoji="1" lang="zh-CN" altLang="en-US" sz="1800">
                <a:solidFill>
                  <a:srgbClr val="0000CC"/>
                </a:solidFill>
              </a:rPr>
              <a:t>、 </a:t>
            </a:r>
            <a:r>
              <a:rPr kumimoji="1" lang="en-US" altLang="zh-CN" i="1">
                <a:solidFill>
                  <a:srgbClr val="0000CC"/>
                </a:solidFill>
              </a:rPr>
              <a:t>A</a:t>
            </a:r>
            <a:r>
              <a:rPr kumimoji="1" lang="en-US" altLang="zh-CN" baseline="-22000">
                <a:solidFill>
                  <a:srgbClr val="0000CC"/>
                </a:solidFill>
              </a:rPr>
              <a:t>2</a:t>
            </a:r>
            <a:r>
              <a:rPr kumimoji="1" lang="en-US" altLang="zh-CN" sz="2800">
                <a:solidFill>
                  <a:srgbClr val="0000CC"/>
                </a:solidFill>
              </a:rPr>
              <a:t> </a:t>
            </a:r>
            <a:r>
              <a:rPr kumimoji="1" lang="zh-CN" altLang="en-US" sz="1800">
                <a:solidFill>
                  <a:srgbClr val="0000CC"/>
                </a:solidFill>
              </a:rPr>
              <a:t>、</a:t>
            </a:r>
            <a:r>
              <a:rPr kumimoji="1" lang="en-US" altLang="zh-CN" i="1">
                <a:solidFill>
                  <a:srgbClr val="0000CC"/>
                </a:solidFill>
              </a:rPr>
              <a:t>B</a:t>
            </a:r>
            <a:r>
              <a:rPr kumimoji="1" lang="en-US" altLang="zh-CN" baseline="-22000">
                <a:solidFill>
                  <a:srgbClr val="0000CC"/>
                </a:solidFill>
              </a:rPr>
              <a:t>2</a:t>
            </a:r>
            <a:r>
              <a:rPr kumimoji="1" lang="en-US" altLang="zh-CN" sz="2800">
                <a:solidFill>
                  <a:srgbClr val="0000CC"/>
                </a:solidFill>
              </a:rPr>
              <a:t> </a:t>
            </a:r>
            <a:r>
              <a:rPr kumimoji="1" lang="zh-CN" altLang="en-US">
                <a:solidFill>
                  <a:srgbClr val="0000CC"/>
                </a:solidFill>
              </a:rPr>
              <a:t>和</a:t>
            </a:r>
            <a:r>
              <a:rPr kumimoji="1" lang="zh-CN" altLang="en-US" sz="2800">
                <a:solidFill>
                  <a:srgbClr val="0000CC"/>
                </a:solidFill>
              </a:rPr>
              <a:t> </a:t>
            </a:r>
            <a:r>
              <a:rPr kumimoji="1" lang="en-US" altLang="zh-CN" i="1">
                <a:solidFill>
                  <a:srgbClr val="0000CC"/>
                </a:solidFill>
              </a:rPr>
              <a:t>A</a:t>
            </a:r>
            <a:r>
              <a:rPr kumimoji="1" lang="en-US" altLang="zh-CN" baseline="-22000">
                <a:solidFill>
                  <a:srgbClr val="0000CC"/>
                </a:solidFill>
              </a:rPr>
              <a:t>3</a:t>
            </a:r>
            <a:r>
              <a:rPr kumimoji="1" lang="en-US" altLang="zh-CN">
                <a:solidFill>
                  <a:srgbClr val="0000CC"/>
                </a:solidFill>
              </a:rPr>
              <a:t> </a:t>
            </a:r>
            <a:r>
              <a:rPr kumimoji="1" lang="zh-CN" altLang="en-US">
                <a:solidFill>
                  <a:srgbClr val="0000CC"/>
                </a:solidFill>
              </a:rPr>
              <a:t>间关系</a:t>
            </a:r>
            <a:r>
              <a:rPr kumimoji="1" lang="en-US" altLang="zh-CN">
                <a:solidFill>
                  <a:srgbClr val="0000CC"/>
                </a:solidFill>
              </a:rPr>
              <a:t>, </a:t>
            </a:r>
            <a:r>
              <a:rPr kumimoji="1" lang="zh-CN" altLang="en-US">
                <a:solidFill>
                  <a:srgbClr val="0000CC"/>
                </a:solidFill>
              </a:rPr>
              <a:t>从而得到反射系数                              和透射系数</a:t>
            </a:r>
          </a:p>
          <a:p>
            <a:pPr eaLnBrk="1" hangingPunct="1">
              <a:lnSpc>
                <a:spcPct val="120000"/>
              </a:lnSpc>
            </a:pPr>
            <a:r>
              <a:rPr kumimoji="1" lang="zh-CN" altLang="en-US">
                <a:solidFill>
                  <a:srgbClr val="0000CC"/>
                </a:solidFill>
              </a:rPr>
              <a:t>分别为</a:t>
            </a:r>
            <a:r>
              <a:rPr kumimoji="1" lang="en-US" altLang="zh-CN">
                <a:solidFill>
                  <a:srgbClr val="0000CC"/>
                </a:solidFill>
              </a:rPr>
              <a:t>:</a:t>
            </a:r>
          </a:p>
        </p:txBody>
      </p:sp>
      <p:sp>
        <p:nvSpPr>
          <p:cNvPr id="33" name="Rectangle 43"/>
          <p:cNvSpPr>
            <a:spLocks noChangeArrowheads="1"/>
          </p:cNvSpPr>
          <p:nvPr/>
        </p:nvSpPr>
        <p:spPr bwMode="auto">
          <a:xfrm>
            <a:off x="2249802" y="2924712"/>
            <a:ext cx="72469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波函数</a:t>
            </a:r>
            <a:r>
              <a:rPr lang="zh-CN" altLang="en-US" sz="2800" dirty="0">
                <a:solidFill>
                  <a:srgbClr val="009900"/>
                </a:solidFill>
              </a:rPr>
              <a:t>及其一阶导数</a:t>
            </a:r>
            <a:r>
              <a:rPr kumimoji="1" lang="zh-CN" altLang="en-US" sz="2800" dirty="0">
                <a:solidFill>
                  <a:srgbClr val="009900"/>
                </a:solidFill>
              </a:rPr>
              <a:t>在 </a:t>
            </a:r>
            <a:r>
              <a:rPr kumimoji="1" lang="en-US" altLang="zh-CN" sz="2800" i="1" dirty="0">
                <a:solidFill>
                  <a:srgbClr val="FF0000"/>
                </a:solidFill>
              </a:rPr>
              <a:t>x</a:t>
            </a:r>
            <a:r>
              <a:rPr kumimoji="1" lang="en-US" altLang="zh-CN" sz="2800" dirty="0">
                <a:solidFill>
                  <a:srgbClr val="FF0000"/>
                </a:solidFill>
              </a:rPr>
              <a:t> = 0</a:t>
            </a:r>
            <a:r>
              <a:rPr kumimoji="1" lang="zh-CN" altLang="en-US" sz="2800" dirty="0">
                <a:solidFill>
                  <a:srgbClr val="009900"/>
                </a:solidFill>
              </a:rPr>
              <a:t>，</a:t>
            </a:r>
            <a:r>
              <a:rPr kumimoji="1" lang="en-US" altLang="zh-CN" sz="2800" i="1" dirty="0">
                <a:solidFill>
                  <a:srgbClr val="FF0000"/>
                </a:solidFill>
              </a:rPr>
              <a:t>x</a:t>
            </a:r>
            <a:r>
              <a:rPr kumimoji="1" lang="en-US" altLang="zh-CN" sz="2800" dirty="0">
                <a:solidFill>
                  <a:srgbClr val="FF0000"/>
                </a:solidFill>
              </a:rPr>
              <a:t> = </a:t>
            </a:r>
            <a:r>
              <a:rPr kumimoji="1" lang="en-US" altLang="zh-CN" sz="2800" i="1" dirty="0">
                <a:solidFill>
                  <a:srgbClr val="FF0000"/>
                </a:solidFill>
              </a:rPr>
              <a:t>a </a:t>
            </a:r>
            <a:r>
              <a:rPr kumimoji="1" lang="zh-CN" altLang="en-US" sz="2800" dirty="0">
                <a:solidFill>
                  <a:srgbClr val="009900"/>
                </a:solidFill>
              </a:rPr>
              <a:t>处连续</a:t>
            </a:r>
          </a:p>
        </p:txBody>
      </p:sp>
      <p:sp>
        <p:nvSpPr>
          <p:cNvPr id="34" name="Rectangle 44"/>
          <p:cNvSpPr>
            <a:spLocks noChangeArrowheads="1"/>
          </p:cNvSpPr>
          <p:nvPr/>
        </p:nvSpPr>
        <p:spPr bwMode="auto">
          <a:xfrm>
            <a:off x="2773676" y="3621625"/>
            <a:ext cx="1503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dirty="0">
                <a:solidFill>
                  <a:srgbClr val="FF0000"/>
                </a:solidFill>
              </a:rPr>
              <a:t>x</a:t>
            </a:r>
            <a:r>
              <a:rPr kumimoji="1" lang="en-US" altLang="zh-CN" dirty="0">
                <a:solidFill>
                  <a:srgbClr val="FF0000"/>
                </a:solidFill>
              </a:rPr>
              <a:t> = 0 </a:t>
            </a:r>
            <a:r>
              <a:rPr kumimoji="1" lang="zh-CN" altLang="en-US" dirty="0">
                <a:solidFill>
                  <a:srgbClr val="009900"/>
                </a:solidFill>
              </a:rPr>
              <a:t>处：</a:t>
            </a:r>
          </a:p>
        </p:txBody>
      </p:sp>
      <p:sp>
        <p:nvSpPr>
          <p:cNvPr id="35" name="Rectangle 45"/>
          <p:cNvSpPr>
            <a:spLocks noChangeArrowheads="1"/>
          </p:cNvSpPr>
          <p:nvPr/>
        </p:nvSpPr>
        <p:spPr bwMode="auto">
          <a:xfrm>
            <a:off x="2773676" y="4521737"/>
            <a:ext cx="1503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dirty="0">
                <a:solidFill>
                  <a:srgbClr val="FF0066"/>
                </a:solidFill>
              </a:rPr>
              <a:t>x</a:t>
            </a:r>
            <a:r>
              <a:rPr kumimoji="1" lang="en-US" altLang="zh-CN" dirty="0">
                <a:solidFill>
                  <a:srgbClr val="FF0066"/>
                </a:solidFill>
              </a:rPr>
              <a:t> = </a:t>
            </a:r>
            <a:r>
              <a:rPr kumimoji="1" lang="en-US" altLang="zh-CN" i="1" dirty="0">
                <a:solidFill>
                  <a:srgbClr val="FF0066"/>
                </a:solidFill>
              </a:rPr>
              <a:t>a </a:t>
            </a:r>
            <a:r>
              <a:rPr kumimoji="1" lang="zh-CN" altLang="en-US" dirty="0">
                <a:solidFill>
                  <a:srgbClr val="009900"/>
                </a:solidFill>
              </a:rPr>
              <a:t>处：</a:t>
            </a:r>
          </a:p>
        </p:txBody>
      </p:sp>
      <p:graphicFrame>
        <p:nvGraphicFramePr>
          <p:cNvPr id="36" name="Object 46"/>
          <p:cNvGraphicFramePr>
            <a:graphicFrameLocks/>
          </p:cNvGraphicFramePr>
          <p:nvPr>
            <p:extLst>
              <p:ext uri="{D42A27DB-BD31-4B8C-83A1-F6EECF244321}">
                <p14:modId xmlns:p14="http://schemas.microsoft.com/office/powerpoint/2010/main" val="1242305993"/>
              </p:ext>
            </p:extLst>
          </p:nvPr>
        </p:nvGraphicFramePr>
        <p:xfrm>
          <a:off x="4042882" y="5789172"/>
          <a:ext cx="2044700" cy="431800"/>
        </p:xfrm>
        <a:graphic>
          <a:graphicData uri="http://schemas.openxmlformats.org/presentationml/2006/ole">
            <mc:AlternateContent xmlns:mc="http://schemas.openxmlformats.org/markup-compatibility/2006">
              <mc:Choice xmlns:v="urn:schemas-microsoft-com:vml" Requires="v">
                <p:oleObj spid="_x0000_s296894" name="公式" r:id="rId18" imgW="2181122" imgH="400042" progId="Equation.3">
                  <p:embed/>
                </p:oleObj>
              </mc:Choice>
              <mc:Fallback>
                <p:oleObj name="公式" r:id="rId18" imgW="2181122" imgH="400042"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42882" y="5789172"/>
                        <a:ext cx="204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47"/>
          <p:cNvGraphicFramePr>
            <a:graphicFrameLocks/>
          </p:cNvGraphicFramePr>
          <p:nvPr>
            <p:extLst>
              <p:ext uri="{D42A27DB-BD31-4B8C-83A1-F6EECF244321}">
                <p14:modId xmlns:p14="http://schemas.microsoft.com/office/powerpoint/2010/main" val="189843369"/>
              </p:ext>
            </p:extLst>
          </p:nvPr>
        </p:nvGraphicFramePr>
        <p:xfrm>
          <a:off x="7985439" y="5774091"/>
          <a:ext cx="2052637" cy="442913"/>
        </p:xfrm>
        <a:graphic>
          <a:graphicData uri="http://schemas.openxmlformats.org/presentationml/2006/ole">
            <mc:AlternateContent xmlns:mc="http://schemas.openxmlformats.org/markup-compatibility/2006">
              <mc:Choice xmlns:v="urn:schemas-microsoft-com:vml" Requires="v">
                <p:oleObj spid="_x0000_s296895" name="公式" r:id="rId20" imgW="2190840" imgH="419207" progId="Equation.3">
                  <p:embed/>
                </p:oleObj>
              </mc:Choice>
              <mc:Fallback>
                <p:oleObj name="公式" r:id="rId20" imgW="2190840" imgH="419207"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85439" y="5774091"/>
                        <a:ext cx="205263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6392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slide(fromLeft)">
                                      <p:cBhvr>
                                        <p:cTn id="39" dur="500"/>
                                        <p:tgtEl>
                                          <p:spTgt spid="23"/>
                                        </p:tgtEl>
                                      </p:cBhvr>
                                    </p:animEffect>
                                  </p:childTnLst>
                                </p:cTn>
                              </p:par>
                            </p:childTnLst>
                          </p:cTn>
                        </p:par>
                        <p:par>
                          <p:cTn id="40" fill="hold">
                            <p:stCondLst>
                              <p:cond delay="500"/>
                            </p:stCondLst>
                            <p:childTnLst>
                              <p:par>
                                <p:cTn id="41" presetID="16" presetClass="entr" presetSubtype="37"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arn(outVertical)">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32"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strVal val="4*#ppt_w"/>
                                          </p:val>
                                        </p:tav>
                                        <p:tav tm="100000">
                                          <p:val>
                                            <p:strVal val="#ppt_w"/>
                                          </p:val>
                                        </p:tav>
                                      </p:tavLst>
                                    </p:anim>
                                    <p:anim calcmode="lin" valueType="num">
                                      <p:cBhvr>
                                        <p:cTn id="49" dur="500" fill="hold"/>
                                        <p:tgtEl>
                                          <p:spTgt spid="27"/>
                                        </p:tgtEl>
                                        <p:attrNameLst>
                                          <p:attrName>ppt_h</p:attrName>
                                        </p:attrNameLst>
                                      </p:cBhvr>
                                      <p:tavLst>
                                        <p:tav tm="0">
                                          <p:val>
                                            <p:strVal val="4*#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par>
                          <p:cTn id="70" fill="hold">
                            <p:stCondLst>
                              <p:cond delay="500"/>
                            </p:stCondLst>
                            <p:childTnLst>
                              <p:par>
                                <p:cTn id="71" presetID="9" presetClass="entr" presetSubtype="0" fill="hold"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dissolve">
                                      <p:cBhvr>
                                        <p:cTn id="78" dur="50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dissolve">
                                      <p:cBhvr>
                                        <p:cTn id="83" dur="500"/>
                                        <p:tgtEl>
                                          <p:spTgt spid="30"/>
                                        </p:tgtEl>
                                      </p:cBhvr>
                                    </p:animEffect>
                                  </p:childTnLst>
                                </p:cTn>
                              </p:par>
                            </p:childTnLst>
                          </p:cTn>
                        </p:par>
                        <p:par>
                          <p:cTn id="84" fill="hold">
                            <p:stCondLst>
                              <p:cond delay="500"/>
                            </p:stCondLst>
                            <p:childTnLst>
                              <p:par>
                                <p:cTn id="85" presetID="9" presetClass="entr" presetSubtype="0" fill="hold"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dissolv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dissolve">
                                      <p:cBhvr>
                                        <p:cTn id="92" dur="500"/>
                                        <p:tgtEl>
                                          <p:spTgt spid="32"/>
                                        </p:tgtEl>
                                      </p:cBhvr>
                                    </p:animEffect>
                                  </p:childTnLst>
                                </p:cTn>
                              </p:par>
                              <p:par>
                                <p:cTn id="93" presetID="9" presetClass="entr" presetSubtype="0"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dissolve">
                                      <p:cBhvr>
                                        <p:cTn id="95" dur="500"/>
                                        <p:tgtEl>
                                          <p:spTgt spid="36"/>
                                        </p:tgtEl>
                                      </p:cBhvr>
                                    </p:animEffect>
                                  </p:childTnLst>
                                </p:cTn>
                              </p:par>
                              <p:par>
                                <p:cTn id="96" presetID="9"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dissolve">
                                      <p:cBhvr>
                                        <p:cTn id="9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p:bldP spid="23" grpId="0" animBg="1"/>
      <p:bldP spid="27" grpId="0"/>
      <p:bldP spid="32" grpId="0"/>
      <p:bldP spid="33" grpId="0" autoUpdateAnimBg="0"/>
      <p:bldP spid="34"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p:cNvGraphicFramePr>
          <p:nvPr>
            <p:extLst>
              <p:ext uri="{D42A27DB-BD31-4B8C-83A1-F6EECF244321}">
                <p14:modId xmlns:p14="http://schemas.microsoft.com/office/powerpoint/2010/main" val="3021476067"/>
              </p:ext>
            </p:extLst>
          </p:nvPr>
        </p:nvGraphicFramePr>
        <p:xfrm>
          <a:off x="2062163" y="204858"/>
          <a:ext cx="4467226" cy="1022305"/>
        </p:xfrm>
        <a:graphic>
          <a:graphicData uri="http://schemas.openxmlformats.org/presentationml/2006/ole">
            <mc:AlternateContent xmlns:mc="http://schemas.openxmlformats.org/markup-compatibility/2006">
              <mc:Choice xmlns:v="urn:schemas-microsoft-com:vml" Requires="v">
                <p:oleObj spid="_x0000_s328942" name="公式" r:id="rId3" imgW="4362514" imgH="895370" progId="Equation.3">
                  <p:embed/>
                </p:oleObj>
              </mc:Choice>
              <mc:Fallback>
                <p:oleObj name="公式" r:id="rId3" imgW="4362514" imgH="89537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63" y="204858"/>
                        <a:ext cx="4467226" cy="1022305"/>
                      </a:xfrm>
                      <a:prstGeom prst="rect">
                        <a:avLst/>
                      </a:prstGeom>
                      <a:noFill/>
                      <a:ln>
                        <a:noFill/>
                      </a:ln>
                      <a:extLst/>
                    </p:spPr>
                  </p:pic>
                </p:oleObj>
              </mc:Fallback>
            </mc:AlternateContent>
          </a:graphicData>
        </a:graphic>
      </p:graphicFrame>
      <p:graphicFrame>
        <p:nvGraphicFramePr>
          <p:cNvPr id="3" name="Object 9"/>
          <p:cNvGraphicFramePr>
            <a:graphicFrameLocks noChangeAspect="1"/>
          </p:cNvGraphicFramePr>
          <p:nvPr>
            <p:extLst>
              <p:ext uri="{D42A27DB-BD31-4B8C-83A1-F6EECF244321}">
                <p14:modId xmlns:p14="http://schemas.microsoft.com/office/powerpoint/2010/main" val="1349849159"/>
              </p:ext>
            </p:extLst>
          </p:nvPr>
        </p:nvGraphicFramePr>
        <p:xfrm>
          <a:off x="1966379" y="1341002"/>
          <a:ext cx="5091647" cy="1120416"/>
        </p:xfrm>
        <a:graphic>
          <a:graphicData uri="http://schemas.openxmlformats.org/presentationml/2006/ole">
            <mc:AlternateContent xmlns:mc="http://schemas.openxmlformats.org/markup-compatibility/2006">
              <mc:Choice xmlns:v="urn:schemas-microsoft-com:vml" Requires="v">
                <p:oleObj spid="_x0000_s328943" name="Equation" r:id="rId5" imgW="4314735" imgH="895370" progId="Equation.3">
                  <p:embed/>
                </p:oleObj>
              </mc:Choice>
              <mc:Fallback>
                <p:oleObj name="Equation" r:id="rId5" imgW="4314735" imgH="89537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6379" y="1341002"/>
                        <a:ext cx="5091647" cy="1120416"/>
                      </a:xfrm>
                      <a:prstGeom prst="rect">
                        <a:avLst/>
                      </a:prstGeom>
                      <a:noFill/>
                      <a:ln>
                        <a:noFill/>
                      </a:ln>
                      <a:extLst/>
                    </p:spPr>
                  </p:pic>
                </p:oleObj>
              </mc:Fallback>
            </mc:AlternateContent>
          </a:graphicData>
        </a:graphic>
      </p:graphicFrame>
      <p:sp>
        <p:nvSpPr>
          <p:cNvPr id="4" name="Rectangle 10"/>
          <p:cNvSpPr>
            <a:spLocks noChangeArrowheads="1"/>
          </p:cNvSpPr>
          <p:nvPr/>
        </p:nvSpPr>
        <p:spPr bwMode="auto">
          <a:xfrm>
            <a:off x="2049463" y="2897190"/>
            <a:ext cx="7397750" cy="111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zh-CN" altLang="en-US" sz="2800" dirty="0">
                <a:solidFill>
                  <a:srgbClr val="0000FF"/>
                </a:solidFill>
              </a:rPr>
              <a:t>入射粒子一部分透射到达</a:t>
            </a:r>
            <a:r>
              <a:rPr kumimoji="1" lang="en-US" altLang="zh-CN" sz="2800" dirty="0">
                <a:solidFill>
                  <a:srgbClr val="0000FF"/>
                </a:solidFill>
              </a:rPr>
              <a:t>III</a:t>
            </a:r>
            <a:r>
              <a:rPr kumimoji="1" lang="en-US" altLang="zh-CN" sz="2800" i="1" dirty="0">
                <a:solidFill>
                  <a:srgbClr val="0000FF"/>
                </a:solidFill>
              </a:rPr>
              <a:t> </a:t>
            </a:r>
            <a:r>
              <a:rPr kumimoji="1" lang="zh-CN" altLang="en-US" sz="2800" dirty="0">
                <a:solidFill>
                  <a:srgbClr val="0000FF"/>
                </a:solidFill>
              </a:rPr>
              <a:t>区</a:t>
            </a:r>
            <a:r>
              <a:rPr kumimoji="1" lang="en-US" altLang="zh-CN" sz="2800" dirty="0">
                <a:solidFill>
                  <a:srgbClr val="0000FF"/>
                </a:solidFill>
              </a:rPr>
              <a:t>, </a:t>
            </a:r>
            <a:r>
              <a:rPr kumimoji="1" lang="zh-CN" altLang="en-US" sz="2800" dirty="0">
                <a:solidFill>
                  <a:srgbClr val="0000FF"/>
                </a:solidFill>
              </a:rPr>
              <a:t>另一部分被势垒反射回</a:t>
            </a:r>
            <a:r>
              <a:rPr kumimoji="1" lang="en-US" altLang="zh-CN" sz="2800" dirty="0">
                <a:solidFill>
                  <a:srgbClr val="0000FF"/>
                </a:solidFill>
              </a:rPr>
              <a:t>I</a:t>
            </a:r>
            <a:r>
              <a:rPr kumimoji="1" lang="en-US" altLang="zh-CN" sz="2800" i="1" dirty="0">
                <a:solidFill>
                  <a:srgbClr val="0000FF"/>
                </a:solidFill>
              </a:rPr>
              <a:t> </a:t>
            </a:r>
            <a:r>
              <a:rPr kumimoji="1" lang="zh-CN" altLang="en-US" sz="2800" dirty="0">
                <a:solidFill>
                  <a:srgbClr val="0000FF"/>
                </a:solidFill>
              </a:rPr>
              <a:t>区。</a:t>
            </a:r>
            <a:r>
              <a:rPr kumimoji="1" lang="en-US" altLang="zh-CN" sz="2800" dirty="0">
                <a:solidFill>
                  <a:srgbClr val="0000FF"/>
                </a:solidFill>
              </a:rPr>
              <a:t> </a:t>
            </a:r>
          </a:p>
        </p:txBody>
      </p:sp>
      <p:graphicFrame>
        <p:nvGraphicFramePr>
          <p:cNvPr id="5" name="Object 11"/>
          <p:cNvGraphicFramePr>
            <a:graphicFrameLocks noChangeAspect="1"/>
          </p:cNvGraphicFramePr>
          <p:nvPr>
            <p:extLst>
              <p:ext uri="{D42A27DB-BD31-4B8C-83A1-F6EECF244321}">
                <p14:modId xmlns:p14="http://schemas.microsoft.com/office/powerpoint/2010/main" val="1889640690"/>
              </p:ext>
            </p:extLst>
          </p:nvPr>
        </p:nvGraphicFramePr>
        <p:xfrm>
          <a:off x="3901755" y="2549526"/>
          <a:ext cx="1366837" cy="368300"/>
        </p:xfrm>
        <a:graphic>
          <a:graphicData uri="http://schemas.openxmlformats.org/presentationml/2006/ole">
            <mc:AlternateContent xmlns:mc="http://schemas.openxmlformats.org/markup-compatibility/2006">
              <mc:Choice xmlns:v="urn:schemas-microsoft-com:vml" Requires="v">
                <p:oleObj spid="_x0000_s328944" r:id="rId7" imgW="533403" imgH="95287" progId="Equation.3">
                  <p:embed/>
                </p:oleObj>
              </mc:Choice>
              <mc:Fallback>
                <p:oleObj r:id="rId7" imgW="533403" imgH="9528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1755" y="2549526"/>
                        <a:ext cx="13668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12"/>
          <p:cNvSpPr txBox="1">
            <a:spLocks noChangeArrowheads="1"/>
          </p:cNvSpPr>
          <p:nvPr/>
        </p:nvSpPr>
        <p:spPr bwMode="auto">
          <a:xfrm>
            <a:off x="2517149" y="4092576"/>
            <a:ext cx="1020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00"/>
                </a:solidFill>
              </a:rPr>
              <a:t>讨论</a:t>
            </a:r>
          </a:p>
        </p:txBody>
      </p:sp>
      <p:sp>
        <p:nvSpPr>
          <p:cNvPr id="7" name="Rectangle 13"/>
          <p:cNvSpPr>
            <a:spLocks noChangeArrowheads="1"/>
          </p:cNvSpPr>
          <p:nvPr/>
        </p:nvSpPr>
        <p:spPr bwMode="auto">
          <a:xfrm>
            <a:off x="3707643" y="4000500"/>
            <a:ext cx="6506333"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sz="2800" dirty="0">
                <a:solidFill>
                  <a:srgbClr val="008000"/>
                </a:solidFill>
              </a:rPr>
              <a:t>(1)</a:t>
            </a:r>
            <a:r>
              <a:rPr kumimoji="1" lang="en-US" altLang="zh-CN" sz="2800" i="1" dirty="0">
                <a:solidFill>
                  <a:srgbClr val="008000"/>
                </a:solidFill>
              </a:rPr>
              <a:t> </a:t>
            </a:r>
            <a:r>
              <a:rPr kumimoji="1" lang="en-US" altLang="zh-CN" sz="2800" i="1" dirty="0">
                <a:solidFill>
                  <a:srgbClr val="FF0000"/>
                </a:solidFill>
              </a:rPr>
              <a:t>E</a:t>
            </a:r>
            <a:r>
              <a:rPr kumimoji="1" lang="en-US" altLang="zh-CN" sz="2800" dirty="0">
                <a:solidFill>
                  <a:srgbClr val="FF0000"/>
                </a:solidFill>
              </a:rPr>
              <a:t> &gt; </a:t>
            </a:r>
            <a:r>
              <a:rPr kumimoji="1" lang="en-US" altLang="zh-CN" sz="2800" i="1" dirty="0">
                <a:solidFill>
                  <a:srgbClr val="FF0000"/>
                </a:solidFill>
              </a:rPr>
              <a:t>U</a:t>
            </a:r>
            <a:r>
              <a:rPr kumimoji="1" lang="en-US" altLang="zh-CN" sz="2800" baseline="-20000" dirty="0">
                <a:solidFill>
                  <a:srgbClr val="FF0000"/>
                </a:solidFill>
              </a:rPr>
              <a:t>0 </a:t>
            </a:r>
            <a:r>
              <a:rPr kumimoji="1" lang="en-US" altLang="zh-CN" sz="2800" dirty="0">
                <a:solidFill>
                  <a:srgbClr val="008000"/>
                </a:solidFill>
                <a:ea typeface="楷体_GB2312" pitchFamily="49" charset="-122"/>
              </a:rPr>
              <a:t>,</a:t>
            </a:r>
            <a:r>
              <a:rPr kumimoji="1" lang="en-US" altLang="zh-CN" sz="2800" baseline="-20000" dirty="0">
                <a:solidFill>
                  <a:srgbClr val="008000"/>
                </a:solidFill>
              </a:rPr>
              <a:t>   </a:t>
            </a:r>
            <a:r>
              <a:rPr kumimoji="1" lang="en-US" altLang="zh-CN" sz="2800" i="1" dirty="0">
                <a:solidFill>
                  <a:srgbClr val="FF0000"/>
                </a:solidFill>
                <a:ea typeface="楷体_GB2312" pitchFamily="49" charset="-122"/>
              </a:rPr>
              <a:t>R</a:t>
            </a:r>
            <a:r>
              <a:rPr kumimoji="1" lang="en-US" altLang="zh-CN" sz="2800" dirty="0">
                <a:solidFill>
                  <a:srgbClr val="FF0000"/>
                </a:solidFill>
                <a:ea typeface="楷体_GB2312" pitchFamily="49" charset="-122"/>
              </a:rPr>
              <a:t>≠0</a:t>
            </a:r>
            <a:r>
              <a:rPr kumimoji="1" lang="en-US" altLang="zh-CN" sz="2800" dirty="0">
                <a:solidFill>
                  <a:srgbClr val="008000"/>
                </a:solidFill>
                <a:ea typeface="楷体_GB2312" pitchFamily="49" charset="-122"/>
              </a:rPr>
              <a:t>, </a:t>
            </a:r>
            <a:r>
              <a:rPr kumimoji="1" lang="zh-CN" altLang="en-US" sz="2800" dirty="0">
                <a:solidFill>
                  <a:srgbClr val="008000"/>
                </a:solidFill>
                <a:ea typeface="楷体_GB2312" pitchFamily="49" charset="-122"/>
              </a:rPr>
              <a:t>即使粒子总能量大于势垒高度</a:t>
            </a:r>
            <a:r>
              <a:rPr kumimoji="1" lang="en-US" altLang="zh-CN" sz="2800" dirty="0">
                <a:solidFill>
                  <a:srgbClr val="008000"/>
                </a:solidFill>
                <a:ea typeface="楷体_GB2312" pitchFamily="49" charset="-122"/>
              </a:rPr>
              <a:t>, </a:t>
            </a:r>
            <a:r>
              <a:rPr kumimoji="1" lang="zh-CN" altLang="en-US" sz="2800" dirty="0">
                <a:solidFill>
                  <a:srgbClr val="008000"/>
                </a:solidFill>
                <a:ea typeface="楷体_GB2312" pitchFamily="49" charset="-122"/>
              </a:rPr>
              <a:t>入射粒子并非全部透射进入 </a:t>
            </a:r>
            <a:r>
              <a:rPr kumimoji="1" lang="en-US" altLang="zh-CN" sz="2800" dirty="0">
                <a:solidFill>
                  <a:srgbClr val="008000"/>
                </a:solidFill>
                <a:ea typeface="楷体_GB2312" pitchFamily="49" charset="-122"/>
              </a:rPr>
              <a:t>III</a:t>
            </a:r>
            <a:r>
              <a:rPr kumimoji="1" lang="en-US" altLang="zh-CN" sz="2800" i="1" dirty="0">
                <a:solidFill>
                  <a:srgbClr val="008000"/>
                </a:solidFill>
                <a:ea typeface="楷体_GB2312" pitchFamily="49" charset="-122"/>
              </a:rPr>
              <a:t> </a:t>
            </a:r>
            <a:r>
              <a:rPr kumimoji="1" lang="zh-CN" altLang="en-US" sz="2800" dirty="0">
                <a:solidFill>
                  <a:srgbClr val="008000"/>
                </a:solidFill>
                <a:ea typeface="楷体_GB2312" pitchFamily="49" charset="-122"/>
              </a:rPr>
              <a:t>区</a:t>
            </a:r>
            <a:r>
              <a:rPr kumimoji="1" lang="en-US" altLang="zh-CN" sz="2800" dirty="0">
                <a:solidFill>
                  <a:srgbClr val="008000"/>
                </a:solidFill>
                <a:ea typeface="楷体_GB2312" pitchFamily="49" charset="-122"/>
              </a:rPr>
              <a:t>, </a:t>
            </a:r>
            <a:r>
              <a:rPr kumimoji="1" lang="zh-CN" altLang="en-US" sz="2800" dirty="0">
                <a:solidFill>
                  <a:srgbClr val="008000"/>
                </a:solidFill>
                <a:ea typeface="楷体_GB2312" pitchFamily="49" charset="-122"/>
              </a:rPr>
              <a:t>仍有一定概率被反射回 </a:t>
            </a:r>
            <a:r>
              <a:rPr kumimoji="1" lang="en-US" altLang="zh-CN" sz="2800" dirty="0">
                <a:solidFill>
                  <a:srgbClr val="008000"/>
                </a:solidFill>
                <a:ea typeface="楷体_GB2312" pitchFamily="49" charset="-122"/>
              </a:rPr>
              <a:t>I</a:t>
            </a:r>
            <a:r>
              <a:rPr kumimoji="1" lang="en-US" altLang="zh-CN" sz="2800" i="1" dirty="0">
                <a:solidFill>
                  <a:srgbClr val="008000"/>
                </a:solidFill>
                <a:ea typeface="楷体_GB2312" pitchFamily="49" charset="-122"/>
              </a:rPr>
              <a:t> </a:t>
            </a:r>
            <a:r>
              <a:rPr kumimoji="1" lang="zh-CN" altLang="en-US" sz="2800" dirty="0">
                <a:solidFill>
                  <a:srgbClr val="008000"/>
                </a:solidFill>
                <a:ea typeface="楷体_GB2312" pitchFamily="49" charset="-122"/>
              </a:rPr>
              <a:t>区。</a:t>
            </a:r>
            <a:endParaRPr kumimoji="1" lang="en-US" altLang="zh-CN" sz="2800" dirty="0">
              <a:solidFill>
                <a:srgbClr val="008000"/>
              </a:solidFill>
              <a:ea typeface="楷体_GB2312" pitchFamily="49" charset="-122"/>
            </a:endParaRPr>
          </a:p>
        </p:txBody>
      </p:sp>
      <p:sp>
        <p:nvSpPr>
          <p:cNvPr id="8" name="Rectangle 14"/>
          <p:cNvSpPr>
            <a:spLocks noChangeArrowheads="1"/>
          </p:cNvSpPr>
          <p:nvPr/>
        </p:nvSpPr>
        <p:spPr bwMode="auto">
          <a:xfrm>
            <a:off x="2062164" y="5689601"/>
            <a:ext cx="824706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lnSpc>
                <a:spcPct val="125000"/>
              </a:lnSpc>
              <a:defRPr/>
            </a:pPr>
            <a:r>
              <a:rPr kumimoji="1" lang="en-US" altLang="zh-CN" sz="2800" dirty="0">
                <a:solidFill>
                  <a:srgbClr val="CC3300"/>
                </a:solidFill>
                <a:ea typeface="楷体_GB2312" pitchFamily="49" charset="-122"/>
              </a:rPr>
              <a:t>(2)</a:t>
            </a:r>
            <a:r>
              <a:rPr kumimoji="1" lang="en-US" altLang="zh-CN" sz="2800" dirty="0">
                <a:solidFill>
                  <a:schemeClr val="accent4"/>
                </a:solidFill>
                <a:ea typeface="楷体_GB2312" pitchFamily="49" charset="-122"/>
              </a:rPr>
              <a:t> </a:t>
            </a:r>
            <a:r>
              <a:rPr kumimoji="1" lang="en-US" altLang="zh-CN" sz="2800" i="1" dirty="0"/>
              <a:t>E </a:t>
            </a:r>
            <a:r>
              <a:rPr kumimoji="1" lang="en-US" altLang="zh-CN" sz="2800" dirty="0"/>
              <a:t>&lt; </a:t>
            </a:r>
            <a:r>
              <a:rPr kumimoji="1" lang="en-US" altLang="zh-CN" sz="2800" i="1" dirty="0"/>
              <a:t>U</a:t>
            </a:r>
            <a:r>
              <a:rPr kumimoji="1" lang="en-US" altLang="zh-CN" sz="2800" baseline="-20000" dirty="0"/>
              <a:t>0</a:t>
            </a:r>
            <a:r>
              <a:rPr kumimoji="1" lang="en-US" altLang="zh-CN" sz="2800" i="1" baseline="-20000" dirty="0"/>
              <a:t> </a:t>
            </a:r>
            <a:r>
              <a:rPr kumimoji="1" lang="en-US" altLang="zh-CN" sz="2800" dirty="0">
                <a:solidFill>
                  <a:srgbClr val="CC3300"/>
                </a:solidFill>
                <a:ea typeface="楷体_GB2312" pitchFamily="49" charset="-122"/>
              </a:rPr>
              <a:t>,</a:t>
            </a:r>
            <a:r>
              <a:rPr kumimoji="1" lang="en-US" altLang="zh-CN" sz="2800" i="1" baseline="-20000" dirty="0">
                <a:solidFill>
                  <a:schemeClr val="accent4"/>
                </a:solidFill>
              </a:rPr>
              <a:t> </a:t>
            </a:r>
            <a:r>
              <a:rPr kumimoji="1" lang="en-US" altLang="zh-CN" sz="2800" i="1" dirty="0">
                <a:ea typeface="楷体_GB2312" pitchFamily="49" charset="-122"/>
              </a:rPr>
              <a:t>T</a:t>
            </a:r>
            <a:r>
              <a:rPr kumimoji="1" lang="en-US" altLang="zh-CN" sz="2800" dirty="0">
                <a:ea typeface="楷体_GB2312" pitchFamily="49" charset="-122"/>
              </a:rPr>
              <a:t>≠0</a:t>
            </a:r>
            <a:r>
              <a:rPr kumimoji="1" lang="en-US" altLang="zh-CN" sz="2800" b="1" dirty="0">
                <a:solidFill>
                  <a:srgbClr val="CC3300"/>
                </a:solidFill>
                <a:ea typeface="楷体_GB2312" pitchFamily="49" charset="-122"/>
              </a:rPr>
              <a:t>, </a:t>
            </a:r>
            <a:r>
              <a:rPr kumimoji="1" lang="zh-CN" altLang="en-US" sz="2800" b="1" dirty="0">
                <a:solidFill>
                  <a:srgbClr val="CC3300"/>
                </a:solidFill>
                <a:ea typeface="楷体_GB2312" pitchFamily="49" charset="-122"/>
              </a:rPr>
              <a:t>虽然粒子总能量小于势垒高度</a:t>
            </a:r>
            <a:r>
              <a:rPr kumimoji="1" lang="en-US" altLang="zh-CN" sz="2800" b="1" dirty="0">
                <a:solidFill>
                  <a:srgbClr val="CC3300"/>
                </a:solidFill>
                <a:ea typeface="楷体_GB2312" pitchFamily="49" charset="-122"/>
              </a:rPr>
              <a:t>, </a:t>
            </a:r>
            <a:r>
              <a:rPr kumimoji="1" lang="zh-CN" altLang="en-US" sz="2800" b="1" dirty="0">
                <a:solidFill>
                  <a:srgbClr val="CC3300"/>
                </a:solidFill>
                <a:ea typeface="楷体_GB2312" pitchFamily="49" charset="-122"/>
              </a:rPr>
              <a:t>入射粒子仍可能穿过势垒进入 </a:t>
            </a:r>
            <a:r>
              <a:rPr kumimoji="1" lang="en-US" altLang="zh-CN" sz="2800" b="1" dirty="0">
                <a:solidFill>
                  <a:srgbClr val="CC3300"/>
                </a:solidFill>
                <a:ea typeface="楷体_GB2312" pitchFamily="49" charset="-122"/>
              </a:rPr>
              <a:t>III </a:t>
            </a:r>
            <a:r>
              <a:rPr kumimoji="1" lang="zh-CN" altLang="en-US" sz="2800" b="1" dirty="0">
                <a:solidFill>
                  <a:srgbClr val="CC3300"/>
                </a:solidFill>
                <a:ea typeface="楷体_GB2312" pitchFamily="49" charset="-122"/>
              </a:rPr>
              <a:t>区 </a:t>
            </a:r>
            <a:r>
              <a:rPr kumimoji="1" lang="en-US" altLang="zh-CN" sz="2800" dirty="0">
                <a:ea typeface="楷体_GB2312" pitchFamily="49" charset="-122"/>
                <a:cs typeface="Times New Roman" pitchFamily="18" charset="0"/>
              </a:rPr>
              <a:t>——</a:t>
            </a:r>
            <a:r>
              <a:rPr kumimoji="1" lang="en-US" altLang="zh-CN" sz="2800" dirty="0">
                <a:ea typeface="楷体_GB2312" pitchFamily="49" charset="-122"/>
              </a:rPr>
              <a:t> </a:t>
            </a:r>
            <a:r>
              <a:rPr kumimoji="1" lang="zh-CN" altLang="en-US" sz="2800" b="1" dirty="0">
                <a:solidFill>
                  <a:srgbClr val="0000FF"/>
                </a:solidFill>
                <a:ea typeface="楷体_GB2312" pitchFamily="49" charset="-122"/>
              </a:rPr>
              <a:t>隧道效应。</a:t>
            </a:r>
            <a:endParaRPr kumimoji="1" lang="en-US" altLang="zh-CN" sz="2800" b="1" dirty="0">
              <a:ea typeface="楷体_GB2312" pitchFamily="49" charset="-122"/>
            </a:endParaRPr>
          </a:p>
        </p:txBody>
      </p:sp>
      <p:sp>
        <p:nvSpPr>
          <p:cNvPr id="9" name="AutoShape 20"/>
          <p:cNvSpPr>
            <a:spLocks noChangeArrowheads="1"/>
          </p:cNvSpPr>
          <p:nvPr/>
        </p:nvSpPr>
        <p:spPr bwMode="auto">
          <a:xfrm>
            <a:off x="2031137" y="4013994"/>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w="9525">
            <a:solidFill>
              <a:srgbClr val="000000"/>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p>
        </p:txBody>
      </p:sp>
      <p:grpSp>
        <p:nvGrpSpPr>
          <p:cNvPr id="10" name="Group 21"/>
          <p:cNvGrpSpPr>
            <a:grpSpLocks/>
          </p:cNvGrpSpPr>
          <p:nvPr/>
        </p:nvGrpSpPr>
        <p:grpSpPr bwMode="auto">
          <a:xfrm>
            <a:off x="7337428" y="334965"/>
            <a:ext cx="3240087" cy="2478087"/>
            <a:chOff x="3517" y="73"/>
            <a:chExt cx="2041" cy="1561"/>
          </a:xfrm>
        </p:grpSpPr>
        <p:sp>
          <p:nvSpPr>
            <p:cNvPr id="11" name="Rectangle 22" descr="75%"/>
            <p:cNvSpPr>
              <a:spLocks noChangeArrowheads="1"/>
            </p:cNvSpPr>
            <p:nvPr/>
          </p:nvSpPr>
          <p:spPr bwMode="auto">
            <a:xfrm>
              <a:off x="4061" y="560"/>
              <a:ext cx="545" cy="862"/>
            </a:xfrm>
            <a:prstGeom prst="rect">
              <a:avLst/>
            </a:prstGeom>
            <a:pattFill prst="pct75">
              <a:fgClr>
                <a:schemeClr val="accent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23"/>
            <p:cNvSpPr>
              <a:spLocks noChangeShapeType="1"/>
            </p:cNvSpPr>
            <p:nvPr/>
          </p:nvSpPr>
          <p:spPr bwMode="auto">
            <a:xfrm>
              <a:off x="3517" y="1427"/>
              <a:ext cx="204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24"/>
            <p:cNvSpPr>
              <a:spLocks noChangeShapeType="1"/>
            </p:cNvSpPr>
            <p:nvPr/>
          </p:nvSpPr>
          <p:spPr bwMode="auto">
            <a:xfrm flipV="1">
              <a:off x="4061" y="202"/>
              <a:ext cx="0" cy="1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25"/>
            <p:cNvSpPr>
              <a:spLocks noChangeShapeType="1"/>
            </p:cNvSpPr>
            <p:nvPr/>
          </p:nvSpPr>
          <p:spPr bwMode="auto">
            <a:xfrm flipV="1">
              <a:off x="4606" y="565"/>
              <a:ext cx="0" cy="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26"/>
            <p:cNvSpPr>
              <a:spLocks noChangeShapeType="1"/>
            </p:cNvSpPr>
            <p:nvPr/>
          </p:nvSpPr>
          <p:spPr bwMode="auto">
            <a:xfrm flipH="1">
              <a:off x="4061" y="565"/>
              <a:ext cx="5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Text Box 27"/>
            <p:cNvSpPr txBox="1">
              <a:spLocks noChangeArrowheads="1"/>
            </p:cNvSpPr>
            <p:nvPr/>
          </p:nvSpPr>
          <p:spPr bwMode="auto">
            <a:xfrm>
              <a:off x="4651" y="1019"/>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kumimoji="1" lang="zh-CN" altLang="zh-CN">
                <a:ea typeface="黑体" panose="02010609060101010101" pitchFamily="49" charset="-122"/>
              </a:endParaRPr>
            </a:p>
          </p:txBody>
        </p:sp>
        <p:sp>
          <p:nvSpPr>
            <p:cNvPr id="17" name="Text Box 28"/>
            <p:cNvSpPr txBox="1">
              <a:spLocks noChangeArrowheads="1"/>
            </p:cNvSpPr>
            <p:nvPr/>
          </p:nvSpPr>
          <p:spPr bwMode="auto">
            <a:xfrm>
              <a:off x="3517" y="1019"/>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kumimoji="1" lang="zh-CN" altLang="zh-CN">
                <a:ea typeface="黑体" panose="02010609060101010101" pitchFamily="49" charset="-122"/>
              </a:endParaRPr>
            </a:p>
          </p:txBody>
        </p:sp>
        <p:sp>
          <p:nvSpPr>
            <p:cNvPr id="18" name="Text Box 29"/>
            <p:cNvSpPr txBox="1">
              <a:spLocks noChangeArrowheads="1"/>
            </p:cNvSpPr>
            <p:nvPr/>
          </p:nvSpPr>
          <p:spPr bwMode="auto">
            <a:xfrm>
              <a:off x="4107" y="29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i="1">
                  <a:ea typeface="黑体" panose="02010609060101010101" pitchFamily="49" charset="-122"/>
                </a:rPr>
                <a:t>U</a:t>
              </a:r>
              <a:r>
                <a:rPr kumimoji="1" lang="en-US" altLang="zh-CN">
                  <a:ea typeface="黑体" panose="02010609060101010101" pitchFamily="49" charset="-122"/>
                </a:rPr>
                <a:t>=</a:t>
              </a:r>
              <a:r>
                <a:rPr kumimoji="1" lang="en-US" altLang="zh-CN" i="1">
                  <a:ea typeface="黑体" panose="02010609060101010101" pitchFamily="49" charset="-122"/>
                </a:rPr>
                <a:t>U</a:t>
              </a:r>
              <a:r>
                <a:rPr kumimoji="1" lang="en-US" altLang="zh-CN" baseline="-25000">
                  <a:ea typeface="黑体" panose="02010609060101010101" pitchFamily="49" charset="-122"/>
                </a:rPr>
                <a:t>0</a:t>
              </a:r>
            </a:p>
          </p:txBody>
        </p:sp>
        <p:sp>
          <p:nvSpPr>
            <p:cNvPr id="19" name="Text Box 30"/>
            <p:cNvSpPr txBox="1">
              <a:spLocks noChangeArrowheads="1"/>
            </p:cNvSpPr>
            <p:nvPr/>
          </p:nvSpPr>
          <p:spPr bwMode="auto">
            <a:xfrm>
              <a:off x="3517" y="73"/>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FF0000"/>
                  </a:solidFill>
                  <a:ea typeface="黑体" panose="02010609060101010101" pitchFamily="49" charset="-122"/>
                </a:rPr>
                <a:t>Ⅰ</a:t>
              </a:r>
            </a:p>
          </p:txBody>
        </p:sp>
        <p:sp>
          <p:nvSpPr>
            <p:cNvPr id="20" name="Text Box 31"/>
            <p:cNvSpPr txBox="1">
              <a:spLocks noChangeArrowheads="1"/>
            </p:cNvSpPr>
            <p:nvPr/>
          </p:nvSpPr>
          <p:spPr bwMode="auto">
            <a:xfrm>
              <a:off x="4107" y="73"/>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FF0000"/>
                  </a:solidFill>
                  <a:ea typeface="黑体" panose="02010609060101010101" pitchFamily="49" charset="-122"/>
                </a:rPr>
                <a:t>Ⅱ</a:t>
              </a:r>
            </a:p>
          </p:txBody>
        </p:sp>
        <p:sp>
          <p:nvSpPr>
            <p:cNvPr id="21" name="Text Box 32"/>
            <p:cNvSpPr txBox="1">
              <a:spLocks noChangeArrowheads="1"/>
            </p:cNvSpPr>
            <p:nvPr/>
          </p:nvSpPr>
          <p:spPr bwMode="auto">
            <a:xfrm>
              <a:off x="4697" y="73"/>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FF0000"/>
                  </a:solidFill>
                  <a:ea typeface="黑体" panose="02010609060101010101" pitchFamily="49" charset="-122"/>
                </a:rPr>
                <a:t>Ⅲ</a:t>
              </a:r>
            </a:p>
          </p:txBody>
        </p:sp>
        <p:sp>
          <p:nvSpPr>
            <p:cNvPr id="22" name="Text Box 33"/>
            <p:cNvSpPr txBox="1">
              <a:spLocks noChangeArrowheads="1"/>
            </p:cNvSpPr>
            <p:nvPr/>
          </p:nvSpPr>
          <p:spPr bwMode="auto">
            <a:xfrm>
              <a:off x="3969" y="1346"/>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         </a:t>
              </a:r>
              <a:r>
                <a:rPr kumimoji="1" lang="en-US" altLang="zh-CN" i="1"/>
                <a:t>a</a:t>
              </a:r>
            </a:p>
          </p:txBody>
        </p:sp>
      </p:grpSp>
      <p:sp>
        <p:nvSpPr>
          <p:cNvPr id="23" name="Line 35"/>
          <p:cNvSpPr>
            <a:spLocks noChangeShapeType="1"/>
          </p:cNvSpPr>
          <p:nvPr/>
        </p:nvSpPr>
        <p:spPr bwMode="auto">
          <a:xfrm>
            <a:off x="7278688" y="1589090"/>
            <a:ext cx="838200" cy="1587"/>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36"/>
          <p:cNvGrpSpPr>
            <a:grpSpLocks/>
          </p:cNvGrpSpPr>
          <p:nvPr/>
        </p:nvGrpSpPr>
        <p:grpSpPr bwMode="auto">
          <a:xfrm>
            <a:off x="7202488" y="1589088"/>
            <a:ext cx="2743200" cy="271462"/>
            <a:chOff x="3552" y="1152"/>
            <a:chExt cx="1728" cy="288"/>
          </a:xfrm>
        </p:grpSpPr>
        <p:sp>
          <p:nvSpPr>
            <p:cNvPr id="25" name="Line 37"/>
            <p:cNvSpPr>
              <a:spLocks noChangeShapeType="1"/>
            </p:cNvSpPr>
            <p:nvPr/>
          </p:nvSpPr>
          <p:spPr bwMode="auto">
            <a:xfrm>
              <a:off x="4752" y="1152"/>
              <a:ext cx="528" cy="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 name="Line 38"/>
            <p:cNvSpPr>
              <a:spLocks noChangeShapeType="1"/>
            </p:cNvSpPr>
            <p:nvPr/>
          </p:nvSpPr>
          <p:spPr bwMode="auto">
            <a:xfrm>
              <a:off x="3552" y="1440"/>
              <a:ext cx="528" cy="0"/>
            </a:xfrm>
            <a:prstGeom prst="line">
              <a:avLst/>
            </a:prstGeom>
            <a:noFill/>
            <a:ln w="38100">
              <a:solidFill>
                <a:srgbClr val="FF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99614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par>
                          <p:cTn id="28" fill="hold">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slide(fromLeft)">
                                      <p:cBhvr>
                                        <p:cTn id="36" dur="500"/>
                                        <p:tgtEl>
                                          <p:spTgt spid="23"/>
                                        </p:tgtEl>
                                      </p:cBhvr>
                                    </p:animEffect>
                                  </p:childTnLst>
                                </p:cTn>
                              </p:par>
                            </p:childTnLst>
                          </p:cTn>
                        </p:par>
                        <p:par>
                          <p:cTn id="37" fill="hold">
                            <p:stCondLst>
                              <p:cond delay="500"/>
                            </p:stCondLst>
                            <p:childTnLst>
                              <p:par>
                                <p:cTn id="38" presetID="16" presetClass="entr" presetSubtype="37"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arn(outVertical)">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
                                            <p:txEl>
                                              <p:pRg st="0" end="0"/>
                                            </p:txEl>
                                          </p:spTgt>
                                        </p:tgtEl>
                                        <p:attrNameLst>
                                          <p:attrName>style.visibility</p:attrName>
                                        </p:attrNameLst>
                                      </p:cBhvr>
                                      <p:to>
                                        <p:strVal val="visible"/>
                                      </p:to>
                                    </p:set>
                                    <p:animEffect transition="in" filter="wipe(left)">
                                      <p:cBhvr>
                                        <p:cTn id="45" dur="2000"/>
                                        <p:tgtEl>
                                          <p:spTgt spid="7">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
                                            <p:txEl>
                                              <p:pRg st="0" end="0"/>
                                            </p:txEl>
                                          </p:spTgt>
                                        </p:tgtEl>
                                        <p:attrNameLst>
                                          <p:attrName>style.visibility</p:attrName>
                                        </p:attrNameLst>
                                      </p:cBhvr>
                                      <p:to>
                                        <p:strVal val="visible"/>
                                      </p:to>
                                    </p:set>
                                    <p:animEffect transition="in" filter="wipe(left)">
                                      <p:cBhvr>
                                        <p:cTn id="50"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9" grpId="0" animBg="1"/>
      <p:bldP spid="2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304683" y="139523"/>
            <a:ext cx="37591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t>透射系数</a:t>
            </a:r>
            <a:r>
              <a:rPr kumimoji="1" lang="en-US" altLang="zh-CN" sz="2800" i="1" dirty="0">
                <a:solidFill>
                  <a:srgbClr val="FF0000"/>
                </a:solidFill>
              </a:rPr>
              <a:t>T</a:t>
            </a:r>
            <a:r>
              <a:rPr kumimoji="1" lang="zh-CN" altLang="en-US" sz="2800" dirty="0"/>
              <a:t>：</a:t>
            </a:r>
            <a:endParaRPr kumimoji="1" lang="en-US" altLang="zh-CN" sz="2800" dirty="0"/>
          </a:p>
          <a:p>
            <a:pPr algn="just" eaLnBrk="1" hangingPunct="1"/>
            <a:r>
              <a:rPr kumimoji="1" lang="zh-CN" altLang="en-US" sz="2800" dirty="0">
                <a:solidFill>
                  <a:srgbClr val="0000FF"/>
                </a:solidFill>
              </a:rPr>
              <a:t>粒子穿透势垒的概率</a:t>
            </a:r>
          </a:p>
        </p:txBody>
      </p:sp>
      <p:graphicFrame>
        <p:nvGraphicFramePr>
          <p:cNvPr id="3" name="Object 3"/>
          <p:cNvGraphicFramePr>
            <a:graphicFrameLocks noChangeAspect="1"/>
          </p:cNvGraphicFramePr>
          <p:nvPr>
            <p:extLst>
              <p:ext uri="{D42A27DB-BD31-4B8C-83A1-F6EECF244321}">
                <p14:modId xmlns:p14="http://schemas.microsoft.com/office/powerpoint/2010/main" val="3990518886"/>
              </p:ext>
            </p:extLst>
          </p:nvPr>
        </p:nvGraphicFramePr>
        <p:xfrm>
          <a:off x="3462206" y="1544460"/>
          <a:ext cx="3327400" cy="917575"/>
        </p:xfrm>
        <a:graphic>
          <a:graphicData uri="http://schemas.openxmlformats.org/presentationml/2006/ole">
            <mc:AlternateContent xmlns:mc="http://schemas.openxmlformats.org/markup-compatibility/2006">
              <mc:Choice xmlns:v="urn:schemas-microsoft-com:vml" Requires="v">
                <p:oleObj spid="_x0000_s143699" name="Equation" r:id="rId4" imgW="962069" imgH="238081" progId="Equation.3">
                  <p:embed/>
                </p:oleObj>
              </mc:Choice>
              <mc:Fallback>
                <p:oleObj name="Equation" r:id="rId4" imgW="962069" imgH="23808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206" y="1544460"/>
                        <a:ext cx="3327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4"/>
          <p:cNvGrpSpPr>
            <a:grpSpLocks/>
          </p:cNvGrpSpPr>
          <p:nvPr/>
        </p:nvGrpSpPr>
        <p:grpSpPr bwMode="auto">
          <a:xfrm>
            <a:off x="7478715" y="139523"/>
            <a:ext cx="2803525" cy="2352675"/>
            <a:chOff x="3712" y="2537"/>
            <a:chExt cx="1703" cy="1482"/>
          </a:xfrm>
        </p:grpSpPr>
        <p:cxnSp>
          <p:nvCxnSpPr>
            <p:cNvPr id="5" name="AutoShape 5"/>
            <p:cNvCxnSpPr>
              <a:cxnSpLocks noChangeShapeType="1"/>
            </p:cNvCxnSpPr>
            <p:nvPr/>
          </p:nvCxnSpPr>
          <p:spPr bwMode="auto">
            <a:xfrm flipV="1">
              <a:off x="3883" y="2873"/>
              <a:ext cx="1080" cy="838"/>
            </a:xfrm>
            <a:prstGeom prst="bentConnector3">
              <a:avLst>
                <a:gd name="adj1" fmla="val 51569"/>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6" name="Line 6"/>
            <p:cNvSpPr>
              <a:spLocks noChangeShapeType="1"/>
            </p:cNvSpPr>
            <p:nvPr/>
          </p:nvSpPr>
          <p:spPr bwMode="auto">
            <a:xfrm>
              <a:off x="3712" y="3718"/>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 name="Line 7"/>
            <p:cNvSpPr>
              <a:spLocks noChangeShapeType="1"/>
            </p:cNvSpPr>
            <p:nvPr/>
          </p:nvSpPr>
          <p:spPr bwMode="auto">
            <a:xfrm flipV="1">
              <a:off x="4455" y="2568"/>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 name="Rectangle 8"/>
            <p:cNvSpPr>
              <a:spLocks noChangeArrowheads="1"/>
            </p:cNvSpPr>
            <p:nvPr/>
          </p:nvSpPr>
          <p:spPr bwMode="auto">
            <a:xfrm>
              <a:off x="5110" y="3365"/>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9" name="Rectangle 9"/>
            <p:cNvSpPr>
              <a:spLocks noChangeArrowheads="1"/>
            </p:cNvSpPr>
            <p:nvPr/>
          </p:nvSpPr>
          <p:spPr bwMode="auto">
            <a:xfrm>
              <a:off x="4474" y="2537"/>
              <a:ext cx="5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U=U</a:t>
              </a:r>
              <a:r>
                <a:rPr kumimoji="1" lang="en-GB" altLang="zh-CN" sz="2600" baseline="-25000"/>
                <a:t>0</a:t>
              </a:r>
              <a:endParaRPr kumimoji="1" lang="en-US" altLang="zh-CN" sz="2600"/>
            </a:p>
          </p:txBody>
        </p:sp>
        <p:sp>
          <p:nvSpPr>
            <p:cNvPr id="10" name="Rectangle 10"/>
            <p:cNvSpPr>
              <a:spLocks noChangeArrowheads="1"/>
            </p:cNvSpPr>
            <p:nvPr/>
          </p:nvSpPr>
          <p:spPr bwMode="auto">
            <a:xfrm>
              <a:off x="3736" y="3711"/>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i="1">
                  <a:latin typeface="宋体" panose="02010600030101010101" pitchFamily="2" charset="-122"/>
                </a:rPr>
                <a:t>=</a:t>
              </a:r>
              <a:r>
                <a:rPr kumimoji="1" lang="en-GB" altLang="zh-CN" sz="2600">
                  <a:latin typeface="宋体" panose="02010600030101010101" pitchFamily="2" charset="-122"/>
                </a:rPr>
                <a:t>0</a:t>
              </a:r>
              <a:endParaRPr kumimoji="1" lang="en-US" altLang="zh-CN" sz="2600">
                <a:latin typeface="宋体" panose="02010600030101010101" pitchFamily="2" charset="-122"/>
              </a:endParaRPr>
            </a:p>
          </p:txBody>
        </p:sp>
        <p:sp>
          <p:nvSpPr>
            <p:cNvPr id="11" name="Rectangle 11"/>
            <p:cNvSpPr>
              <a:spLocks noChangeArrowheads="1"/>
            </p:cNvSpPr>
            <p:nvPr/>
          </p:nvSpPr>
          <p:spPr bwMode="auto">
            <a:xfrm>
              <a:off x="4282" y="3665"/>
              <a:ext cx="29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a:latin typeface="宋体" panose="02010600030101010101" pitchFamily="2" charset="-122"/>
                </a:rPr>
                <a:t>O</a:t>
              </a:r>
              <a:endParaRPr kumimoji="1" lang="en-US" altLang="zh-CN" sz="2600">
                <a:latin typeface="宋体" panose="02010600030101010101" pitchFamily="2" charset="-122"/>
              </a:endParaRPr>
            </a:p>
          </p:txBody>
        </p:sp>
        <p:cxnSp>
          <p:nvCxnSpPr>
            <p:cNvPr id="12" name="AutoShape 12"/>
            <p:cNvCxnSpPr>
              <a:cxnSpLocks noChangeShapeType="1"/>
            </p:cNvCxnSpPr>
            <p:nvPr/>
          </p:nvCxnSpPr>
          <p:spPr bwMode="auto">
            <a:xfrm rot="16200000" flipH="1">
              <a:off x="4691" y="3137"/>
              <a:ext cx="835" cy="333"/>
            </a:xfrm>
            <a:prstGeom prst="bentConnector3">
              <a:avLst>
                <a:gd name="adj1" fmla="val 100236"/>
              </a:avLst>
            </a:prstGeom>
            <a:noFill/>
            <a:ln w="38100">
              <a:solidFill>
                <a:srgbClr val="FF00FF"/>
              </a:solidFill>
              <a:miter lim="800000"/>
              <a:headEnd/>
              <a:tailEnd/>
            </a:ln>
            <a:extLst>
              <a:ext uri="{909E8E84-426E-40DD-AFC4-6F175D3DCCD1}">
                <a14:hiddenFill xmlns:a14="http://schemas.microsoft.com/office/drawing/2010/main">
                  <a:noFill/>
                </a14:hiddenFill>
              </a:ext>
            </a:extLst>
          </p:spPr>
        </p:cxnSp>
        <p:sp>
          <p:nvSpPr>
            <p:cNvPr id="13" name="Rectangle 13"/>
            <p:cNvSpPr>
              <a:spLocks noChangeArrowheads="1"/>
            </p:cNvSpPr>
            <p:nvPr/>
          </p:nvSpPr>
          <p:spPr bwMode="auto">
            <a:xfrm>
              <a:off x="4786" y="3665"/>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a</a:t>
              </a:r>
              <a:endParaRPr kumimoji="1" lang="en-US" altLang="zh-CN" sz="2600" i="1"/>
            </a:p>
          </p:txBody>
        </p:sp>
      </p:grpSp>
      <p:sp>
        <p:nvSpPr>
          <p:cNvPr id="14" name="Rectangle 14"/>
          <p:cNvSpPr>
            <a:spLocks noChangeArrowheads="1"/>
          </p:cNvSpPr>
          <p:nvPr/>
        </p:nvSpPr>
        <p:spPr bwMode="auto">
          <a:xfrm>
            <a:off x="2196714" y="1266028"/>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800" dirty="0">
                <a:solidFill>
                  <a:srgbClr val="CC00CC"/>
                </a:solidFill>
                <a:latin typeface="宋体" panose="02010600030101010101" pitchFamily="2" charset="-122"/>
              </a:rPr>
              <a:t>可以证明：</a:t>
            </a:r>
            <a:endParaRPr kumimoji="1" lang="zh-CN" altLang="en-US" sz="2800" dirty="0">
              <a:solidFill>
                <a:srgbClr val="CC00CC"/>
              </a:solidFill>
              <a:latin typeface="宋体" panose="02010600030101010101" pitchFamily="2" charset="-122"/>
            </a:endParaRPr>
          </a:p>
        </p:txBody>
      </p:sp>
      <p:sp>
        <p:nvSpPr>
          <p:cNvPr id="15" name="Freeform 15"/>
          <p:cNvSpPr>
            <a:spLocks/>
          </p:cNvSpPr>
          <p:nvPr/>
        </p:nvSpPr>
        <p:spPr bwMode="auto">
          <a:xfrm>
            <a:off x="7210425" y="785634"/>
            <a:ext cx="3390900" cy="369332"/>
          </a:xfrm>
          <a:custGeom>
            <a:avLst/>
            <a:gdLst>
              <a:gd name="T0" fmla="*/ 0 w 2304"/>
              <a:gd name="T1" fmla="*/ 2147483647 h 514"/>
              <a:gd name="T2" fmla="*/ 2147483647 w 2304"/>
              <a:gd name="T3" fmla="*/ 2147483647 h 514"/>
              <a:gd name="T4" fmla="*/ 2147483647 w 2304"/>
              <a:gd name="T5" fmla="*/ 2147483647 h 514"/>
              <a:gd name="T6" fmla="*/ 2147483647 w 2304"/>
              <a:gd name="T7" fmla="*/ 2147483647 h 514"/>
              <a:gd name="T8" fmla="*/ 2147483647 w 2304"/>
              <a:gd name="T9" fmla="*/ 2147483647 h 514"/>
              <a:gd name="T10" fmla="*/ 2147483647 w 2304"/>
              <a:gd name="T11" fmla="*/ 2147483647 h 514"/>
              <a:gd name="T12" fmla="*/ 2147483647 w 2304"/>
              <a:gd name="T13" fmla="*/ 2147483647 h 514"/>
              <a:gd name="T14" fmla="*/ 2147483647 w 2304"/>
              <a:gd name="T15" fmla="*/ 2147483647 h 514"/>
              <a:gd name="T16" fmla="*/ 2147483647 w 2304"/>
              <a:gd name="T17" fmla="*/ 2147483647 h 514"/>
              <a:gd name="T18" fmla="*/ 2147483647 w 2304"/>
              <a:gd name="T19" fmla="*/ 2147483647 h 514"/>
              <a:gd name="T20" fmla="*/ 2147483647 w 2304"/>
              <a:gd name="T21" fmla="*/ 2147483647 h 514"/>
              <a:gd name="T22" fmla="*/ 2147483647 w 2304"/>
              <a:gd name="T23" fmla="*/ 2147483647 h 514"/>
              <a:gd name="T24" fmla="*/ 2147483647 w 2304"/>
              <a:gd name="T25" fmla="*/ 2147483647 h 514"/>
              <a:gd name="T26" fmla="*/ 2147483647 w 2304"/>
              <a:gd name="T27" fmla="*/ 2147483647 h 514"/>
              <a:gd name="T28" fmla="*/ 2147483647 w 2304"/>
              <a:gd name="T29" fmla="*/ 2147483647 h 514"/>
              <a:gd name="T30" fmla="*/ 2147483647 w 2304"/>
              <a:gd name="T31" fmla="*/ 2147483647 h 5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04"/>
              <a:gd name="T49" fmla="*/ 0 h 514"/>
              <a:gd name="T50" fmla="*/ 2304 w 2304"/>
              <a:gd name="T51" fmla="*/ 514 h 5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04" h="514">
                <a:moveTo>
                  <a:pt x="0" y="46"/>
                </a:moveTo>
                <a:cubicBezTo>
                  <a:pt x="39" y="280"/>
                  <a:pt x="78" y="514"/>
                  <a:pt x="120" y="514"/>
                </a:cubicBezTo>
                <a:cubicBezTo>
                  <a:pt x="162" y="514"/>
                  <a:pt x="208" y="46"/>
                  <a:pt x="252" y="46"/>
                </a:cubicBezTo>
                <a:cubicBezTo>
                  <a:pt x="296" y="46"/>
                  <a:pt x="342" y="514"/>
                  <a:pt x="384" y="514"/>
                </a:cubicBezTo>
                <a:cubicBezTo>
                  <a:pt x="426" y="514"/>
                  <a:pt x="464" y="46"/>
                  <a:pt x="504" y="46"/>
                </a:cubicBezTo>
                <a:cubicBezTo>
                  <a:pt x="544" y="46"/>
                  <a:pt x="584" y="514"/>
                  <a:pt x="624" y="514"/>
                </a:cubicBezTo>
                <a:cubicBezTo>
                  <a:pt x="664" y="514"/>
                  <a:pt x="706" y="46"/>
                  <a:pt x="744" y="46"/>
                </a:cubicBezTo>
                <a:cubicBezTo>
                  <a:pt x="782" y="46"/>
                  <a:pt x="812" y="514"/>
                  <a:pt x="852" y="514"/>
                </a:cubicBezTo>
                <a:cubicBezTo>
                  <a:pt x="892" y="514"/>
                  <a:pt x="878" y="92"/>
                  <a:pt x="984" y="46"/>
                </a:cubicBezTo>
                <a:cubicBezTo>
                  <a:pt x="1090" y="0"/>
                  <a:pt x="1380" y="182"/>
                  <a:pt x="1488" y="238"/>
                </a:cubicBezTo>
                <a:cubicBezTo>
                  <a:pt x="1596" y="294"/>
                  <a:pt x="1586" y="390"/>
                  <a:pt x="1632" y="382"/>
                </a:cubicBezTo>
                <a:cubicBezTo>
                  <a:pt x="1678" y="374"/>
                  <a:pt x="1720" y="190"/>
                  <a:pt x="1764" y="190"/>
                </a:cubicBezTo>
                <a:cubicBezTo>
                  <a:pt x="1808" y="190"/>
                  <a:pt x="1850" y="382"/>
                  <a:pt x="1896" y="382"/>
                </a:cubicBezTo>
                <a:cubicBezTo>
                  <a:pt x="1942" y="382"/>
                  <a:pt x="1996" y="190"/>
                  <a:pt x="2040" y="190"/>
                </a:cubicBezTo>
                <a:cubicBezTo>
                  <a:pt x="2084" y="190"/>
                  <a:pt x="2116" y="382"/>
                  <a:pt x="2160" y="382"/>
                </a:cubicBezTo>
                <a:cubicBezTo>
                  <a:pt x="2204" y="382"/>
                  <a:pt x="2280" y="222"/>
                  <a:pt x="2304" y="1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nvGrpSpPr>
          <p:cNvPr id="16" name="Group 16"/>
          <p:cNvGrpSpPr>
            <a:grpSpLocks/>
          </p:cNvGrpSpPr>
          <p:nvPr/>
        </p:nvGrpSpPr>
        <p:grpSpPr bwMode="auto">
          <a:xfrm>
            <a:off x="6972300" y="360186"/>
            <a:ext cx="3695700" cy="860425"/>
            <a:chOff x="3228" y="646"/>
            <a:chExt cx="2328" cy="542"/>
          </a:xfrm>
        </p:grpSpPr>
        <p:sp>
          <p:nvSpPr>
            <p:cNvPr id="17" name="Line 17"/>
            <p:cNvSpPr>
              <a:spLocks noChangeShapeType="1"/>
            </p:cNvSpPr>
            <p:nvPr/>
          </p:nvSpPr>
          <p:spPr bwMode="auto">
            <a:xfrm flipV="1">
              <a:off x="3228" y="1188"/>
              <a:ext cx="23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Text Box 18"/>
            <p:cNvSpPr txBox="1">
              <a:spLocks noChangeArrowheads="1"/>
            </p:cNvSpPr>
            <p:nvPr/>
          </p:nvSpPr>
          <p:spPr bwMode="auto">
            <a:xfrm>
              <a:off x="3446" y="646"/>
              <a:ext cx="6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latin typeface="宋体" panose="02010600030101010101" pitchFamily="2" charset="-122"/>
                </a:rPr>
                <a:t>Φ</a:t>
              </a:r>
              <a:r>
                <a:rPr kumimoji="1" lang="en-GB" altLang="zh-CN" sz="2600">
                  <a:latin typeface="宋体" panose="02010600030101010101" pitchFamily="2" charset="-122"/>
                </a:rPr>
                <a:t>(</a:t>
              </a:r>
              <a:r>
                <a:rPr kumimoji="1" lang="en-GB" altLang="zh-CN" sz="2600" i="1"/>
                <a:t>x</a:t>
              </a:r>
              <a:r>
                <a:rPr kumimoji="1" lang="en-GB" altLang="zh-CN" sz="2600"/>
                <a:t>)</a:t>
              </a:r>
              <a:endParaRPr kumimoji="1" lang="en-US" altLang="zh-CN" sz="2600"/>
            </a:p>
          </p:txBody>
        </p:sp>
      </p:grpSp>
      <p:sp>
        <p:nvSpPr>
          <p:cNvPr id="19" name="Rectangle 2"/>
          <p:cNvSpPr>
            <a:spLocks noChangeArrowheads="1"/>
          </p:cNvSpPr>
          <p:nvPr/>
        </p:nvSpPr>
        <p:spPr bwMode="auto">
          <a:xfrm>
            <a:off x="2049463" y="2623960"/>
            <a:ext cx="80772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defRPr/>
            </a:pPr>
            <a:r>
              <a:rPr kumimoji="1" lang="zh-CN" altLang="en-US" sz="2800" b="1" dirty="0">
                <a:solidFill>
                  <a:srgbClr val="009900"/>
                </a:solidFill>
                <a:latin typeface="楷体_GB2312" pitchFamily="49" charset="-122"/>
                <a:ea typeface="楷体_GB2312" pitchFamily="49" charset="-122"/>
              </a:rPr>
              <a:t>透射系数</a:t>
            </a:r>
            <a:r>
              <a:rPr kumimoji="1" lang="en-US" altLang="zh-CN" sz="2800" b="1" i="1" dirty="0">
                <a:solidFill>
                  <a:srgbClr val="FF0000"/>
                </a:solidFill>
                <a:ea typeface="楷体_GB2312" pitchFamily="49" charset="-122"/>
              </a:rPr>
              <a:t>T</a:t>
            </a:r>
            <a:r>
              <a:rPr kumimoji="1" lang="en-US" altLang="zh-CN" sz="2800" b="1" i="1" dirty="0">
                <a:solidFill>
                  <a:srgbClr val="0000FF"/>
                </a:solidFill>
                <a:latin typeface="楷体_GB2312" pitchFamily="49" charset="-122"/>
                <a:ea typeface="楷体_GB2312" pitchFamily="49" charset="-122"/>
              </a:rPr>
              <a:t> </a:t>
            </a:r>
            <a:r>
              <a:rPr kumimoji="1" lang="zh-CN" altLang="en-US" sz="2800" b="1" dirty="0">
                <a:solidFill>
                  <a:srgbClr val="009900"/>
                </a:solidFill>
                <a:latin typeface="楷体_GB2312" pitchFamily="49" charset="-122"/>
                <a:ea typeface="楷体_GB2312" pitchFamily="49" charset="-122"/>
              </a:rPr>
              <a:t>随势垒宽度</a:t>
            </a:r>
            <a:r>
              <a:rPr kumimoji="1" lang="en-US" altLang="zh-CN" sz="2800" b="1" i="1" dirty="0">
                <a:solidFill>
                  <a:srgbClr val="FF0000"/>
                </a:solidFill>
                <a:latin typeface="Times New Roman" panose="02020603050405020304" pitchFamily="18" charset="0"/>
                <a:ea typeface="楷体_GB2312" pitchFamily="49" charset="-122"/>
                <a:cs typeface="Times New Roman" panose="02020603050405020304" pitchFamily="18" charset="0"/>
              </a:rPr>
              <a:t>a</a:t>
            </a:r>
            <a:r>
              <a:rPr kumimoji="1" lang="zh-CN" altLang="en-US" sz="2800" b="1" dirty="0">
                <a:solidFill>
                  <a:srgbClr val="009900"/>
                </a:solidFill>
                <a:latin typeface="楷体_GB2312" pitchFamily="49" charset="-122"/>
                <a:ea typeface="楷体_GB2312" pitchFamily="49" charset="-122"/>
              </a:rPr>
              <a:t>、粒子质量</a:t>
            </a:r>
            <a:r>
              <a:rPr kumimoji="1" lang="en-US" altLang="zh-CN" sz="2800" b="1" i="1" dirty="0">
                <a:solidFill>
                  <a:srgbClr val="FF0000"/>
                </a:solidFill>
                <a:ea typeface="楷体_GB2312" pitchFamily="49" charset="-122"/>
              </a:rPr>
              <a:t>m</a:t>
            </a:r>
            <a:r>
              <a:rPr kumimoji="1" lang="en-US" altLang="zh-CN" sz="2800" b="1" i="1" dirty="0">
                <a:solidFill>
                  <a:srgbClr val="0000FF"/>
                </a:solidFill>
                <a:latin typeface="楷体_GB2312" pitchFamily="49" charset="-122"/>
                <a:ea typeface="楷体_GB2312" pitchFamily="49" charset="-122"/>
              </a:rPr>
              <a:t> </a:t>
            </a:r>
            <a:r>
              <a:rPr kumimoji="1" lang="zh-CN" altLang="en-US" sz="2800" b="1" dirty="0">
                <a:solidFill>
                  <a:srgbClr val="009900"/>
                </a:solidFill>
                <a:latin typeface="楷体_GB2312" pitchFamily="49" charset="-122"/>
                <a:ea typeface="楷体_GB2312" pitchFamily="49" charset="-122"/>
              </a:rPr>
              <a:t>和</a:t>
            </a:r>
            <a:r>
              <a:rPr kumimoji="1" lang="en-US" altLang="zh-CN" sz="2800" b="1" i="1" dirty="0">
                <a:solidFill>
                  <a:srgbClr val="FF0000"/>
                </a:solidFill>
              </a:rPr>
              <a:t>U</a:t>
            </a:r>
            <a:r>
              <a:rPr kumimoji="1" lang="en-US" altLang="zh-CN" sz="2800" b="1" baseline="-25000" dirty="0">
                <a:solidFill>
                  <a:srgbClr val="FF0000"/>
                </a:solidFill>
              </a:rPr>
              <a:t>0</a:t>
            </a:r>
            <a:r>
              <a:rPr kumimoji="1" lang="en-US" altLang="zh-CN" sz="2800" b="1" i="1" dirty="0">
                <a:solidFill>
                  <a:srgbClr val="FF0000"/>
                </a:solidFill>
              </a:rPr>
              <a:t> – E</a:t>
            </a:r>
            <a:r>
              <a:rPr kumimoji="1" lang="zh-CN" altLang="en-US" sz="2800" b="1" dirty="0">
                <a:solidFill>
                  <a:srgbClr val="009900"/>
                </a:solidFill>
                <a:latin typeface="楷体_GB2312" pitchFamily="49" charset="-122"/>
                <a:ea typeface="楷体_GB2312" pitchFamily="49" charset="-122"/>
              </a:rPr>
              <a:t>变化，  随着势垒</a:t>
            </a:r>
            <a:r>
              <a:rPr kumimoji="1" lang="zh-CN" altLang="en-US" sz="2800" b="1" dirty="0">
                <a:solidFill>
                  <a:srgbClr val="009900"/>
                </a:solidFill>
                <a:ea typeface="楷体_GB2312" pitchFamily="49" charset="-122"/>
              </a:rPr>
              <a:t>的</a:t>
            </a:r>
            <a:r>
              <a:rPr kumimoji="1" lang="zh-CN" altLang="en-US" sz="2800" b="1" dirty="0">
                <a:solidFill>
                  <a:srgbClr val="009900"/>
                </a:solidFill>
                <a:latin typeface="楷体_GB2312" pitchFamily="49" charset="-122"/>
                <a:ea typeface="楷体_GB2312" pitchFamily="49" charset="-122"/>
              </a:rPr>
              <a:t>加宽、加高</a:t>
            </a:r>
            <a:r>
              <a:rPr kumimoji="1" lang="en-US" altLang="zh-CN" sz="2800" b="1" dirty="0">
                <a:solidFill>
                  <a:srgbClr val="009900"/>
                </a:solidFill>
                <a:latin typeface="楷体_GB2312" pitchFamily="49" charset="-122"/>
                <a:ea typeface="楷体_GB2312" pitchFamily="49" charset="-122"/>
              </a:rPr>
              <a:t>, </a:t>
            </a:r>
            <a:r>
              <a:rPr kumimoji="1" lang="zh-CN" altLang="en-US" sz="2800" b="1" dirty="0">
                <a:solidFill>
                  <a:srgbClr val="009900"/>
                </a:solidFill>
                <a:latin typeface="楷体_GB2312" pitchFamily="49" charset="-122"/>
                <a:ea typeface="楷体_GB2312" pitchFamily="49" charset="-122"/>
              </a:rPr>
              <a:t>透射系数减小。</a:t>
            </a:r>
            <a:r>
              <a:rPr kumimoji="1" lang="en-US" altLang="zh-CN" sz="2800" b="1" dirty="0">
                <a:solidFill>
                  <a:srgbClr val="009900"/>
                </a:solidFill>
                <a:latin typeface="楷体_GB2312" pitchFamily="49" charset="-122"/>
                <a:ea typeface="楷体_GB2312" pitchFamily="49" charset="-122"/>
              </a:rPr>
              <a:t> </a:t>
            </a:r>
          </a:p>
        </p:txBody>
      </p:sp>
      <p:graphicFrame>
        <p:nvGraphicFramePr>
          <p:cNvPr id="20" name="Group 51"/>
          <p:cNvGraphicFramePr>
            <a:graphicFrameLocks noGrp="1"/>
          </p:cNvGraphicFramePr>
          <p:nvPr>
            <p:extLst>
              <p:ext uri="{D42A27DB-BD31-4B8C-83A1-F6EECF244321}">
                <p14:modId xmlns:p14="http://schemas.microsoft.com/office/powerpoint/2010/main" val="1076088129"/>
              </p:ext>
            </p:extLst>
          </p:nvPr>
        </p:nvGraphicFramePr>
        <p:xfrm>
          <a:off x="2103438" y="3922534"/>
          <a:ext cx="7543800" cy="2808288"/>
        </p:xfrm>
        <a:graphic>
          <a:graphicData uri="http://schemas.openxmlformats.org/drawingml/2006/table">
            <a:tbl>
              <a:tblPr/>
              <a:tblGrid>
                <a:gridCol w="1493838">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430337">
                  <a:extLst>
                    <a:ext uri="{9D8B030D-6E8A-4147-A177-3AD203B41FA5}">
                      <a16:colId xmlns:a16="http://schemas.microsoft.com/office/drawing/2014/main" val="20002"/>
                    </a:ext>
                  </a:extLst>
                </a:gridCol>
                <a:gridCol w="1512888">
                  <a:extLst>
                    <a:ext uri="{9D8B030D-6E8A-4147-A177-3AD203B41FA5}">
                      <a16:colId xmlns:a16="http://schemas.microsoft.com/office/drawing/2014/main" val="20003"/>
                    </a:ext>
                  </a:extLst>
                </a:gridCol>
                <a:gridCol w="1535112">
                  <a:extLst>
                    <a:ext uri="{9D8B030D-6E8A-4147-A177-3AD203B41FA5}">
                      <a16:colId xmlns:a16="http://schemas.microsoft.com/office/drawing/2014/main" val="20004"/>
                    </a:ext>
                  </a:extLst>
                </a:gridCol>
              </a:tblGrid>
              <a:tr h="673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rPr>
                        <a:t>粒子类型</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rPr>
                        <a:t>粒子能量</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rPr>
                        <a:t>势垒高度</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FFFF00"/>
                          </a:solidFill>
                          <a:effectLst/>
                          <a:latin typeface="Times New Roman" pitchFamily="18" charset="0"/>
                          <a:ea typeface="楷体_GB2312" pitchFamily="49" charset="-122"/>
                        </a:rPr>
                        <a:t>势垒宽度</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rPr>
                        <a:t>透射系数</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5563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990033"/>
                          </a:solidFill>
                          <a:effectLst/>
                          <a:latin typeface="Times New Roman" pitchFamily="18" charset="0"/>
                          <a:ea typeface="楷体_GB2312" pitchFamily="49" charset="-122"/>
                        </a:rPr>
                        <a:t>电子</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2eV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7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itchFamily="18" charset="0"/>
                        <a:ea typeface="楷体_GB2312" pitchFamily="49"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2eV</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2×10</a:t>
                      </a:r>
                      <a:r>
                        <a:rPr kumimoji="0" lang="en-US" altLang="zh-CN" sz="2400" b="1" i="0" u="none" strike="noStrike" cap="none" normalizeH="0" baseline="30000">
                          <a:ln>
                            <a:noFill/>
                          </a:ln>
                          <a:solidFill>
                            <a:schemeClr val="tx1"/>
                          </a:solidFill>
                          <a:effectLst/>
                          <a:latin typeface="Times New Roman" pitchFamily="18" charset="0"/>
                          <a:ea typeface="宋体" pitchFamily="2" charset="-122"/>
                        </a:rPr>
                        <a:t>-10</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1" name="Rectangle 38"/>
          <p:cNvSpPr>
            <a:spLocks noChangeArrowheads="1"/>
          </p:cNvSpPr>
          <p:nvPr/>
        </p:nvSpPr>
        <p:spPr bwMode="auto">
          <a:xfrm>
            <a:off x="6700840" y="4671834"/>
            <a:ext cx="1474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5×10</a:t>
            </a:r>
            <a:r>
              <a:rPr kumimoji="1" lang="en-US" altLang="zh-CN" baseline="30000"/>
              <a:t>-10</a:t>
            </a:r>
            <a:r>
              <a:rPr kumimoji="1" lang="en-US" altLang="zh-CN"/>
              <a:t>m</a:t>
            </a:r>
          </a:p>
        </p:txBody>
      </p:sp>
      <p:sp>
        <p:nvSpPr>
          <p:cNvPr id="22" name="Rectangle 39"/>
          <p:cNvSpPr>
            <a:spLocks noChangeArrowheads="1"/>
          </p:cNvSpPr>
          <p:nvPr/>
        </p:nvSpPr>
        <p:spPr bwMode="auto">
          <a:xfrm>
            <a:off x="8429625" y="4671834"/>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0.024</a:t>
            </a:r>
          </a:p>
        </p:txBody>
      </p:sp>
      <p:sp>
        <p:nvSpPr>
          <p:cNvPr id="23" name="Rectangle 40"/>
          <p:cNvSpPr>
            <a:spLocks noChangeArrowheads="1"/>
          </p:cNvSpPr>
          <p:nvPr/>
        </p:nvSpPr>
        <p:spPr bwMode="auto">
          <a:xfrm>
            <a:off x="6599240" y="5429071"/>
            <a:ext cx="1474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2×10</a:t>
            </a:r>
            <a:r>
              <a:rPr kumimoji="1" lang="en-US" altLang="zh-CN" baseline="30000"/>
              <a:t>-10</a:t>
            </a:r>
            <a:r>
              <a:rPr kumimoji="1" lang="en-US" altLang="zh-CN"/>
              <a:t>m</a:t>
            </a:r>
          </a:p>
        </p:txBody>
      </p:sp>
      <p:sp>
        <p:nvSpPr>
          <p:cNvPr id="24" name="Rectangle 41"/>
          <p:cNvSpPr>
            <a:spLocks noChangeArrowheads="1"/>
          </p:cNvSpPr>
          <p:nvPr/>
        </p:nvSpPr>
        <p:spPr bwMode="auto">
          <a:xfrm>
            <a:off x="8501063" y="5433834"/>
            <a:ext cx="717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0.51</a:t>
            </a:r>
          </a:p>
        </p:txBody>
      </p:sp>
      <p:sp>
        <p:nvSpPr>
          <p:cNvPr id="25" name="Rectangle 42"/>
          <p:cNvSpPr>
            <a:spLocks noChangeArrowheads="1"/>
          </p:cNvSpPr>
          <p:nvPr/>
        </p:nvSpPr>
        <p:spPr bwMode="auto">
          <a:xfrm>
            <a:off x="2484439" y="6119634"/>
            <a:ext cx="133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FF0000"/>
                </a:solidFill>
                <a:ea typeface="楷体_GB2312" pitchFamily="49" charset="-122"/>
              </a:rPr>
              <a:t>质子</a:t>
            </a:r>
          </a:p>
        </p:txBody>
      </p:sp>
      <p:sp>
        <p:nvSpPr>
          <p:cNvPr id="26" name="Rectangle 43"/>
          <p:cNvSpPr>
            <a:spLocks noChangeArrowheads="1"/>
          </p:cNvSpPr>
          <p:nvPr/>
        </p:nvSpPr>
        <p:spPr bwMode="auto">
          <a:xfrm>
            <a:off x="8275638" y="6119634"/>
            <a:ext cx="1738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3×10</a:t>
            </a:r>
            <a:r>
              <a:rPr kumimoji="1" lang="en-US" altLang="zh-CN" baseline="30000"/>
              <a:t>-38</a:t>
            </a:r>
          </a:p>
        </p:txBody>
      </p:sp>
    </p:spTree>
    <p:extLst>
      <p:ext uri="{BB962C8B-B14F-4D97-AF65-F5344CB8AC3E}">
        <p14:creationId xmlns:p14="http://schemas.microsoft.com/office/powerpoint/2010/main" val="296074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left)">
                                      <p:cBhvr>
                                        <p:cTn id="16" dur="500"/>
                                        <p:tgtEl>
                                          <p:spTgt spid="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subTnLst>
                                    <p:audio>
                                      <p:cMediaNode>
                                        <p:cTn display="0" masterRel="sameClick">
                                          <p:stCondLst>
                                            <p:cond evt="begin" delay="0">
                                              <p:tn val="42"/>
                                            </p:cond>
                                          </p:stCondLst>
                                          <p:endCondLst>
                                            <p:cond evt="onStopAudio" delay="0">
                                              <p:tgtEl>
                                                <p:sldTgt/>
                                              </p:tgtEl>
                                            </p:cond>
                                          </p:endCondLst>
                                        </p:cTn>
                                        <p:tgtEl>
                                          <p:sndTgt r:embed="rId3" name="camera.wav"/>
                                        </p:tgtEl>
                                      </p:cMediaNode>
                                    </p:audio>
                                  </p:sub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499"/>
                                          </p:stCondLst>
                                        </p:cTn>
                                        <p:tgtEl>
                                          <p:spTgt spid="21"/>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499"/>
                                          </p:stCondLst>
                                        </p:cTn>
                                        <p:tgtEl>
                                          <p:spTgt spid="22"/>
                                        </p:tgtEl>
                                        <p:attrNameLst>
                                          <p:attrName>style.visibility</p:attrName>
                                        </p:attrNameLst>
                                      </p:cBhvr>
                                      <p:to>
                                        <p:strVal val="visible"/>
                                      </p:to>
                                    </p:set>
                                  </p:childTnLst>
                                </p:cTn>
                              </p:par>
                            </p:childTnLst>
                          </p:cTn>
                        </p:par>
                        <p:par>
                          <p:cTn id="51" fill="hold">
                            <p:stCondLst>
                              <p:cond delay="1500"/>
                            </p:stCondLst>
                            <p:childTnLst>
                              <p:par>
                                <p:cTn id="52" presetID="1" presetClass="entr" presetSubtype="0" fill="hold" grpId="0" nodeType="afterEffect">
                                  <p:stCondLst>
                                    <p:cond delay="0"/>
                                  </p:stCondLst>
                                  <p:childTnLst>
                                    <p:set>
                                      <p:cBhvr>
                                        <p:cTn id="53" dur="1" fill="hold">
                                          <p:stCondLst>
                                            <p:cond delay="499"/>
                                          </p:stCondLst>
                                        </p:cTn>
                                        <p:tgtEl>
                                          <p:spTgt spid="23"/>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grpId="0" nodeType="afterEffect">
                                  <p:stCondLst>
                                    <p:cond delay="0"/>
                                  </p:stCondLst>
                                  <p:childTnLst>
                                    <p:set>
                                      <p:cBhvr>
                                        <p:cTn id="56" dur="1" fill="hold">
                                          <p:stCondLst>
                                            <p:cond delay="499"/>
                                          </p:stCondLst>
                                        </p:cTn>
                                        <p:tgtEl>
                                          <p:spTgt spid="24"/>
                                        </p:tgtEl>
                                        <p:attrNameLst>
                                          <p:attrName>style.visibility</p:attrName>
                                        </p:attrNameLst>
                                      </p:cBhvr>
                                      <p:to>
                                        <p:strVal val="visible"/>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childTnLst>
                          </p:cTn>
                        </p:par>
                        <p:par>
                          <p:cTn id="61" fill="hold">
                            <p:stCondLst>
                              <p:cond delay="3000"/>
                            </p:stCondLst>
                            <p:childTnLst>
                              <p:par>
                                <p:cTn id="62" presetID="9"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14" grpId="0" build="p" autoUpdateAnimBg="0"/>
      <p:bldP spid="15" grpId="0" animBg="1"/>
      <p:bldP spid="19" grpId="0" autoUpdateAnimBg="0"/>
      <p:bldP spid="21" grpId="0" autoUpdateAnimBg="0"/>
      <p:bldP spid="22" grpId="0" autoUpdateAnimBg="0"/>
      <p:bldP spid="23" grpId="0" autoUpdateAnimBg="0"/>
      <p:bldP spid="24" grpId="0" autoUpdateAnimBg="0"/>
      <p:bldP spid="25" grpId="0" autoUpdateAnimBg="0"/>
      <p:bldP spid="26"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18897" y="353298"/>
            <a:ext cx="4727575" cy="1384300"/>
          </a:xfrm>
          <a:prstGeom prst="rect">
            <a:avLst/>
          </a:prstGeom>
          <a:noFill/>
          <a:ln w="9525">
            <a:noFill/>
            <a:miter lim="800000"/>
            <a:headEnd/>
            <a:tailEnd/>
          </a:ln>
        </p:spPr>
        <p:txBody>
          <a:bodyPr>
            <a:spAutoFit/>
          </a:bodyPr>
          <a:lstStyle/>
          <a:p>
            <a:pPr>
              <a:defRPr/>
            </a:pPr>
            <a:r>
              <a:rPr lang="zh-CN" altLang="en-US" sz="2800" b="1" kern="0" dirty="0">
                <a:solidFill>
                  <a:srgbClr val="FF00FF"/>
                </a:solidFill>
              </a:rPr>
              <a:t>结果表明：</a:t>
            </a:r>
            <a:r>
              <a:rPr lang="zh-CN" altLang="en-US" sz="2800" b="1" kern="0" dirty="0">
                <a:solidFill>
                  <a:srgbClr val="0000FF"/>
                </a:solidFill>
              </a:rPr>
              <a:t>势垒高度</a:t>
            </a:r>
            <a:r>
              <a:rPr lang="zh-CN" altLang="zh-CN" sz="2800" b="1" kern="0" dirty="0">
                <a:solidFill>
                  <a:srgbClr val="FF0000"/>
                </a:solidFill>
              </a:rPr>
              <a:t>U</a:t>
            </a:r>
            <a:r>
              <a:rPr lang="zh-CN" altLang="zh-CN" sz="2800" b="1" kern="0" baseline="-25000" dirty="0">
                <a:solidFill>
                  <a:srgbClr val="FF0000"/>
                </a:solidFill>
              </a:rPr>
              <a:t>0</a:t>
            </a:r>
            <a:r>
              <a:rPr lang="zh-CN" altLang="en-US" sz="2800" b="1" kern="0" dirty="0">
                <a:solidFill>
                  <a:srgbClr val="0000FF"/>
                </a:solidFill>
              </a:rPr>
              <a:t>越低、势垒宽度</a:t>
            </a:r>
            <a:r>
              <a:rPr lang="zh-CN" altLang="zh-CN" sz="2800" b="1" i="1" kern="0" dirty="0">
                <a:solidFill>
                  <a:srgbClr val="FF0000"/>
                </a:solidFill>
                <a:latin typeface="Times New Roman" panose="02020603050405020304" pitchFamily="18" charset="0"/>
                <a:cs typeface="Times New Roman" panose="02020603050405020304" pitchFamily="18" charset="0"/>
              </a:rPr>
              <a:t>a</a:t>
            </a:r>
            <a:r>
              <a:rPr lang="zh-CN" altLang="en-US" sz="2800" b="1" kern="0" dirty="0">
                <a:solidFill>
                  <a:srgbClr val="0000FF"/>
                </a:solidFill>
              </a:rPr>
              <a:t>越小，则粒子穿过势垒的概率就越大。</a:t>
            </a:r>
          </a:p>
        </p:txBody>
      </p:sp>
      <p:grpSp>
        <p:nvGrpSpPr>
          <p:cNvPr id="3" name="Group 3"/>
          <p:cNvGrpSpPr>
            <a:grpSpLocks/>
          </p:cNvGrpSpPr>
          <p:nvPr/>
        </p:nvGrpSpPr>
        <p:grpSpPr bwMode="auto">
          <a:xfrm>
            <a:off x="1995108" y="1705848"/>
            <a:ext cx="8382000" cy="946150"/>
            <a:chOff x="0" y="0"/>
            <a:chExt cx="5280" cy="596"/>
          </a:xfrm>
        </p:grpSpPr>
        <p:sp>
          <p:nvSpPr>
            <p:cNvPr id="4" name="Text Box 4"/>
            <p:cNvSpPr txBox="1">
              <a:spLocks noChangeArrowheads="1"/>
            </p:cNvSpPr>
            <p:nvPr/>
          </p:nvSpPr>
          <p:spPr bwMode="auto">
            <a:xfrm>
              <a:off x="0" y="0"/>
              <a:ext cx="5280" cy="596"/>
            </a:xfrm>
            <a:prstGeom prst="rect">
              <a:avLst/>
            </a:prstGeom>
            <a:noFill/>
            <a:ln w="9525">
              <a:noFill/>
              <a:miter lim="800000"/>
              <a:headEnd/>
              <a:tailEnd/>
            </a:ln>
          </p:spPr>
          <p:txBody>
            <a:bodyPr>
              <a:spAutoFit/>
            </a:bodyPr>
            <a:lstStyle/>
            <a:p>
              <a:pPr>
                <a:defRPr/>
              </a:pPr>
              <a:r>
                <a:rPr lang="zh-CN" altLang="zh-CN" sz="2800" b="1" kern="0" dirty="0">
                  <a:solidFill>
                    <a:srgbClr val="3333CC"/>
                  </a:solidFill>
                </a:rPr>
                <a:t> </a:t>
              </a:r>
              <a:r>
                <a:rPr lang="zh-CN" altLang="en-US" sz="2800" b="1" kern="0" dirty="0">
                  <a:solidFill>
                    <a:srgbClr val="008000"/>
                  </a:solidFill>
                </a:rPr>
                <a:t>如果</a:t>
              </a:r>
              <a:r>
                <a:rPr lang="zh-CN" altLang="zh-CN" sz="2800" b="1" i="1" kern="0" dirty="0">
                  <a:solidFill>
                    <a:srgbClr val="FF0000"/>
                  </a:solidFill>
                  <a:latin typeface="Times New Roman" panose="02020603050405020304" pitchFamily="18" charset="0"/>
                  <a:cs typeface="Times New Roman" panose="02020603050405020304" pitchFamily="18" charset="0"/>
                </a:rPr>
                <a:t>a</a:t>
              </a:r>
              <a:r>
                <a:rPr lang="zh-CN" altLang="en-US" sz="2800" b="1" kern="0" dirty="0">
                  <a:solidFill>
                    <a:srgbClr val="008000"/>
                  </a:solidFill>
                </a:rPr>
                <a:t>或</a:t>
              </a:r>
              <a:r>
                <a:rPr lang="zh-CN" altLang="zh-CN" sz="2800" b="1" kern="0" dirty="0">
                  <a:solidFill>
                    <a:srgbClr val="FF0000"/>
                  </a:solidFill>
                </a:rPr>
                <a:t>m</a:t>
              </a:r>
              <a:r>
                <a:rPr lang="zh-CN" altLang="en-US" sz="2800" b="1" kern="0" dirty="0">
                  <a:solidFill>
                    <a:srgbClr val="008000"/>
                  </a:solidFill>
                </a:rPr>
                <a:t>为宏观大小时，             ，粒子实际上将不能穿过势垒。</a:t>
              </a:r>
            </a:p>
          </p:txBody>
        </p:sp>
        <p:graphicFrame>
          <p:nvGraphicFramePr>
            <p:cNvPr id="5" name="Object 5"/>
            <p:cNvGraphicFramePr>
              <a:graphicFrameLocks noChangeAspect="1"/>
            </p:cNvGraphicFramePr>
            <p:nvPr/>
          </p:nvGraphicFramePr>
          <p:xfrm>
            <a:off x="2592" y="0"/>
            <a:ext cx="720" cy="295"/>
          </p:xfrm>
          <a:graphic>
            <a:graphicData uri="http://schemas.openxmlformats.org/presentationml/2006/ole">
              <mc:AlternateContent xmlns:mc="http://schemas.openxmlformats.org/markup-compatibility/2006">
                <mc:Choice xmlns:v="urn:schemas-microsoft-com:vml" Requires="v">
                  <p:oleObj spid="_x0000_s272028" r:id="rId3" imgW="431425" imgH="177646" progId="Equation.3">
                    <p:embed/>
                  </p:oleObj>
                </mc:Choice>
                <mc:Fallback>
                  <p:oleObj r:id="rId3" imgW="431425"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0"/>
                          <a:ext cx="720"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 name="Text Box 6"/>
          <p:cNvSpPr txBox="1">
            <a:spLocks noChangeArrowheads="1"/>
          </p:cNvSpPr>
          <p:nvPr/>
        </p:nvSpPr>
        <p:spPr bwMode="auto">
          <a:xfrm>
            <a:off x="2023683" y="2839323"/>
            <a:ext cx="4876800" cy="519112"/>
          </a:xfrm>
          <a:prstGeom prst="rect">
            <a:avLst/>
          </a:prstGeom>
          <a:noFill/>
          <a:ln w="9525">
            <a:noFill/>
            <a:miter lim="800000"/>
            <a:headEnd/>
            <a:tailEnd/>
          </a:ln>
        </p:spPr>
        <p:txBody>
          <a:bodyPr>
            <a:spAutoFit/>
          </a:bodyPr>
          <a:lstStyle/>
          <a:p>
            <a:pPr>
              <a:defRPr/>
            </a:pPr>
            <a:r>
              <a:rPr lang="zh-CN" altLang="en-US" sz="2800" b="1" kern="0" dirty="0">
                <a:solidFill>
                  <a:srgbClr val="FF00FF"/>
                </a:solidFill>
              </a:rPr>
              <a:t>隧道效应是一种微观效应。</a:t>
            </a:r>
            <a:endParaRPr lang="zh-CN" altLang="en-US" sz="2800" b="1" kern="0" dirty="0">
              <a:solidFill>
                <a:srgbClr val="3333CC"/>
              </a:solidFill>
            </a:endParaRPr>
          </a:p>
        </p:txBody>
      </p:sp>
      <p:graphicFrame>
        <p:nvGraphicFramePr>
          <p:cNvPr id="7" name="Object 13"/>
          <p:cNvGraphicFramePr>
            <a:graphicFrameLocks noChangeAspect="1"/>
          </p:cNvGraphicFramePr>
          <p:nvPr>
            <p:extLst>
              <p:ext uri="{D42A27DB-BD31-4B8C-83A1-F6EECF244321}">
                <p14:modId xmlns:p14="http://schemas.microsoft.com/office/powerpoint/2010/main" val="1419706827"/>
              </p:ext>
            </p:extLst>
          </p:nvPr>
        </p:nvGraphicFramePr>
        <p:xfrm>
          <a:off x="6900483" y="221537"/>
          <a:ext cx="3582988" cy="1139825"/>
        </p:xfrm>
        <a:graphic>
          <a:graphicData uri="http://schemas.openxmlformats.org/presentationml/2006/ole">
            <mc:AlternateContent xmlns:mc="http://schemas.openxmlformats.org/markup-compatibility/2006">
              <mc:Choice xmlns:v="urn:schemas-microsoft-com:vml" Requires="v">
                <p:oleObj spid="_x0000_s272029" r:id="rId5" imgW="1028254" imgH="304668" progId="Equation.3">
                  <p:embed/>
                </p:oleObj>
              </mc:Choice>
              <mc:Fallback>
                <p:oleObj r:id="rId5" imgW="1028254" imgH="30466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0483" y="221537"/>
                        <a:ext cx="358298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2"/>
          <p:cNvSpPr txBox="1">
            <a:spLocks noChangeArrowheads="1"/>
          </p:cNvSpPr>
          <p:nvPr/>
        </p:nvSpPr>
        <p:spPr bwMode="auto">
          <a:xfrm>
            <a:off x="1995108" y="3521948"/>
            <a:ext cx="483393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chemeClr val="tx2"/>
                </a:solidFill>
              </a:rPr>
              <a:t> </a:t>
            </a:r>
            <a:r>
              <a:rPr kumimoji="1" lang="en-US" altLang="zh-CN" sz="2800">
                <a:solidFill>
                  <a:schemeClr val="tx2"/>
                </a:solidFill>
              </a:rPr>
              <a:t>(2) </a:t>
            </a:r>
            <a:r>
              <a:rPr kumimoji="1" lang="zh-CN" altLang="en-US" sz="2800">
                <a:solidFill>
                  <a:schemeClr val="tx2"/>
                </a:solidFill>
              </a:rPr>
              <a:t>从经典力学的观点看              </a:t>
            </a:r>
          </a:p>
        </p:txBody>
      </p:sp>
      <p:graphicFrame>
        <p:nvGraphicFramePr>
          <p:cNvPr id="9" name="Object 3"/>
          <p:cNvGraphicFramePr>
            <a:graphicFrameLocks noChangeAspect="1"/>
          </p:cNvGraphicFramePr>
          <p:nvPr>
            <p:extLst>
              <p:ext uri="{D42A27DB-BD31-4B8C-83A1-F6EECF244321}">
                <p14:modId xmlns:p14="http://schemas.microsoft.com/office/powerpoint/2010/main" val="1237095860"/>
              </p:ext>
            </p:extLst>
          </p:nvPr>
        </p:nvGraphicFramePr>
        <p:xfrm>
          <a:off x="2044321" y="4123610"/>
          <a:ext cx="2005012" cy="1036638"/>
        </p:xfrm>
        <a:graphic>
          <a:graphicData uri="http://schemas.openxmlformats.org/presentationml/2006/ole">
            <mc:AlternateContent xmlns:mc="http://schemas.openxmlformats.org/markup-compatibility/2006">
              <mc:Choice xmlns:v="urn:schemas-microsoft-com:vml" Requires="v">
                <p:oleObj spid="_x0000_s272030" name="Equation" r:id="rId7" imgW="742877" imgH="352533" progId="Equation.DSMT4">
                  <p:embed/>
                </p:oleObj>
              </mc:Choice>
              <mc:Fallback>
                <p:oleObj name="Equation" r:id="rId7" imgW="742877" imgH="35253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4321" y="4123610"/>
                        <a:ext cx="2005012"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8"/>
          <p:cNvGraphicFramePr>
            <a:graphicFrameLocks noChangeAspect="1"/>
          </p:cNvGraphicFramePr>
          <p:nvPr>
            <p:extLst>
              <p:ext uri="{D42A27DB-BD31-4B8C-83A1-F6EECF244321}">
                <p14:modId xmlns:p14="http://schemas.microsoft.com/office/powerpoint/2010/main" val="1032364705"/>
              </p:ext>
            </p:extLst>
          </p:nvPr>
        </p:nvGraphicFramePr>
        <p:xfrm>
          <a:off x="4565271" y="4182348"/>
          <a:ext cx="2335212" cy="990600"/>
        </p:xfrm>
        <a:graphic>
          <a:graphicData uri="http://schemas.openxmlformats.org/presentationml/2006/ole">
            <mc:AlternateContent xmlns:mc="http://schemas.openxmlformats.org/markup-compatibility/2006">
              <mc:Choice xmlns:v="urn:schemas-microsoft-com:vml" Requires="v">
                <p:oleObj spid="_x0000_s272031" name="Equation" r:id="rId9" imgW="1047641" imgH="352533" progId="Equation.DSMT4">
                  <p:embed/>
                </p:oleObj>
              </mc:Choice>
              <mc:Fallback>
                <p:oleObj name="Equation" r:id="rId9" imgW="1047641" imgH="35253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5271" y="4182348"/>
                        <a:ext cx="233521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9"/>
          <p:cNvGraphicFramePr>
            <a:graphicFrameLocks noChangeAspect="1"/>
          </p:cNvGraphicFramePr>
          <p:nvPr>
            <p:extLst>
              <p:ext uri="{D42A27DB-BD31-4B8C-83A1-F6EECF244321}">
                <p14:modId xmlns:p14="http://schemas.microsoft.com/office/powerpoint/2010/main" val="3194410547"/>
              </p:ext>
            </p:extLst>
          </p:nvPr>
        </p:nvGraphicFramePr>
        <p:xfrm>
          <a:off x="8311771" y="4636375"/>
          <a:ext cx="982662" cy="541337"/>
        </p:xfrm>
        <a:graphic>
          <a:graphicData uri="http://schemas.openxmlformats.org/presentationml/2006/ole">
            <mc:AlternateContent xmlns:mc="http://schemas.openxmlformats.org/markup-compatibility/2006">
              <mc:Choice xmlns:v="urn:schemas-microsoft-com:vml" Requires="v">
                <p:oleObj spid="_x0000_s272032" name="Equation" r:id="rId11" imgW="400052" imgH="161960" progId="Equation.DSMT4">
                  <p:embed/>
                </p:oleObj>
              </mc:Choice>
              <mc:Fallback>
                <p:oleObj name="Equation" r:id="rId11" imgW="400052" imgH="1619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1771" y="4636375"/>
                        <a:ext cx="982662"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p:cNvSpPr>
            <a:spLocks noChangeArrowheads="1"/>
          </p:cNvSpPr>
          <p:nvPr/>
        </p:nvSpPr>
        <p:spPr bwMode="auto">
          <a:xfrm>
            <a:off x="2231647" y="5177712"/>
            <a:ext cx="60848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kumimoji="1" lang="zh-CN" altLang="en-US" sz="2800" dirty="0">
                <a:solidFill>
                  <a:srgbClr val="009900"/>
                </a:solidFill>
              </a:rPr>
              <a:t>在势垒区</a:t>
            </a:r>
            <a:r>
              <a:rPr kumimoji="1" lang="en-US" altLang="zh-CN" sz="2800" dirty="0">
                <a:solidFill>
                  <a:srgbClr val="009900"/>
                </a:solidFill>
              </a:rPr>
              <a:t>,</a:t>
            </a:r>
            <a:r>
              <a:rPr kumimoji="1" lang="zh-CN" altLang="en-US" sz="2800" dirty="0">
                <a:solidFill>
                  <a:srgbClr val="009900"/>
                </a:solidFill>
              </a:rPr>
              <a:t>动能为负值</a:t>
            </a:r>
            <a:r>
              <a:rPr kumimoji="1" lang="en-US" altLang="zh-CN" sz="2800" dirty="0">
                <a:solidFill>
                  <a:srgbClr val="009900"/>
                </a:solidFill>
              </a:rPr>
              <a:t>,</a:t>
            </a:r>
            <a:r>
              <a:rPr kumimoji="1" lang="zh-CN" altLang="en-US" sz="2800" dirty="0">
                <a:solidFill>
                  <a:srgbClr val="009900"/>
                </a:solidFill>
              </a:rPr>
              <a:t>动量将为虚数</a:t>
            </a:r>
            <a:r>
              <a:rPr kumimoji="1" lang="en-US" altLang="zh-CN" sz="2800" dirty="0">
                <a:solidFill>
                  <a:srgbClr val="009900"/>
                </a:solidFill>
              </a:rPr>
              <a:t>,(</a:t>
            </a:r>
            <a:r>
              <a:rPr kumimoji="1" lang="zh-CN" altLang="en-US" sz="2800" dirty="0">
                <a:solidFill>
                  <a:srgbClr val="009900"/>
                </a:solidFill>
              </a:rPr>
              <a:t>经典理论不允许</a:t>
            </a:r>
            <a:r>
              <a:rPr kumimoji="1" lang="en-US" altLang="zh-CN" sz="2800" dirty="0">
                <a:solidFill>
                  <a:srgbClr val="009900"/>
                </a:solidFill>
              </a:rPr>
              <a:t>,</a:t>
            </a:r>
            <a:r>
              <a:rPr kumimoji="1" lang="zh-CN" altLang="en-US" sz="2800" dirty="0">
                <a:solidFill>
                  <a:srgbClr val="009900"/>
                </a:solidFill>
              </a:rPr>
              <a:t>称</a:t>
            </a:r>
            <a:r>
              <a:rPr kumimoji="1" lang="zh-CN" altLang="en-US" sz="2800" dirty="0">
                <a:solidFill>
                  <a:srgbClr val="FF0000"/>
                </a:solidFill>
              </a:rPr>
              <a:t>隧道效应佯缪</a:t>
            </a:r>
            <a:r>
              <a:rPr kumimoji="1" lang="en-US" altLang="zh-CN" sz="2800" dirty="0">
                <a:solidFill>
                  <a:srgbClr val="009900"/>
                </a:solidFill>
              </a:rPr>
              <a:t>)</a:t>
            </a:r>
            <a:r>
              <a:rPr kumimoji="1" lang="zh-CN" altLang="en-US" sz="2800" dirty="0">
                <a:solidFill>
                  <a:srgbClr val="009900"/>
                </a:solidFill>
              </a:rPr>
              <a:t>。</a:t>
            </a:r>
            <a:endParaRPr kumimoji="1" lang="en-US" altLang="zh-CN" sz="2800" dirty="0">
              <a:solidFill>
                <a:srgbClr val="009900"/>
              </a:solidFill>
            </a:endParaRPr>
          </a:p>
        </p:txBody>
      </p:sp>
    </p:spTree>
    <p:extLst>
      <p:ext uri="{BB962C8B-B14F-4D97-AF65-F5344CB8AC3E}">
        <p14:creationId xmlns:p14="http://schemas.microsoft.com/office/powerpoint/2010/main" val="39098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6" grpId="0" autoUpdateAnimBg="0"/>
      <p:bldP spid="8" grpId="0" build="p" autoUpdateAnimBg="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997903" y="1867259"/>
            <a:ext cx="8077200" cy="115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kumimoji="1" lang="zh-CN" altLang="en-US" sz="2800" dirty="0">
                <a:solidFill>
                  <a:srgbClr val="0000FF"/>
                </a:solidFill>
              </a:rPr>
              <a:t>佯缪不存在：能量不能分离成动能和势能</a:t>
            </a:r>
            <a:r>
              <a:rPr kumimoji="1" lang="en-US" altLang="zh-CN" sz="2800" dirty="0">
                <a:solidFill>
                  <a:srgbClr val="0000FF"/>
                </a:solidFill>
              </a:rPr>
              <a:t>(</a:t>
            </a:r>
            <a:r>
              <a:rPr lang="zh-CN" altLang="en-US" sz="2800" dirty="0">
                <a:solidFill>
                  <a:srgbClr val="FF0000"/>
                </a:solidFill>
                <a:latin typeface="Century Schoolbook" panose="02040604050505020304" pitchFamily="18" charset="0"/>
              </a:rPr>
              <a:t>不确定关系</a:t>
            </a:r>
            <a:r>
              <a:rPr kumimoji="1" lang="en-US" altLang="zh-CN" sz="2800" dirty="0">
                <a:solidFill>
                  <a:srgbClr val="0000FF"/>
                </a:solidFill>
              </a:rPr>
              <a:t>),</a:t>
            </a:r>
            <a:r>
              <a:rPr kumimoji="1" lang="zh-CN" altLang="en-US" sz="2800" dirty="0">
                <a:solidFill>
                  <a:srgbClr val="0000FF"/>
                </a:solidFill>
              </a:rPr>
              <a:t>经典理论不适用于微观现象。</a:t>
            </a:r>
            <a:endParaRPr kumimoji="1" lang="en-US" altLang="zh-CN" sz="2800" dirty="0">
              <a:solidFill>
                <a:srgbClr val="0000FF"/>
              </a:solidFill>
            </a:endParaRPr>
          </a:p>
        </p:txBody>
      </p:sp>
      <p:sp>
        <p:nvSpPr>
          <p:cNvPr id="3" name="矩形 2"/>
          <p:cNvSpPr>
            <a:spLocks noChangeArrowheads="1"/>
          </p:cNvSpPr>
          <p:nvPr/>
        </p:nvSpPr>
        <p:spPr bwMode="auto">
          <a:xfrm>
            <a:off x="1867728" y="3091220"/>
            <a:ext cx="85725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8000"/>
                </a:solidFill>
                <a:latin typeface="Century Schoolbook" panose="02040604050505020304" pitchFamily="18" charset="0"/>
              </a:rPr>
              <a:t>由于微观粒子的波动性，微观粒子遵守“不确定关系”，粒子的坐标</a:t>
            </a:r>
            <a:r>
              <a:rPr lang="zh-CN" altLang="zh-CN" sz="2800">
                <a:solidFill>
                  <a:srgbClr val="FF0000"/>
                </a:solidFill>
                <a:latin typeface="Century Schoolbook" panose="02040604050505020304" pitchFamily="18" charset="0"/>
              </a:rPr>
              <a:t>x</a:t>
            </a:r>
            <a:r>
              <a:rPr lang="zh-CN" altLang="en-US" sz="2800">
                <a:solidFill>
                  <a:srgbClr val="008000"/>
                </a:solidFill>
                <a:latin typeface="Century Schoolbook" panose="02040604050505020304" pitchFamily="18" charset="0"/>
              </a:rPr>
              <a:t>和动量</a:t>
            </a:r>
            <a:r>
              <a:rPr lang="zh-CN" altLang="zh-CN" sz="2800">
                <a:solidFill>
                  <a:srgbClr val="FF0000"/>
                </a:solidFill>
                <a:latin typeface="Century Schoolbook" panose="02040604050505020304" pitchFamily="18" charset="0"/>
              </a:rPr>
              <a:t>P</a:t>
            </a:r>
            <a:r>
              <a:rPr lang="zh-CN" altLang="en-US" sz="2800">
                <a:solidFill>
                  <a:srgbClr val="008000"/>
                </a:solidFill>
                <a:latin typeface="Century Schoolbook" panose="02040604050505020304" pitchFamily="18" charset="0"/>
              </a:rPr>
              <a:t>不可能同时具有确定的值，自然作为坐标函数的势能和作为动量函数的动能当然也不能同时具有确定的值。因此，对微观粒子而言，“总能量等于势能和动能之和”这一概念不再具有明确的意义。</a:t>
            </a:r>
            <a:endParaRPr lang="zh-CN" altLang="en-US" sz="2800">
              <a:solidFill>
                <a:srgbClr val="008000"/>
              </a:solidFill>
            </a:endParaRPr>
          </a:p>
        </p:txBody>
      </p:sp>
      <p:sp>
        <p:nvSpPr>
          <p:cNvPr id="4" name="Text Box 10"/>
          <p:cNvSpPr txBox="1">
            <a:spLocks noChangeArrowheads="1"/>
          </p:cNvSpPr>
          <p:nvPr/>
        </p:nvSpPr>
        <p:spPr bwMode="auto">
          <a:xfrm>
            <a:off x="1997903" y="286107"/>
            <a:ext cx="8382000" cy="1373188"/>
          </a:xfrm>
          <a:prstGeom prst="rect">
            <a:avLst/>
          </a:prstGeom>
          <a:noFill/>
          <a:ln w="9525">
            <a:noFill/>
            <a:miter lim="800000"/>
            <a:headEnd/>
            <a:tailEnd/>
          </a:ln>
        </p:spPr>
        <p:txBody>
          <a:bodyPr>
            <a:spAutoFit/>
          </a:bodyPr>
          <a:lstStyle/>
          <a:p>
            <a:pPr>
              <a:spcBef>
                <a:spcPct val="50000"/>
              </a:spcBef>
              <a:defRPr/>
            </a:pPr>
            <a:r>
              <a:rPr lang="zh-CN" altLang="zh-CN" sz="2800" b="1" kern="0" dirty="0">
                <a:solidFill>
                  <a:srgbClr val="CC3300"/>
                </a:solidFill>
                <a:latin typeface="Century Schoolbook" pitchFamily="18" charset="0"/>
              </a:rPr>
              <a:t>      </a:t>
            </a:r>
            <a:r>
              <a:rPr lang="zh-CN" altLang="en-US" sz="2800" b="1" kern="0" dirty="0">
                <a:solidFill>
                  <a:srgbClr val="CC3300"/>
                </a:solidFill>
                <a:latin typeface="Century Schoolbook" pitchFamily="18" charset="0"/>
              </a:rPr>
              <a:t>隧道效应是经典力学所无法解释的，因为按经典力学计算结果，在势垒区，粒子的动能小于零，动量是虚数。</a:t>
            </a:r>
          </a:p>
        </p:txBody>
      </p:sp>
      <p:sp>
        <p:nvSpPr>
          <p:cNvPr id="5" name="Text Box 11"/>
          <p:cNvSpPr txBox="1">
            <a:spLocks noChangeArrowheads="1"/>
          </p:cNvSpPr>
          <p:nvPr/>
        </p:nvSpPr>
        <p:spPr bwMode="auto">
          <a:xfrm>
            <a:off x="1850265" y="5975709"/>
            <a:ext cx="754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800">
                <a:solidFill>
                  <a:srgbClr val="FF00FF"/>
                </a:solidFill>
                <a:latin typeface="Century Schoolbook" panose="02040604050505020304" pitchFamily="18" charset="0"/>
              </a:rPr>
              <a:t>      隧道效应来源于微观粒子的波粒二象性。</a:t>
            </a:r>
          </a:p>
        </p:txBody>
      </p:sp>
    </p:spTree>
    <p:extLst>
      <p:ext uri="{BB962C8B-B14F-4D97-AF65-F5344CB8AC3E}">
        <p14:creationId xmlns:p14="http://schemas.microsoft.com/office/powerpoint/2010/main" val="301446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in)">
                                      <p:cBhvr>
                                        <p:cTn id="20" dur="2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hlinkClick r:id="rId3" action="ppaction://hlinkpres?slideindex=39&amp;slidetitle=幻灯片 39"/>
          </p:cNvPr>
          <p:cNvSpPr>
            <a:spLocks noChangeArrowheads="1"/>
          </p:cNvSpPr>
          <p:nvPr/>
        </p:nvSpPr>
        <p:spPr bwMode="auto">
          <a:xfrm>
            <a:off x="4901498" y="250147"/>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solidFill>
                  <a:srgbClr val="FF0000"/>
                </a:solidFill>
                <a:latin typeface="Times New Roman" panose="02020603050405020304" pitchFamily="18" charset="0"/>
              </a:rPr>
              <a:t>总结</a:t>
            </a:r>
            <a:endParaRPr lang="en-US" altLang="zh-CN" sz="3200" b="1" dirty="0">
              <a:solidFill>
                <a:srgbClr val="FF0000"/>
              </a:solidFill>
              <a:latin typeface="Times New Roman" panose="02020603050405020304" pitchFamily="18" charset="0"/>
            </a:endParaRPr>
          </a:p>
        </p:txBody>
      </p:sp>
      <p:sp>
        <p:nvSpPr>
          <p:cNvPr id="3" name="Text Box 2"/>
          <p:cNvSpPr txBox="1">
            <a:spLocks noChangeArrowheads="1"/>
          </p:cNvSpPr>
          <p:nvPr/>
        </p:nvSpPr>
        <p:spPr bwMode="auto">
          <a:xfrm>
            <a:off x="2254094" y="1021017"/>
            <a:ext cx="365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CC00CC"/>
                </a:solidFill>
              </a:rPr>
              <a:t>按照经典力学：</a:t>
            </a:r>
          </a:p>
        </p:txBody>
      </p:sp>
      <p:sp>
        <p:nvSpPr>
          <p:cNvPr id="4" name="Text Box 4"/>
          <p:cNvSpPr txBox="1">
            <a:spLocks noChangeArrowheads="1"/>
          </p:cNvSpPr>
          <p:nvPr/>
        </p:nvSpPr>
        <p:spPr bwMode="auto">
          <a:xfrm>
            <a:off x="2076997" y="1698839"/>
            <a:ext cx="5730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190500" indent="-190500"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indent="0" eaLnBrk="1" hangingPunct="1"/>
            <a:r>
              <a:rPr kumimoji="1" lang="zh-CN" altLang="en-US" sz="2800" dirty="0">
                <a:solidFill>
                  <a:srgbClr val="009900"/>
                </a:solidFill>
              </a:rPr>
              <a:t>当</a:t>
            </a:r>
            <a:r>
              <a:rPr kumimoji="1" lang="en-US" altLang="zh-CN" sz="2800" i="1" dirty="0">
                <a:solidFill>
                  <a:srgbClr val="FF0000"/>
                </a:solidFill>
              </a:rPr>
              <a:t>E</a:t>
            </a:r>
            <a:r>
              <a:rPr kumimoji="1" lang="en-US" altLang="zh-CN" sz="2800" dirty="0">
                <a:solidFill>
                  <a:srgbClr val="FF0000"/>
                </a:solidFill>
              </a:rPr>
              <a:t>&lt;</a:t>
            </a:r>
            <a:r>
              <a:rPr kumimoji="1" lang="en-US" altLang="zh-CN" sz="2800" i="1" dirty="0">
                <a:solidFill>
                  <a:srgbClr val="FF0000"/>
                </a:solidFill>
              </a:rPr>
              <a:t>U</a:t>
            </a:r>
            <a:r>
              <a:rPr kumimoji="1" lang="en-US" altLang="zh-CN" sz="2800" baseline="-25000" dirty="0">
                <a:solidFill>
                  <a:srgbClr val="FF0000"/>
                </a:solidFill>
              </a:rPr>
              <a:t>0</a:t>
            </a:r>
            <a:r>
              <a:rPr kumimoji="1" lang="zh-CN" altLang="en-US" sz="2800" dirty="0">
                <a:solidFill>
                  <a:srgbClr val="009900"/>
                </a:solidFill>
              </a:rPr>
              <a:t>时，粒子</a:t>
            </a:r>
            <a:r>
              <a:rPr kumimoji="1" lang="zh-CN" altLang="en-US" sz="2800" dirty="0">
                <a:solidFill>
                  <a:srgbClr val="FF0000"/>
                </a:solidFill>
              </a:rPr>
              <a:t>不</a:t>
            </a:r>
            <a:r>
              <a:rPr kumimoji="1" lang="zh-CN" altLang="en-US" sz="2800" dirty="0">
                <a:solidFill>
                  <a:srgbClr val="009900"/>
                </a:solidFill>
              </a:rPr>
              <a:t>可能</a:t>
            </a:r>
            <a:r>
              <a:rPr kumimoji="1" lang="zh-CN" altLang="en-GB" sz="2800" dirty="0">
                <a:solidFill>
                  <a:srgbClr val="009900"/>
                </a:solidFill>
              </a:rPr>
              <a:t>进入</a:t>
            </a:r>
            <a:r>
              <a:rPr kumimoji="1" lang="en-US" altLang="zh-CN" sz="2800" i="1" dirty="0">
                <a:solidFill>
                  <a:srgbClr val="FF0000"/>
                </a:solidFill>
              </a:rPr>
              <a:t>U=U</a:t>
            </a:r>
            <a:r>
              <a:rPr kumimoji="1" lang="en-US" altLang="zh-CN" sz="2800" baseline="-25000" dirty="0">
                <a:solidFill>
                  <a:srgbClr val="FF0000"/>
                </a:solidFill>
              </a:rPr>
              <a:t>0</a:t>
            </a:r>
            <a:r>
              <a:rPr kumimoji="1" lang="zh-CN" altLang="en-US" sz="2800" dirty="0">
                <a:solidFill>
                  <a:srgbClr val="009900"/>
                </a:solidFill>
              </a:rPr>
              <a:t>区，在垒壁处粒子被反弹回</a:t>
            </a:r>
            <a:r>
              <a:rPr kumimoji="1" lang="en-US" altLang="zh-CN" sz="2800" i="1" dirty="0">
                <a:solidFill>
                  <a:srgbClr val="FF0000"/>
                </a:solidFill>
              </a:rPr>
              <a:t>U=0</a:t>
            </a:r>
            <a:r>
              <a:rPr kumimoji="1" lang="zh-CN" altLang="en-US" sz="2800" dirty="0">
                <a:solidFill>
                  <a:srgbClr val="009900"/>
                </a:solidFill>
              </a:rPr>
              <a:t>区。</a:t>
            </a:r>
          </a:p>
        </p:txBody>
      </p:sp>
      <p:sp>
        <p:nvSpPr>
          <p:cNvPr id="5" name="Line 12"/>
          <p:cNvSpPr>
            <a:spLocks noChangeShapeType="1"/>
          </p:cNvSpPr>
          <p:nvPr/>
        </p:nvSpPr>
        <p:spPr bwMode="auto">
          <a:xfrm flipH="1">
            <a:off x="8428234" y="4852578"/>
            <a:ext cx="533400" cy="158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 name="Group 13"/>
          <p:cNvGrpSpPr>
            <a:grpSpLocks/>
          </p:cNvGrpSpPr>
          <p:nvPr/>
        </p:nvGrpSpPr>
        <p:grpSpPr bwMode="auto">
          <a:xfrm>
            <a:off x="7382335" y="4240734"/>
            <a:ext cx="1587500" cy="693738"/>
            <a:chOff x="3512" y="1836"/>
            <a:chExt cx="1000" cy="437"/>
          </a:xfrm>
        </p:grpSpPr>
        <p:grpSp>
          <p:nvGrpSpPr>
            <p:cNvPr id="7" name="Group 14"/>
            <p:cNvGrpSpPr>
              <a:grpSpLocks/>
            </p:cNvGrpSpPr>
            <p:nvPr/>
          </p:nvGrpSpPr>
          <p:grpSpPr bwMode="auto">
            <a:xfrm>
              <a:off x="3512" y="2094"/>
              <a:ext cx="555" cy="179"/>
              <a:chOff x="3488" y="2142"/>
              <a:chExt cx="555" cy="179"/>
            </a:xfrm>
          </p:grpSpPr>
          <p:sp>
            <p:nvSpPr>
              <p:cNvPr id="10" name="Oval 15"/>
              <p:cNvSpPr>
                <a:spLocks noChangeArrowheads="1"/>
              </p:cNvSpPr>
              <p:nvPr/>
            </p:nvSpPr>
            <p:spPr bwMode="auto">
              <a:xfrm>
                <a:off x="3488" y="2142"/>
                <a:ext cx="178" cy="179"/>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16"/>
              <p:cNvSpPr>
                <a:spLocks noChangeShapeType="1"/>
              </p:cNvSpPr>
              <p:nvPr/>
            </p:nvSpPr>
            <p:spPr bwMode="auto">
              <a:xfrm flipV="1">
                <a:off x="3708" y="2214"/>
                <a:ext cx="335" cy="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8"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solidFill>
                    <a:srgbClr val="009900"/>
                  </a:solidFill>
                </a:rPr>
                <a:t>E&lt;U</a:t>
              </a:r>
              <a:r>
                <a:rPr kumimoji="1" lang="en-GB" altLang="zh-CN" sz="2600" baseline="-25000">
                  <a:solidFill>
                    <a:srgbClr val="009900"/>
                  </a:solidFill>
                </a:rPr>
                <a:t>0</a:t>
              </a:r>
              <a:endParaRPr kumimoji="1" lang="en-US" altLang="zh-CN" sz="2600">
                <a:solidFill>
                  <a:srgbClr val="009900"/>
                </a:solidFill>
              </a:endParaRPr>
            </a:p>
          </p:txBody>
        </p:sp>
      </p:grpSp>
      <p:grpSp>
        <p:nvGrpSpPr>
          <p:cNvPr id="12" name="Group 19"/>
          <p:cNvGrpSpPr>
            <a:grpSpLocks/>
          </p:cNvGrpSpPr>
          <p:nvPr/>
        </p:nvGrpSpPr>
        <p:grpSpPr bwMode="auto">
          <a:xfrm>
            <a:off x="7483673" y="3576228"/>
            <a:ext cx="3063875" cy="2476500"/>
            <a:chOff x="3737" y="816"/>
            <a:chExt cx="1930" cy="1560"/>
          </a:xfrm>
        </p:grpSpPr>
        <p:grpSp>
          <p:nvGrpSpPr>
            <p:cNvPr id="13" name="Group 20"/>
            <p:cNvGrpSpPr>
              <a:grpSpLocks/>
            </p:cNvGrpSpPr>
            <p:nvPr/>
          </p:nvGrpSpPr>
          <p:grpSpPr bwMode="auto">
            <a:xfrm>
              <a:off x="3737" y="816"/>
              <a:ext cx="1930" cy="1520"/>
              <a:chOff x="3545" y="1428"/>
              <a:chExt cx="1930" cy="1520"/>
            </a:xfrm>
          </p:grpSpPr>
          <p:cxnSp>
            <p:nvCxnSpPr>
              <p:cNvPr id="15"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16"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19" name="Rectangle 25"/>
              <p:cNvSpPr>
                <a:spLocks noChangeArrowheads="1"/>
              </p:cNvSpPr>
              <p:nvPr/>
            </p:nvSpPr>
            <p:spPr bwMode="auto">
              <a:xfrm>
                <a:off x="5170" y="262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20"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21" name="Rectangle 27"/>
              <p:cNvSpPr>
                <a:spLocks noChangeArrowheads="1"/>
              </p:cNvSpPr>
              <p:nvPr/>
            </p:nvSpPr>
            <p:spPr bwMode="auto">
              <a:xfrm>
                <a:off x="3545" y="2640"/>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14" name="Rectangle 28"/>
            <p:cNvSpPr>
              <a:spLocks noChangeArrowheads="1"/>
            </p:cNvSpPr>
            <p:nvPr/>
          </p:nvSpPr>
          <p:spPr bwMode="auto">
            <a:xfrm>
              <a:off x="4546" y="2068"/>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graphicFrame>
        <p:nvGraphicFramePr>
          <p:cNvPr id="22" name="Object 2"/>
          <p:cNvGraphicFramePr>
            <a:graphicFrameLocks noChangeAspect="1"/>
          </p:cNvGraphicFramePr>
          <p:nvPr>
            <p:extLst>
              <p:ext uri="{D42A27DB-BD31-4B8C-83A1-F6EECF244321}">
                <p14:modId xmlns:p14="http://schemas.microsoft.com/office/powerpoint/2010/main" val="2815554190"/>
              </p:ext>
            </p:extLst>
          </p:nvPr>
        </p:nvGraphicFramePr>
        <p:xfrm>
          <a:off x="2620668" y="2769216"/>
          <a:ext cx="2922863" cy="974697"/>
        </p:xfrm>
        <a:graphic>
          <a:graphicData uri="http://schemas.openxmlformats.org/presentationml/2006/ole">
            <mc:AlternateContent xmlns:mc="http://schemas.openxmlformats.org/markup-compatibility/2006">
              <mc:Choice xmlns:v="urn:schemas-microsoft-com:vml" Requires="v">
                <p:oleObj spid="_x0000_s218306" name="公式" r:id="rId4" imgW="1257120" imgH="419040" progId="Equation.3">
                  <p:embed/>
                </p:oleObj>
              </mc:Choice>
              <mc:Fallback>
                <p:oleObj name="公式" r:id="rId4" imgW="1257120" imgH="419040" progId="Equation.3">
                  <p:embed/>
                  <p:pic>
                    <p:nvPicPr>
                      <p:cNvPr id="0" name=""/>
                      <p:cNvPicPr>
                        <a:picLocks noChangeAspect="1" noChangeArrowheads="1"/>
                      </p:cNvPicPr>
                      <p:nvPr/>
                    </p:nvPicPr>
                    <p:blipFill>
                      <a:blip r:embed="rId5"/>
                      <a:srcRect/>
                      <a:stretch>
                        <a:fillRect/>
                      </a:stretch>
                    </p:blipFill>
                    <p:spPr bwMode="auto">
                      <a:xfrm>
                        <a:off x="2620668" y="2769216"/>
                        <a:ext cx="2922863" cy="974697"/>
                      </a:xfrm>
                      <a:prstGeom prst="rect">
                        <a:avLst/>
                      </a:prstGeom>
                      <a:noFill/>
                      <a:ln>
                        <a:noFill/>
                      </a:ln>
                      <a:effectLst/>
                      <a:extLst/>
                    </p:spPr>
                  </p:pic>
                </p:oleObj>
              </mc:Fallback>
            </mc:AlternateContent>
          </a:graphicData>
        </a:graphic>
      </p:graphicFrame>
      <p:sp>
        <p:nvSpPr>
          <p:cNvPr id="23" name="矩形 22"/>
          <p:cNvSpPr/>
          <p:nvPr/>
        </p:nvSpPr>
        <p:spPr>
          <a:xfrm>
            <a:off x="2308878" y="4069789"/>
            <a:ext cx="2348720" cy="523220"/>
          </a:xfrm>
          <a:prstGeom prst="rect">
            <a:avLst/>
          </a:prstGeom>
        </p:spPr>
        <p:txBody>
          <a:bodyPr wrap="none">
            <a:spAutoFit/>
          </a:bodyPr>
          <a:lstStyle/>
          <a:p>
            <a:r>
              <a:rPr kumimoji="1" lang="zh-CN" altLang="en-US" sz="2800" b="1" dirty="0">
                <a:solidFill>
                  <a:srgbClr val="0000FF"/>
                </a:solidFill>
              </a:rPr>
              <a:t>动量将为虚数</a:t>
            </a:r>
            <a:endParaRPr lang="zh-CN" altLang="en-US" sz="2800" b="1" dirty="0">
              <a:solidFill>
                <a:srgbClr val="0000FF"/>
              </a:solidFill>
            </a:endParaRPr>
          </a:p>
        </p:txBody>
      </p:sp>
      <p:sp>
        <p:nvSpPr>
          <p:cNvPr id="24" name="矩形 23"/>
          <p:cNvSpPr/>
          <p:nvPr/>
        </p:nvSpPr>
        <p:spPr>
          <a:xfrm>
            <a:off x="5102804" y="4042090"/>
            <a:ext cx="1627369" cy="523220"/>
          </a:xfrm>
          <a:prstGeom prst="rect">
            <a:avLst/>
          </a:prstGeom>
        </p:spPr>
        <p:txBody>
          <a:bodyPr wrap="none">
            <a:spAutoFit/>
          </a:bodyPr>
          <a:lstStyle/>
          <a:p>
            <a:r>
              <a:rPr kumimoji="1" lang="zh-CN" altLang="en-US" sz="2800" b="1" dirty="0">
                <a:solidFill>
                  <a:srgbClr val="CC3300"/>
                </a:solidFill>
              </a:rPr>
              <a:t>不可能！</a:t>
            </a:r>
            <a:endParaRPr lang="zh-CN" altLang="en-US" sz="2800" dirty="0">
              <a:solidFill>
                <a:srgbClr val="CC3300"/>
              </a:solidFill>
            </a:endParaRPr>
          </a:p>
        </p:txBody>
      </p:sp>
      <p:sp>
        <p:nvSpPr>
          <p:cNvPr id="25" name="矩形 24"/>
          <p:cNvSpPr/>
          <p:nvPr/>
        </p:nvSpPr>
        <p:spPr>
          <a:xfrm>
            <a:off x="1916526" y="4934472"/>
            <a:ext cx="4935923" cy="1384995"/>
          </a:xfrm>
          <a:prstGeom prst="rect">
            <a:avLst/>
          </a:prstGeom>
        </p:spPr>
        <p:txBody>
          <a:bodyPr wrap="square">
            <a:spAutoFit/>
          </a:bodyPr>
          <a:lstStyle/>
          <a:p>
            <a:r>
              <a:rPr kumimoji="1" lang="zh-CN" altLang="en-US" sz="2800" b="1" dirty="0">
                <a:solidFill>
                  <a:srgbClr val="FF0000"/>
                </a:solidFill>
              </a:rPr>
              <a:t>经典粒子禁止</a:t>
            </a:r>
            <a:r>
              <a:rPr kumimoji="1" lang="zh-CN" altLang="en-GB" sz="2800" b="1" dirty="0">
                <a:solidFill>
                  <a:srgbClr val="FF0000"/>
                </a:solidFill>
              </a:rPr>
              <a:t>进入</a:t>
            </a:r>
            <a:r>
              <a:rPr kumimoji="1" lang="zh-CN" altLang="en-US" sz="2800" b="1" dirty="0">
                <a:solidFill>
                  <a:srgbClr val="FF0000"/>
                </a:solidFill>
              </a:rPr>
              <a:t>区域：</a:t>
            </a:r>
            <a:r>
              <a:rPr kumimoji="1" lang="zh-CN" altLang="en-US" sz="2800" b="1" dirty="0"/>
              <a:t>如果</a:t>
            </a:r>
            <a:r>
              <a:rPr kumimoji="1" lang="zh-CN" altLang="en-US" sz="2800" b="1" dirty="0">
                <a:solidFill>
                  <a:srgbClr val="009900"/>
                </a:solidFill>
              </a:rPr>
              <a:t>一个经典粒子的能量满足</a:t>
            </a:r>
            <a:r>
              <a:rPr kumimoji="1" lang="en-US" altLang="zh-CN" sz="2800" b="1" i="1" dirty="0">
                <a:solidFill>
                  <a:srgbClr val="FF0066"/>
                </a:solidFill>
                <a:latin typeface="Times New Roman" panose="02020603050405020304" pitchFamily="18" charset="0"/>
                <a:cs typeface="Times New Roman" panose="02020603050405020304" pitchFamily="18" charset="0"/>
              </a:rPr>
              <a:t>E</a:t>
            </a:r>
            <a:r>
              <a:rPr kumimoji="1" lang="en-US" altLang="zh-CN" sz="2800" b="1" dirty="0">
                <a:solidFill>
                  <a:srgbClr val="FF0066"/>
                </a:solidFill>
                <a:latin typeface="Times New Roman" panose="02020603050405020304" pitchFamily="18" charset="0"/>
                <a:cs typeface="Times New Roman" panose="02020603050405020304" pitchFamily="18" charset="0"/>
              </a:rPr>
              <a:t>&lt;</a:t>
            </a:r>
            <a:r>
              <a:rPr kumimoji="1" lang="en-US" altLang="zh-CN" sz="2800" b="1" i="1" dirty="0">
                <a:solidFill>
                  <a:srgbClr val="FF0066"/>
                </a:solidFill>
                <a:latin typeface="Times New Roman" panose="02020603050405020304" pitchFamily="18" charset="0"/>
                <a:cs typeface="Times New Roman" panose="02020603050405020304" pitchFamily="18" charset="0"/>
              </a:rPr>
              <a:t>U</a:t>
            </a:r>
            <a:r>
              <a:rPr kumimoji="1" lang="zh-CN" altLang="en-US" sz="2800" b="1" dirty="0">
                <a:solidFill>
                  <a:srgbClr val="009900"/>
                </a:solidFill>
              </a:rPr>
              <a:t>，那么它不可能</a:t>
            </a:r>
            <a:r>
              <a:rPr kumimoji="1" lang="zh-CN" altLang="en-GB" sz="2800" b="1" dirty="0">
                <a:solidFill>
                  <a:srgbClr val="009900"/>
                </a:solidFill>
              </a:rPr>
              <a:t>进入</a:t>
            </a:r>
            <a:r>
              <a:rPr kumimoji="1" lang="zh-CN" altLang="en-US" sz="2800" b="1" dirty="0">
                <a:solidFill>
                  <a:srgbClr val="009900"/>
                </a:solidFill>
              </a:rPr>
              <a:t>该区域。</a:t>
            </a:r>
            <a:endParaRPr lang="zh-CN" altLang="en-US" sz="2800" b="1" dirty="0">
              <a:solidFill>
                <a:srgbClr val="009900"/>
              </a:solidFill>
            </a:endParaRPr>
          </a:p>
        </p:txBody>
      </p:sp>
      <p:sp>
        <p:nvSpPr>
          <p:cNvPr id="26" name="Oval 15"/>
          <p:cNvSpPr>
            <a:spLocks noChangeArrowheads="1"/>
          </p:cNvSpPr>
          <p:nvPr/>
        </p:nvSpPr>
        <p:spPr bwMode="auto">
          <a:xfrm>
            <a:off x="9029664" y="4261516"/>
            <a:ext cx="1349873" cy="972774"/>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矩形 26"/>
          <p:cNvSpPr/>
          <p:nvPr/>
        </p:nvSpPr>
        <p:spPr>
          <a:xfrm>
            <a:off x="9052389" y="4331399"/>
            <a:ext cx="1175806" cy="923330"/>
          </a:xfrm>
          <a:prstGeom prst="rect">
            <a:avLst/>
          </a:prstGeom>
        </p:spPr>
        <p:txBody>
          <a:bodyPr wrap="square">
            <a:spAutoFit/>
          </a:bodyPr>
          <a:lstStyle/>
          <a:p>
            <a:r>
              <a:rPr kumimoji="1" lang="zh-CN" altLang="en-US" b="1" dirty="0">
                <a:solidFill>
                  <a:srgbClr val="FFFF00"/>
                </a:solidFill>
              </a:rPr>
              <a:t>经典粒子禁止</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Tree>
    <p:extLst>
      <p:ext uri="{BB962C8B-B14F-4D97-AF65-F5344CB8AC3E}">
        <p14:creationId xmlns:p14="http://schemas.microsoft.com/office/powerpoint/2010/main" val="47294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000"/>
                                        <p:tgtEl>
                                          <p:spTgt spid="23"/>
                                        </p:tgtEl>
                                      </p:cBhvr>
                                    </p:animEffect>
                                    <p:anim calcmode="lin" valueType="num">
                                      <p:cBhvr>
                                        <p:cTn id="43" dur="2000" fill="hold"/>
                                        <p:tgtEl>
                                          <p:spTgt spid="23"/>
                                        </p:tgtEl>
                                        <p:attrNameLst>
                                          <p:attrName>ppt_w</p:attrName>
                                        </p:attrNameLst>
                                      </p:cBhvr>
                                      <p:tavLst>
                                        <p:tav tm="0" fmla="#ppt_w*sin(2.5*pi*$)">
                                          <p:val>
                                            <p:fltVal val="0"/>
                                          </p:val>
                                        </p:tav>
                                        <p:tav tm="100000">
                                          <p:val>
                                            <p:fltVal val="1"/>
                                          </p:val>
                                        </p:tav>
                                      </p:tavLst>
                                    </p:anim>
                                    <p:anim calcmode="lin" valueType="num">
                                      <p:cBhvr>
                                        <p:cTn id="44"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80">
                                          <p:stCondLst>
                                            <p:cond delay="0"/>
                                          </p:stCondLst>
                                        </p:cTn>
                                        <p:tgtEl>
                                          <p:spTgt spid="24"/>
                                        </p:tgtEl>
                                      </p:cBhvr>
                                    </p:animEffect>
                                    <p:anim calcmode="lin" valueType="num">
                                      <p:cBhvr>
                                        <p:cTn id="5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5" dur="26">
                                          <p:stCondLst>
                                            <p:cond delay="650"/>
                                          </p:stCondLst>
                                        </p:cTn>
                                        <p:tgtEl>
                                          <p:spTgt spid="24"/>
                                        </p:tgtEl>
                                      </p:cBhvr>
                                      <p:to x="100000" y="60000"/>
                                    </p:animScale>
                                    <p:animScale>
                                      <p:cBhvr>
                                        <p:cTn id="56" dur="166" decel="50000">
                                          <p:stCondLst>
                                            <p:cond delay="676"/>
                                          </p:stCondLst>
                                        </p:cTn>
                                        <p:tgtEl>
                                          <p:spTgt spid="24"/>
                                        </p:tgtEl>
                                      </p:cBhvr>
                                      <p:to x="100000" y="100000"/>
                                    </p:animScale>
                                    <p:animScale>
                                      <p:cBhvr>
                                        <p:cTn id="57" dur="26">
                                          <p:stCondLst>
                                            <p:cond delay="1312"/>
                                          </p:stCondLst>
                                        </p:cTn>
                                        <p:tgtEl>
                                          <p:spTgt spid="24"/>
                                        </p:tgtEl>
                                      </p:cBhvr>
                                      <p:to x="100000" y="80000"/>
                                    </p:animScale>
                                    <p:animScale>
                                      <p:cBhvr>
                                        <p:cTn id="58" dur="166" decel="50000">
                                          <p:stCondLst>
                                            <p:cond delay="1338"/>
                                          </p:stCondLst>
                                        </p:cTn>
                                        <p:tgtEl>
                                          <p:spTgt spid="24"/>
                                        </p:tgtEl>
                                      </p:cBhvr>
                                      <p:to x="100000" y="100000"/>
                                    </p:animScale>
                                    <p:animScale>
                                      <p:cBhvr>
                                        <p:cTn id="59" dur="26">
                                          <p:stCondLst>
                                            <p:cond delay="1642"/>
                                          </p:stCondLst>
                                        </p:cTn>
                                        <p:tgtEl>
                                          <p:spTgt spid="24"/>
                                        </p:tgtEl>
                                      </p:cBhvr>
                                      <p:to x="100000" y="90000"/>
                                    </p:animScale>
                                    <p:animScale>
                                      <p:cBhvr>
                                        <p:cTn id="60" dur="166" decel="50000">
                                          <p:stCondLst>
                                            <p:cond delay="1668"/>
                                          </p:stCondLst>
                                        </p:cTn>
                                        <p:tgtEl>
                                          <p:spTgt spid="24"/>
                                        </p:tgtEl>
                                      </p:cBhvr>
                                      <p:to x="100000" y="100000"/>
                                    </p:animScale>
                                    <p:animScale>
                                      <p:cBhvr>
                                        <p:cTn id="61" dur="26">
                                          <p:stCondLst>
                                            <p:cond delay="1808"/>
                                          </p:stCondLst>
                                        </p:cTn>
                                        <p:tgtEl>
                                          <p:spTgt spid="24"/>
                                        </p:tgtEl>
                                      </p:cBhvr>
                                      <p:to x="100000" y="95000"/>
                                    </p:animScale>
                                    <p:animScale>
                                      <p:cBhvr>
                                        <p:cTn id="62" dur="166" decel="50000">
                                          <p:stCondLst>
                                            <p:cond delay="1834"/>
                                          </p:stCondLst>
                                        </p:cTn>
                                        <p:tgtEl>
                                          <p:spTgt spid="24"/>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circle(in)">
                                      <p:cBhvr>
                                        <p:cTn id="67" dur="20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1000"/>
                                        <p:tgtEl>
                                          <p:spTgt spid="27"/>
                                        </p:tgtEl>
                                      </p:cBhvr>
                                    </p:animEffect>
                                    <p:anim calcmode="lin" valueType="num">
                                      <p:cBhvr>
                                        <p:cTn id="79" dur="1000" fill="hold"/>
                                        <p:tgtEl>
                                          <p:spTgt spid="27"/>
                                        </p:tgtEl>
                                        <p:attrNameLst>
                                          <p:attrName>ppt_x</p:attrName>
                                        </p:attrNameLst>
                                      </p:cBhvr>
                                      <p:tavLst>
                                        <p:tav tm="0">
                                          <p:val>
                                            <p:strVal val="#ppt_x"/>
                                          </p:val>
                                        </p:tav>
                                        <p:tav tm="100000">
                                          <p:val>
                                            <p:strVal val="#ppt_x"/>
                                          </p:val>
                                        </p:tav>
                                      </p:tavLst>
                                    </p:anim>
                                    <p:anim calcmode="lin" valueType="num">
                                      <p:cBhvr>
                                        <p:cTn id="8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23" grpId="0"/>
      <p:bldP spid="24" grpId="0"/>
      <p:bldP spid="25" grpId="0"/>
      <p:bldP spid="26" grpId="0" animBg="1"/>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07377" y="87935"/>
            <a:ext cx="76095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CC00CC"/>
                </a:solidFill>
                <a:latin typeface="楷体" panose="02010609060101010101" pitchFamily="49" charset="-122"/>
                <a:ea typeface="楷体" panose="02010609060101010101" pitchFamily="49" charset="-122"/>
              </a:rPr>
              <a:t>按照经典力学：</a:t>
            </a:r>
            <a:r>
              <a:rPr kumimoji="1" lang="zh-CN" altLang="en-US" sz="3200" dirty="0">
                <a:latin typeface="楷体" panose="02010609060101010101" pitchFamily="49" charset="-122"/>
                <a:ea typeface="楷体" panose="02010609060101010101" pitchFamily="49" charset="-122"/>
              </a:rPr>
              <a:t>如果</a:t>
            </a:r>
            <a:r>
              <a:rPr kumimoji="1" lang="zh-CN" altLang="en-US" sz="3200" dirty="0">
                <a:solidFill>
                  <a:srgbClr val="009900"/>
                </a:solidFill>
                <a:latin typeface="楷体" panose="02010609060101010101" pitchFamily="49" charset="-122"/>
                <a:ea typeface="楷体" panose="02010609060101010101" pitchFamily="49" charset="-122"/>
              </a:rPr>
              <a:t>一个经典粒子的能量满足</a:t>
            </a:r>
            <a:r>
              <a:rPr kumimoji="1" lang="en-US" altLang="zh-CN" sz="3200" i="1" dirty="0">
                <a:solidFill>
                  <a:srgbClr val="FF0066"/>
                </a:solidFill>
                <a:ea typeface="楷体" panose="02010609060101010101" pitchFamily="49" charset="-122"/>
                <a:cs typeface="Times New Roman" panose="02020603050405020304" pitchFamily="18" charset="0"/>
              </a:rPr>
              <a:t>E</a:t>
            </a:r>
            <a:r>
              <a:rPr kumimoji="1" lang="en-US" altLang="zh-CN" sz="3200" dirty="0">
                <a:solidFill>
                  <a:srgbClr val="FF0066"/>
                </a:solidFill>
                <a:ea typeface="楷体" panose="02010609060101010101" pitchFamily="49" charset="-122"/>
                <a:cs typeface="Times New Roman" panose="02020603050405020304" pitchFamily="18" charset="0"/>
              </a:rPr>
              <a:t>&lt;</a:t>
            </a:r>
            <a:r>
              <a:rPr kumimoji="1" lang="en-US" altLang="zh-CN" sz="3200" i="1" dirty="0">
                <a:solidFill>
                  <a:srgbClr val="FF0066"/>
                </a:solidFill>
                <a:ea typeface="楷体" panose="02010609060101010101" pitchFamily="49" charset="-122"/>
                <a:cs typeface="Times New Roman" panose="02020603050405020304" pitchFamily="18" charset="0"/>
              </a:rPr>
              <a:t>U</a:t>
            </a:r>
            <a:r>
              <a:rPr kumimoji="1" lang="zh-CN" altLang="en-US" sz="3200" dirty="0">
                <a:solidFill>
                  <a:srgbClr val="009900"/>
                </a:solidFill>
                <a:latin typeface="楷体" panose="02010609060101010101" pitchFamily="49" charset="-122"/>
                <a:ea typeface="楷体" panose="02010609060101010101" pitchFamily="49" charset="-122"/>
              </a:rPr>
              <a:t>，那么它不可能</a:t>
            </a:r>
            <a:r>
              <a:rPr kumimoji="1" lang="zh-CN" altLang="en-GB" sz="3200" dirty="0">
                <a:solidFill>
                  <a:srgbClr val="009900"/>
                </a:solidFill>
                <a:latin typeface="楷体" panose="02010609060101010101" pitchFamily="49" charset="-122"/>
                <a:ea typeface="楷体" panose="02010609060101010101" pitchFamily="49" charset="-122"/>
              </a:rPr>
              <a:t>进入</a:t>
            </a:r>
            <a:r>
              <a:rPr kumimoji="1" lang="zh-CN" altLang="en-US" sz="3200" dirty="0">
                <a:solidFill>
                  <a:srgbClr val="009900"/>
                </a:solidFill>
                <a:latin typeface="楷体" panose="02010609060101010101" pitchFamily="49" charset="-122"/>
                <a:ea typeface="楷体" panose="02010609060101010101" pitchFamily="49" charset="-122"/>
              </a:rPr>
              <a:t>该区域。</a:t>
            </a:r>
            <a:endParaRPr lang="zh-CN" altLang="en-US" sz="3200" dirty="0">
              <a:solidFill>
                <a:srgbClr val="009900"/>
              </a:solidFill>
              <a:latin typeface="楷体" panose="02010609060101010101" pitchFamily="49" charset="-122"/>
              <a:ea typeface="楷体" panose="02010609060101010101" pitchFamily="49" charset="-122"/>
            </a:endParaRPr>
          </a:p>
        </p:txBody>
      </p:sp>
      <p:sp>
        <p:nvSpPr>
          <p:cNvPr id="3" name="Line 12"/>
          <p:cNvSpPr>
            <a:spLocks noChangeShapeType="1"/>
          </p:cNvSpPr>
          <p:nvPr/>
        </p:nvSpPr>
        <p:spPr bwMode="auto">
          <a:xfrm flipH="1" flipV="1">
            <a:off x="9057245" y="2407517"/>
            <a:ext cx="604278" cy="948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nvGrpSpPr>
          <p:cNvPr id="4" name="Group 13"/>
          <p:cNvGrpSpPr>
            <a:grpSpLocks/>
          </p:cNvGrpSpPr>
          <p:nvPr/>
        </p:nvGrpSpPr>
        <p:grpSpPr bwMode="auto">
          <a:xfrm>
            <a:off x="8186682" y="1783926"/>
            <a:ext cx="1524000" cy="708025"/>
            <a:chOff x="3552" y="1836"/>
            <a:chExt cx="960" cy="446"/>
          </a:xfrm>
        </p:grpSpPr>
        <p:grpSp>
          <p:nvGrpSpPr>
            <p:cNvPr id="5" name="Group 14"/>
            <p:cNvGrpSpPr>
              <a:grpSpLocks/>
            </p:cNvGrpSpPr>
            <p:nvPr/>
          </p:nvGrpSpPr>
          <p:grpSpPr bwMode="auto">
            <a:xfrm>
              <a:off x="3552" y="2107"/>
              <a:ext cx="548" cy="175"/>
              <a:chOff x="3528" y="2155"/>
              <a:chExt cx="548" cy="175"/>
            </a:xfrm>
          </p:grpSpPr>
          <p:sp>
            <p:nvSpPr>
              <p:cNvPr id="8" name="Oval 15"/>
              <p:cNvSpPr>
                <a:spLocks noChangeArrowheads="1"/>
              </p:cNvSpPr>
              <p:nvPr/>
            </p:nvSpPr>
            <p:spPr bwMode="auto">
              <a:xfrm>
                <a:off x="3528" y="2155"/>
                <a:ext cx="154" cy="175"/>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Line 16"/>
              <p:cNvSpPr>
                <a:spLocks noChangeShapeType="1"/>
              </p:cNvSpPr>
              <p:nvPr/>
            </p:nvSpPr>
            <p:spPr bwMode="auto">
              <a:xfrm flipV="1">
                <a:off x="3708" y="2203"/>
                <a:ext cx="368" cy="1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6"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E&lt;U</a:t>
              </a:r>
              <a:r>
                <a:rPr kumimoji="1" lang="en-GB" altLang="zh-CN" sz="2600" baseline="-25000" dirty="0">
                  <a:solidFill>
                    <a:srgbClr val="009900"/>
                  </a:solidFill>
                </a:rPr>
                <a:t>0</a:t>
              </a:r>
              <a:endParaRPr kumimoji="1" lang="en-US" altLang="zh-CN" sz="2600" dirty="0">
                <a:solidFill>
                  <a:srgbClr val="009900"/>
                </a:solidFill>
              </a:endParaRPr>
            </a:p>
          </p:txBody>
        </p:sp>
      </p:grpSp>
      <p:grpSp>
        <p:nvGrpSpPr>
          <p:cNvPr id="10" name="Group 19"/>
          <p:cNvGrpSpPr>
            <a:grpSpLocks/>
          </p:cNvGrpSpPr>
          <p:nvPr/>
        </p:nvGrpSpPr>
        <p:grpSpPr bwMode="auto">
          <a:xfrm>
            <a:off x="8316912" y="1140656"/>
            <a:ext cx="3394075" cy="2328863"/>
            <a:chOff x="3821" y="816"/>
            <a:chExt cx="2138" cy="1467"/>
          </a:xfrm>
        </p:grpSpPr>
        <p:grpSp>
          <p:nvGrpSpPr>
            <p:cNvPr id="11" name="Group 20"/>
            <p:cNvGrpSpPr>
              <a:grpSpLocks/>
            </p:cNvGrpSpPr>
            <p:nvPr/>
          </p:nvGrpSpPr>
          <p:grpSpPr bwMode="auto">
            <a:xfrm>
              <a:off x="3821" y="816"/>
              <a:ext cx="2138" cy="1323"/>
              <a:chOff x="3629" y="1428"/>
              <a:chExt cx="2138" cy="1323"/>
            </a:xfrm>
          </p:grpSpPr>
          <p:cxnSp>
            <p:nvCxnSpPr>
              <p:cNvPr id="13"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14"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17" name="Rectangle 25"/>
              <p:cNvSpPr>
                <a:spLocks noChangeArrowheads="1"/>
              </p:cNvSpPr>
              <p:nvPr/>
            </p:nvSpPr>
            <p:spPr bwMode="auto">
              <a:xfrm>
                <a:off x="5462" y="244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18"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19" name="Rectangle 27"/>
              <p:cNvSpPr>
                <a:spLocks noChangeArrowheads="1"/>
              </p:cNvSpPr>
              <p:nvPr/>
            </p:nvSpPr>
            <p:spPr bwMode="auto">
              <a:xfrm>
                <a:off x="3629" y="2331"/>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12" name="Rectangle 28"/>
            <p:cNvSpPr>
              <a:spLocks noChangeArrowheads="1"/>
            </p:cNvSpPr>
            <p:nvPr/>
          </p:nvSpPr>
          <p:spPr bwMode="auto">
            <a:xfrm>
              <a:off x="4545" y="1975"/>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sp>
        <p:nvSpPr>
          <p:cNvPr id="20" name="Oval 15"/>
          <p:cNvSpPr>
            <a:spLocks noChangeArrowheads="1"/>
          </p:cNvSpPr>
          <p:nvPr/>
        </p:nvSpPr>
        <p:spPr bwMode="auto">
          <a:xfrm>
            <a:off x="9729553" y="1783927"/>
            <a:ext cx="1343258" cy="107351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矩形 20"/>
          <p:cNvSpPr/>
          <p:nvPr/>
        </p:nvSpPr>
        <p:spPr>
          <a:xfrm>
            <a:off x="9752278" y="1895826"/>
            <a:ext cx="1175806" cy="923330"/>
          </a:xfrm>
          <a:prstGeom prst="rect">
            <a:avLst/>
          </a:prstGeom>
        </p:spPr>
        <p:txBody>
          <a:bodyPr wrap="square">
            <a:spAutoFit/>
          </a:bodyPr>
          <a:lstStyle/>
          <a:p>
            <a:r>
              <a:rPr kumimoji="1" lang="zh-CN" altLang="en-US" b="1" dirty="0">
                <a:solidFill>
                  <a:srgbClr val="FFFF00"/>
                </a:solidFill>
              </a:rPr>
              <a:t>经典粒子禁止</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
        <p:nvSpPr>
          <p:cNvPr id="22" name="Text Box 2"/>
          <p:cNvSpPr txBox="1">
            <a:spLocks noChangeArrowheads="1"/>
          </p:cNvSpPr>
          <p:nvPr/>
        </p:nvSpPr>
        <p:spPr bwMode="auto">
          <a:xfrm>
            <a:off x="1052831" y="1247282"/>
            <a:ext cx="53952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FF0000"/>
                </a:solidFill>
              </a:rPr>
              <a:t>按照量子力学：</a:t>
            </a:r>
            <a:r>
              <a:rPr kumimoji="1" lang="zh-CN" altLang="en-US" sz="3200" dirty="0">
                <a:solidFill>
                  <a:srgbClr val="0070C0"/>
                </a:solidFill>
              </a:rPr>
              <a:t>当</a:t>
            </a:r>
            <a:r>
              <a:rPr kumimoji="1" lang="en-US" altLang="zh-CN" sz="3200" b="0" i="1" dirty="0">
                <a:solidFill>
                  <a:srgbClr val="0070C0"/>
                </a:solidFill>
              </a:rPr>
              <a:t>E</a:t>
            </a:r>
            <a:r>
              <a:rPr kumimoji="1" lang="zh-CN" altLang="en-US" sz="3200" b="0" i="1" dirty="0">
                <a:solidFill>
                  <a:srgbClr val="0070C0"/>
                </a:solidFill>
              </a:rPr>
              <a:t>＜</a:t>
            </a:r>
            <a:r>
              <a:rPr kumimoji="1" lang="en-US" altLang="zh-CN" sz="3200" b="0" i="1" dirty="0">
                <a:solidFill>
                  <a:srgbClr val="0070C0"/>
                </a:solidFill>
              </a:rPr>
              <a:t>U</a:t>
            </a:r>
            <a:r>
              <a:rPr kumimoji="1" lang="en-US" altLang="zh-CN" sz="3200" baseline="-25000" dirty="0">
                <a:solidFill>
                  <a:srgbClr val="0070C0"/>
                </a:solidFill>
              </a:rPr>
              <a:t>0</a:t>
            </a:r>
            <a:r>
              <a:rPr kumimoji="1" lang="zh-CN" altLang="en-US" sz="3200" dirty="0">
                <a:solidFill>
                  <a:srgbClr val="0070C0"/>
                </a:solidFill>
              </a:rPr>
              <a:t>时</a:t>
            </a:r>
            <a:endParaRPr lang="zh-CN" altLang="en-US" sz="3200" dirty="0">
              <a:solidFill>
                <a:srgbClr val="0070C0"/>
              </a:solidFill>
            </a:endParaRPr>
          </a:p>
        </p:txBody>
      </p:sp>
      <p:sp>
        <p:nvSpPr>
          <p:cNvPr id="59" name="矩形 58"/>
          <p:cNvSpPr/>
          <p:nvPr/>
        </p:nvSpPr>
        <p:spPr>
          <a:xfrm>
            <a:off x="450902" y="2087936"/>
            <a:ext cx="1603324" cy="523220"/>
          </a:xfrm>
          <a:prstGeom prst="rect">
            <a:avLst/>
          </a:prstGeom>
        </p:spPr>
        <p:txBody>
          <a:bodyPr wrap="none">
            <a:spAutoFit/>
          </a:bodyPr>
          <a:lstStyle/>
          <a:p>
            <a:r>
              <a:rPr lang="en-US" altLang="zh-CN" sz="2800" b="1" i="1" dirty="0">
                <a:solidFill>
                  <a:srgbClr val="FF0000"/>
                </a:solidFill>
                <a:latin typeface="Times New Roman" panose="02020603050405020304" pitchFamily="18" charset="0"/>
                <a:cs typeface="Times New Roman" panose="02020603050405020304" pitchFamily="18" charset="0"/>
              </a:rPr>
              <a:t>x&lt;</a:t>
            </a:r>
            <a:r>
              <a:rPr lang="en-US" altLang="zh-CN" sz="2800" b="1" dirty="0">
                <a:solidFill>
                  <a:srgbClr val="FF0000"/>
                </a:solidFill>
                <a:latin typeface="Times New Roman" panose="02020603050405020304" pitchFamily="18" charset="0"/>
                <a:cs typeface="Times New Roman" panose="02020603050405020304" pitchFamily="18" charset="0"/>
              </a:rPr>
              <a:t>0</a:t>
            </a:r>
            <a:r>
              <a:rPr lang="en-US" altLang="zh-CN" sz="2800" b="1" i="1" dirty="0">
                <a:solidFill>
                  <a:srgbClr val="FF0000"/>
                </a:solidFill>
                <a:latin typeface="Times New Roman" panose="02020603050405020304" pitchFamily="18" charset="0"/>
                <a:cs typeface="Times New Roman" panose="02020603050405020304" pitchFamily="18" charset="0"/>
              </a:rPr>
              <a:t>,U=</a:t>
            </a:r>
            <a:r>
              <a:rPr lang="en-US" altLang="zh-CN" sz="2800" b="1" dirty="0">
                <a:solidFill>
                  <a:srgbClr val="FF0000"/>
                </a:solidFill>
                <a:latin typeface="Times New Roman" panose="02020603050405020304" pitchFamily="18" charset="0"/>
                <a:cs typeface="Times New Roman" panose="02020603050405020304" pitchFamily="18" charset="0"/>
              </a:rPr>
              <a:t>0:</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78" name="Object 32"/>
          <p:cNvGraphicFramePr>
            <a:graphicFrameLocks noChangeAspect="1"/>
          </p:cNvGraphicFramePr>
          <p:nvPr>
            <p:extLst>
              <p:ext uri="{D42A27DB-BD31-4B8C-83A1-F6EECF244321}">
                <p14:modId xmlns:p14="http://schemas.microsoft.com/office/powerpoint/2010/main" val="99272522"/>
              </p:ext>
            </p:extLst>
          </p:nvPr>
        </p:nvGraphicFramePr>
        <p:xfrm>
          <a:off x="2245741" y="1806631"/>
          <a:ext cx="3087687" cy="1009650"/>
        </p:xfrm>
        <a:graphic>
          <a:graphicData uri="http://schemas.openxmlformats.org/presentationml/2006/ole">
            <mc:AlternateContent xmlns:mc="http://schemas.openxmlformats.org/markup-compatibility/2006">
              <mc:Choice xmlns:v="urn:schemas-microsoft-com:vml" Requires="v">
                <p:oleObj spid="_x0000_s384209" name="Equation" r:id="rId3" imgW="939600" imgH="419040" progId="Equation.DSMT4">
                  <p:embed/>
                </p:oleObj>
              </mc:Choice>
              <mc:Fallback>
                <p:oleObj name="Equation" r:id="rId3" imgW="939600" imgH="419040" progId="Equation.DSMT4">
                  <p:embed/>
                  <p:pic>
                    <p:nvPicPr>
                      <p:cNvPr id="60" name="Object 32"/>
                      <p:cNvPicPr>
                        <a:picLocks noChangeAspect="1" noChangeArrowheads="1"/>
                      </p:cNvPicPr>
                      <p:nvPr/>
                    </p:nvPicPr>
                    <p:blipFill>
                      <a:blip r:embed="rId4"/>
                      <a:srcRect/>
                      <a:stretch>
                        <a:fillRect/>
                      </a:stretch>
                    </p:blipFill>
                    <p:spPr bwMode="auto">
                      <a:xfrm>
                        <a:off x="2245741" y="1806631"/>
                        <a:ext cx="3087687" cy="1009650"/>
                      </a:xfrm>
                      <a:prstGeom prst="rect">
                        <a:avLst/>
                      </a:prstGeom>
                      <a:noFill/>
                      <a:ln>
                        <a:noFill/>
                      </a:ln>
                      <a:extLst/>
                    </p:spPr>
                  </p:pic>
                </p:oleObj>
              </mc:Fallback>
            </mc:AlternateContent>
          </a:graphicData>
        </a:graphic>
      </p:graphicFrame>
      <p:graphicFrame>
        <p:nvGraphicFramePr>
          <p:cNvPr id="79" name="Object 2"/>
          <p:cNvGraphicFramePr>
            <a:graphicFrameLocks noChangeAspect="1"/>
          </p:cNvGraphicFramePr>
          <p:nvPr>
            <p:extLst>
              <p:ext uri="{D42A27DB-BD31-4B8C-83A1-F6EECF244321}">
                <p14:modId xmlns:p14="http://schemas.microsoft.com/office/powerpoint/2010/main" val="809439808"/>
              </p:ext>
            </p:extLst>
          </p:nvPr>
        </p:nvGraphicFramePr>
        <p:xfrm>
          <a:off x="5530850" y="1735138"/>
          <a:ext cx="2228850" cy="1027112"/>
        </p:xfrm>
        <a:graphic>
          <a:graphicData uri="http://schemas.openxmlformats.org/presentationml/2006/ole">
            <mc:AlternateContent xmlns:mc="http://schemas.openxmlformats.org/markup-compatibility/2006">
              <mc:Choice xmlns:v="urn:schemas-microsoft-com:vml" Requires="v">
                <p:oleObj spid="_x0000_s384210" name="Equation" r:id="rId5" imgW="965160" imgH="444240" progId="Equation.DSMT4">
                  <p:embed/>
                </p:oleObj>
              </mc:Choice>
              <mc:Fallback>
                <p:oleObj name="Equation" r:id="rId5" imgW="965160" imgH="444240" progId="Equation.DSMT4">
                  <p:embed/>
                  <p:pic>
                    <p:nvPicPr>
                      <p:cNvPr id="61" name="Object 2"/>
                      <p:cNvPicPr>
                        <a:picLocks noChangeAspect="1" noChangeArrowheads="1"/>
                      </p:cNvPicPr>
                      <p:nvPr/>
                    </p:nvPicPr>
                    <p:blipFill>
                      <a:blip r:embed="rId6"/>
                      <a:srcRect/>
                      <a:stretch>
                        <a:fillRect/>
                      </a:stretch>
                    </p:blipFill>
                    <p:spPr bwMode="auto">
                      <a:xfrm>
                        <a:off x="5530850" y="1735138"/>
                        <a:ext cx="2228850" cy="1027112"/>
                      </a:xfrm>
                      <a:prstGeom prst="rect">
                        <a:avLst/>
                      </a:prstGeom>
                      <a:noFill/>
                      <a:ln>
                        <a:noFill/>
                      </a:ln>
                      <a:effectLst/>
                      <a:extLst/>
                    </p:spPr>
                  </p:pic>
                </p:oleObj>
              </mc:Fallback>
            </mc:AlternateContent>
          </a:graphicData>
        </a:graphic>
      </p:graphicFrame>
      <p:sp>
        <p:nvSpPr>
          <p:cNvPr id="80" name="Rectangle 3"/>
          <p:cNvSpPr>
            <a:spLocks noChangeArrowheads="1"/>
          </p:cNvSpPr>
          <p:nvPr/>
        </p:nvSpPr>
        <p:spPr bwMode="auto">
          <a:xfrm>
            <a:off x="491753" y="2936212"/>
            <a:ext cx="244739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dirty="0">
                <a:solidFill>
                  <a:srgbClr val="0000FF"/>
                </a:solidFill>
              </a:rPr>
              <a:t> </a:t>
            </a:r>
            <a:r>
              <a:rPr kumimoji="1" lang="zh-CN" altLang="en-US" sz="2800" dirty="0">
                <a:solidFill>
                  <a:srgbClr val="0000FF"/>
                </a:solidFill>
              </a:rPr>
              <a:t>波函数</a:t>
            </a:r>
            <a:r>
              <a:rPr kumimoji="1" lang="en-US" altLang="zh-CN" sz="2800" dirty="0">
                <a:solidFill>
                  <a:srgbClr val="0000FF"/>
                </a:solidFill>
              </a:rPr>
              <a:t>(</a:t>
            </a:r>
            <a:r>
              <a:rPr kumimoji="1" lang="zh-CN" altLang="en-US" sz="2800" dirty="0">
                <a:solidFill>
                  <a:srgbClr val="0000FF"/>
                </a:solidFill>
              </a:rPr>
              <a:t>通解</a:t>
            </a:r>
            <a:r>
              <a:rPr kumimoji="1" lang="en-US" altLang="zh-CN" sz="2800" dirty="0">
                <a:solidFill>
                  <a:srgbClr val="0000FF"/>
                </a:solidFill>
              </a:rPr>
              <a:t>)</a:t>
            </a:r>
            <a:endParaRPr kumimoji="1" lang="zh-CN" altLang="en-US" sz="2800" dirty="0">
              <a:solidFill>
                <a:srgbClr val="0000FF"/>
              </a:solidFill>
            </a:endParaRPr>
          </a:p>
        </p:txBody>
      </p:sp>
      <p:graphicFrame>
        <p:nvGraphicFramePr>
          <p:cNvPr id="81" name="Object 4"/>
          <p:cNvGraphicFramePr>
            <a:graphicFrameLocks noChangeAspect="1"/>
          </p:cNvGraphicFramePr>
          <p:nvPr>
            <p:extLst>
              <p:ext uri="{D42A27DB-BD31-4B8C-83A1-F6EECF244321}">
                <p14:modId xmlns:p14="http://schemas.microsoft.com/office/powerpoint/2010/main" val="2965286243"/>
              </p:ext>
            </p:extLst>
          </p:nvPr>
        </p:nvGraphicFramePr>
        <p:xfrm>
          <a:off x="2909614" y="2834156"/>
          <a:ext cx="4987925" cy="614362"/>
        </p:xfrm>
        <a:graphic>
          <a:graphicData uri="http://schemas.openxmlformats.org/presentationml/2006/ole">
            <mc:AlternateContent xmlns:mc="http://schemas.openxmlformats.org/markup-compatibility/2006">
              <mc:Choice xmlns:v="urn:schemas-microsoft-com:vml" Requires="v">
                <p:oleObj spid="_x0000_s384211" name="公式" r:id="rId7" imgW="1447560" imgH="228600" progId="Equation.3">
                  <p:embed/>
                </p:oleObj>
              </mc:Choice>
              <mc:Fallback>
                <p:oleObj name="公式" r:id="rId7" imgW="1447560" imgH="228600" progId="Equation.3">
                  <p:embed/>
                  <p:pic>
                    <p:nvPicPr>
                      <p:cNvPr id="63" name="Object 4"/>
                      <p:cNvPicPr>
                        <a:picLocks noChangeAspect="1" noChangeArrowheads="1"/>
                      </p:cNvPicPr>
                      <p:nvPr/>
                    </p:nvPicPr>
                    <p:blipFill>
                      <a:blip r:embed="rId8"/>
                      <a:srcRect/>
                      <a:stretch>
                        <a:fillRect/>
                      </a:stretch>
                    </p:blipFill>
                    <p:spPr bwMode="auto">
                      <a:xfrm>
                        <a:off x="2909614" y="2834156"/>
                        <a:ext cx="4987925" cy="614362"/>
                      </a:xfrm>
                      <a:prstGeom prst="rect">
                        <a:avLst/>
                      </a:prstGeom>
                      <a:noFill/>
                      <a:ln>
                        <a:noFill/>
                      </a:ln>
                      <a:extLst/>
                    </p:spPr>
                  </p:pic>
                </p:oleObj>
              </mc:Fallback>
            </mc:AlternateContent>
          </a:graphicData>
        </a:graphic>
      </p:graphicFrame>
      <p:sp>
        <p:nvSpPr>
          <p:cNvPr id="82" name="AutoShape 4"/>
          <p:cNvSpPr>
            <a:spLocks noChangeArrowheads="1"/>
          </p:cNvSpPr>
          <p:nvPr/>
        </p:nvSpPr>
        <p:spPr bwMode="auto">
          <a:xfrm>
            <a:off x="2245741" y="3725938"/>
            <a:ext cx="3734130" cy="533400"/>
          </a:xfrm>
          <a:prstGeom prst="wedgeRectCallout">
            <a:avLst>
              <a:gd name="adj1" fmla="val 27971"/>
              <a:gd name="adj2" fmla="val -124191"/>
            </a:avLst>
          </a:prstGeom>
          <a:solidFill>
            <a:srgbClr val="00FFFF"/>
          </a:solidFill>
          <a:ln w="31750">
            <a:solidFill>
              <a:srgbClr val="008000"/>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方向传播的平面波</a:t>
            </a:r>
            <a:endParaRPr lang="zh-CN" altLang="en-US" i="0" dirty="0">
              <a:solidFill>
                <a:srgbClr val="FF0000"/>
              </a:solidFill>
            </a:endParaRPr>
          </a:p>
        </p:txBody>
      </p:sp>
      <p:sp>
        <p:nvSpPr>
          <p:cNvPr id="83" name="AutoShape 6"/>
          <p:cNvSpPr>
            <a:spLocks noChangeArrowheads="1"/>
          </p:cNvSpPr>
          <p:nvPr/>
        </p:nvSpPr>
        <p:spPr bwMode="auto">
          <a:xfrm>
            <a:off x="6299432" y="3641442"/>
            <a:ext cx="4101750" cy="533400"/>
          </a:xfrm>
          <a:prstGeom prst="wedgeRectCallout">
            <a:avLst>
              <a:gd name="adj1" fmla="val -33132"/>
              <a:gd name="adj2" fmla="val -117742"/>
            </a:avLst>
          </a:prstGeom>
          <a:solidFill>
            <a:srgbClr val="FFFF00"/>
          </a:solidFill>
          <a:ln w="31750">
            <a:solidFill>
              <a:srgbClr val="CC00CC"/>
            </a:solidFill>
            <a:miter lim="800000"/>
            <a:headEnd/>
            <a:tailEnd/>
          </a:ln>
        </p:spPr>
        <p:txBody>
          <a:bodyP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i="0" kern="0" dirty="0">
                <a:solidFill>
                  <a:srgbClr val="FF0066"/>
                </a:solidFill>
              </a:rPr>
              <a:t>沿</a:t>
            </a:r>
            <a:r>
              <a:rPr lang="zh-CN" altLang="zh-CN" i="0" kern="0" dirty="0"/>
              <a:t>x</a:t>
            </a:r>
            <a:r>
              <a:rPr lang="zh-CN" altLang="en-US" i="0" kern="0" dirty="0">
                <a:solidFill>
                  <a:srgbClr val="FF0066"/>
                </a:solidFill>
              </a:rPr>
              <a:t>负方向传播的平面波</a:t>
            </a:r>
            <a:endParaRPr lang="zh-CN" altLang="en-US" i="0" dirty="0">
              <a:solidFill>
                <a:srgbClr val="FF33CC"/>
              </a:solidFill>
            </a:endParaRPr>
          </a:p>
        </p:txBody>
      </p:sp>
      <p:sp>
        <p:nvSpPr>
          <p:cNvPr id="84" name="矩形 83"/>
          <p:cNvSpPr/>
          <p:nvPr/>
        </p:nvSpPr>
        <p:spPr>
          <a:xfrm>
            <a:off x="1084248" y="4505383"/>
            <a:ext cx="1939955" cy="523220"/>
          </a:xfrm>
          <a:prstGeom prst="rect">
            <a:avLst/>
          </a:prstGeom>
        </p:spPr>
        <p:txBody>
          <a:bodyPr wrap="none">
            <a:spAutoFit/>
          </a:bodyPr>
          <a:lstStyle/>
          <a:p>
            <a:r>
              <a:rPr lang="en-US" altLang="zh-CN" sz="2800" b="1" i="1" dirty="0">
                <a:solidFill>
                  <a:srgbClr val="FF0000"/>
                </a:solidFill>
                <a:latin typeface="Times New Roman" panose="02020603050405020304" pitchFamily="18" charset="0"/>
                <a:cs typeface="Times New Roman" panose="02020603050405020304" pitchFamily="18" charset="0"/>
              </a:rPr>
              <a:t>x&gt;</a:t>
            </a:r>
            <a:r>
              <a:rPr lang="en-US" altLang="zh-CN" sz="2800" b="1" dirty="0">
                <a:solidFill>
                  <a:srgbClr val="FF0000"/>
                </a:solidFill>
                <a:latin typeface="Times New Roman" panose="02020603050405020304" pitchFamily="18" charset="0"/>
                <a:cs typeface="Times New Roman" panose="02020603050405020304" pitchFamily="18" charset="0"/>
              </a:rPr>
              <a:t>0</a:t>
            </a:r>
            <a:r>
              <a:rPr lang="en-US" altLang="zh-CN" sz="2800" b="1" i="1" dirty="0">
                <a:solidFill>
                  <a:srgbClr val="FF0000"/>
                </a:solidFill>
                <a:latin typeface="Times New Roman" panose="02020603050405020304" pitchFamily="18" charset="0"/>
                <a:cs typeface="Times New Roman" panose="02020603050405020304" pitchFamily="18" charset="0"/>
              </a:rPr>
              <a:t>,U=</a:t>
            </a:r>
            <a:r>
              <a:rPr kumimoji="1" lang="en-US" altLang="zh-CN" sz="2800" i="1" dirty="0">
                <a:solidFill>
                  <a:srgbClr val="0070C0"/>
                </a:solidFill>
              </a:rPr>
              <a:t> </a:t>
            </a:r>
            <a:r>
              <a:rPr kumimoji="1" lang="en-US" altLang="zh-CN" sz="2800" b="1" i="1" dirty="0">
                <a:solidFill>
                  <a:srgbClr val="FF0000"/>
                </a:solidFill>
                <a:latin typeface="Times New Roman" panose="02020603050405020304" pitchFamily="18" charset="0"/>
                <a:cs typeface="Times New Roman" panose="02020603050405020304" pitchFamily="18" charset="0"/>
              </a:rPr>
              <a:t>U</a:t>
            </a:r>
            <a:r>
              <a:rPr kumimoji="1" lang="en-US" altLang="zh-CN" sz="2800" b="1" baseline="-25000" dirty="0">
                <a:solidFill>
                  <a:srgbClr val="FF0000"/>
                </a:solidFill>
                <a:latin typeface="Times New Roman" panose="02020603050405020304" pitchFamily="18" charset="0"/>
                <a:cs typeface="Times New Roman" panose="02020603050405020304" pitchFamily="18" charset="0"/>
              </a:rPr>
              <a:t>0</a:t>
            </a:r>
            <a:r>
              <a:rPr kumimoji="1" lang="en-US" altLang="zh-CN" sz="2800" baseline="-25000" dirty="0">
                <a:solidFill>
                  <a:srgbClr val="0070C0"/>
                </a:solidFill>
              </a:rPr>
              <a:t> </a:t>
            </a: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85" name="Object 2"/>
          <p:cNvGraphicFramePr>
            <a:graphicFrameLocks noChangeAspect="1"/>
          </p:cNvGraphicFramePr>
          <p:nvPr>
            <p:extLst>
              <p:ext uri="{D42A27DB-BD31-4B8C-83A1-F6EECF244321}">
                <p14:modId xmlns:p14="http://schemas.microsoft.com/office/powerpoint/2010/main" val="2928920640"/>
              </p:ext>
            </p:extLst>
          </p:nvPr>
        </p:nvGraphicFramePr>
        <p:xfrm>
          <a:off x="8061325" y="4224338"/>
          <a:ext cx="3355975" cy="1066800"/>
        </p:xfrm>
        <a:graphic>
          <a:graphicData uri="http://schemas.openxmlformats.org/presentationml/2006/ole">
            <mc:AlternateContent xmlns:mc="http://schemas.openxmlformats.org/markup-compatibility/2006">
              <mc:Choice xmlns:v="urn:schemas-microsoft-com:vml" Requires="v">
                <p:oleObj spid="_x0000_s384212" name="Equation" r:id="rId9" imgW="1396800" imgH="444240" progId="Equation.DSMT4">
                  <p:embed/>
                </p:oleObj>
              </mc:Choice>
              <mc:Fallback>
                <p:oleObj name="Equation" r:id="rId9" imgW="1396800" imgH="444240" progId="Equation.DSMT4">
                  <p:embed/>
                  <p:pic>
                    <p:nvPicPr>
                      <p:cNvPr id="67" name="Object 2"/>
                      <p:cNvPicPr>
                        <a:picLocks noChangeAspect="1" noChangeArrowheads="1"/>
                      </p:cNvPicPr>
                      <p:nvPr/>
                    </p:nvPicPr>
                    <p:blipFill>
                      <a:blip r:embed="rId10"/>
                      <a:srcRect/>
                      <a:stretch>
                        <a:fillRect/>
                      </a:stretch>
                    </p:blipFill>
                    <p:spPr bwMode="auto">
                      <a:xfrm>
                        <a:off x="8061325" y="4224338"/>
                        <a:ext cx="3355975" cy="1066800"/>
                      </a:xfrm>
                      <a:prstGeom prst="rect">
                        <a:avLst/>
                      </a:prstGeom>
                      <a:noFill/>
                      <a:ln>
                        <a:noFill/>
                      </a:ln>
                      <a:effectLst/>
                      <a:extLst/>
                    </p:spPr>
                  </p:pic>
                </p:oleObj>
              </mc:Fallback>
            </mc:AlternateContent>
          </a:graphicData>
        </a:graphic>
      </p:graphicFrame>
      <p:sp>
        <p:nvSpPr>
          <p:cNvPr id="86" name="Rectangle 3"/>
          <p:cNvSpPr>
            <a:spLocks noChangeArrowheads="1"/>
          </p:cNvSpPr>
          <p:nvPr/>
        </p:nvSpPr>
        <p:spPr bwMode="auto">
          <a:xfrm>
            <a:off x="875590" y="5195175"/>
            <a:ext cx="244739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600" dirty="0">
                <a:solidFill>
                  <a:srgbClr val="008000"/>
                </a:solidFill>
              </a:rPr>
              <a:t> </a:t>
            </a:r>
            <a:r>
              <a:rPr kumimoji="1" lang="zh-CN" altLang="en-US" sz="2800" dirty="0">
                <a:solidFill>
                  <a:srgbClr val="008000"/>
                </a:solidFill>
              </a:rPr>
              <a:t>波函数</a:t>
            </a:r>
            <a:r>
              <a:rPr kumimoji="1" lang="en-US" altLang="zh-CN" sz="2800" dirty="0">
                <a:solidFill>
                  <a:srgbClr val="008000"/>
                </a:solidFill>
              </a:rPr>
              <a:t>(</a:t>
            </a:r>
            <a:r>
              <a:rPr kumimoji="1" lang="zh-CN" altLang="en-US" sz="2800" dirty="0">
                <a:solidFill>
                  <a:srgbClr val="008000"/>
                </a:solidFill>
              </a:rPr>
              <a:t>通解</a:t>
            </a:r>
            <a:r>
              <a:rPr kumimoji="1" lang="en-US" altLang="zh-CN" sz="2800" dirty="0">
                <a:solidFill>
                  <a:srgbClr val="008000"/>
                </a:solidFill>
              </a:rPr>
              <a:t>)</a:t>
            </a:r>
            <a:endParaRPr kumimoji="1" lang="zh-CN" altLang="en-US" sz="2800" dirty="0">
              <a:solidFill>
                <a:srgbClr val="008000"/>
              </a:solidFill>
            </a:endParaRPr>
          </a:p>
        </p:txBody>
      </p:sp>
      <p:graphicFrame>
        <p:nvGraphicFramePr>
          <p:cNvPr id="87" name="Object 8"/>
          <p:cNvGraphicFramePr>
            <a:graphicFrameLocks noChangeAspect="1"/>
          </p:cNvGraphicFramePr>
          <p:nvPr>
            <p:extLst>
              <p:ext uri="{D42A27DB-BD31-4B8C-83A1-F6EECF244321}">
                <p14:modId xmlns:p14="http://schemas.microsoft.com/office/powerpoint/2010/main" val="4146042730"/>
              </p:ext>
            </p:extLst>
          </p:nvPr>
        </p:nvGraphicFramePr>
        <p:xfrm>
          <a:off x="3322983" y="4199178"/>
          <a:ext cx="3416300" cy="1106487"/>
        </p:xfrm>
        <a:graphic>
          <a:graphicData uri="http://schemas.openxmlformats.org/presentationml/2006/ole">
            <mc:AlternateContent xmlns:mc="http://schemas.openxmlformats.org/markup-compatibility/2006">
              <mc:Choice xmlns:v="urn:schemas-microsoft-com:vml" Requires="v">
                <p:oleObj spid="_x0000_s384213" name="Equation" r:id="rId11" imgW="1041120" imgH="419040" progId="Equation.DSMT4">
                  <p:embed/>
                </p:oleObj>
              </mc:Choice>
              <mc:Fallback>
                <p:oleObj name="Equation" r:id="rId11" imgW="1041120" imgH="419040" progId="Equation.DSMT4">
                  <p:embed/>
                  <p:pic>
                    <p:nvPicPr>
                      <p:cNvPr id="69" name="Object 8"/>
                      <p:cNvPicPr>
                        <a:picLocks noChangeAspect="1" noChangeArrowheads="1"/>
                      </p:cNvPicPr>
                      <p:nvPr/>
                    </p:nvPicPr>
                    <p:blipFill>
                      <a:blip r:embed="rId12"/>
                      <a:srcRect/>
                      <a:stretch>
                        <a:fillRect/>
                      </a:stretch>
                    </p:blipFill>
                    <p:spPr bwMode="auto">
                      <a:xfrm>
                        <a:off x="3322983" y="4199178"/>
                        <a:ext cx="3416300" cy="1106487"/>
                      </a:xfrm>
                      <a:prstGeom prst="rect">
                        <a:avLst/>
                      </a:prstGeom>
                      <a:noFill/>
                      <a:ln>
                        <a:noFill/>
                      </a:ln>
                      <a:extLst/>
                    </p:spPr>
                  </p:pic>
                </p:oleObj>
              </mc:Fallback>
            </mc:AlternateContent>
          </a:graphicData>
        </a:graphic>
      </p:graphicFrame>
      <p:graphicFrame>
        <p:nvGraphicFramePr>
          <p:cNvPr id="88" name="Object 4"/>
          <p:cNvGraphicFramePr>
            <a:graphicFrameLocks noChangeAspect="1"/>
          </p:cNvGraphicFramePr>
          <p:nvPr>
            <p:extLst>
              <p:ext uri="{D42A27DB-BD31-4B8C-83A1-F6EECF244321}">
                <p14:modId xmlns:p14="http://schemas.microsoft.com/office/powerpoint/2010/main" val="4101318568"/>
              </p:ext>
            </p:extLst>
          </p:nvPr>
        </p:nvGraphicFramePr>
        <p:xfrm>
          <a:off x="3560707" y="5320192"/>
          <a:ext cx="4987925" cy="614362"/>
        </p:xfrm>
        <a:graphic>
          <a:graphicData uri="http://schemas.openxmlformats.org/presentationml/2006/ole">
            <mc:AlternateContent xmlns:mc="http://schemas.openxmlformats.org/markup-compatibility/2006">
              <mc:Choice xmlns:v="urn:schemas-microsoft-com:vml" Requires="v">
                <p:oleObj spid="_x0000_s384214" name="公式" r:id="rId13" imgW="1447560" imgH="228600" progId="Equation.3">
                  <p:embed/>
                </p:oleObj>
              </mc:Choice>
              <mc:Fallback>
                <p:oleObj name="公式" r:id="rId13" imgW="1447560" imgH="228600" progId="Equation.3">
                  <p:embed/>
                  <p:pic>
                    <p:nvPicPr>
                      <p:cNvPr id="70" name="Object 4"/>
                      <p:cNvPicPr>
                        <a:picLocks noChangeAspect="1" noChangeArrowheads="1"/>
                      </p:cNvPicPr>
                      <p:nvPr/>
                    </p:nvPicPr>
                    <p:blipFill>
                      <a:blip r:embed="rId14"/>
                      <a:srcRect/>
                      <a:stretch>
                        <a:fillRect/>
                      </a:stretch>
                    </p:blipFill>
                    <p:spPr bwMode="auto">
                      <a:xfrm>
                        <a:off x="3560707" y="5320192"/>
                        <a:ext cx="4987925" cy="614362"/>
                      </a:xfrm>
                      <a:prstGeom prst="rect">
                        <a:avLst/>
                      </a:prstGeom>
                      <a:noFill/>
                      <a:ln>
                        <a:noFill/>
                      </a:ln>
                      <a:extLst/>
                    </p:spPr>
                  </p:pic>
                </p:oleObj>
              </mc:Fallback>
            </mc:AlternateContent>
          </a:graphicData>
        </a:graphic>
      </p:graphicFrame>
      <p:graphicFrame>
        <p:nvGraphicFramePr>
          <p:cNvPr id="89" name="Object 4"/>
          <p:cNvGraphicFramePr>
            <a:graphicFrameLocks noChangeAspect="1"/>
          </p:cNvGraphicFramePr>
          <p:nvPr>
            <p:extLst>
              <p:ext uri="{D42A27DB-BD31-4B8C-83A1-F6EECF244321}">
                <p14:modId xmlns:p14="http://schemas.microsoft.com/office/powerpoint/2010/main" val="740473925"/>
              </p:ext>
            </p:extLst>
          </p:nvPr>
        </p:nvGraphicFramePr>
        <p:xfrm>
          <a:off x="2860029" y="6169811"/>
          <a:ext cx="4070350" cy="614363"/>
        </p:xfrm>
        <a:graphic>
          <a:graphicData uri="http://schemas.openxmlformats.org/presentationml/2006/ole">
            <mc:AlternateContent xmlns:mc="http://schemas.openxmlformats.org/markup-compatibility/2006">
              <mc:Choice xmlns:v="urn:schemas-microsoft-com:vml" Requires="v">
                <p:oleObj spid="_x0000_s384215" name="Equation" r:id="rId15" imgW="1180800" imgH="228600" progId="Equation.DSMT4">
                  <p:embed/>
                </p:oleObj>
              </mc:Choice>
              <mc:Fallback>
                <p:oleObj name="Equation" r:id="rId15" imgW="1180800" imgH="228600" progId="Equation.DSMT4">
                  <p:embed/>
                  <p:pic>
                    <p:nvPicPr>
                      <p:cNvPr id="74" name="Object 4"/>
                      <p:cNvPicPr>
                        <a:picLocks noChangeAspect="1" noChangeArrowheads="1"/>
                      </p:cNvPicPr>
                      <p:nvPr/>
                    </p:nvPicPr>
                    <p:blipFill>
                      <a:blip r:embed="rId16"/>
                      <a:srcRect/>
                      <a:stretch>
                        <a:fillRect/>
                      </a:stretch>
                    </p:blipFill>
                    <p:spPr bwMode="auto">
                      <a:xfrm>
                        <a:off x="2860029" y="6169811"/>
                        <a:ext cx="4070350" cy="614363"/>
                      </a:xfrm>
                      <a:prstGeom prst="rect">
                        <a:avLst/>
                      </a:prstGeom>
                      <a:noFill/>
                      <a:ln>
                        <a:noFill/>
                      </a:ln>
                      <a:extLst/>
                    </p:spPr>
                  </p:pic>
                </p:oleObj>
              </mc:Fallback>
            </mc:AlternateContent>
          </a:graphicData>
        </a:graphic>
      </p:graphicFrame>
      <p:sp>
        <p:nvSpPr>
          <p:cNvPr id="90" name="Line 9"/>
          <p:cNvSpPr>
            <a:spLocks noChangeShapeType="1"/>
          </p:cNvSpPr>
          <p:nvPr/>
        </p:nvSpPr>
        <p:spPr bwMode="auto">
          <a:xfrm flipH="1">
            <a:off x="7167290" y="5326876"/>
            <a:ext cx="730249" cy="61260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9"/>
          <p:cNvSpPr>
            <a:spLocks noChangeShapeType="1"/>
          </p:cNvSpPr>
          <p:nvPr/>
        </p:nvSpPr>
        <p:spPr bwMode="auto">
          <a:xfrm>
            <a:off x="7197231" y="5479903"/>
            <a:ext cx="779463" cy="38627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矩形 91"/>
          <p:cNvSpPr/>
          <p:nvPr/>
        </p:nvSpPr>
        <p:spPr>
          <a:xfrm>
            <a:off x="8281162" y="6169811"/>
            <a:ext cx="3416320" cy="523220"/>
          </a:xfrm>
          <a:prstGeom prst="rect">
            <a:avLst/>
          </a:prstGeom>
        </p:spPr>
        <p:txBody>
          <a:bodyPr wrap="none">
            <a:spAutoFit/>
          </a:bodyPr>
          <a:lstStyle/>
          <a:p>
            <a:r>
              <a:rPr kumimoji="1" lang="zh-CN" altLang="en-US" sz="2800" b="1" dirty="0">
                <a:solidFill>
                  <a:srgbClr val="FF0066"/>
                </a:solidFill>
              </a:rPr>
              <a:t>按指数规律迅速衰减</a:t>
            </a:r>
            <a:endParaRPr lang="zh-CN" altLang="en-US" sz="2800" dirty="0">
              <a:solidFill>
                <a:srgbClr val="FF0066"/>
              </a:solidFill>
            </a:endParaRPr>
          </a:p>
        </p:txBody>
      </p:sp>
      <p:graphicFrame>
        <p:nvGraphicFramePr>
          <p:cNvPr id="93" name="Object 28"/>
          <p:cNvGraphicFramePr>
            <a:graphicFrameLocks noChangeAspect="1"/>
          </p:cNvGraphicFramePr>
          <p:nvPr>
            <p:extLst>
              <p:ext uri="{D42A27DB-BD31-4B8C-83A1-F6EECF244321}">
                <p14:modId xmlns:p14="http://schemas.microsoft.com/office/powerpoint/2010/main" val="2466093467"/>
              </p:ext>
            </p:extLst>
          </p:nvPr>
        </p:nvGraphicFramePr>
        <p:xfrm>
          <a:off x="8256536" y="122957"/>
          <a:ext cx="3709315" cy="968459"/>
        </p:xfrm>
        <a:graphic>
          <a:graphicData uri="http://schemas.openxmlformats.org/presentationml/2006/ole">
            <mc:AlternateContent xmlns:mc="http://schemas.openxmlformats.org/markup-compatibility/2006">
              <mc:Choice xmlns:v="urn:schemas-microsoft-com:vml" Requires="v">
                <p:oleObj spid="_x0000_s384216" name="Equation" r:id="rId17" imgW="1892160" imgH="482400" progId="Equation.DSMT4">
                  <p:embed/>
                </p:oleObj>
              </mc:Choice>
              <mc:Fallback>
                <p:oleObj name="Equation" r:id="rId17" imgW="1892160" imgH="482400" progId="Equation.DSMT4">
                  <p:embed/>
                  <p:pic>
                    <p:nvPicPr>
                      <p:cNvPr id="28" name="Object 28"/>
                      <p:cNvPicPr>
                        <a:picLocks noChangeAspect="1" noChangeArrowheads="1"/>
                      </p:cNvPicPr>
                      <p:nvPr/>
                    </p:nvPicPr>
                    <p:blipFill>
                      <a:blip r:embed="rId18"/>
                      <a:srcRect/>
                      <a:stretch>
                        <a:fillRect/>
                      </a:stretch>
                    </p:blipFill>
                    <p:spPr bwMode="auto">
                      <a:xfrm>
                        <a:off x="8256536" y="122957"/>
                        <a:ext cx="3709315" cy="968459"/>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5506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inVertic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barn(inVertical)">
                                      <p:cBhvr>
                                        <p:cTn id="48" dur="500"/>
                                        <p:tgtEl>
                                          <p:spTgt spid="5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anim calcmode="lin" valueType="num">
                                      <p:cBhvr additive="base">
                                        <p:cTn id="53" dur="500" fill="hold"/>
                                        <p:tgtEl>
                                          <p:spTgt spid="78"/>
                                        </p:tgtEl>
                                        <p:attrNameLst>
                                          <p:attrName>ppt_x</p:attrName>
                                        </p:attrNameLst>
                                      </p:cBhvr>
                                      <p:tavLst>
                                        <p:tav tm="0">
                                          <p:val>
                                            <p:strVal val="#ppt_x"/>
                                          </p:val>
                                        </p:tav>
                                        <p:tav tm="100000">
                                          <p:val>
                                            <p:strVal val="#ppt_x"/>
                                          </p:val>
                                        </p:tav>
                                      </p:tavLst>
                                    </p:anim>
                                    <p:anim calcmode="lin" valueType="num">
                                      <p:cBhvr additive="base">
                                        <p:cTn id="5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1000"/>
                                        <p:tgtEl>
                                          <p:spTgt spid="79"/>
                                        </p:tgtEl>
                                      </p:cBhvr>
                                    </p:animEffect>
                                    <p:anim calcmode="lin" valueType="num">
                                      <p:cBhvr>
                                        <p:cTn id="60" dur="1000" fill="hold"/>
                                        <p:tgtEl>
                                          <p:spTgt spid="79"/>
                                        </p:tgtEl>
                                        <p:attrNameLst>
                                          <p:attrName>ppt_x</p:attrName>
                                        </p:attrNameLst>
                                      </p:cBhvr>
                                      <p:tavLst>
                                        <p:tav tm="0">
                                          <p:val>
                                            <p:strVal val="#ppt_x"/>
                                          </p:val>
                                        </p:tav>
                                        <p:tav tm="100000">
                                          <p:val>
                                            <p:strVal val="#ppt_x"/>
                                          </p:val>
                                        </p:tav>
                                      </p:tavLst>
                                    </p:anim>
                                    <p:anim calcmode="lin" valueType="num">
                                      <p:cBhvr>
                                        <p:cTn id="61"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80">
                                            <p:txEl>
                                              <p:pRg st="0" end="0"/>
                                            </p:txEl>
                                          </p:spTgt>
                                        </p:tgtEl>
                                        <p:attrNameLst>
                                          <p:attrName>style.visibility</p:attrName>
                                        </p:attrNameLst>
                                      </p:cBhvr>
                                      <p:to>
                                        <p:strVal val="visible"/>
                                      </p:to>
                                    </p:set>
                                    <p:animEffect transition="in" filter="wipe(left)">
                                      <p:cBhvr>
                                        <p:cTn id="66" dur="500"/>
                                        <p:tgtEl>
                                          <p:spTgt spid="80">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wipe(left)">
                                      <p:cBhvr>
                                        <p:cTn id="71" dur="500"/>
                                        <p:tgtEl>
                                          <p:spTgt spid="8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wipe(down)">
                                      <p:cBhvr>
                                        <p:cTn id="76" dur="500"/>
                                        <p:tgtEl>
                                          <p:spTgt spid="8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wipe(down)">
                                      <p:cBhvr>
                                        <p:cTn id="81" dur="500"/>
                                        <p:tgtEl>
                                          <p:spTgt spid="8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wipe(down)">
                                      <p:cBhvr>
                                        <p:cTn id="86" dur="500"/>
                                        <p:tgtEl>
                                          <p:spTgt spid="84"/>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wipe(left)">
                                      <p:cBhvr>
                                        <p:cTn id="90" dur="500"/>
                                        <p:tgtEl>
                                          <p:spTgt spid="8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wipe(left)">
                                      <p:cBhvr>
                                        <p:cTn id="95" dur="500"/>
                                        <p:tgtEl>
                                          <p:spTgt spid="8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86">
                                            <p:txEl>
                                              <p:pRg st="0" end="0"/>
                                            </p:txEl>
                                          </p:spTgt>
                                        </p:tgtEl>
                                        <p:attrNameLst>
                                          <p:attrName>style.visibility</p:attrName>
                                        </p:attrNameLst>
                                      </p:cBhvr>
                                      <p:to>
                                        <p:strVal val="visible"/>
                                      </p:to>
                                    </p:set>
                                    <p:animEffect transition="in" filter="wipe(left)">
                                      <p:cBhvr>
                                        <p:cTn id="100" dur="500"/>
                                        <p:tgtEl>
                                          <p:spTgt spid="86">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wipe(left)">
                                      <p:cBhvr>
                                        <p:cTn id="105" dur="500"/>
                                        <p:tgtEl>
                                          <p:spTgt spid="8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wipe(left)">
                                      <p:cBhvr>
                                        <p:cTn id="110" dur="500"/>
                                        <p:tgtEl>
                                          <p:spTgt spid="89"/>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90"/>
                                        </p:tgtEl>
                                        <p:attrNameLst>
                                          <p:attrName>style.visibility</p:attrName>
                                        </p:attrNameLst>
                                      </p:cBhvr>
                                      <p:to>
                                        <p:strVal val="visible"/>
                                      </p:to>
                                    </p:set>
                                    <p:anim calcmode="lin" valueType="num">
                                      <p:cBhvr additive="base">
                                        <p:cTn id="115" dur="500" fill="hold"/>
                                        <p:tgtEl>
                                          <p:spTgt spid="90"/>
                                        </p:tgtEl>
                                        <p:attrNameLst>
                                          <p:attrName>ppt_x</p:attrName>
                                        </p:attrNameLst>
                                      </p:cBhvr>
                                      <p:tavLst>
                                        <p:tav tm="0">
                                          <p:val>
                                            <p:strVal val="#ppt_x"/>
                                          </p:val>
                                        </p:tav>
                                        <p:tav tm="100000">
                                          <p:val>
                                            <p:strVal val="#ppt_x"/>
                                          </p:val>
                                        </p:tav>
                                      </p:tavLst>
                                    </p:anim>
                                    <p:anim calcmode="lin" valueType="num">
                                      <p:cBhvr additive="base">
                                        <p:cTn id="116" dur="500" fill="hold"/>
                                        <p:tgtEl>
                                          <p:spTgt spid="9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91"/>
                                        </p:tgtEl>
                                        <p:attrNameLst>
                                          <p:attrName>style.visibility</p:attrName>
                                        </p:attrNameLst>
                                      </p:cBhvr>
                                      <p:to>
                                        <p:strVal val="visible"/>
                                      </p:to>
                                    </p:set>
                                    <p:anim calcmode="lin" valueType="num">
                                      <p:cBhvr additive="base">
                                        <p:cTn id="119" dur="500" fill="hold"/>
                                        <p:tgtEl>
                                          <p:spTgt spid="91"/>
                                        </p:tgtEl>
                                        <p:attrNameLst>
                                          <p:attrName>ppt_x</p:attrName>
                                        </p:attrNameLst>
                                      </p:cBhvr>
                                      <p:tavLst>
                                        <p:tav tm="0">
                                          <p:val>
                                            <p:strVal val="#ppt_x"/>
                                          </p:val>
                                        </p:tav>
                                        <p:tav tm="100000">
                                          <p:val>
                                            <p:strVal val="#ppt_x"/>
                                          </p:val>
                                        </p:tav>
                                      </p:tavLst>
                                    </p:anim>
                                    <p:anim calcmode="lin" valueType="num">
                                      <p:cBhvr additive="base">
                                        <p:cTn id="12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1" presetClass="entr" presetSubtype="0" fill="hold" grpId="0" nodeType="clickEffect">
                                  <p:stCondLst>
                                    <p:cond delay="0"/>
                                  </p:stCondLst>
                                  <p:childTnLst>
                                    <p:set>
                                      <p:cBhvr>
                                        <p:cTn id="124" dur="1" fill="hold">
                                          <p:stCondLst>
                                            <p:cond delay="0"/>
                                          </p:stCondLst>
                                        </p:cTn>
                                        <p:tgtEl>
                                          <p:spTgt spid="92"/>
                                        </p:tgtEl>
                                        <p:attrNameLst>
                                          <p:attrName>style.visibility</p:attrName>
                                        </p:attrNameLst>
                                      </p:cBhvr>
                                      <p:to>
                                        <p:strVal val="visible"/>
                                      </p:to>
                                    </p:set>
                                    <p:anim calcmode="lin" valueType="num">
                                      <p:cBhvr>
                                        <p:cTn id="125" dur="1000" fill="hold"/>
                                        <p:tgtEl>
                                          <p:spTgt spid="92"/>
                                        </p:tgtEl>
                                        <p:attrNameLst>
                                          <p:attrName>ppt_w</p:attrName>
                                        </p:attrNameLst>
                                      </p:cBhvr>
                                      <p:tavLst>
                                        <p:tav tm="0">
                                          <p:val>
                                            <p:fltVal val="0"/>
                                          </p:val>
                                        </p:tav>
                                        <p:tav tm="100000">
                                          <p:val>
                                            <p:strVal val="#ppt_w"/>
                                          </p:val>
                                        </p:tav>
                                      </p:tavLst>
                                    </p:anim>
                                    <p:anim calcmode="lin" valueType="num">
                                      <p:cBhvr>
                                        <p:cTn id="126" dur="1000" fill="hold"/>
                                        <p:tgtEl>
                                          <p:spTgt spid="92"/>
                                        </p:tgtEl>
                                        <p:attrNameLst>
                                          <p:attrName>ppt_h</p:attrName>
                                        </p:attrNameLst>
                                      </p:cBhvr>
                                      <p:tavLst>
                                        <p:tav tm="0">
                                          <p:val>
                                            <p:fltVal val="0"/>
                                          </p:val>
                                        </p:tav>
                                        <p:tav tm="100000">
                                          <p:val>
                                            <p:strVal val="#ppt_h"/>
                                          </p:val>
                                        </p:tav>
                                      </p:tavLst>
                                    </p:anim>
                                    <p:anim calcmode="lin" valueType="num">
                                      <p:cBhvr>
                                        <p:cTn id="127" dur="1000" fill="hold"/>
                                        <p:tgtEl>
                                          <p:spTgt spid="92"/>
                                        </p:tgtEl>
                                        <p:attrNameLst>
                                          <p:attrName>style.rotation</p:attrName>
                                        </p:attrNameLst>
                                      </p:cBhvr>
                                      <p:tavLst>
                                        <p:tav tm="0">
                                          <p:val>
                                            <p:fltVal val="90"/>
                                          </p:val>
                                        </p:tav>
                                        <p:tav tm="100000">
                                          <p:val>
                                            <p:fltVal val="0"/>
                                          </p:val>
                                        </p:tav>
                                      </p:tavLst>
                                    </p:anim>
                                    <p:animEffect transition="in" filter="fade">
                                      <p:cBhvr>
                                        <p:cTn id="128"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0" grpId="0" animBg="1"/>
      <p:bldP spid="21" grpId="0"/>
      <p:bldP spid="22" grpId="0"/>
      <p:bldP spid="59" grpId="0"/>
      <p:bldP spid="80" grpId="0" build="p" autoUpdateAnimBg="0"/>
      <p:bldP spid="82" grpId="0" animBg="1" autoUpdateAnimBg="0"/>
      <p:bldP spid="83" grpId="0" animBg="1" autoUpdateAnimBg="0"/>
      <p:bldP spid="84" grpId="0"/>
      <p:bldP spid="86" grpId="0" build="p" autoUpdateAnimBg="0"/>
      <p:bldP spid="90" grpId="0" animBg="1"/>
      <p:bldP spid="91" grpId="0" animBg="1"/>
      <p:bldP spid="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03992" y="239513"/>
            <a:ext cx="4873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en-US" altLang="zh-CN" sz="2800" dirty="0">
                <a:solidFill>
                  <a:srgbClr val="0000FF"/>
                </a:solidFill>
                <a:latin typeface="宋体" panose="02010600030101010101" pitchFamily="2" charset="-122"/>
              </a:rPr>
              <a:t> </a:t>
            </a:r>
            <a:r>
              <a:rPr kumimoji="1" lang="zh-CN" altLang="en-US" sz="2800" dirty="0">
                <a:solidFill>
                  <a:srgbClr val="0000FF"/>
                </a:solidFill>
                <a:latin typeface="宋体" panose="02010600030101010101" pitchFamily="2" charset="-122"/>
              </a:rPr>
              <a:t>在势阱内，定态薛定谔方程</a:t>
            </a:r>
          </a:p>
        </p:txBody>
      </p:sp>
      <p:sp>
        <p:nvSpPr>
          <p:cNvPr id="4" name="Text Box 4"/>
          <p:cNvSpPr txBox="1">
            <a:spLocks noChangeArrowheads="1"/>
          </p:cNvSpPr>
          <p:nvPr/>
        </p:nvSpPr>
        <p:spPr bwMode="auto">
          <a:xfrm>
            <a:off x="2100867" y="2381049"/>
            <a:ext cx="914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dirty="0">
                <a:solidFill>
                  <a:srgbClr val="FF00FF"/>
                </a:solidFill>
                <a:latin typeface="宋体" panose="02010600030101010101" pitchFamily="2" charset="-122"/>
              </a:rPr>
              <a:t>令</a:t>
            </a:r>
          </a:p>
        </p:txBody>
      </p:sp>
      <p:sp>
        <p:nvSpPr>
          <p:cNvPr id="6" name="Rectangle 6"/>
          <p:cNvSpPr>
            <a:spLocks noChangeArrowheads="1"/>
          </p:cNvSpPr>
          <p:nvPr/>
        </p:nvSpPr>
        <p:spPr bwMode="auto">
          <a:xfrm>
            <a:off x="5423507" y="2438199"/>
            <a:ext cx="5159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800" dirty="0">
                <a:solidFill>
                  <a:srgbClr val="FF00FF"/>
                </a:solidFill>
                <a:latin typeface="宋体" panose="02010600030101010101" pitchFamily="2" charset="-122"/>
              </a:rPr>
              <a:t>得</a:t>
            </a:r>
            <a:endParaRPr kumimoji="1" lang="zh-CN" altLang="en-US" sz="2800" dirty="0">
              <a:solidFill>
                <a:srgbClr val="FF00FF"/>
              </a:solidFill>
              <a:latin typeface="宋体" panose="02010600030101010101" pitchFamily="2" charset="-122"/>
            </a:endParaRPr>
          </a:p>
        </p:txBody>
      </p:sp>
      <p:grpSp>
        <p:nvGrpSpPr>
          <p:cNvPr id="25" name="Group 31"/>
          <p:cNvGrpSpPr>
            <a:grpSpLocks/>
          </p:cNvGrpSpPr>
          <p:nvPr/>
        </p:nvGrpSpPr>
        <p:grpSpPr bwMode="auto">
          <a:xfrm>
            <a:off x="6834822" y="1897277"/>
            <a:ext cx="3565525" cy="3419475"/>
            <a:chOff x="3514" y="1658"/>
            <a:chExt cx="2246" cy="2154"/>
          </a:xfrm>
        </p:grpSpPr>
        <p:sp>
          <p:nvSpPr>
            <p:cNvPr id="26" name="Line 32"/>
            <p:cNvSpPr>
              <a:spLocks noChangeShapeType="1"/>
            </p:cNvSpPr>
            <p:nvPr/>
          </p:nvSpPr>
          <p:spPr bwMode="auto">
            <a:xfrm>
              <a:off x="3666" y="3149"/>
              <a:ext cx="194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33"/>
            <p:cNvSpPr>
              <a:spLocks noChangeShapeType="1"/>
            </p:cNvSpPr>
            <p:nvPr/>
          </p:nvSpPr>
          <p:spPr bwMode="auto">
            <a:xfrm flipH="1" flipV="1">
              <a:off x="3920" y="1731"/>
              <a:ext cx="0" cy="1389"/>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Text Box 34"/>
            <p:cNvSpPr txBox="1">
              <a:spLocks noChangeArrowheads="1"/>
            </p:cNvSpPr>
            <p:nvPr/>
          </p:nvSpPr>
          <p:spPr bwMode="auto">
            <a:xfrm>
              <a:off x="4094" y="2633"/>
              <a:ext cx="85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GB" altLang="zh-CN" sz="2800" i="1">
                  <a:latin typeface="宋体" panose="02010600030101010101" pitchFamily="2" charset="-122"/>
                </a:rPr>
                <a:t>U</a:t>
              </a:r>
              <a:r>
                <a:rPr kumimoji="1" lang="en-US" altLang="zh-CN" sz="2800">
                  <a:latin typeface="宋体" panose="02010600030101010101" pitchFamily="2" charset="-122"/>
                </a:rPr>
                <a:t>= 0</a:t>
              </a:r>
            </a:p>
          </p:txBody>
        </p:sp>
        <p:sp>
          <p:nvSpPr>
            <p:cNvPr id="29" name="Text Box 35"/>
            <p:cNvSpPr txBox="1">
              <a:spLocks noChangeArrowheads="1"/>
            </p:cNvSpPr>
            <p:nvPr/>
          </p:nvSpPr>
          <p:spPr bwMode="auto">
            <a:xfrm>
              <a:off x="3514" y="2602"/>
              <a:ext cx="44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a:t>
              </a:r>
              <a:endParaRPr kumimoji="1" lang="en-US" altLang="zh-CN" sz="2800"/>
            </a:p>
          </p:txBody>
        </p:sp>
        <p:sp>
          <p:nvSpPr>
            <p:cNvPr id="30" name="Text Box 36"/>
            <p:cNvSpPr txBox="1">
              <a:spLocks noChangeArrowheads="1"/>
            </p:cNvSpPr>
            <p:nvPr/>
          </p:nvSpPr>
          <p:spPr bwMode="auto">
            <a:xfrm>
              <a:off x="5113" y="2580"/>
              <a:ext cx="40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a:t>
              </a:r>
            </a:p>
          </p:txBody>
        </p:sp>
        <p:sp>
          <p:nvSpPr>
            <p:cNvPr id="31" name="Text Box 37"/>
            <p:cNvSpPr txBox="1">
              <a:spLocks noChangeArrowheads="1"/>
            </p:cNvSpPr>
            <p:nvPr/>
          </p:nvSpPr>
          <p:spPr bwMode="auto">
            <a:xfrm>
              <a:off x="3993" y="1658"/>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i="1"/>
                <a:t>U</a:t>
              </a:r>
              <a:r>
                <a:rPr kumimoji="1" lang="en-US" altLang="zh-CN" sz="2800"/>
                <a:t>(</a:t>
              </a:r>
              <a:r>
                <a:rPr kumimoji="1" lang="en-US" altLang="zh-CN" sz="2800" i="1"/>
                <a:t>x</a:t>
              </a:r>
              <a:r>
                <a:rPr kumimoji="1" lang="en-US" altLang="zh-CN" sz="2800"/>
                <a:t>)</a:t>
              </a:r>
            </a:p>
          </p:txBody>
        </p:sp>
        <p:sp>
          <p:nvSpPr>
            <p:cNvPr id="32" name="Text Box 38"/>
            <p:cNvSpPr txBox="1">
              <a:spLocks noChangeArrowheads="1"/>
            </p:cNvSpPr>
            <p:nvPr/>
          </p:nvSpPr>
          <p:spPr bwMode="auto">
            <a:xfrm>
              <a:off x="5440" y="3129"/>
              <a:ext cx="32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x</a:t>
              </a:r>
            </a:p>
          </p:txBody>
        </p:sp>
        <p:sp>
          <p:nvSpPr>
            <p:cNvPr id="33" name="Text Box 39"/>
            <p:cNvSpPr txBox="1">
              <a:spLocks noChangeArrowheads="1"/>
            </p:cNvSpPr>
            <p:nvPr/>
          </p:nvSpPr>
          <p:spPr bwMode="auto">
            <a:xfrm>
              <a:off x="3728" y="3453"/>
              <a:ext cx="20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CC00CC"/>
                  </a:solidFill>
                  <a:latin typeface="宋体" panose="02010600030101010101" pitchFamily="2" charset="-122"/>
                </a:rPr>
                <a:t>无限深方势阱</a:t>
              </a:r>
            </a:p>
          </p:txBody>
        </p:sp>
        <p:graphicFrame>
          <p:nvGraphicFramePr>
            <p:cNvPr id="34" name="Object 40"/>
            <p:cNvGraphicFramePr>
              <a:graphicFrameLocks noChangeAspect="1"/>
            </p:cNvGraphicFramePr>
            <p:nvPr/>
          </p:nvGraphicFramePr>
          <p:xfrm>
            <a:off x="3856" y="3236"/>
            <a:ext cx="130" cy="182"/>
          </p:xfrm>
          <a:graphic>
            <a:graphicData uri="http://schemas.openxmlformats.org/presentationml/2006/ole">
              <mc:AlternateContent xmlns:mc="http://schemas.openxmlformats.org/markup-compatibility/2006">
                <mc:Choice xmlns:v="urn:schemas-microsoft-com:vml" Requires="v">
                  <p:oleObj spid="_x0000_s318026" name="Equation" r:id="rId3" imgW="126725" imgH="177415" progId="Equation.3">
                    <p:embed/>
                  </p:oleObj>
                </mc:Choice>
                <mc:Fallback>
                  <p:oleObj name="Equation"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 y="3236"/>
                          <a:ext cx="13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41"/>
            <p:cNvGraphicFramePr>
              <a:graphicFrameLocks noChangeAspect="1"/>
            </p:cNvGraphicFramePr>
            <p:nvPr/>
          </p:nvGraphicFramePr>
          <p:xfrm>
            <a:off x="5070" y="3190"/>
            <a:ext cx="193" cy="227"/>
          </p:xfrm>
          <a:graphic>
            <a:graphicData uri="http://schemas.openxmlformats.org/presentationml/2006/ole">
              <mc:AlternateContent xmlns:mc="http://schemas.openxmlformats.org/markup-compatibility/2006">
                <mc:Choice xmlns:v="urn:schemas-microsoft-com:vml" Requires="v">
                  <p:oleObj spid="_x0000_s318027" name="Equation" r:id="rId5" imgW="139579" imgH="164957" progId="Equation.3">
                    <p:embed/>
                  </p:oleObj>
                </mc:Choice>
                <mc:Fallback>
                  <p:oleObj name="Equation" r:id="rId5" imgW="139579"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 y="3190"/>
                          <a:ext cx="1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42"/>
            <p:cNvSpPr>
              <a:spLocks noChangeShapeType="1"/>
            </p:cNvSpPr>
            <p:nvPr/>
          </p:nvSpPr>
          <p:spPr bwMode="auto">
            <a:xfrm flipV="1">
              <a:off x="5127" y="2014"/>
              <a:ext cx="0" cy="113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43"/>
            <p:cNvSpPr>
              <a:spLocks noChangeShapeType="1"/>
            </p:cNvSpPr>
            <p:nvPr/>
          </p:nvSpPr>
          <p:spPr bwMode="auto">
            <a:xfrm flipH="1" flipV="1">
              <a:off x="3925" y="1981"/>
              <a:ext cx="0" cy="11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 name="Line 43"/>
          <p:cNvSpPr>
            <a:spLocks noChangeShapeType="1"/>
          </p:cNvSpPr>
          <p:nvPr/>
        </p:nvSpPr>
        <p:spPr bwMode="auto">
          <a:xfrm flipV="1">
            <a:off x="7453369" y="4250127"/>
            <a:ext cx="1915622" cy="115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 name="对象 38"/>
          <p:cNvGraphicFramePr>
            <a:graphicFrameLocks noChangeAspect="1"/>
          </p:cNvGraphicFramePr>
          <p:nvPr>
            <p:extLst>
              <p:ext uri="{D42A27DB-BD31-4B8C-83A1-F6EECF244321}">
                <p14:modId xmlns:p14="http://schemas.microsoft.com/office/powerpoint/2010/main" val="2940991541"/>
              </p:ext>
            </p:extLst>
          </p:nvPr>
        </p:nvGraphicFramePr>
        <p:xfrm>
          <a:off x="2374900" y="839789"/>
          <a:ext cx="4268788" cy="1100137"/>
        </p:xfrm>
        <a:graphic>
          <a:graphicData uri="http://schemas.openxmlformats.org/presentationml/2006/ole">
            <mc:AlternateContent xmlns:mc="http://schemas.openxmlformats.org/markup-compatibility/2006">
              <mc:Choice xmlns:v="urn:schemas-microsoft-com:vml" Requires="v">
                <p:oleObj spid="_x0000_s318028" name="公式" r:id="rId7" imgW="1625400" imgH="419040" progId="Equation.3">
                  <p:embed/>
                </p:oleObj>
              </mc:Choice>
              <mc:Fallback>
                <p:oleObj name="公式" r:id="rId7" imgW="1625400" imgH="419040" progId="Equation.3">
                  <p:embed/>
                  <p:pic>
                    <p:nvPicPr>
                      <p:cNvPr id="0" name=""/>
                      <p:cNvPicPr/>
                      <p:nvPr/>
                    </p:nvPicPr>
                    <p:blipFill>
                      <a:blip r:embed="rId8"/>
                      <a:stretch>
                        <a:fillRect/>
                      </a:stretch>
                    </p:blipFill>
                    <p:spPr>
                      <a:xfrm>
                        <a:off x="2374900" y="839789"/>
                        <a:ext cx="4268788" cy="1100137"/>
                      </a:xfrm>
                      <a:prstGeom prst="rect">
                        <a:avLst/>
                      </a:prstGeom>
                    </p:spPr>
                  </p:pic>
                </p:oleObj>
              </mc:Fallback>
            </mc:AlternateContent>
          </a:graphicData>
        </a:graphic>
      </p:graphicFrame>
      <p:graphicFrame>
        <p:nvGraphicFramePr>
          <p:cNvPr id="40" name="Object 5"/>
          <p:cNvGraphicFramePr>
            <a:graphicFrameLocks noChangeAspect="1"/>
          </p:cNvGraphicFramePr>
          <p:nvPr>
            <p:extLst>
              <p:ext uri="{D42A27DB-BD31-4B8C-83A1-F6EECF244321}">
                <p14:modId xmlns:p14="http://schemas.microsoft.com/office/powerpoint/2010/main" val="4267481129"/>
              </p:ext>
            </p:extLst>
          </p:nvPr>
        </p:nvGraphicFramePr>
        <p:xfrm>
          <a:off x="2901156" y="2007134"/>
          <a:ext cx="2230438" cy="1317625"/>
        </p:xfrm>
        <a:graphic>
          <a:graphicData uri="http://schemas.openxmlformats.org/presentationml/2006/ole">
            <mc:AlternateContent xmlns:mc="http://schemas.openxmlformats.org/markup-compatibility/2006">
              <mc:Choice xmlns:v="urn:schemas-microsoft-com:vml" Requires="v">
                <p:oleObj spid="_x0000_s318029" name="公式" r:id="rId9" imgW="711000" imgH="444240" progId="Equation.3">
                  <p:embed/>
                </p:oleObj>
              </mc:Choice>
              <mc:Fallback>
                <p:oleObj name="公式" r:id="rId9" imgW="711000" imgH="444240" progId="Equation.3">
                  <p:embed/>
                  <p:pic>
                    <p:nvPicPr>
                      <p:cNvPr id="0" name=""/>
                      <p:cNvPicPr>
                        <a:picLocks noChangeAspect="1" noChangeArrowheads="1"/>
                      </p:cNvPicPr>
                      <p:nvPr/>
                    </p:nvPicPr>
                    <p:blipFill>
                      <a:blip r:embed="rId10"/>
                      <a:srcRect/>
                      <a:stretch>
                        <a:fillRect/>
                      </a:stretch>
                    </p:blipFill>
                    <p:spPr bwMode="auto">
                      <a:xfrm>
                        <a:off x="2901156" y="2007134"/>
                        <a:ext cx="2230438"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Rectangle 7"/>
          <p:cNvSpPr>
            <a:spLocks noChangeArrowheads="1"/>
          </p:cNvSpPr>
          <p:nvPr/>
        </p:nvSpPr>
        <p:spPr bwMode="auto">
          <a:xfrm>
            <a:off x="2140555" y="4473374"/>
            <a:ext cx="1179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800" dirty="0">
                <a:solidFill>
                  <a:srgbClr val="CC3300"/>
                </a:solidFill>
                <a:latin typeface="宋体" panose="02010600030101010101" pitchFamily="2" charset="-122"/>
              </a:rPr>
              <a:t>解为：</a:t>
            </a:r>
            <a:endParaRPr kumimoji="1" lang="zh-CN" altLang="en-US" sz="2800" dirty="0">
              <a:solidFill>
                <a:srgbClr val="CC3300"/>
              </a:solidFill>
              <a:latin typeface="宋体" panose="02010600030101010101" pitchFamily="2" charset="-122"/>
            </a:endParaRPr>
          </a:p>
        </p:txBody>
      </p:sp>
      <p:sp>
        <p:nvSpPr>
          <p:cNvPr id="42" name="Rectangle 8"/>
          <p:cNvSpPr>
            <a:spLocks noChangeArrowheads="1"/>
          </p:cNvSpPr>
          <p:nvPr/>
        </p:nvSpPr>
        <p:spPr bwMode="auto">
          <a:xfrm>
            <a:off x="2053242" y="5771951"/>
            <a:ext cx="68291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GB" sz="2800" dirty="0">
                <a:solidFill>
                  <a:srgbClr val="009900"/>
                </a:solidFill>
                <a:latin typeface="宋体" panose="02010600030101010101" pitchFamily="2" charset="-122"/>
              </a:rPr>
              <a:t>待定常数</a:t>
            </a:r>
            <a:r>
              <a:rPr kumimoji="1" lang="en-GB" altLang="zh-CN" sz="2800" i="1" dirty="0">
                <a:solidFill>
                  <a:srgbClr val="FF0000"/>
                </a:solidFill>
              </a:rPr>
              <a:t>C</a:t>
            </a:r>
            <a:r>
              <a:rPr kumimoji="1" lang="en-GB" altLang="zh-CN" sz="2800" dirty="0">
                <a:solidFill>
                  <a:srgbClr val="FF0000"/>
                </a:solidFill>
              </a:rPr>
              <a:t> </a:t>
            </a:r>
            <a:r>
              <a:rPr kumimoji="1" lang="zh-CN" altLang="en-GB" sz="2800" dirty="0">
                <a:solidFill>
                  <a:srgbClr val="009900"/>
                </a:solidFill>
              </a:rPr>
              <a:t>和</a:t>
            </a:r>
            <a:r>
              <a:rPr kumimoji="1" lang="en-GB" altLang="zh-CN" sz="2800" i="1" dirty="0">
                <a:solidFill>
                  <a:srgbClr val="FF0000"/>
                </a:solidFill>
              </a:rPr>
              <a:t>δ</a:t>
            </a:r>
            <a:r>
              <a:rPr kumimoji="1" lang="zh-CN" altLang="en-GB" sz="2800" dirty="0">
                <a:solidFill>
                  <a:srgbClr val="009900"/>
                </a:solidFill>
                <a:latin typeface="宋体" panose="02010600030101010101" pitchFamily="2" charset="-122"/>
              </a:rPr>
              <a:t>由波函数的自然条件确定。</a:t>
            </a:r>
            <a:endParaRPr kumimoji="1" lang="zh-CN" altLang="en-US" sz="2800" dirty="0">
              <a:solidFill>
                <a:srgbClr val="009900"/>
              </a:solidFill>
              <a:latin typeface="宋体" panose="02010600030101010101" pitchFamily="2" charset="-122"/>
            </a:endParaRPr>
          </a:p>
        </p:txBody>
      </p:sp>
      <p:graphicFrame>
        <p:nvGraphicFramePr>
          <p:cNvPr id="43" name="Object 10"/>
          <p:cNvGraphicFramePr>
            <a:graphicFrameLocks noChangeAspect="1"/>
          </p:cNvGraphicFramePr>
          <p:nvPr>
            <p:extLst>
              <p:ext uri="{D42A27DB-BD31-4B8C-83A1-F6EECF244321}">
                <p14:modId xmlns:p14="http://schemas.microsoft.com/office/powerpoint/2010/main" val="3665838018"/>
              </p:ext>
            </p:extLst>
          </p:nvPr>
        </p:nvGraphicFramePr>
        <p:xfrm>
          <a:off x="2916238" y="3163888"/>
          <a:ext cx="3465512" cy="1490662"/>
        </p:xfrm>
        <a:graphic>
          <a:graphicData uri="http://schemas.openxmlformats.org/presentationml/2006/ole">
            <mc:AlternateContent xmlns:mc="http://schemas.openxmlformats.org/markup-compatibility/2006">
              <mc:Choice xmlns:v="urn:schemas-microsoft-com:vml" Requires="v">
                <p:oleObj spid="_x0000_s318030" name="公式" r:id="rId11" imgW="1104840" imgH="419040" progId="Equation.3">
                  <p:embed/>
                </p:oleObj>
              </mc:Choice>
              <mc:Fallback>
                <p:oleObj name="公式" r:id="rId11" imgW="1104840" imgH="419040" progId="Equation.3">
                  <p:embed/>
                  <p:pic>
                    <p:nvPicPr>
                      <p:cNvPr id="0" name=""/>
                      <p:cNvPicPr>
                        <a:picLocks noChangeAspect="1" noChangeArrowheads="1"/>
                      </p:cNvPicPr>
                      <p:nvPr/>
                    </p:nvPicPr>
                    <p:blipFill>
                      <a:blip r:embed="rId12"/>
                      <a:srcRect/>
                      <a:stretch>
                        <a:fillRect/>
                      </a:stretch>
                    </p:blipFill>
                    <p:spPr bwMode="auto">
                      <a:xfrm>
                        <a:off x="2916238" y="3163888"/>
                        <a:ext cx="3465512"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11"/>
          <p:cNvGraphicFramePr>
            <a:graphicFrameLocks noChangeAspect="1"/>
          </p:cNvGraphicFramePr>
          <p:nvPr>
            <p:extLst>
              <p:ext uri="{D42A27DB-BD31-4B8C-83A1-F6EECF244321}">
                <p14:modId xmlns:p14="http://schemas.microsoft.com/office/powerpoint/2010/main" val="2304527509"/>
              </p:ext>
            </p:extLst>
          </p:nvPr>
        </p:nvGraphicFramePr>
        <p:xfrm>
          <a:off x="3302000" y="4799014"/>
          <a:ext cx="3881438" cy="733425"/>
        </p:xfrm>
        <a:graphic>
          <a:graphicData uri="http://schemas.openxmlformats.org/presentationml/2006/ole">
            <mc:AlternateContent xmlns:mc="http://schemas.openxmlformats.org/markup-compatibility/2006">
              <mc:Choice xmlns:v="urn:schemas-microsoft-com:vml" Requires="v">
                <p:oleObj spid="_x0000_s318031" name="公式" r:id="rId13" imgW="1346040" imgH="228600" progId="Equation.3">
                  <p:embed/>
                </p:oleObj>
              </mc:Choice>
              <mc:Fallback>
                <p:oleObj name="公式" r:id="rId13" imgW="1346040" imgH="228600" progId="Equation.3">
                  <p:embed/>
                  <p:pic>
                    <p:nvPicPr>
                      <p:cNvPr id="0" name=""/>
                      <p:cNvPicPr>
                        <a:picLocks noChangeAspect="1" noChangeArrowheads="1"/>
                      </p:cNvPicPr>
                      <p:nvPr/>
                    </p:nvPicPr>
                    <p:blipFill>
                      <a:blip r:embed="rId14"/>
                      <a:srcRect/>
                      <a:stretch>
                        <a:fillRect/>
                      </a:stretch>
                    </p:blipFill>
                    <p:spPr bwMode="auto">
                      <a:xfrm>
                        <a:off x="3302000" y="4799014"/>
                        <a:ext cx="3881438" cy="733425"/>
                      </a:xfrm>
                      <a:prstGeom prst="rect">
                        <a:avLst/>
                      </a:prstGeom>
                      <a:noFill/>
                      <a:ln>
                        <a:noFill/>
                      </a:ln>
                      <a:effectLst/>
                      <a:extLst/>
                    </p:spPr>
                  </p:pic>
                </p:oleObj>
              </mc:Fallback>
            </mc:AlternateContent>
          </a:graphicData>
        </a:graphic>
      </p:graphicFrame>
      <p:sp>
        <p:nvSpPr>
          <p:cNvPr id="45" name="AutoShape 8"/>
          <p:cNvSpPr>
            <a:spLocks noChangeArrowheads="1"/>
          </p:cNvSpPr>
          <p:nvPr/>
        </p:nvSpPr>
        <p:spPr bwMode="auto">
          <a:xfrm>
            <a:off x="7416349" y="415341"/>
            <a:ext cx="2505980" cy="537403"/>
          </a:xfrm>
          <a:prstGeom prst="cube">
            <a:avLst/>
          </a:prstGeom>
          <a:noFill/>
          <a:ln w="28575">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6" name="Group 32"/>
          <p:cNvGrpSpPr>
            <a:grpSpLocks/>
          </p:cNvGrpSpPr>
          <p:nvPr/>
        </p:nvGrpSpPr>
        <p:grpSpPr bwMode="auto">
          <a:xfrm>
            <a:off x="7416349" y="842764"/>
            <a:ext cx="2365378" cy="663575"/>
            <a:chOff x="242" y="-244"/>
            <a:chExt cx="1490" cy="418"/>
          </a:xfrm>
        </p:grpSpPr>
        <p:grpSp>
          <p:nvGrpSpPr>
            <p:cNvPr id="47" name="Group 33"/>
            <p:cNvGrpSpPr>
              <a:grpSpLocks/>
            </p:cNvGrpSpPr>
            <p:nvPr/>
          </p:nvGrpSpPr>
          <p:grpSpPr bwMode="auto">
            <a:xfrm>
              <a:off x="242" y="-244"/>
              <a:ext cx="1490" cy="321"/>
              <a:chOff x="242" y="-244"/>
              <a:chExt cx="1490" cy="321"/>
            </a:xfrm>
          </p:grpSpPr>
          <p:graphicFrame>
            <p:nvGraphicFramePr>
              <p:cNvPr id="50" name="Object 34"/>
              <p:cNvGraphicFramePr>
                <a:graphicFrameLocks noChangeAspect="1"/>
              </p:cNvGraphicFramePr>
              <p:nvPr>
                <p:extLst>
                  <p:ext uri="{D42A27DB-BD31-4B8C-83A1-F6EECF244321}">
                    <p14:modId xmlns:p14="http://schemas.microsoft.com/office/powerpoint/2010/main" val="3753525343"/>
                  </p:ext>
                </p:extLst>
              </p:nvPr>
            </p:nvGraphicFramePr>
            <p:xfrm>
              <a:off x="829" y="-244"/>
              <a:ext cx="237" cy="283"/>
            </p:xfrm>
            <a:graphic>
              <a:graphicData uri="http://schemas.openxmlformats.org/presentationml/2006/ole">
                <mc:AlternateContent xmlns:mc="http://schemas.openxmlformats.org/markup-compatibility/2006">
                  <mc:Choice xmlns:v="urn:schemas-microsoft-com:vml" Requires="v">
                    <p:oleObj spid="_x0000_s318032" name="公式" r:id="rId15" imgW="139680" imgH="164880" progId="Equation.3">
                      <p:embed/>
                    </p:oleObj>
                  </mc:Choice>
                  <mc:Fallback>
                    <p:oleObj name="公式" r:id="rId15" imgW="139680" imgH="164880" progId="Equation.3">
                      <p:embed/>
                      <p:pic>
                        <p:nvPicPr>
                          <p:cNvPr id="0" name=""/>
                          <p:cNvPicPr>
                            <a:picLocks noChangeAspect="1" noChangeArrowheads="1"/>
                          </p:cNvPicPr>
                          <p:nvPr/>
                        </p:nvPicPr>
                        <p:blipFill>
                          <a:blip r:embed="rId16"/>
                          <a:srcRect/>
                          <a:stretch>
                            <a:fillRect/>
                          </a:stretch>
                        </p:blipFill>
                        <p:spPr bwMode="auto">
                          <a:xfrm>
                            <a:off x="829" y="-244"/>
                            <a:ext cx="237" cy="283"/>
                          </a:xfrm>
                          <a:prstGeom prst="rect">
                            <a:avLst/>
                          </a:prstGeom>
                          <a:noFill/>
                          <a:ln>
                            <a:noFill/>
                          </a:ln>
                          <a:effectLst/>
                          <a:extLst/>
                        </p:spPr>
                      </p:pic>
                    </p:oleObj>
                  </mc:Fallback>
                </mc:AlternateContent>
              </a:graphicData>
            </a:graphic>
          </p:graphicFrame>
          <p:sp>
            <p:nvSpPr>
              <p:cNvPr id="51" name="Line 35"/>
              <p:cNvSpPr>
                <a:spLocks noChangeShapeType="1"/>
              </p:cNvSpPr>
              <p:nvPr/>
            </p:nvSpPr>
            <p:spPr bwMode="auto">
              <a:xfrm>
                <a:off x="242" y="74"/>
                <a:ext cx="1490" cy="3"/>
              </a:xfrm>
              <a:prstGeom prst="line">
                <a:avLst/>
              </a:prstGeom>
              <a:noFill/>
              <a:ln w="19050">
                <a:solidFill>
                  <a:srgbClr val="0070C0"/>
                </a:solidFill>
                <a:round/>
                <a:headEnd type="stealth" w="med" len="lg"/>
                <a:tailEnd type="stealth" w="med" len="lg"/>
              </a:ln>
            </p:spPr>
            <p:txBody>
              <a:bodyPr wrap="none" anchor="ctr"/>
              <a:lstStyle/>
              <a:p>
                <a:pPr>
                  <a:defRPr/>
                </a:pPr>
                <a:endParaRPr lang="zh-CN" altLang="en-US" kern="0">
                  <a:solidFill>
                    <a:sysClr val="windowText" lastClr="000000"/>
                  </a:solidFill>
                </a:endParaRPr>
              </a:p>
            </p:txBody>
          </p:sp>
        </p:grpSp>
        <p:sp>
          <p:nvSpPr>
            <p:cNvPr id="48" name="Line 36"/>
            <p:cNvSpPr>
              <a:spLocks noChangeShapeType="1"/>
            </p:cNvSpPr>
            <p:nvPr/>
          </p:nvSpPr>
          <p:spPr bwMode="auto">
            <a:xfrm>
              <a:off x="242" y="-6"/>
              <a:ext cx="1" cy="180"/>
            </a:xfrm>
            <a:prstGeom prst="line">
              <a:avLst/>
            </a:prstGeom>
            <a:noFill/>
            <a:ln w="19050">
              <a:solidFill>
                <a:srgbClr val="000000"/>
              </a:solidFill>
              <a:round/>
              <a:headEnd/>
              <a:tailEnd/>
            </a:ln>
          </p:spPr>
          <p:txBody>
            <a:bodyPr wrap="none" anchor="ctr"/>
            <a:lstStyle/>
            <a:p>
              <a:pPr>
                <a:defRPr/>
              </a:pPr>
              <a:endParaRPr lang="zh-CN" altLang="en-US" kern="0">
                <a:solidFill>
                  <a:sysClr val="windowText" lastClr="000000"/>
                </a:solidFill>
              </a:endParaRPr>
            </a:p>
          </p:txBody>
        </p:sp>
        <p:sp>
          <p:nvSpPr>
            <p:cNvPr id="49" name="Line 37"/>
            <p:cNvSpPr>
              <a:spLocks noChangeShapeType="1"/>
            </p:cNvSpPr>
            <p:nvPr/>
          </p:nvSpPr>
          <p:spPr bwMode="auto">
            <a:xfrm flipH="1">
              <a:off x="1732" y="-6"/>
              <a:ext cx="0" cy="180"/>
            </a:xfrm>
            <a:prstGeom prst="line">
              <a:avLst/>
            </a:prstGeom>
            <a:noFill/>
            <a:ln w="19050">
              <a:solidFill>
                <a:srgbClr val="000000"/>
              </a:solidFill>
              <a:round/>
              <a:headEnd/>
              <a:tailEnd/>
            </a:ln>
          </p:spPr>
          <p:txBody>
            <a:bodyPr wrap="none" anchor="ctr"/>
            <a:lstStyle/>
            <a:p>
              <a:pPr>
                <a:defRPr/>
              </a:pPr>
              <a:endParaRPr lang="zh-CN" altLang="en-US" kern="0">
                <a:solidFill>
                  <a:sysClr val="windowText" lastClr="000000"/>
                </a:solidFill>
              </a:endParaRPr>
            </a:p>
          </p:txBody>
        </p:sp>
      </p:grpSp>
      <p:sp>
        <p:nvSpPr>
          <p:cNvPr id="52" name="Oval 40"/>
          <p:cNvSpPr>
            <a:spLocks noChangeArrowheads="1"/>
          </p:cNvSpPr>
          <p:nvPr/>
        </p:nvSpPr>
        <p:spPr bwMode="auto">
          <a:xfrm>
            <a:off x="8478140" y="664342"/>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53255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additive="base">
                                        <p:cTn id="14" dur="500" fill="hold"/>
                                        <p:tgtEl>
                                          <p:spTgt spid="39"/>
                                        </p:tgtEl>
                                        <p:attrNameLst>
                                          <p:attrName>ppt_x</p:attrName>
                                        </p:attrNameLst>
                                      </p:cBhvr>
                                      <p:tavLst>
                                        <p:tav tm="0">
                                          <p:val>
                                            <p:strVal val="#ppt_x"/>
                                          </p:val>
                                        </p:tav>
                                        <p:tav tm="100000">
                                          <p:val>
                                            <p:strVal val="#ppt_x"/>
                                          </p:val>
                                        </p:tav>
                                      </p:tavLst>
                                    </p:anim>
                                    <p:anim calcmode="lin" valueType="num">
                                      <p:cBhvr additive="base">
                                        <p:cTn id="1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par>
                                <p:cTn id="24" presetID="6" presetClass="entr" presetSubtype="16"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circle(in)">
                                      <p:cBhvr>
                                        <p:cTn id="26" dur="20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1">
                                            <p:txEl>
                                              <p:pRg st="0" end="0"/>
                                            </p:txEl>
                                          </p:spTgt>
                                        </p:tgtEl>
                                        <p:attrNameLst>
                                          <p:attrName>style.visibility</p:attrName>
                                        </p:attrNameLst>
                                      </p:cBhvr>
                                      <p:to>
                                        <p:strVal val="visible"/>
                                      </p:to>
                                    </p:set>
                                    <p:animEffect transition="in" filter="wipe(left)">
                                      <p:cBhvr>
                                        <p:cTn id="37" dur="500"/>
                                        <p:tgtEl>
                                          <p:spTgt spid="4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heel(1)">
                                      <p:cBhvr>
                                        <p:cTn id="4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41" grpId="0" build="p" autoUpdateAnimBg="0"/>
      <p:bldP spid="4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2"/>
          <p:cNvSpPr txBox="1">
            <a:spLocks noChangeArrowheads="1"/>
          </p:cNvSpPr>
          <p:nvPr/>
        </p:nvSpPr>
        <p:spPr bwMode="auto">
          <a:xfrm>
            <a:off x="1931074" y="87935"/>
            <a:ext cx="468776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CC00CC"/>
                </a:solidFill>
                <a:latin typeface="楷体" panose="02010609060101010101" pitchFamily="49" charset="-122"/>
                <a:ea typeface="楷体" panose="02010609060101010101" pitchFamily="49" charset="-122"/>
              </a:rPr>
              <a:t>按照经典力学：</a:t>
            </a:r>
            <a:r>
              <a:rPr kumimoji="1" lang="zh-CN" altLang="en-US" sz="3200" dirty="0">
                <a:latin typeface="楷体" panose="02010609060101010101" pitchFamily="49" charset="-122"/>
                <a:ea typeface="楷体" panose="02010609060101010101" pitchFamily="49" charset="-122"/>
              </a:rPr>
              <a:t>如果</a:t>
            </a:r>
            <a:r>
              <a:rPr kumimoji="1" lang="zh-CN" altLang="en-US" sz="3200" dirty="0">
                <a:solidFill>
                  <a:srgbClr val="009900"/>
                </a:solidFill>
                <a:latin typeface="楷体" panose="02010609060101010101" pitchFamily="49" charset="-122"/>
                <a:ea typeface="楷体" panose="02010609060101010101" pitchFamily="49" charset="-122"/>
              </a:rPr>
              <a:t>一个经典粒子的能量满足</a:t>
            </a:r>
            <a:r>
              <a:rPr kumimoji="1" lang="en-US" altLang="zh-CN" sz="3200" i="1" dirty="0">
                <a:solidFill>
                  <a:srgbClr val="FF0066"/>
                </a:solidFill>
                <a:ea typeface="楷体" panose="02010609060101010101" pitchFamily="49" charset="-122"/>
                <a:cs typeface="Times New Roman" panose="02020603050405020304" pitchFamily="18" charset="0"/>
              </a:rPr>
              <a:t>E</a:t>
            </a:r>
            <a:r>
              <a:rPr kumimoji="1" lang="en-US" altLang="zh-CN" sz="3200" dirty="0">
                <a:solidFill>
                  <a:srgbClr val="FF0066"/>
                </a:solidFill>
                <a:ea typeface="楷体" panose="02010609060101010101" pitchFamily="49" charset="-122"/>
                <a:cs typeface="Times New Roman" panose="02020603050405020304" pitchFamily="18" charset="0"/>
              </a:rPr>
              <a:t>&lt;</a:t>
            </a:r>
            <a:r>
              <a:rPr kumimoji="1" lang="en-US" altLang="zh-CN" sz="3200" i="1" dirty="0">
                <a:solidFill>
                  <a:srgbClr val="FF0066"/>
                </a:solidFill>
                <a:ea typeface="楷体" panose="02010609060101010101" pitchFamily="49" charset="-122"/>
                <a:cs typeface="Times New Roman" panose="02020603050405020304" pitchFamily="18" charset="0"/>
              </a:rPr>
              <a:t>U</a:t>
            </a:r>
            <a:r>
              <a:rPr kumimoji="1" lang="zh-CN" altLang="en-US" sz="3200" dirty="0">
                <a:solidFill>
                  <a:srgbClr val="009900"/>
                </a:solidFill>
                <a:latin typeface="楷体" panose="02010609060101010101" pitchFamily="49" charset="-122"/>
                <a:ea typeface="楷体" panose="02010609060101010101" pitchFamily="49" charset="-122"/>
              </a:rPr>
              <a:t>，那么它不可能</a:t>
            </a:r>
            <a:r>
              <a:rPr kumimoji="1" lang="zh-CN" altLang="en-GB" sz="3200" dirty="0">
                <a:solidFill>
                  <a:srgbClr val="009900"/>
                </a:solidFill>
                <a:latin typeface="楷体" panose="02010609060101010101" pitchFamily="49" charset="-122"/>
                <a:ea typeface="楷体" panose="02010609060101010101" pitchFamily="49" charset="-122"/>
              </a:rPr>
              <a:t>进入</a:t>
            </a:r>
            <a:r>
              <a:rPr kumimoji="1" lang="zh-CN" altLang="en-US" sz="3200" dirty="0">
                <a:solidFill>
                  <a:srgbClr val="009900"/>
                </a:solidFill>
                <a:latin typeface="楷体" panose="02010609060101010101" pitchFamily="49" charset="-122"/>
                <a:ea typeface="楷体" panose="02010609060101010101" pitchFamily="49" charset="-122"/>
              </a:rPr>
              <a:t>该区域。</a:t>
            </a:r>
            <a:endParaRPr lang="zh-CN" altLang="en-US" sz="3200" dirty="0">
              <a:solidFill>
                <a:srgbClr val="009900"/>
              </a:solidFill>
              <a:latin typeface="楷体" panose="02010609060101010101" pitchFamily="49" charset="-122"/>
              <a:ea typeface="楷体" panose="02010609060101010101" pitchFamily="49" charset="-122"/>
            </a:endParaRPr>
          </a:p>
          <a:p>
            <a:pPr eaLnBrk="1" hangingPunct="1"/>
            <a:endParaRPr kumimoji="1" lang="zh-CN" altLang="en-US" sz="3200" dirty="0">
              <a:solidFill>
                <a:srgbClr val="CC00CC"/>
              </a:solidFill>
              <a:latin typeface="楷体" panose="02010609060101010101" pitchFamily="49" charset="-122"/>
              <a:ea typeface="楷体" panose="02010609060101010101" pitchFamily="49" charset="-122"/>
            </a:endParaRPr>
          </a:p>
        </p:txBody>
      </p:sp>
      <p:sp>
        <p:nvSpPr>
          <p:cNvPr id="31" name="Line 12"/>
          <p:cNvSpPr>
            <a:spLocks noChangeShapeType="1"/>
          </p:cNvSpPr>
          <p:nvPr/>
        </p:nvSpPr>
        <p:spPr bwMode="auto">
          <a:xfrm flipH="1" flipV="1">
            <a:off x="8377107" y="1429441"/>
            <a:ext cx="604278" cy="948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nvGrpSpPr>
          <p:cNvPr id="32" name="Group 13"/>
          <p:cNvGrpSpPr>
            <a:grpSpLocks/>
          </p:cNvGrpSpPr>
          <p:nvPr/>
        </p:nvGrpSpPr>
        <p:grpSpPr bwMode="auto">
          <a:xfrm>
            <a:off x="7506544" y="805850"/>
            <a:ext cx="1524000" cy="708025"/>
            <a:chOff x="3552" y="1836"/>
            <a:chExt cx="960" cy="446"/>
          </a:xfrm>
        </p:grpSpPr>
        <p:grpSp>
          <p:nvGrpSpPr>
            <p:cNvPr id="33" name="Group 14"/>
            <p:cNvGrpSpPr>
              <a:grpSpLocks/>
            </p:cNvGrpSpPr>
            <p:nvPr/>
          </p:nvGrpSpPr>
          <p:grpSpPr bwMode="auto">
            <a:xfrm>
              <a:off x="3552" y="2107"/>
              <a:ext cx="548" cy="175"/>
              <a:chOff x="3528" y="2155"/>
              <a:chExt cx="548" cy="175"/>
            </a:xfrm>
          </p:grpSpPr>
          <p:sp>
            <p:nvSpPr>
              <p:cNvPr id="36" name="Oval 15"/>
              <p:cNvSpPr>
                <a:spLocks noChangeArrowheads="1"/>
              </p:cNvSpPr>
              <p:nvPr/>
            </p:nvSpPr>
            <p:spPr bwMode="auto">
              <a:xfrm>
                <a:off x="3528" y="2155"/>
                <a:ext cx="154" cy="175"/>
              </a:xfrm>
              <a:prstGeom prst="ellipse">
                <a:avLst/>
              </a:prstGeom>
              <a:gradFill rotWithShape="0">
                <a:gsLst>
                  <a:gs pos="0">
                    <a:srgbClr val="FF3300"/>
                  </a:gs>
                  <a:gs pos="100000">
                    <a:srgbClr val="761800"/>
                  </a:gs>
                </a:gsLst>
                <a:path path="shape">
                  <a:fillToRect l="50000" t="50000" r="50000" b="50000"/>
                </a:path>
              </a:gra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Line 16"/>
              <p:cNvSpPr>
                <a:spLocks noChangeShapeType="1"/>
              </p:cNvSpPr>
              <p:nvPr/>
            </p:nvSpPr>
            <p:spPr bwMode="auto">
              <a:xfrm flipV="1">
                <a:off x="3708" y="2203"/>
                <a:ext cx="368" cy="11"/>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34" name="Line 17"/>
            <p:cNvSpPr>
              <a:spLocks noChangeShapeType="1"/>
            </p:cNvSpPr>
            <p:nvPr/>
          </p:nvSpPr>
          <p:spPr bwMode="auto">
            <a:xfrm>
              <a:off x="3900" y="2166"/>
              <a:ext cx="6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 name="Rectangle 18"/>
            <p:cNvSpPr>
              <a:spLocks noChangeArrowheads="1"/>
            </p:cNvSpPr>
            <p:nvPr/>
          </p:nvSpPr>
          <p:spPr bwMode="auto">
            <a:xfrm>
              <a:off x="3780" y="1836"/>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9900"/>
                  </a:solidFill>
                </a:rPr>
                <a:t>E&lt;U</a:t>
              </a:r>
              <a:r>
                <a:rPr kumimoji="1" lang="en-GB" altLang="zh-CN" sz="2600" baseline="-25000" dirty="0">
                  <a:solidFill>
                    <a:srgbClr val="009900"/>
                  </a:solidFill>
                </a:rPr>
                <a:t>0</a:t>
              </a:r>
              <a:endParaRPr kumimoji="1" lang="en-US" altLang="zh-CN" sz="2600" dirty="0">
                <a:solidFill>
                  <a:srgbClr val="009900"/>
                </a:solidFill>
              </a:endParaRPr>
            </a:p>
          </p:txBody>
        </p:sp>
      </p:grpSp>
      <p:grpSp>
        <p:nvGrpSpPr>
          <p:cNvPr id="38" name="Group 19"/>
          <p:cNvGrpSpPr>
            <a:grpSpLocks/>
          </p:cNvGrpSpPr>
          <p:nvPr/>
        </p:nvGrpSpPr>
        <p:grpSpPr bwMode="auto">
          <a:xfrm>
            <a:off x="7636774" y="162580"/>
            <a:ext cx="3394075" cy="2328863"/>
            <a:chOff x="3821" y="816"/>
            <a:chExt cx="2138" cy="1467"/>
          </a:xfrm>
        </p:grpSpPr>
        <p:grpSp>
          <p:nvGrpSpPr>
            <p:cNvPr id="39" name="Group 20"/>
            <p:cNvGrpSpPr>
              <a:grpSpLocks/>
            </p:cNvGrpSpPr>
            <p:nvPr/>
          </p:nvGrpSpPr>
          <p:grpSpPr bwMode="auto">
            <a:xfrm>
              <a:off x="3821" y="816"/>
              <a:ext cx="2138" cy="1323"/>
              <a:chOff x="3629" y="1428"/>
              <a:chExt cx="2138" cy="1323"/>
            </a:xfrm>
          </p:grpSpPr>
          <p:cxnSp>
            <p:nvCxnSpPr>
              <p:cNvPr id="41" name="AutoShape 21"/>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42" name="Line 22"/>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23"/>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Rectangle 24"/>
              <p:cNvSpPr>
                <a:spLocks noChangeArrowheads="1"/>
              </p:cNvSpPr>
              <p:nvPr/>
            </p:nvSpPr>
            <p:spPr bwMode="auto">
              <a:xfrm>
                <a:off x="3900" y="1454"/>
                <a:ext cx="5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45" name="Rectangle 25"/>
              <p:cNvSpPr>
                <a:spLocks noChangeArrowheads="1"/>
              </p:cNvSpPr>
              <p:nvPr/>
            </p:nvSpPr>
            <p:spPr bwMode="auto">
              <a:xfrm>
                <a:off x="5462" y="2443"/>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x</a:t>
                </a:r>
                <a:endParaRPr kumimoji="1" lang="en-US" altLang="zh-CN" sz="2600" i="1" dirty="0"/>
              </a:p>
            </p:txBody>
          </p:sp>
          <p:sp>
            <p:nvSpPr>
              <p:cNvPr id="46" name="Rectangle 26"/>
              <p:cNvSpPr>
                <a:spLocks noChangeArrowheads="1"/>
              </p:cNvSpPr>
              <p:nvPr/>
            </p:nvSpPr>
            <p:spPr bwMode="auto">
              <a:xfrm>
                <a:off x="4620" y="1428"/>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70C0"/>
                    </a:solidFill>
                  </a:rPr>
                  <a:t>U=U</a:t>
                </a:r>
                <a:r>
                  <a:rPr kumimoji="1" lang="en-GB" altLang="zh-CN" sz="2600" baseline="-25000" dirty="0">
                    <a:solidFill>
                      <a:srgbClr val="0070C0"/>
                    </a:solidFill>
                  </a:rPr>
                  <a:t>0</a:t>
                </a:r>
                <a:endParaRPr kumimoji="1" lang="en-US" altLang="zh-CN" sz="2600" dirty="0">
                  <a:solidFill>
                    <a:srgbClr val="0070C0"/>
                  </a:solidFill>
                </a:endParaRPr>
              </a:p>
            </p:txBody>
          </p:sp>
          <p:sp>
            <p:nvSpPr>
              <p:cNvPr id="47" name="Rectangle 27"/>
              <p:cNvSpPr>
                <a:spLocks noChangeArrowheads="1"/>
              </p:cNvSpPr>
              <p:nvPr/>
            </p:nvSpPr>
            <p:spPr bwMode="auto">
              <a:xfrm>
                <a:off x="3629" y="2331"/>
                <a:ext cx="7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solidFill>
                      <a:srgbClr val="0000FF"/>
                    </a:solidFill>
                  </a:rPr>
                  <a:t>U=</a:t>
                </a:r>
                <a:r>
                  <a:rPr kumimoji="1" lang="en-GB" altLang="zh-CN" sz="2600" dirty="0">
                    <a:solidFill>
                      <a:srgbClr val="0000FF"/>
                    </a:solidFill>
                  </a:rPr>
                  <a:t>0</a:t>
                </a:r>
                <a:endParaRPr kumimoji="1" lang="en-US" altLang="zh-CN" sz="2600" dirty="0">
                  <a:solidFill>
                    <a:srgbClr val="0000FF"/>
                  </a:solidFill>
                </a:endParaRPr>
              </a:p>
            </p:txBody>
          </p:sp>
        </p:grpSp>
        <p:sp>
          <p:nvSpPr>
            <p:cNvPr id="40" name="Rectangle 28"/>
            <p:cNvSpPr>
              <a:spLocks noChangeArrowheads="1"/>
            </p:cNvSpPr>
            <p:nvPr/>
          </p:nvSpPr>
          <p:spPr bwMode="auto">
            <a:xfrm>
              <a:off x="4545" y="1975"/>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o</a:t>
              </a:r>
              <a:endParaRPr kumimoji="1" lang="en-US" altLang="zh-CN" sz="2600" i="1"/>
            </a:p>
          </p:txBody>
        </p:sp>
      </p:grpSp>
      <p:sp>
        <p:nvSpPr>
          <p:cNvPr id="48" name="Oval 15"/>
          <p:cNvSpPr>
            <a:spLocks noChangeArrowheads="1"/>
          </p:cNvSpPr>
          <p:nvPr/>
        </p:nvSpPr>
        <p:spPr bwMode="auto">
          <a:xfrm>
            <a:off x="9049415" y="805851"/>
            <a:ext cx="1343258" cy="1073510"/>
          </a:xfrm>
          <a:prstGeom prst="rect">
            <a:avLst/>
          </a:prstGeom>
          <a:solidFill>
            <a:srgbClr val="FF0000"/>
          </a:solidFill>
          <a:ln w="12700">
            <a:solidFill>
              <a:srgbClr val="FF0000"/>
            </a:solidFill>
            <a:round/>
            <a:headEnd/>
            <a:tailEnd/>
          </a:ln>
        </p:spPr>
        <p:txBody>
          <a:bodyPr wrap="square"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矩形 48"/>
          <p:cNvSpPr/>
          <p:nvPr/>
        </p:nvSpPr>
        <p:spPr>
          <a:xfrm>
            <a:off x="9072140" y="917750"/>
            <a:ext cx="1175806" cy="923330"/>
          </a:xfrm>
          <a:prstGeom prst="rect">
            <a:avLst/>
          </a:prstGeom>
        </p:spPr>
        <p:txBody>
          <a:bodyPr wrap="square">
            <a:spAutoFit/>
          </a:bodyPr>
          <a:lstStyle/>
          <a:p>
            <a:r>
              <a:rPr kumimoji="1" lang="zh-CN" altLang="en-US" b="1" dirty="0">
                <a:solidFill>
                  <a:srgbClr val="FFFF00"/>
                </a:solidFill>
              </a:rPr>
              <a:t>经典粒子禁止</a:t>
            </a:r>
            <a:r>
              <a:rPr kumimoji="1" lang="zh-CN" altLang="en-GB" b="1" dirty="0">
                <a:solidFill>
                  <a:srgbClr val="FFFF00"/>
                </a:solidFill>
              </a:rPr>
              <a:t>进入</a:t>
            </a:r>
            <a:r>
              <a:rPr kumimoji="1" lang="zh-CN" altLang="en-US" b="1" dirty="0">
                <a:solidFill>
                  <a:srgbClr val="FFFF00"/>
                </a:solidFill>
              </a:rPr>
              <a:t>区域</a:t>
            </a:r>
            <a:endParaRPr lang="zh-CN" altLang="en-US" dirty="0">
              <a:solidFill>
                <a:srgbClr val="FFFF00"/>
              </a:solidFill>
            </a:endParaRPr>
          </a:p>
        </p:txBody>
      </p:sp>
      <p:sp>
        <p:nvSpPr>
          <p:cNvPr id="50" name="Text Box 2"/>
          <p:cNvSpPr txBox="1">
            <a:spLocks noChangeArrowheads="1"/>
          </p:cNvSpPr>
          <p:nvPr/>
        </p:nvSpPr>
        <p:spPr bwMode="auto">
          <a:xfrm>
            <a:off x="1704665" y="1616306"/>
            <a:ext cx="53952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dirty="0">
                <a:solidFill>
                  <a:srgbClr val="FF0000"/>
                </a:solidFill>
              </a:rPr>
              <a:t>按照量子力学：</a:t>
            </a:r>
            <a:r>
              <a:rPr kumimoji="1" lang="zh-CN" altLang="en-US" sz="3200" dirty="0">
                <a:solidFill>
                  <a:srgbClr val="0070C0"/>
                </a:solidFill>
              </a:rPr>
              <a:t>当</a:t>
            </a:r>
            <a:r>
              <a:rPr kumimoji="1" lang="en-US" altLang="zh-CN" sz="3200" b="0" i="1" dirty="0">
                <a:solidFill>
                  <a:srgbClr val="0070C0"/>
                </a:solidFill>
              </a:rPr>
              <a:t>E</a:t>
            </a:r>
            <a:r>
              <a:rPr kumimoji="1" lang="zh-CN" altLang="en-US" sz="3200" b="0" i="1" dirty="0">
                <a:solidFill>
                  <a:srgbClr val="0070C0"/>
                </a:solidFill>
              </a:rPr>
              <a:t>＜</a:t>
            </a:r>
            <a:r>
              <a:rPr kumimoji="1" lang="en-US" altLang="zh-CN" sz="3200" b="0" i="1" dirty="0">
                <a:solidFill>
                  <a:srgbClr val="0070C0"/>
                </a:solidFill>
              </a:rPr>
              <a:t>U</a:t>
            </a:r>
            <a:r>
              <a:rPr kumimoji="1" lang="en-US" altLang="zh-CN" sz="3200" baseline="-25000" dirty="0">
                <a:solidFill>
                  <a:srgbClr val="0070C0"/>
                </a:solidFill>
              </a:rPr>
              <a:t>0</a:t>
            </a:r>
            <a:r>
              <a:rPr kumimoji="1" lang="zh-CN" altLang="en-US" sz="3200" dirty="0">
                <a:solidFill>
                  <a:srgbClr val="0070C0"/>
                </a:solidFill>
              </a:rPr>
              <a:t>时</a:t>
            </a:r>
            <a:endParaRPr lang="zh-CN" altLang="en-US" sz="3200" dirty="0">
              <a:solidFill>
                <a:srgbClr val="0070C0"/>
              </a:solidFill>
            </a:endParaRPr>
          </a:p>
        </p:txBody>
      </p:sp>
      <p:graphicFrame>
        <p:nvGraphicFramePr>
          <p:cNvPr id="51" name="Object 2"/>
          <p:cNvGraphicFramePr>
            <a:graphicFrameLocks noChangeAspect="1"/>
          </p:cNvGraphicFramePr>
          <p:nvPr>
            <p:extLst>
              <p:ext uri="{D42A27DB-BD31-4B8C-83A1-F6EECF244321}">
                <p14:modId xmlns:p14="http://schemas.microsoft.com/office/powerpoint/2010/main" val="1597625595"/>
              </p:ext>
            </p:extLst>
          </p:nvPr>
        </p:nvGraphicFramePr>
        <p:xfrm>
          <a:off x="1425095" y="2330737"/>
          <a:ext cx="4345293" cy="682625"/>
        </p:xfrm>
        <a:graphic>
          <a:graphicData uri="http://schemas.openxmlformats.org/presentationml/2006/ole">
            <mc:AlternateContent xmlns:mc="http://schemas.openxmlformats.org/markup-compatibility/2006">
              <mc:Choice xmlns:v="urn:schemas-microsoft-com:vml" Requires="v">
                <p:oleObj spid="_x0000_s385173" name="Equation" r:id="rId3" imgW="1447800" imgH="228600" progId="Equation.3">
                  <p:embed/>
                </p:oleObj>
              </mc:Choice>
              <mc:Fallback>
                <p:oleObj name="Equation" r:id="rId3" imgW="1447800" imgH="228600" progId="Equation.3">
                  <p:embed/>
                  <p:pic>
                    <p:nvPicPr>
                      <p:cNvPr id="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095" y="2330737"/>
                        <a:ext cx="4345293" cy="682625"/>
                      </a:xfrm>
                      <a:prstGeom prst="rect">
                        <a:avLst/>
                      </a:prstGeom>
                      <a:noFill/>
                      <a:ln>
                        <a:noFill/>
                      </a:ln>
                      <a:extLst/>
                    </p:spPr>
                  </p:pic>
                </p:oleObj>
              </mc:Fallback>
            </mc:AlternateContent>
          </a:graphicData>
        </a:graphic>
      </p:graphicFrame>
      <p:sp>
        <p:nvSpPr>
          <p:cNvPr id="52" name="矩形 29"/>
          <p:cNvSpPr>
            <a:spLocks noChangeArrowheads="1"/>
          </p:cNvSpPr>
          <p:nvPr/>
        </p:nvSpPr>
        <p:spPr bwMode="auto">
          <a:xfrm>
            <a:off x="6050199" y="2275227"/>
            <a:ext cx="25298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FF00FF"/>
                </a:solidFill>
                <a:latin typeface="宋体" panose="02010600030101010101" pitchFamily="2" charset="-122"/>
              </a:rPr>
              <a:t>入射波</a:t>
            </a:r>
            <a:r>
              <a:rPr kumimoji="1" lang="en-US" altLang="zh-CN" sz="2800" dirty="0">
                <a:solidFill>
                  <a:srgbClr val="FF00FF"/>
                </a:solidFill>
                <a:latin typeface="宋体" panose="02010600030101010101" pitchFamily="2" charset="-122"/>
              </a:rPr>
              <a:t>+</a:t>
            </a:r>
            <a:r>
              <a:rPr kumimoji="1" lang="zh-CN" altLang="en-US" sz="2800" dirty="0">
                <a:solidFill>
                  <a:srgbClr val="FF00FF"/>
                </a:solidFill>
                <a:latin typeface="宋体" panose="02010600030101010101" pitchFamily="2" charset="-122"/>
              </a:rPr>
              <a:t>反射波</a:t>
            </a:r>
          </a:p>
        </p:txBody>
      </p:sp>
      <p:grpSp>
        <p:nvGrpSpPr>
          <p:cNvPr id="53" name="Group 5"/>
          <p:cNvGrpSpPr>
            <a:grpSpLocks/>
          </p:cNvGrpSpPr>
          <p:nvPr/>
        </p:nvGrpSpPr>
        <p:grpSpPr bwMode="auto">
          <a:xfrm>
            <a:off x="8173350" y="3029272"/>
            <a:ext cx="2857500" cy="2175086"/>
            <a:chOff x="3942" y="816"/>
            <a:chExt cx="1655" cy="1211"/>
          </a:xfrm>
        </p:grpSpPr>
        <p:grpSp>
          <p:nvGrpSpPr>
            <p:cNvPr id="54" name="Group 6"/>
            <p:cNvGrpSpPr>
              <a:grpSpLocks/>
            </p:cNvGrpSpPr>
            <p:nvPr/>
          </p:nvGrpSpPr>
          <p:grpSpPr bwMode="auto">
            <a:xfrm>
              <a:off x="3942" y="816"/>
              <a:ext cx="1655" cy="1193"/>
              <a:chOff x="3750" y="1428"/>
              <a:chExt cx="1655" cy="1193"/>
            </a:xfrm>
          </p:grpSpPr>
          <p:cxnSp>
            <p:nvCxnSpPr>
              <p:cNvPr id="56" name="AutoShape 7"/>
              <p:cNvCxnSpPr>
                <a:cxnSpLocks noChangeShapeType="1"/>
              </p:cNvCxnSpPr>
              <p:nvPr/>
            </p:nvCxnSpPr>
            <p:spPr bwMode="auto">
              <a:xfrm flipV="1">
                <a:off x="3750" y="1788"/>
                <a:ext cx="1500" cy="820"/>
              </a:xfrm>
              <a:prstGeom prst="bentConnector3">
                <a:avLst>
                  <a:gd name="adj1" fmla="val 50000"/>
                </a:avLst>
              </a:prstGeom>
              <a:noFill/>
              <a:ln w="50800">
                <a:solidFill>
                  <a:srgbClr val="FF00FF"/>
                </a:solidFill>
                <a:miter lim="800000"/>
                <a:headEnd/>
                <a:tailEnd/>
              </a:ln>
              <a:extLst>
                <a:ext uri="{909E8E84-426E-40DD-AFC4-6F175D3DCCD1}">
                  <a14:hiddenFill xmlns:a14="http://schemas.microsoft.com/office/drawing/2010/main">
                    <a:noFill/>
                  </a14:hiddenFill>
                </a:ext>
              </a:extLst>
            </p:spPr>
          </p:cxnSp>
          <p:sp>
            <p:nvSpPr>
              <p:cNvPr id="57" name="Line 8"/>
              <p:cNvSpPr>
                <a:spLocks noChangeShapeType="1"/>
              </p:cNvSpPr>
              <p:nvPr/>
            </p:nvSpPr>
            <p:spPr bwMode="auto">
              <a:xfrm>
                <a:off x="3750" y="2609"/>
                <a:ext cx="164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9"/>
              <p:cNvSpPr>
                <a:spLocks noChangeShapeType="1"/>
              </p:cNvSpPr>
              <p:nvPr/>
            </p:nvSpPr>
            <p:spPr bwMode="auto">
              <a:xfrm flipV="1">
                <a:off x="4505" y="1483"/>
                <a:ext cx="0" cy="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Rectangle 10"/>
              <p:cNvSpPr>
                <a:spLocks noChangeArrowheads="1"/>
              </p:cNvSpPr>
              <p:nvPr/>
            </p:nvSpPr>
            <p:spPr bwMode="auto">
              <a:xfrm>
                <a:off x="3900" y="1453"/>
                <a:ext cx="46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a:t>
                </a:r>
                <a:r>
                  <a:rPr kumimoji="1" lang="en-GB" altLang="zh-CN" sz="2600"/>
                  <a:t>(</a:t>
                </a:r>
                <a:r>
                  <a:rPr kumimoji="1" lang="en-GB" altLang="zh-CN" sz="2600" i="1"/>
                  <a:t>x</a:t>
                </a:r>
                <a:r>
                  <a:rPr kumimoji="1" lang="en-GB" altLang="zh-CN" sz="2600"/>
                  <a:t>)</a:t>
                </a:r>
                <a:endParaRPr kumimoji="1" lang="en-US" altLang="zh-CN" sz="2600"/>
              </a:p>
            </p:txBody>
          </p:sp>
          <p:sp>
            <p:nvSpPr>
              <p:cNvPr id="60" name="Rectangle 11"/>
              <p:cNvSpPr>
                <a:spLocks noChangeArrowheads="1"/>
              </p:cNvSpPr>
              <p:nvPr/>
            </p:nvSpPr>
            <p:spPr bwMode="auto">
              <a:xfrm>
                <a:off x="5100" y="2279"/>
                <a:ext cx="30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x</a:t>
                </a:r>
                <a:endParaRPr kumimoji="1" lang="en-US" altLang="zh-CN" sz="2600" i="1"/>
              </a:p>
            </p:txBody>
          </p:sp>
          <p:sp>
            <p:nvSpPr>
              <p:cNvPr id="61" name="Rectangle 12"/>
              <p:cNvSpPr>
                <a:spLocks noChangeArrowheads="1"/>
              </p:cNvSpPr>
              <p:nvPr/>
            </p:nvSpPr>
            <p:spPr bwMode="auto">
              <a:xfrm>
                <a:off x="4620" y="1428"/>
                <a:ext cx="71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a:t>U=U</a:t>
                </a:r>
                <a:r>
                  <a:rPr kumimoji="1" lang="en-GB" altLang="zh-CN" sz="2600" baseline="-25000"/>
                  <a:t>0</a:t>
                </a:r>
                <a:endParaRPr kumimoji="1" lang="en-US" altLang="zh-CN" sz="2600"/>
              </a:p>
            </p:txBody>
          </p:sp>
          <p:sp>
            <p:nvSpPr>
              <p:cNvPr id="62" name="Rectangle 13"/>
              <p:cNvSpPr>
                <a:spLocks noChangeArrowheads="1"/>
              </p:cNvSpPr>
              <p:nvPr/>
            </p:nvSpPr>
            <p:spPr bwMode="auto">
              <a:xfrm>
                <a:off x="3792" y="2255"/>
                <a:ext cx="71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zh-CN" sz="2600" i="1"/>
              </a:p>
            </p:txBody>
          </p:sp>
        </p:grpSp>
        <p:sp>
          <p:nvSpPr>
            <p:cNvPr id="55" name="Rectangle 14"/>
            <p:cNvSpPr>
              <a:spLocks noChangeArrowheads="1"/>
            </p:cNvSpPr>
            <p:nvPr/>
          </p:nvSpPr>
          <p:spPr bwMode="auto">
            <a:xfrm>
              <a:off x="4719" y="1755"/>
              <a:ext cx="20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GB" altLang="zh-CN" sz="2600" i="1" dirty="0"/>
                <a:t>o</a:t>
              </a:r>
              <a:endParaRPr kumimoji="1" lang="en-US" altLang="zh-CN" sz="2600" i="1" dirty="0"/>
            </a:p>
          </p:txBody>
        </p:sp>
      </p:grpSp>
      <p:grpSp>
        <p:nvGrpSpPr>
          <p:cNvPr id="63" name="Group 15"/>
          <p:cNvGrpSpPr>
            <a:grpSpLocks/>
          </p:cNvGrpSpPr>
          <p:nvPr/>
        </p:nvGrpSpPr>
        <p:grpSpPr bwMode="auto">
          <a:xfrm>
            <a:off x="5103126" y="3773811"/>
            <a:ext cx="4157663" cy="523875"/>
            <a:chOff x="692" y="2711"/>
            <a:chExt cx="2619" cy="330"/>
          </a:xfrm>
        </p:grpSpPr>
        <p:graphicFrame>
          <p:nvGraphicFramePr>
            <p:cNvPr id="64" name="Object 16"/>
            <p:cNvGraphicFramePr>
              <a:graphicFrameLocks noChangeAspect="1"/>
            </p:cNvGraphicFramePr>
            <p:nvPr/>
          </p:nvGraphicFramePr>
          <p:xfrm>
            <a:off x="692" y="2711"/>
            <a:ext cx="894" cy="329"/>
          </p:xfrm>
          <a:graphic>
            <a:graphicData uri="http://schemas.openxmlformats.org/presentationml/2006/ole">
              <mc:AlternateContent xmlns:mc="http://schemas.openxmlformats.org/markup-compatibility/2006">
                <mc:Choice xmlns:v="urn:schemas-microsoft-com:vml" Requires="v">
                  <p:oleObj spid="_x0000_s385174" name="Equation" r:id="rId5" imgW="431613" imgH="203112" progId="Equation.3">
                    <p:embed/>
                  </p:oleObj>
                </mc:Choice>
                <mc:Fallback>
                  <p:oleObj name="Equation" r:id="rId5" imgW="431613" imgH="203112" progId="Equation.3">
                    <p:embed/>
                    <p:pic>
                      <p:nvPicPr>
                        <p:cNvPr id="16"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 y="2711"/>
                          <a:ext cx="89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 name="Text Box 17"/>
            <p:cNvSpPr txBox="1">
              <a:spLocks noChangeArrowheads="1"/>
            </p:cNvSpPr>
            <p:nvPr/>
          </p:nvSpPr>
          <p:spPr bwMode="auto">
            <a:xfrm>
              <a:off x="1498" y="272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0000CC"/>
                  </a:solidFill>
                </a:rPr>
                <a:t>入射波</a:t>
              </a:r>
            </a:p>
          </p:txBody>
        </p:sp>
        <p:sp>
          <p:nvSpPr>
            <p:cNvPr id="66" name="Freeform 18"/>
            <p:cNvSpPr>
              <a:spLocks/>
            </p:cNvSpPr>
            <p:nvPr/>
          </p:nvSpPr>
          <p:spPr bwMode="auto">
            <a:xfrm>
              <a:off x="2416" y="2808"/>
              <a:ext cx="895" cy="233"/>
            </a:xfrm>
            <a:custGeom>
              <a:avLst/>
              <a:gdLst>
                <a:gd name="T0" fmla="*/ 0 w 2103"/>
                <a:gd name="T1" fmla="*/ 209 h 274"/>
                <a:gd name="T2" fmla="*/ 0 w 2103"/>
                <a:gd name="T3" fmla="*/ 0 h 274"/>
                <a:gd name="T4" fmla="*/ 0 w 2103"/>
                <a:gd name="T5" fmla="*/ 209 h 274"/>
                <a:gd name="T6" fmla="*/ 0 w 2103"/>
                <a:gd name="T7" fmla="*/ 0 h 274"/>
                <a:gd name="T8" fmla="*/ 0 w 2103"/>
                <a:gd name="T9" fmla="*/ 209 h 274"/>
                <a:gd name="T10" fmla="*/ 0 w 2103"/>
                <a:gd name="T11" fmla="*/ 0 h 274"/>
                <a:gd name="T12" fmla="*/ 0 w 2103"/>
                <a:gd name="T13" fmla="*/ 209 h 274"/>
                <a:gd name="T14" fmla="*/ 0 w 2103"/>
                <a:gd name="T15" fmla="*/ 0 h 274"/>
                <a:gd name="T16" fmla="*/ 0 w 2103"/>
                <a:gd name="T17" fmla="*/ 209 h 274"/>
                <a:gd name="T18" fmla="*/ 0 w 2103"/>
                <a:gd name="T19" fmla="*/ 110 h 274"/>
                <a:gd name="T20" fmla="*/ 0 w 2103"/>
                <a:gd name="T21" fmla="*/ 110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0000CC"/>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67" name="Group 19"/>
          <p:cNvGrpSpPr>
            <a:grpSpLocks/>
          </p:cNvGrpSpPr>
          <p:nvPr/>
        </p:nvGrpSpPr>
        <p:grpSpPr bwMode="auto">
          <a:xfrm>
            <a:off x="5217425" y="4427859"/>
            <a:ext cx="3970338" cy="495300"/>
            <a:chOff x="764" y="3123"/>
            <a:chExt cx="2501" cy="312"/>
          </a:xfrm>
        </p:grpSpPr>
        <p:graphicFrame>
          <p:nvGraphicFramePr>
            <p:cNvPr id="68" name="Object 20"/>
            <p:cNvGraphicFramePr>
              <a:graphicFrameLocks noChangeAspect="1"/>
            </p:cNvGraphicFramePr>
            <p:nvPr/>
          </p:nvGraphicFramePr>
          <p:xfrm>
            <a:off x="764" y="3140"/>
            <a:ext cx="765" cy="276"/>
          </p:xfrm>
          <a:graphic>
            <a:graphicData uri="http://schemas.openxmlformats.org/presentationml/2006/ole">
              <mc:AlternateContent xmlns:mc="http://schemas.openxmlformats.org/markup-compatibility/2006">
                <mc:Choice xmlns:v="urn:schemas-microsoft-com:vml" Requires="v">
                  <p:oleObj spid="_x0000_s385175" name="Equation" r:id="rId7" imgW="418918" imgH="203112" progId="Equation.3">
                    <p:embed/>
                  </p:oleObj>
                </mc:Choice>
                <mc:Fallback>
                  <p:oleObj name="Equation" r:id="rId7" imgW="418918" imgH="203112" progId="Equation.3">
                    <p:embed/>
                    <p:pic>
                      <p:nvPicPr>
                        <p:cNvPr id="2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 y="3140"/>
                          <a:ext cx="765"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Text Box 21"/>
            <p:cNvSpPr txBox="1">
              <a:spLocks noChangeArrowheads="1"/>
            </p:cNvSpPr>
            <p:nvPr/>
          </p:nvSpPr>
          <p:spPr bwMode="auto">
            <a:xfrm>
              <a:off x="1499" y="3127"/>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a:solidFill>
                    <a:srgbClr val="FF00FF"/>
                  </a:solidFill>
                </a:rPr>
                <a:t>反射波</a:t>
              </a:r>
            </a:p>
          </p:txBody>
        </p:sp>
        <p:sp>
          <p:nvSpPr>
            <p:cNvPr id="70" name="Freeform 22"/>
            <p:cNvSpPr>
              <a:spLocks/>
            </p:cNvSpPr>
            <p:nvPr/>
          </p:nvSpPr>
          <p:spPr bwMode="auto">
            <a:xfrm rot="10733280">
              <a:off x="2424" y="3123"/>
              <a:ext cx="841" cy="233"/>
            </a:xfrm>
            <a:custGeom>
              <a:avLst/>
              <a:gdLst>
                <a:gd name="T0" fmla="*/ 0 w 2103"/>
                <a:gd name="T1" fmla="*/ 1 h 274"/>
                <a:gd name="T2" fmla="*/ 0 w 2103"/>
                <a:gd name="T3" fmla="*/ 0 h 274"/>
                <a:gd name="T4" fmla="*/ 0 w 2103"/>
                <a:gd name="T5" fmla="*/ 1 h 274"/>
                <a:gd name="T6" fmla="*/ 0 w 2103"/>
                <a:gd name="T7" fmla="*/ 0 h 274"/>
                <a:gd name="T8" fmla="*/ 0 w 2103"/>
                <a:gd name="T9" fmla="*/ 1 h 274"/>
                <a:gd name="T10" fmla="*/ 0 w 2103"/>
                <a:gd name="T11" fmla="*/ 0 h 274"/>
                <a:gd name="T12" fmla="*/ 0 w 2103"/>
                <a:gd name="T13" fmla="*/ 1 h 274"/>
                <a:gd name="T14" fmla="*/ 0 w 2103"/>
                <a:gd name="T15" fmla="*/ 0 h 274"/>
                <a:gd name="T16" fmla="*/ 0 w 2103"/>
                <a:gd name="T17" fmla="*/ 1 h 274"/>
                <a:gd name="T18" fmla="*/ 0 w 2103"/>
                <a:gd name="T19" fmla="*/ 1 h 274"/>
                <a:gd name="T20" fmla="*/ 0 w 2103"/>
                <a:gd name="T21" fmla="*/ 1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03"/>
                <a:gd name="T34" fmla="*/ 0 h 274"/>
                <a:gd name="T35" fmla="*/ 2103 w 2103"/>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03" h="274">
                  <a:moveTo>
                    <a:pt x="0" y="256"/>
                  </a:moveTo>
                  <a:cubicBezTo>
                    <a:pt x="73" y="128"/>
                    <a:pt x="146" y="0"/>
                    <a:pt x="219" y="0"/>
                  </a:cubicBezTo>
                  <a:cubicBezTo>
                    <a:pt x="292" y="0"/>
                    <a:pt x="363" y="256"/>
                    <a:pt x="439" y="256"/>
                  </a:cubicBezTo>
                  <a:cubicBezTo>
                    <a:pt x="515" y="256"/>
                    <a:pt x="600" y="0"/>
                    <a:pt x="676" y="0"/>
                  </a:cubicBezTo>
                  <a:cubicBezTo>
                    <a:pt x="752" y="0"/>
                    <a:pt x="820" y="256"/>
                    <a:pt x="896" y="256"/>
                  </a:cubicBezTo>
                  <a:cubicBezTo>
                    <a:pt x="972" y="256"/>
                    <a:pt x="1057" y="0"/>
                    <a:pt x="1133" y="0"/>
                  </a:cubicBezTo>
                  <a:cubicBezTo>
                    <a:pt x="1209" y="0"/>
                    <a:pt x="1280" y="256"/>
                    <a:pt x="1353" y="256"/>
                  </a:cubicBezTo>
                  <a:cubicBezTo>
                    <a:pt x="1426" y="256"/>
                    <a:pt x="1499" y="0"/>
                    <a:pt x="1572" y="0"/>
                  </a:cubicBezTo>
                  <a:cubicBezTo>
                    <a:pt x="1645" y="0"/>
                    <a:pt x="1731" y="238"/>
                    <a:pt x="1792" y="256"/>
                  </a:cubicBezTo>
                  <a:cubicBezTo>
                    <a:pt x="1853" y="274"/>
                    <a:pt x="1886" y="134"/>
                    <a:pt x="1938" y="110"/>
                  </a:cubicBezTo>
                  <a:cubicBezTo>
                    <a:pt x="1990" y="86"/>
                    <a:pt x="2046" y="98"/>
                    <a:pt x="2103" y="11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aphicFrame>
        <p:nvGraphicFramePr>
          <p:cNvPr id="71" name="Object 32"/>
          <p:cNvGraphicFramePr>
            <a:graphicFrameLocks noChangeAspect="1"/>
          </p:cNvGraphicFramePr>
          <p:nvPr>
            <p:extLst>
              <p:ext uri="{D42A27DB-BD31-4B8C-83A1-F6EECF244321}">
                <p14:modId xmlns:p14="http://schemas.microsoft.com/office/powerpoint/2010/main" val="2333643715"/>
              </p:ext>
            </p:extLst>
          </p:nvPr>
        </p:nvGraphicFramePr>
        <p:xfrm>
          <a:off x="1410178" y="3183262"/>
          <a:ext cx="2460625" cy="639763"/>
        </p:xfrm>
        <a:graphic>
          <a:graphicData uri="http://schemas.openxmlformats.org/presentationml/2006/ole">
            <mc:AlternateContent xmlns:mc="http://schemas.openxmlformats.org/markup-compatibility/2006">
              <mc:Choice xmlns:v="urn:schemas-microsoft-com:vml" Requires="v">
                <p:oleObj spid="_x0000_s385176" name="公式" r:id="rId9" imgW="927000" imgH="228600" progId="Equation.3">
                  <p:embed/>
                </p:oleObj>
              </mc:Choice>
              <mc:Fallback>
                <p:oleObj name="公式" r:id="rId9" imgW="927000" imgH="228600" progId="Equation.3">
                  <p:embed/>
                  <p:pic>
                    <p:nvPicPr>
                      <p:cNvPr id="23" name="Object 32"/>
                      <p:cNvPicPr>
                        <a:picLocks noChangeAspect="1" noChangeArrowheads="1"/>
                      </p:cNvPicPr>
                      <p:nvPr/>
                    </p:nvPicPr>
                    <p:blipFill>
                      <a:blip r:embed="rId10"/>
                      <a:srcRect/>
                      <a:stretch>
                        <a:fillRect/>
                      </a:stretch>
                    </p:blipFill>
                    <p:spPr bwMode="auto">
                      <a:xfrm>
                        <a:off x="1410178" y="3183262"/>
                        <a:ext cx="2460625" cy="639763"/>
                      </a:xfrm>
                      <a:prstGeom prst="rect">
                        <a:avLst/>
                      </a:prstGeom>
                      <a:noFill/>
                      <a:ln>
                        <a:noFill/>
                      </a:ln>
                      <a:effectLst/>
                      <a:extLst/>
                    </p:spPr>
                  </p:pic>
                </p:oleObj>
              </mc:Fallback>
            </mc:AlternateContent>
          </a:graphicData>
        </a:graphic>
      </p:graphicFrame>
      <p:sp>
        <p:nvSpPr>
          <p:cNvPr id="72" name="矩形 30"/>
          <p:cNvSpPr>
            <a:spLocks noChangeArrowheads="1"/>
          </p:cNvSpPr>
          <p:nvPr/>
        </p:nvSpPr>
        <p:spPr bwMode="auto">
          <a:xfrm>
            <a:off x="3896269" y="3299805"/>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指数</a:t>
            </a:r>
            <a:r>
              <a:rPr kumimoji="1" lang="zh-CN" altLang="en-US" sz="2800" dirty="0">
                <a:solidFill>
                  <a:srgbClr val="FF00FF"/>
                </a:solidFill>
              </a:rPr>
              <a:t>衰减波</a:t>
            </a:r>
          </a:p>
        </p:txBody>
      </p:sp>
      <p:grpSp>
        <p:nvGrpSpPr>
          <p:cNvPr id="73" name="Group 23"/>
          <p:cNvGrpSpPr>
            <a:grpSpLocks/>
          </p:cNvGrpSpPr>
          <p:nvPr/>
        </p:nvGrpSpPr>
        <p:grpSpPr bwMode="auto">
          <a:xfrm>
            <a:off x="9460816" y="3743648"/>
            <a:ext cx="2168526" cy="1006476"/>
            <a:chOff x="3419" y="2692"/>
            <a:chExt cx="1366" cy="634"/>
          </a:xfrm>
        </p:grpSpPr>
        <p:graphicFrame>
          <p:nvGraphicFramePr>
            <p:cNvPr id="74" name="Object 24"/>
            <p:cNvGraphicFramePr>
              <a:graphicFrameLocks noChangeAspect="1"/>
            </p:cNvGraphicFramePr>
            <p:nvPr>
              <p:extLst>
                <p:ext uri="{D42A27DB-BD31-4B8C-83A1-F6EECF244321}">
                  <p14:modId xmlns:p14="http://schemas.microsoft.com/office/powerpoint/2010/main" val="3000838593"/>
                </p:ext>
              </p:extLst>
            </p:nvPr>
          </p:nvGraphicFramePr>
          <p:xfrm>
            <a:off x="3971" y="3008"/>
            <a:ext cx="814" cy="318"/>
          </p:xfrm>
          <a:graphic>
            <a:graphicData uri="http://schemas.openxmlformats.org/presentationml/2006/ole">
              <mc:AlternateContent xmlns:mc="http://schemas.openxmlformats.org/markup-compatibility/2006">
                <mc:Choice xmlns:v="urn:schemas-microsoft-com:vml" Requires="v">
                  <p:oleObj spid="_x0000_s385177" name="Equation" r:id="rId11" imgW="406048" imgH="203024" progId="Equation.3">
                    <p:embed/>
                  </p:oleObj>
                </mc:Choice>
                <mc:Fallback>
                  <p:oleObj name="Equation" r:id="rId11" imgW="406048" imgH="203024" progId="Equation.3">
                    <p:embed/>
                    <p:pic>
                      <p:nvPicPr>
                        <p:cNvPr id="26"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1" y="3008"/>
                          <a:ext cx="81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 name="Text Box 25"/>
            <p:cNvSpPr txBox="1">
              <a:spLocks noChangeArrowheads="1"/>
            </p:cNvSpPr>
            <p:nvPr/>
          </p:nvSpPr>
          <p:spPr bwMode="auto">
            <a:xfrm>
              <a:off x="3489" y="2692"/>
              <a:ext cx="1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9900"/>
                  </a:solidFill>
                </a:rPr>
                <a:t>指数</a:t>
              </a:r>
              <a:r>
                <a:rPr kumimoji="1" lang="zh-CN" altLang="en-US" sz="2800" dirty="0">
                  <a:solidFill>
                    <a:srgbClr val="008000"/>
                  </a:solidFill>
                </a:rPr>
                <a:t>衰减波</a:t>
              </a:r>
            </a:p>
          </p:txBody>
        </p:sp>
        <p:sp>
          <p:nvSpPr>
            <p:cNvPr id="76" name="Freeform 26"/>
            <p:cNvSpPr>
              <a:spLocks/>
            </p:cNvSpPr>
            <p:nvPr/>
          </p:nvSpPr>
          <p:spPr bwMode="auto">
            <a:xfrm>
              <a:off x="3419" y="3008"/>
              <a:ext cx="567" cy="233"/>
            </a:xfrm>
            <a:custGeom>
              <a:avLst/>
              <a:gdLst>
                <a:gd name="T0" fmla="*/ 0 w 567"/>
                <a:gd name="T1" fmla="*/ 0 h 161"/>
                <a:gd name="T2" fmla="*/ 74 w 567"/>
                <a:gd name="T3" fmla="*/ 55 h 161"/>
                <a:gd name="T4" fmla="*/ 202 w 567"/>
                <a:gd name="T5" fmla="*/ 146 h 161"/>
                <a:gd name="T6" fmla="*/ 567 w 567"/>
                <a:gd name="T7" fmla="*/ 146 h 161"/>
                <a:gd name="T8" fmla="*/ 0 60000 65536"/>
                <a:gd name="T9" fmla="*/ 0 60000 65536"/>
                <a:gd name="T10" fmla="*/ 0 60000 65536"/>
                <a:gd name="T11" fmla="*/ 0 60000 65536"/>
                <a:gd name="T12" fmla="*/ 0 w 567"/>
                <a:gd name="T13" fmla="*/ 0 h 161"/>
                <a:gd name="T14" fmla="*/ 567 w 567"/>
                <a:gd name="T15" fmla="*/ 161 h 161"/>
              </a:gdLst>
              <a:ahLst/>
              <a:cxnLst>
                <a:cxn ang="T8">
                  <a:pos x="T0" y="T1"/>
                </a:cxn>
                <a:cxn ang="T9">
                  <a:pos x="T2" y="T3"/>
                </a:cxn>
                <a:cxn ang="T10">
                  <a:pos x="T4" y="T5"/>
                </a:cxn>
                <a:cxn ang="T11">
                  <a:pos x="T6" y="T7"/>
                </a:cxn>
              </a:cxnLst>
              <a:rect l="T12" t="T13" r="T14" b="T15"/>
              <a:pathLst>
                <a:path w="567" h="161">
                  <a:moveTo>
                    <a:pt x="0" y="0"/>
                  </a:moveTo>
                  <a:cubicBezTo>
                    <a:pt x="20" y="15"/>
                    <a:pt x="40" y="31"/>
                    <a:pt x="74" y="55"/>
                  </a:cubicBezTo>
                  <a:cubicBezTo>
                    <a:pt x="108" y="79"/>
                    <a:pt x="120" y="131"/>
                    <a:pt x="202" y="146"/>
                  </a:cubicBezTo>
                  <a:cubicBezTo>
                    <a:pt x="284" y="161"/>
                    <a:pt x="425" y="153"/>
                    <a:pt x="567" y="146"/>
                  </a:cubicBezTo>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
        <p:nvSpPr>
          <p:cNvPr id="77" name="Text Box 6"/>
          <p:cNvSpPr txBox="1">
            <a:spLocks noChangeArrowheads="1"/>
          </p:cNvSpPr>
          <p:nvPr/>
        </p:nvSpPr>
        <p:spPr bwMode="auto">
          <a:xfrm>
            <a:off x="2001028" y="5375519"/>
            <a:ext cx="7909842" cy="1384995"/>
          </a:xfrm>
          <a:prstGeom prst="rect">
            <a:avLst/>
          </a:prstGeom>
          <a:noFill/>
          <a:ln w="9525">
            <a:noFill/>
            <a:miter lim="800000"/>
            <a:headEnd/>
            <a:tailEnd/>
          </a:ln>
        </p:spPr>
        <p:txBody>
          <a:bodyPr wrap="square">
            <a:spAutoFit/>
          </a:bodyPr>
          <a:lstStyle/>
          <a:p>
            <a:pPr>
              <a:defRPr/>
            </a:pPr>
            <a:r>
              <a:rPr lang="zh-CN" altLang="en-US" sz="2800" b="1" kern="0" dirty="0">
                <a:solidFill>
                  <a:srgbClr val="FF0000"/>
                </a:solidFill>
              </a:rPr>
              <a:t>隧道效应：</a:t>
            </a:r>
            <a:r>
              <a:rPr lang="zh-CN" altLang="en-US" sz="2800" b="1" kern="0" dirty="0">
                <a:solidFill>
                  <a:srgbClr val="009900"/>
                </a:solidFill>
              </a:rPr>
              <a:t>在</a:t>
            </a:r>
            <a:r>
              <a:rPr kumimoji="1" lang="zh-CN" altLang="en-US" sz="2800" b="1" dirty="0">
                <a:solidFill>
                  <a:srgbClr val="009900"/>
                </a:solidFill>
              </a:rPr>
              <a:t>经典粒子禁止</a:t>
            </a:r>
            <a:r>
              <a:rPr kumimoji="1" lang="zh-CN" altLang="en-GB" sz="2800" b="1" dirty="0">
                <a:solidFill>
                  <a:srgbClr val="009900"/>
                </a:solidFill>
              </a:rPr>
              <a:t>进入</a:t>
            </a:r>
            <a:r>
              <a:rPr kumimoji="1" lang="zh-CN" altLang="en-US" sz="2800" b="1" dirty="0">
                <a:solidFill>
                  <a:srgbClr val="009900"/>
                </a:solidFill>
              </a:rPr>
              <a:t>的区域（</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zh-CN" altLang="en-US" sz="2800" b="1" dirty="0">
                <a:solidFill>
                  <a:srgbClr val="009900"/>
                </a:solidFill>
              </a:rPr>
              <a:t>），量子粒子（</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zh-CN" altLang="en-US" sz="2800" b="1" dirty="0">
                <a:solidFill>
                  <a:srgbClr val="009900"/>
                </a:solidFill>
              </a:rPr>
              <a:t>）可以</a:t>
            </a:r>
            <a:r>
              <a:rPr kumimoji="1" lang="zh-CN" altLang="en-GB" sz="2800" b="1" dirty="0">
                <a:solidFill>
                  <a:srgbClr val="009900"/>
                </a:solidFill>
              </a:rPr>
              <a:t>进入</a:t>
            </a:r>
            <a:r>
              <a:rPr kumimoji="1" lang="zh-CN" altLang="en-US" sz="2800" b="1" dirty="0">
                <a:solidFill>
                  <a:srgbClr val="009900"/>
                </a:solidFill>
              </a:rPr>
              <a:t>，只不过出现的概率较小，按指数规律迅速衰减。</a:t>
            </a:r>
            <a:endParaRPr lang="zh-CN" altLang="en-US" sz="2800" b="1" kern="0" dirty="0">
              <a:solidFill>
                <a:srgbClr val="009900"/>
              </a:solidFill>
            </a:endParaRPr>
          </a:p>
        </p:txBody>
      </p:sp>
      <p:graphicFrame>
        <p:nvGraphicFramePr>
          <p:cNvPr id="78" name="Object 28"/>
          <p:cNvGraphicFramePr>
            <a:graphicFrameLocks noChangeAspect="1"/>
          </p:cNvGraphicFramePr>
          <p:nvPr>
            <p:extLst>
              <p:ext uri="{D42A27DB-BD31-4B8C-83A1-F6EECF244321}">
                <p14:modId xmlns:p14="http://schemas.microsoft.com/office/powerpoint/2010/main" val="2973443952"/>
              </p:ext>
            </p:extLst>
          </p:nvPr>
        </p:nvGraphicFramePr>
        <p:xfrm>
          <a:off x="98712" y="4040897"/>
          <a:ext cx="4849124" cy="1266050"/>
        </p:xfrm>
        <a:graphic>
          <a:graphicData uri="http://schemas.openxmlformats.org/presentationml/2006/ole">
            <mc:AlternateContent xmlns:mc="http://schemas.openxmlformats.org/markup-compatibility/2006">
              <mc:Choice xmlns:v="urn:schemas-microsoft-com:vml" Requires="v">
                <p:oleObj spid="_x0000_s385178" name="Equation" r:id="rId13" imgW="1892160" imgH="482400" progId="Equation.DSMT4">
                  <p:embed/>
                </p:oleObj>
              </mc:Choice>
              <mc:Fallback>
                <p:oleObj name="Equation" r:id="rId13" imgW="1892160" imgH="482400" progId="Equation.DSMT4">
                  <p:embed/>
                  <p:pic>
                    <p:nvPicPr>
                      <p:cNvPr id="93" name="Object 28"/>
                      <p:cNvPicPr>
                        <a:picLocks noChangeAspect="1" noChangeArrowheads="1"/>
                      </p:cNvPicPr>
                      <p:nvPr/>
                    </p:nvPicPr>
                    <p:blipFill>
                      <a:blip r:embed="rId14"/>
                      <a:srcRect/>
                      <a:stretch>
                        <a:fillRect/>
                      </a:stretch>
                    </p:blipFill>
                    <p:spPr bwMode="auto">
                      <a:xfrm>
                        <a:off x="98712" y="4040897"/>
                        <a:ext cx="4849124" cy="126605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263883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ppt_x"/>
                                          </p:val>
                                        </p:tav>
                                        <p:tav tm="100000">
                                          <p:val>
                                            <p:strVal val="#ppt_x"/>
                                          </p:val>
                                        </p:tav>
                                      </p:tavLst>
                                    </p:anim>
                                    <p:anim calcmode="lin" valueType="num">
                                      <p:cBhvr additive="base">
                                        <p:cTn id="1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ppt_x"/>
                                          </p:val>
                                        </p:tav>
                                        <p:tav tm="100000">
                                          <p:val>
                                            <p:strVal val="#ppt_x"/>
                                          </p:val>
                                        </p:tav>
                                      </p:tavLst>
                                    </p:anim>
                                    <p:anim calcmode="lin" valueType="num">
                                      <p:cBhvr additive="base">
                                        <p:cTn id="31"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1000"/>
                                        <p:tgtEl>
                                          <p:spTgt spid="49"/>
                                        </p:tgtEl>
                                      </p:cBhvr>
                                    </p:animEffect>
                                    <p:anim calcmode="lin" valueType="num">
                                      <p:cBhvr>
                                        <p:cTn id="37" dur="1000" fill="hold"/>
                                        <p:tgtEl>
                                          <p:spTgt spid="49"/>
                                        </p:tgtEl>
                                        <p:attrNameLst>
                                          <p:attrName>ppt_x</p:attrName>
                                        </p:attrNameLst>
                                      </p:cBhvr>
                                      <p:tavLst>
                                        <p:tav tm="0">
                                          <p:val>
                                            <p:strVal val="#ppt_x"/>
                                          </p:val>
                                        </p:tav>
                                        <p:tav tm="100000">
                                          <p:val>
                                            <p:strVal val="#ppt_x"/>
                                          </p:val>
                                        </p:tav>
                                      </p:tavLst>
                                    </p:anim>
                                    <p:anim calcmode="lin" valueType="num">
                                      <p:cBhvr>
                                        <p:cTn id="3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barn(inVertical)">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fill="hold"/>
                                        <p:tgtEl>
                                          <p:spTgt spid="51"/>
                                        </p:tgtEl>
                                        <p:attrNameLst>
                                          <p:attrName>ppt_x</p:attrName>
                                        </p:attrNameLst>
                                      </p:cBhvr>
                                      <p:tavLst>
                                        <p:tav tm="0">
                                          <p:val>
                                            <p:strVal val="#ppt_x"/>
                                          </p:val>
                                        </p:tav>
                                        <p:tav tm="100000">
                                          <p:val>
                                            <p:strVal val="#ppt_x"/>
                                          </p:val>
                                        </p:tav>
                                      </p:tavLst>
                                    </p:anim>
                                    <p:anim calcmode="lin" valueType="num">
                                      <p:cBhvr>
                                        <p:cTn id="5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randombar(horizontal)">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additive="base">
                                        <p:cTn id="60" dur="500" fill="hold"/>
                                        <p:tgtEl>
                                          <p:spTgt spid="53"/>
                                        </p:tgtEl>
                                        <p:attrNameLst>
                                          <p:attrName>ppt_x</p:attrName>
                                        </p:attrNameLst>
                                      </p:cBhvr>
                                      <p:tavLst>
                                        <p:tav tm="0">
                                          <p:val>
                                            <p:strVal val="#ppt_x"/>
                                          </p:val>
                                        </p:tav>
                                        <p:tav tm="100000">
                                          <p:val>
                                            <p:strVal val="#ppt_x"/>
                                          </p:val>
                                        </p:tav>
                                      </p:tavLst>
                                    </p:anim>
                                    <p:anim calcmode="lin" valueType="num">
                                      <p:cBhvr additive="base">
                                        <p:cTn id="6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1000"/>
                                        <p:tgtEl>
                                          <p:spTgt spid="63"/>
                                        </p:tgtEl>
                                      </p:cBhvr>
                                    </p:animEffect>
                                    <p:anim calcmode="lin" valueType="num">
                                      <p:cBhvr>
                                        <p:cTn id="67" dur="1000" fill="hold"/>
                                        <p:tgtEl>
                                          <p:spTgt spid="63"/>
                                        </p:tgtEl>
                                        <p:attrNameLst>
                                          <p:attrName>ppt_x</p:attrName>
                                        </p:attrNameLst>
                                      </p:cBhvr>
                                      <p:tavLst>
                                        <p:tav tm="0">
                                          <p:val>
                                            <p:strVal val="#ppt_x"/>
                                          </p:val>
                                        </p:tav>
                                        <p:tav tm="100000">
                                          <p:val>
                                            <p:strVal val="#ppt_x"/>
                                          </p:val>
                                        </p:tav>
                                      </p:tavLst>
                                    </p:anim>
                                    <p:anim calcmode="lin" valueType="num">
                                      <p:cBhvr>
                                        <p:cTn id="6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1000"/>
                                        <p:tgtEl>
                                          <p:spTgt spid="67"/>
                                        </p:tgtEl>
                                      </p:cBhvr>
                                    </p:animEffect>
                                    <p:anim calcmode="lin" valueType="num">
                                      <p:cBhvr>
                                        <p:cTn id="74" dur="1000" fill="hold"/>
                                        <p:tgtEl>
                                          <p:spTgt spid="67"/>
                                        </p:tgtEl>
                                        <p:attrNameLst>
                                          <p:attrName>ppt_x</p:attrName>
                                        </p:attrNameLst>
                                      </p:cBhvr>
                                      <p:tavLst>
                                        <p:tav tm="0">
                                          <p:val>
                                            <p:strVal val="#ppt_x"/>
                                          </p:val>
                                        </p:tav>
                                        <p:tav tm="100000">
                                          <p:val>
                                            <p:strVal val="#ppt_x"/>
                                          </p:val>
                                        </p:tav>
                                      </p:tavLst>
                                    </p:anim>
                                    <p:anim calcmode="lin" valueType="num">
                                      <p:cBhvr>
                                        <p:cTn id="7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wipe(down)">
                                      <p:cBhvr>
                                        <p:cTn id="80" dur="500"/>
                                        <p:tgtEl>
                                          <p:spTgt spid="71"/>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wheel(1)">
                                      <p:cBhvr>
                                        <p:cTn id="85" dur="2000"/>
                                        <p:tgtEl>
                                          <p:spTgt spid="72"/>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fade">
                                      <p:cBhvr>
                                        <p:cTn id="90" dur="1000"/>
                                        <p:tgtEl>
                                          <p:spTgt spid="73"/>
                                        </p:tgtEl>
                                      </p:cBhvr>
                                    </p:animEffect>
                                    <p:anim calcmode="lin" valueType="num">
                                      <p:cBhvr>
                                        <p:cTn id="91" dur="1000" fill="hold"/>
                                        <p:tgtEl>
                                          <p:spTgt spid="73"/>
                                        </p:tgtEl>
                                        <p:attrNameLst>
                                          <p:attrName>ppt_x</p:attrName>
                                        </p:attrNameLst>
                                      </p:cBhvr>
                                      <p:tavLst>
                                        <p:tav tm="0">
                                          <p:val>
                                            <p:strVal val="#ppt_x"/>
                                          </p:val>
                                        </p:tav>
                                        <p:tav tm="100000">
                                          <p:val>
                                            <p:strVal val="#ppt_x"/>
                                          </p:val>
                                        </p:tav>
                                      </p:tavLst>
                                    </p:anim>
                                    <p:anim calcmode="lin" valueType="num">
                                      <p:cBhvr>
                                        <p:cTn id="9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grpId="0" nodeType="clickEffect">
                                  <p:stCondLst>
                                    <p:cond delay="0"/>
                                  </p:stCondLst>
                                  <p:childTnLst>
                                    <p:set>
                                      <p:cBhvr>
                                        <p:cTn id="96" dur="1" fill="hold">
                                          <p:stCondLst>
                                            <p:cond delay="0"/>
                                          </p:stCondLst>
                                        </p:cTn>
                                        <p:tgtEl>
                                          <p:spTgt spid="77"/>
                                        </p:tgtEl>
                                        <p:attrNameLst>
                                          <p:attrName>style.visibility</p:attrName>
                                        </p:attrNameLst>
                                      </p:cBhvr>
                                      <p:to>
                                        <p:strVal val="visible"/>
                                      </p:to>
                                    </p:set>
                                    <p:anim calcmode="lin" valueType="num">
                                      <p:cBhvr>
                                        <p:cTn id="97" dur="500" fill="hold"/>
                                        <p:tgtEl>
                                          <p:spTgt spid="77"/>
                                        </p:tgtEl>
                                        <p:attrNameLst>
                                          <p:attrName>ppt_w</p:attrName>
                                        </p:attrNameLst>
                                      </p:cBhvr>
                                      <p:tavLst>
                                        <p:tav tm="0">
                                          <p:val>
                                            <p:fltVal val="0"/>
                                          </p:val>
                                        </p:tav>
                                        <p:tav tm="100000">
                                          <p:val>
                                            <p:strVal val="#ppt_w"/>
                                          </p:val>
                                        </p:tav>
                                      </p:tavLst>
                                    </p:anim>
                                    <p:anim calcmode="lin" valueType="num">
                                      <p:cBhvr>
                                        <p:cTn id="98" dur="500" fill="hold"/>
                                        <p:tgtEl>
                                          <p:spTgt spid="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48" grpId="0" animBg="1"/>
      <p:bldP spid="49" grpId="0"/>
      <p:bldP spid="50" grpId="0"/>
      <p:bldP spid="52" grpId="0"/>
      <p:bldP spid="72" grpId="0"/>
      <p:bldP spid="77"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1581792523"/>
              </p:ext>
            </p:extLst>
          </p:nvPr>
        </p:nvGraphicFramePr>
        <p:xfrm>
          <a:off x="2058407" y="277119"/>
          <a:ext cx="8286750" cy="6484938"/>
        </p:xfrm>
        <a:graphic>
          <a:graphicData uri="http://schemas.openxmlformats.org/presentationml/2006/ole">
            <mc:AlternateContent xmlns:mc="http://schemas.openxmlformats.org/markup-compatibility/2006">
              <mc:Choice xmlns:v="urn:schemas-microsoft-com:vml" Requires="v">
                <p:oleObj spid="_x0000_s50597" name="位图图像" r:id="rId3" imgW="3982006" imgH="4667902" progId="Paint.Picture">
                  <p:embed/>
                </p:oleObj>
              </mc:Choice>
              <mc:Fallback>
                <p:oleObj name="位图图像" r:id="rId3" imgW="3982006" imgH="466790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407" y="277119"/>
                        <a:ext cx="8286750" cy="6484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40459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40" y="641733"/>
            <a:ext cx="85772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32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Pictures\ls-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8" y="2414791"/>
            <a:ext cx="4021137"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4"/>
          <p:cNvSpPr>
            <a:spLocks noChangeArrowheads="1"/>
          </p:cNvSpPr>
          <p:nvPr/>
        </p:nvSpPr>
        <p:spPr bwMode="auto">
          <a:xfrm>
            <a:off x="1952625" y="700291"/>
            <a:ext cx="335756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a:solidFill>
                  <a:srgbClr val="FF0000"/>
                </a:solidFill>
              </a:rPr>
              <a:t>微观世界里崂山道士可以穿墙</a:t>
            </a:r>
          </a:p>
        </p:txBody>
      </p:sp>
      <p:pic>
        <p:nvPicPr>
          <p:cNvPr id="4" name="Picture 5" descr="E:\Pictures\ls-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814" y="1986164"/>
            <a:ext cx="4548187"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6"/>
          <p:cNvSpPr>
            <a:spLocks noChangeArrowheads="1"/>
          </p:cNvSpPr>
          <p:nvPr/>
        </p:nvSpPr>
        <p:spPr bwMode="auto">
          <a:xfrm>
            <a:off x="6310314" y="700289"/>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0">
                <a:solidFill>
                  <a:srgbClr val="00B0F0"/>
                </a:solidFill>
              </a:rPr>
              <a:t>隧道效应</a:t>
            </a:r>
            <a:endParaRPr lang="zh-CN" altLang="en-US" sz="3200">
              <a:solidFill>
                <a:srgbClr val="00B0F0"/>
              </a:solidFill>
            </a:endParaRPr>
          </a:p>
        </p:txBody>
      </p:sp>
      <p:sp>
        <p:nvSpPr>
          <p:cNvPr id="6" name="Text Box 6"/>
          <p:cNvSpPr txBox="1">
            <a:spLocks noChangeArrowheads="1"/>
          </p:cNvSpPr>
          <p:nvPr/>
        </p:nvSpPr>
        <p:spPr bwMode="auto">
          <a:xfrm>
            <a:off x="1901481" y="5851388"/>
            <a:ext cx="8736927" cy="954107"/>
          </a:xfrm>
          <a:prstGeom prst="rect">
            <a:avLst/>
          </a:prstGeom>
          <a:noFill/>
          <a:ln w="9525">
            <a:noFill/>
            <a:miter lim="800000"/>
            <a:headEnd/>
            <a:tailEnd/>
          </a:ln>
        </p:spPr>
        <p:txBody>
          <a:bodyPr wrap="square">
            <a:spAutoFit/>
          </a:bodyPr>
          <a:lstStyle/>
          <a:p>
            <a:pPr>
              <a:defRPr/>
            </a:pPr>
            <a:r>
              <a:rPr lang="zh-CN" altLang="en-US" sz="2800" b="1" kern="0" dirty="0">
                <a:solidFill>
                  <a:srgbClr val="FF0000"/>
                </a:solidFill>
              </a:rPr>
              <a:t>隧道效应：</a:t>
            </a:r>
            <a:r>
              <a:rPr lang="zh-CN" altLang="en-US" sz="2800" b="1" kern="0" dirty="0">
                <a:solidFill>
                  <a:srgbClr val="009900"/>
                </a:solidFill>
              </a:rPr>
              <a:t>在</a:t>
            </a:r>
            <a:r>
              <a:rPr kumimoji="1" lang="zh-CN" altLang="en-US" sz="2800" b="1" dirty="0">
                <a:solidFill>
                  <a:srgbClr val="009900"/>
                </a:solidFill>
              </a:rPr>
              <a:t>经典粒子禁止</a:t>
            </a:r>
            <a:r>
              <a:rPr kumimoji="1" lang="zh-CN" altLang="en-GB" sz="2800" b="1" dirty="0">
                <a:solidFill>
                  <a:srgbClr val="009900"/>
                </a:solidFill>
              </a:rPr>
              <a:t>进入</a:t>
            </a:r>
            <a:r>
              <a:rPr kumimoji="1" lang="zh-CN" altLang="en-US" sz="2800" b="1" dirty="0">
                <a:solidFill>
                  <a:srgbClr val="009900"/>
                </a:solidFill>
              </a:rPr>
              <a:t>的区域（</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en-US" altLang="zh-CN" sz="2800" b="1" baseline="-25000" dirty="0">
                <a:solidFill>
                  <a:srgbClr val="FF0066"/>
                </a:solidFill>
              </a:rPr>
              <a:t>0 </a:t>
            </a:r>
            <a:r>
              <a:rPr kumimoji="1" lang="zh-CN" altLang="en-US" sz="2800" b="1" dirty="0">
                <a:solidFill>
                  <a:srgbClr val="009900"/>
                </a:solidFill>
              </a:rPr>
              <a:t>），量子粒子（</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en-US" altLang="zh-CN" sz="2800" b="1" baseline="-25000" dirty="0">
                <a:solidFill>
                  <a:srgbClr val="FF0066"/>
                </a:solidFill>
              </a:rPr>
              <a:t>0 </a:t>
            </a:r>
            <a:r>
              <a:rPr kumimoji="1" lang="zh-CN" altLang="en-US" sz="2800" b="1" dirty="0">
                <a:solidFill>
                  <a:srgbClr val="009900"/>
                </a:solidFill>
              </a:rPr>
              <a:t>），可以</a:t>
            </a:r>
            <a:r>
              <a:rPr kumimoji="1" lang="zh-CN" altLang="en-GB" sz="2800" b="1" dirty="0">
                <a:solidFill>
                  <a:srgbClr val="009900"/>
                </a:solidFill>
              </a:rPr>
              <a:t>进入</a:t>
            </a:r>
            <a:r>
              <a:rPr kumimoji="1" lang="zh-CN" altLang="en-US" sz="2800" b="1" dirty="0">
                <a:solidFill>
                  <a:srgbClr val="009900"/>
                </a:solidFill>
              </a:rPr>
              <a:t>，只不过出现的概率较小。</a:t>
            </a:r>
            <a:endParaRPr lang="zh-CN" altLang="en-US" sz="2800" b="1" kern="0" dirty="0">
              <a:solidFill>
                <a:srgbClr val="009900"/>
              </a:solidFill>
            </a:endParaRPr>
          </a:p>
        </p:txBody>
      </p:sp>
    </p:spTree>
    <p:extLst>
      <p:ext uri="{BB962C8B-B14F-4D97-AF65-F5344CB8AC3E}">
        <p14:creationId xmlns:p14="http://schemas.microsoft.com/office/powerpoint/2010/main" val="4835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2708857" y="637504"/>
            <a:ext cx="7473950" cy="5943600"/>
            <a:chOff x="384" y="288"/>
            <a:chExt cx="4708" cy="3744"/>
          </a:xfrm>
        </p:grpSpPr>
        <p:sp>
          <p:nvSpPr>
            <p:cNvPr id="3" name="Text Box 9"/>
            <p:cNvSpPr txBox="1">
              <a:spLocks noChangeArrowheads="1"/>
            </p:cNvSpPr>
            <p:nvPr/>
          </p:nvSpPr>
          <p:spPr bwMode="auto">
            <a:xfrm>
              <a:off x="384" y="288"/>
              <a:ext cx="1488" cy="442"/>
            </a:xfrm>
            <a:prstGeom prst="rect">
              <a:avLst/>
            </a:prstGeom>
            <a:noFill/>
            <a:ln w="12699">
              <a:noFill/>
              <a:miter lim="800000"/>
              <a:headEnd type="none" w="sm" len="sm"/>
              <a:tailEnd type="none" w="sm" len="sm"/>
            </a:ln>
            <a:effectLst/>
          </p:spPr>
          <p:txBody>
            <a:bodyPr>
              <a:spAutoFit/>
            </a:bodyPr>
            <a:lstStyle/>
            <a:p>
              <a:pPr defTabSz="762000" eaLnBrk="0" hangingPunct="0">
                <a:spcBef>
                  <a:spcPct val="50000"/>
                </a:spcBef>
                <a:defRPr/>
              </a:pPr>
              <a:r>
                <a:rPr lang="zh-CN" altLang="en-US" sz="4000" dirty="0">
                  <a:effectLst>
                    <a:outerShdw blurRad="38100" dist="38100" dir="2700000" algn="tl">
                      <a:srgbClr val="000000"/>
                    </a:outerShdw>
                  </a:effectLst>
                  <a:ea typeface="黑体" pitchFamily="49" charset="-122"/>
                </a:rPr>
                <a:t>隧道效应</a:t>
              </a:r>
            </a:p>
          </p:txBody>
        </p:sp>
        <p:grpSp>
          <p:nvGrpSpPr>
            <p:cNvPr id="4" name="Group 13"/>
            <p:cNvGrpSpPr>
              <a:grpSpLocks/>
            </p:cNvGrpSpPr>
            <p:nvPr/>
          </p:nvGrpSpPr>
          <p:grpSpPr bwMode="auto">
            <a:xfrm>
              <a:off x="650" y="920"/>
              <a:ext cx="4442" cy="3112"/>
              <a:chOff x="624" y="916"/>
              <a:chExt cx="4442" cy="3112"/>
            </a:xfrm>
          </p:grpSpPr>
          <p:sp>
            <p:nvSpPr>
              <p:cNvPr id="5" name="Rectangle 3"/>
              <p:cNvSpPr>
                <a:spLocks noChangeArrowheads="1"/>
              </p:cNvSpPr>
              <p:nvPr/>
            </p:nvSpPr>
            <p:spPr bwMode="auto">
              <a:xfrm>
                <a:off x="2164" y="916"/>
                <a:ext cx="40" cy="1816"/>
              </a:xfrm>
              <a:prstGeom prst="rect">
                <a:avLst/>
              </a:prstGeom>
              <a:solidFill>
                <a:srgbClr val="00CCFF"/>
              </a:solidFill>
              <a:ln w="12699">
                <a:solidFill>
                  <a:schemeClr val="tx1"/>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 name="Object 4"/>
              <p:cNvGraphicFramePr>
                <a:graphicFrameLocks/>
              </p:cNvGraphicFramePr>
              <p:nvPr/>
            </p:nvGraphicFramePr>
            <p:xfrm>
              <a:off x="2592" y="1553"/>
              <a:ext cx="1824" cy="995"/>
            </p:xfrm>
            <a:graphic>
              <a:graphicData uri="http://schemas.openxmlformats.org/presentationml/2006/ole">
                <mc:AlternateContent xmlns:mc="http://schemas.openxmlformats.org/markup-compatibility/2006">
                  <mc:Choice xmlns:v="urn:schemas-microsoft-com:vml" Requires="v">
                    <p:oleObj spid="_x0000_s242318" name="剪辑" r:id="rId3" imgW="3660393" imgH="1917260" progId="MS_ClipArt_Gallery.2">
                      <p:embed/>
                    </p:oleObj>
                  </mc:Choice>
                  <mc:Fallback>
                    <p:oleObj name="剪辑" r:id="rId3" imgW="3660393" imgH="191726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553"/>
                            <a:ext cx="1824" cy="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p:cNvGraphicFramePr>
              <p:nvPr/>
            </p:nvGraphicFramePr>
            <p:xfrm>
              <a:off x="864" y="1240"/>
              <a:ext cx="1008" cy="1330"/>
            </p:xfrm>
            <a:graphic>
              <a:graphicData uri="http://schemas.openxmlformats.org/presentationml/2006/ole">
                <mc:AlternateContent xmlns:mc="http://schemas.openxmlformats.org/markup-compatibility/2006">
                  <mc:Choice xmlns:v="urn:schemas-microsoft-com:vml" Requires="v">
                    <p:oleObj spid="_x0000_s242319" name="剪辑" r:id="rId5" imgW="3381279" imgH="3590926" progId="MS_ClipArt_Gallery.2">
                      <p:embed/>
                    </p:oleObj>
                  </mc:Choice>
                  <mc:Fallback>
                    <p:oleObj name="剪辑" r:id="rId5" imgW="3381279" imgH="3590926"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 y="1240"/>
                            <a:ext cx="1008" cy="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6"/>
              <p:cNvSpPr>
                <a:spLocks noChangeArrowheads="1"/>
              </p:cNvSpPr>
              <p:nvPr/>
            </p:nvSpPr>
            <p:spPr bwMode="auto">
              <a:xfrm>
                <a:off x="2164" y="2164"/>
                <a:ext cx="40" cy="1864"/>
              </a:xfrm>
              <a:prstGeom prst="rect">
                <a:avLst/>
              </a:prstGeom>
              <a:solidFill>
                <a:srgbClr val="00CCFF"/>
              </a:solidFill>
              <a:ln w="12699">
                <a:solidFill>
                  <a:schemeClr val="tx1"/>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7"/>
              <p:cNvGraphicFramePr>
                <a:graphicFrameLocks/>
              </p:cNvGraphicFramePr>
              <p:nvPr/>
            </p:nvGraphicFramePr>
            <p:xfrm>
              <a:off x="1680" y="2417"/>
              <a:ext cx="1824" cy="995"/>
            </p:xfrm>
            <a:graphic>
              <a:graphicData uri="http://schemas.openxmlformats.org/presentationml/2006/ole">
                <mc:AlternateContent xmlns:mc="http://schemas.openxmlformats.org/markup-compatibility/2006">
                  <mc:Choice xmlns:v="urn:schemas-microsoft-com:vml" Requires="v">
                    <p:oleObj spid="_x0000_s242320" name="剪辑" r:id="rId7" imgW="3660393" imgH="1917260" progId="MS_ClipArt_Gallery.2">
                      <p:embed/>
                    </p:oleObj>
                  </mc:Choice>
                  <mc:Fallback>
                    <p:oleObj name="剪辑" r:id="rId7" imgW="3660393" imgH="191726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2417"/>
                            <a:ext cx="1824" cy="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p:cNvGraphicFramePr>
              <p:nvPr/>
            </p:nvGraphicFramePr>
            <p:xfrm>
              <a:off x="624" y="2400"/>
              <a:ext cx="1104" cy="1296"/>
            </p:xfrm>
            <a:graphic>
              <a:graphicData uri="http://schemas.openxmlformats.org/presentationml/2006/ole">
                <mc:AlternateContent xmlns:mc="http://schemas.openxmlformats.org/markup-compatibility/2006">
                  <mc:Choice xmlns:v="urn:schemas-microsoft-com:vml" Requires="v">
                    <p:oleObj spid="_x0000_s242321" name="剪辑" r:id="rId8" imgW="2409762" imgH="3590926" progId="MS_ClipArt_Gallery.2">
                      <p:embed/>
                    </p:oleObj>
                  </mc:Choice>
                  <mc:Fallback>
                    <p:oleObj name="剪辑" r:id="rId8" imgW="2409762" imgH="3590926"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 y="2400"/>
                            <a:ext cx="1104"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11"/>
              <p:cNvSpPr txBox="1">
                <a:spLocks noChangeArrowheads="1"/>
              </p:cNvSpPr>
              <p:nvPr/>
            </p:nvSpPr>
            <p:spPr bwMode="auto">
              <a:xfrm>
                <a:off x="4550" y="1018"/>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0000"/>
                    </a:solidFill>
                    <a:ea typeface="黑体" panose="02010609060101010101" pitchFamily="49" charset="-122"/>
                  </a:rPr>
                  <a:t>经典</a:t>
                </a:r>
              </a:p>
            </p:txBody>
          </p:sp>
          <p:sp>
            <p:nvSpPr>
              <p:cNvPr id="12" name="Text Box 12"/>
              <p:cNvSpPr txBox="1">
                <a:spLocks noChangeArrowheads="1"/>
              </p:cNvSpPr>
              <p:nvPr/>
            </p:nvSpPr>
            <p:spPr bwMode="auto">
              <a:xfrm>
                <a:off x="4560" y="2751"/>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ea typeface="黑体" panose="02010609060101010101" pitchFamily="49" charset="-122"/>
                  </a:rPr>
                  <a:t>量子</a:t>
                </a:r>
              </a:p>
            </p:txBody>
          </p:sp>
        </p:grpSp>
      </p:grpSp>
      <p:sp>
        <p:nvSpPr>
          <p:cNvPr id="13" name="Text Box 6"/>
          <p:cNvSpPr txBox="1">
            <a:spLocks noChangeArrowheads="1"/>
          </p:cNvSpPr>
          <p:nvPr/>
        </p:nvSpPr>
        <p:spPr bwMode="auto">
          <a:xfrm>
            <a:off x="4807533" y="55794"/>
            <a:ext cx="5219023" cy="1815882"/>
          </a:xfrm>
          <a:prstGeom prst="rect">
            <a:avLst/>
          </a:prstGeom>
          <a:noFill/>
          <a:ln w="9525">
            <a:noFill/>
            <a:miter lim="800000"/>
            <a:headEnd/>
            <a:tailEnd/>
          </a:ln>
        </p:spPr>
        <p:txBody>
          <a:bodyPr wrap="square">
            <a:spAutoFit/>
          </a:bodyPr>
          <a:lstStyle/>
          <a:p>
            <a:pPr>
              <a:defRPr/>
            </a:pPr>
            <a:r>
              <a:rPr lang="zh-CN" altLang="en-US" sz="2800" b="1" kern="0" dirty="0">
                <a:solidFill>
                  <a:srgbClr val="FF0000"/>
                </a:solidFill>
              </a:rPr>
              <a:t>隧道效应：</a:t>
            </a:r>
            <a:r>
              <a:rPr lang="zh-CN" altLang="en-US" sz="2800" b="1" kern="0" dirty="0">
                <a:solidFill>
                  <a:srgbClr val="009900"/>
                </a:solidFill>
              </a:rPr>
              <a:t>在</a:t>
            </a:r>
            <a:r>
              <a:rPr kumimoji="1" lang="zh-CN" altLang="en-US" sz="2800" b="1" dirty="0">
                <a:solidFill>
                  <a:srgbClr val="009900"/>
                </a:solidFill>
              </a:rPr>
              <a:t>经典粒子禁止</a:t>
            </a:r>
            <a:r>
              <a:rPr kumimoji="1" lang="zh-CN" altLang="en-GB" sz="2800" b="1" dirty="0">
                <a:solidFill>
                  <a:srgbClr val="009900"/>
                </a:solidFill>
              </a:rPr>
              <a:t>进入</a:t>
            </a:r>
            <a:r>
              <a:rPr kumimoji="1" lang="zh-CN" altLang="en-US" sz="2800" b="1" dirty="0">
                <a:solidFill>
                  <a:srgbClr val="009900"/>
                </a:solidFill>
              </a:rPr>
              <a:t>的区域（</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en-US" altLang="zh-CN" sz="2800" b="1" baseline="-25000" dirty="0">
                <a:solidFill>
                  <a:srgbClr val="FF0066"/>
                </a:solidFill>
              </a:rPr>
              <a:t>0 </a:t>
            </a:r>
            <a:r>
              <a:rPr kumimoji="1" lang="zh-CN" altLang="en-US" sz="2800" b="1" dirty="0">
                <a:solidFill>
                  <a:srgbClr val="009900"/>
                </a:solidFill>
              </a:rPr>
              <a:t>），量子粒子（</a:t>
            </a:r>
            <a:r>
              <a:rPr kumimoji="1" lang="en-US" altLang="zh-CN" sz="2800" i="1" dirty="0">
                <a:solidFill>
                  <a:srgbClr val="009900"/>
                </a:solidFill>
              </a:rPr>
              <a:t> </a:t>
            </a:r>
            <a:r>
              <a:rPr kumimoji="1" lang="en-US" altLang="zh-CN" sz="2800" b="1" i="1" dirty="0">
                <a:solidFill>
                  <a:srgbClr val="FF0066"/>
                </a:solidFill>
              </a:rPr>
              <a:t>E</a:t>
            </a:r>
            <a:r>
              <a:rPr kumimoji="1" lang="zh-CN" altLang="en-US" sz="2800" b="1" i="1" dirty="0">
                <a:solidFill>
                  <a:srgbClr val="FF0066"/>
                </a:solidFill>
              </a:rPr>
              <a:t>＜</a:t>
            </a:r>
            <a:r>
              <a:rPr kumimoji="1" lang="en-US" altLang="zh-CN" sz="2800" b="1" i="1" dirty="0">
                <a:solidFill>
                  <a:srgbClr val="FF0066"/>
                </a:solidFill>
              </a:rPr>
              <a:t>U</a:t>
            </a:r>
            <a:r>
              <a:rPr kumimoji="1" lang="en-US" altLang="zh-CN" sz="2800" b="1" baseline="-25000" dirty="0">
                <a:solidFill>
                  <a:srgbClr val="FF0066"/>
                </a:solidFill>
              </a:rPr>
              <a:t>0 </a:t>
            </a:r>
            <a:r>
              <a:rPr kumimoji="1" lang="zh-CN" altLang="en-US" sz="2800" b="1" dirty="0">
                <a:solidFill>
                  <a:srgbClr val="009900"/>
                </a:solidFill>
              </a:rPr>
              <a:t>），可以</a:t>
            </a:r>
            <a:r>
              <a:rPr kumimoji="1" lang="zh-CN" altLang="en-GB" sz="2800" b="1" dirty="0">
                <a:solidFill>
                  <a:srgbClr val="009900"/>
                </a:solidFill>
              </a:rPr>
              <a:t>进入</a:t>
            </a:r>
            <a:r>
              <a:rPr kumimoji="1" lang="zh-CN" altLang="en-US" sz="2800" b="1" dirty="0">
                <a:solidFill>
                  <a:srgbClr val="009900"/>
                </a:solidFill>
              </a:rPr>
              <a:t>，只不过出现的概率较小。</a:t>
            </a:r>
            <a:endParaRPr lang="zh-CN" altLang="en-US" sz="2800" b="1" kern="0" dirty="0">
              <a:solidFill>
                <a:srgbClr val="009900"/>
              </a:solidFill>
            </a:endParaRPr>
          </a:p>
        </p:txBody>
      </p:sp>
    </p:spTree>
    <p:extLst>
      <p:ext uri="{BB962C8B-B14F-4D97-AF65-F5344CB8AC3E}">
        <p14:creationId xmlns:p14="http://schemas.microsoft.com/office/powerpoint/2010/main" val="19632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Pictures\ls-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192" y="194390"/>
            <a:ext cx="7858125" cy="589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2388629" y="6123703"/>
            <a:ext cx="5540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a:solidFill>
                  <a:srgbClr val="FF0000"/>
                </a:solidFill>
              </a:rPr>
              <a:t>宏观世界里崂山道士不可穿墙</a:t>
            </a:r>
          </a:p>
        </p:txBody>
      </p:sp>
      <p:sp>
        <p:nvSpPr>
          <p:cNvPr id="4" name="矩形 3"/>
          <p:cNvSpPr>
            <a:spLocks noChangeArrowheads="1"/>
          </p:cNvSpPr>
          <p:nvPr/>
        </p:nvSpPr>
        <p:spPr bwMode="auto">
          <a:xfrm>
            <a:off x="8389378" y="6195142"/>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B0F0"/>
                </a:solidFill>
              </a:rPr>
              <a:t>无隧道效应</a:t>
            </a:r>
            <a:endParaRPr lang="zh-CN" altLang="en-US" sz="2800">
              <a:solidFill>
                <a:srgbClr val="00B0F0"/>
              </a:solidFill>
            </a:endParaRPr>
          </a:p>
        </p:txBody>
      </p:sp>
    </p:spTree>
    <p:extLst>
      <p:ext uri="{BB962C8B-B14F-4D97-AF65-F5344CB8AC3E}">
        <p14:creationId xmlns:p14="http://schemas.microsoft.com/office/powerpoint/2010/main" val="221596128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E:\Pictures\ls-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431" y="714375"/>
            <a:ext cx="7593012"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3"/>
          <p:cNvSpPr>
            <a:spLocks noChangeArrowheads="1"/>
          </p:cNvSpPr>
          <p:nvPr/>
        </p:nvSpPr>
        <p:spPr bwMode="auto">
          <a:xfrm>
            <a:off x="2622932" y="0"/>
            <a:ext cx="5540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a:solidFill>
                  <a:srgbClr val="FF0000"/>
                </a:solidFill>
              </a:rPr>
              <a:t>宏观世界里崂山道士不可穿墙</a:t>
            </a:r>
          </a:p>
        </p:txBody>
      </p:sp>
      <p:sp>
        <p:nvSpPr>
          <p:cNvPr id="4" name="矩形 4"/>
          <p:cNvSpPr>
            <a:spLocks noChangeArrowheads="1"/>
          </p:cNvSpPr>
          <p:nvPr/>
        </p:nvSpPr>
        <p:spPr bwMode="auto">
          <a:xfrm>
            <a:off x="8936038" y="122239"/>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B0F0"/>
                </a:solidFill>
              </a:rPr>
              <a:t>无隧道效应</a:t>
            </a:r>
            <a:endParaRPr lang="zh-CN" altLang="en-US" dirty="0">
              <a:solidFill>
                <a:srgbClr val="00B0F0"/>
              </a:solidFill>
            </a:endParaRPr>
          </a:p>
        </p:txBody>
      </p:sp>
    </p:spTree>
    <p:extLst>
      <p:ext uri="{BB962C8B-B14F-4D97-AF65-F5344CB8AC3E}">
        <p14:creationId xmlns:p14="http://schemas.microsoft.com/office/powerpoint/2010/main" val="19461118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57400" y="291923"/>
            <a:ext cx="6019800" cy="519113"/>
          </a:xfrm>
          <a:prstGeom prst="rect">
            <a:avLst/>
          </a:prstGeom>
          <a:noFill/>
          <a:ln w="9525">
            <a:noFill/>
            <a:miter lim="800000"/>
            <a:headEnd/>
            <a:tailEnd/>
          </a:ln>
        </p:spPr>
        <p:txBody>
          <a:bodyPr>
            <a:spAutoFit/>
          </a:bodyPr>
          <a:lstStyle/>
          <a:p>
            <a:pPr>
              <a:defRPr/>
            </a:pPr>
            <a:r>
              <a:rPr lang="zh-CN" altLang="zh-CN" sz="2800" b="1" kern="0" dirty="0">
                <a:solidFill>
                  <a:srgbClr val="FF0000"/>
                </a:solidFill>
                <a:latin typeface="宋体" pitchFamily="2" charset="-122"/>
                <a:sym typeface="Symbol" pitchFamily="18" charset="2"/>
              </a:rPr>
              <a:t></a:t>
            </a:r>
            <a:r>
              <a:rPr lang="zh-CN" altLang="zh-CN" sz="2800" b="1" kern="0" dirty="0">
                <a:solidFill>
                  <a:srgbClr val="C00000"/>
                </a:solidFill>
                <a:latin typeface="宋体" pitchFamily="2" charset="-122"/>
                <a:sym typeface="Symbol" pitchFamily="18" charset="2"/>
              </a:rPr>
              <a:t> </a:t>
            </a:r>
            <a:r>
              <a:rPr lang="zh-CN" altLang="en-US" sz="2800" b="1" kern="0" dirty="0">
                <a:solidFill>
                  <a:srgbClr val="FF0000"/>
                </a:solidFill>
                <a:latin typeface="宋体" pitchFamily="2" charset="-122"/>
              </a:rPr>
              <a:t>隧道效应和扫描隧道显微镜</a:t>
            </a:r>
            <a:r>
              <a:rPr lang="zh-CN" altLang="zh-CN" sz="2800" b="1" kern="0" dirty="0">
                <a:solidFill>
                  <a:srgbClr val="FF0000"/>
                </a:solidFill>
                <a:latin typeface="宋体" pitchFamily="2" charset="-122"/>
              </a:rPr>
              <a:t>STM</a:t>
            </a:r>
          </a:p>
        </p:txBody>
      </p:sp>
      <p:sp>
        <p:nvSpPr>
          <p:cNvPr id="3" name="Text Box 3"/>
          <p:cNvSpPr txBox="1">
            <a:spLocks noChangeArrowheads="1"/>
          </p:cNvSpPr>
          <p:nvPr/>
        </p:nvSpPr>
        <p:spPr bwMode="auto">
          <a:xfrm>
            <a:off x="1676400" y="1098371"/>
            <a:ext cx="8991600" cy="1373188"/>
          </a:xfrm>
          <a:prstGeom prst="rect">
            <a:avLst/>
          </a:prstGeom>
          <a:noFill/>
          <a:ln w="9525">
            <a:noFill/>
            <a:miter lim="800000"/>
            <a:headEnd/>
            <a:tailEnd/>
          </a:ln>
        </p:spPr>
        <p:txBody>
          <a:bodyPr>
            <a:spAutoFit/>
          </a:bodyPr>
          <a:lstStyle/>
          <a:p>
            <a:pPr>
              <a:defRPr/>
            </a:pPr>
            <a:r>
              <a:rPr lang="zh-CN" altLang="en-US" sz="2800" b="1" kern="0" dirty="0">
                <a:solidFill>
                  <a:srgbClr val="0000FF"/>
                </a:solidFill>
                <a:latin typeface="宋体" pitchFamily="2" charset="-122"/>
              </a:rPr>
              <a:t>由于电子的隧道效应，金属中的电子并不完全局限于表面边界之内，电子密度并不在表面边界处突变为零，而是在表面以外呈指数形式衰减，衰减长度越为</a:t>
            </a:r>
            <a:r>
              <a:rPr lang="zh-CN" altLang="zh-CN" sz="2800" b="1" kern="0" dirty="0">
                <a:solidFill>
                  <a:srgbClr val="0000FF"/>
                </a:solidFill>
                <a:latin typeface="宋体" pitchFamily="2" charset="-122"/>
              </a:rPr>
              <a:t>1nm</a:t>
            </a:r>
            <a:r>
              <a:rPr lang="zh-CN" altLang="en-US" sz="2800" b="1" kern="0" dirty="0">
                <a:solidFill>
                  <a:srgbClr val="0000FF"/>
                </a:solidFill>
                <a:latin typeface="宋体" pitchFamily="2" charset="-122"/>
              </a:rPr>
              <a:t>。</a:t>
            </a:r>
          </a:p>
        </p:txBody>
      </p:sp>
      <p:sp>
        <p:nvSpPr>
          <p:cNvPr id="4" name="Text Box 4"/>
          <p:cNvSpPr txBox="1">
            <a:spLocks noChangeArrowheads="1"/>
          </p:cNvSpPr>
          <p:nvPr/>
        </p:nvSpPr>
        <p:spPr bwMode="auto">
          <a:xfrm>
            <a:off x="1905000" y="2577923"/>
            <a:ext cx="4489450" cy="2227263"/>
          </a:xfrm>
          <a:prstGeom prst="rect">
            <a:avLst/>
          </a:prstGeom>
          <a:noFill/>
          <a:ln w="9525">
            <a:noFill/>
            <a:miter lim="800000"/>
            <a:headEnd/>
            <a:tailEnd/>
          </a:ln>
        </p:spPr>
        <p:txBody>
          <a:bodyPr wrap="none">
            <a:spAutoFit/>
          </a:bodyPr>
          <a:lstStyle/>
          <a:p>
            <a:pPr>
              <a:defRPr/>
            </a:pPr>
            <a:r>
              <a:rPr lang="zh-CN" altLang="en-US" sz="2800" b="1" kern="0" dirty="0">
                <a:solidFill>
                  <a:srgbClr val="CC3300"/>
                </a:solidFill>
                <a:latin typeface="宋体" pitchFamily="2" charset="-122"/>
              </a:rPr>
              <a:t>只要将原子线度的极细探针</a:t>
            </a:r>
          </a:p>
          <a:p>
            <a:pPr>
              <a:defRPr/>
            </a:pPr>
            <a:r>
              <a:rPr lang="zh-CN" altLang="en-US" sz="2800" b="1" kern="0" dirty="0">
                <a:solidFill>
                  <a:srgbClr val="CC3300"/>
                </a:solidFill>
                <a:latin typeface="宋体" pitchFamily="2" charset="-122"/>
              </a:rPr>
              <a:t>以及被研究物质的表面作为</a:t>
            </a:r>
          </a:p>
          <a:p>
            <a:pPr>
              <a:defRPr/>
            </a:pPr>
            <a:r>
              <a:rPr lang="zh-CN" altLang="en-US" sz="2800" b="1" kern="0" dirty="0">
                <a:solidFill>
                  <a:srgbClr val="CC3300"/>
                </a:solidFill>
                <a:latin typeface="宋体" pitchFamily="2" charset="-122"/>
              </a:rPr>
              <a:t>两个电极，当样品与针尖的</a:t>
            </a:r>
          </a:p>
          <a:p>
            <a:pPr>
              <a:defRPr/>
            </a:pPr>
            <a:r>
              <a:rPr lang="zh-CN" altLang="en-US" sz="2800" b="1" kern="0" dirty="0">
                <a:solidFill>
                  <a:srgbClr val="CC3300"/>
                </a:solidFill>
                <a:latin typeface="宋体" pitchFamily="2" charset="-122"/>
              </a:rPr>
              <a:t>距离非常接近时，它们的表</a:t>
            </a:r>
          </a:p>
          <a:p>
            <a:pPr>
              <a:defRPr/>
            </a:pPr>
            <a:r>
              <a:rPr lang="zh-CN" altLang="en-US" sz="2800" b="1" kern="0" dirty="0">
                <a:solidFill>
                  <a:srgbClr val="CC3300"/>
                </a:solidFill>
                <a:latin typeface="宋体" pitchFamily="2" charset="-122"/>
              </a:rPr>
              <a:t>面电子云就可能重叠。</a:t>
            </a:r>
          </a:p>
        </p:txBody>
      </p:sp>
      <p:sp>
        <p:nvSpPr>
          <p:cNvPr id="5" name="Text Box 5"/>
          <p:cNvSpPr txBox="1">
            <a:spLocks noChangeArrowheads="1"/>
          </p:cNvSpPr>
          <p:nvPr/>
        </p:nvSpPr>
        <p:spPr bwMode="auto">
          <a:xfrm>
            <a:off x="6765927" y="2774773"/>
            <a:ext cx="3413125" cy="1800225"/>
          </a:xfrm>
          <a:prstGeom prst="rect">
            <a:avLst/>
          </a:prstGeom>
          <a:noFill/>
          <a:ln w="9525">
            <a:noFill/>
            <a:miter lim="800000"/>
            <a:headEnd/>
            <a:tailEnd/>
          </a:ln>
        </p:spPr>
        <p:txBody>
          <a:bodyPr wrap="none">
            <a:spAutoFit/>
          </a:bodyPr>
          <a:lstStyle/>
          <a:p>
            <a:pPr>
              <a:defRPr/>
            </a:pPr>
            <a:r>
              <a:rPr lang="zh-CN" altLang="en-US" sz="2800" b="1" kern="0" dirty="0">
                <a:solidFill>
                  <a:srgbClr val="008000"/>
                </a:solidFill>
                <a:latin typeface="宋体" pitchFamily="2" charset="-122"/>
              </a:rPr>
              <a:t>若在样品与针尖之间</a:t>
            </a:r>
          </a:p>
          <a:p>
            <a:pPr>
              <a:defRPr/>
            </a:pPr>
            <a:r>
              <a:rPr lang="zh-CN" altLang="en-US" sz="2800" b="1" kern="0" dirty="0">
                <a:solidFill>
                  <a:srgbClr val="008000"/>
                </a:solidFill>
                <a:latin typeface="宋体" pitchFamily="2" charset="-122"/>
              </a:rPr>
              <a:t>加一微小电压</a:t>
            </a:r>
            <a:r>
              <a:rPr lang="zh-CN" altLang="zh-CN" sz="2800" b="1" kern="0" dirty="0">
                <a:solidFill>
                  <a:srgbClr val="008000"/>
                </a:solidFill>
                <a:latin typeface="宋体" pitchFamily="2" charset="-122"/>
              </a:rPr>
              <a:t>U</a:t>
            </a:r>
            <a:r>
              <a:rPr lang="zh-CN" altLang="zh-CN" sz="2800" b="1" kern="0" baseline="-25000" dirty="0">
                <a:solidFill>
                  <a:srgbClr val="008000"/>
                </a:solidFill>
                <a:latin typeface="宋体" pitchFamily="2" charset="-122"/>
              </a:rPr>
              <a:t>b</a:t>
            </a:r>
            <a:r>
              <a:rPr lang="zh-CN" altLang="en-US" sz="2800" b="1" kern="0" dirty="0">
                <a:solidFill>
                  <a:srgbClr val="008000"/>
                </a:solidFill>
                <a:latin typeface="宋体" pitchFamily="2" charset="-122"/>
              </a:rPr>
              <a:t>电子</a:t>
            </a:r>
          </a:p>
          <a:p>
            <a:pPr>
              <a:defRPr/>
            </a:pPr>
            <a:r>
              <a:rPr lang="zh-CN" altLang="en-US" sz="2800" b="1" kern="0" dirty="0">
                <a:solidFill>
                  <a:srgbClr val="008000"/>
                </a:solidFill>
                <a:latin typeface="宋体" pitchFamily="2" charset="-122"/>
              </a:rPr>
              <a:t>就会穿过电极间的势</a:t>
            </a:r>
          </a:p>
          <a:p>
            <a:pPr>
              <a:defRPr/>
            </a:pPr>
            <a:r>
              <a:rPr lang="zh-CN" altLang="en-US" sz="2800" b="1" kern="0" dirty="0">
                <a:solidFill>
                  <a:srgbClr val="008000"/>
                </a:solidFill>
                <a:latin typeface="宋体" pitchFamily="2" charset="-122"/>
              </a:rPr>
              <a:t>垒形成隧道电流。</a:t>
            </a:r>
          </a:p>
        </p:txBody>
      </p:sp>
      <p:sp>
        <p:nvSpPr>
          <p:cNvPr id="6" name="Text Box 6"/>
          <p:cNvSpPr txBox="1">
            <a:spLocks noChangeArrowheads="1"/>
          </p:cNvSpPr>
          <p:nvPr/>
        </p:nvSpPr>
        <p:spPr bwMode="auto">
          <a:xfrm>
            <a:off x="1981200" y="5016321"/>
            <a:ext cx="8229600" cy="1373188"/>
          </a:xfrm>
          <a:prstGeom prst="rect">
            <a:avLst/>
          </a:prstGeom>
          <a:noFill/>
          <a:ln w="9525">
            <a:noFill/>
            <a:miter lim="800000"/>
            <a:headEnd/>
            <a:tailEnd/>
          </a:ln>
        </p:spPr>
        <p:txBody>
          <a:bodyPr>
            <a:spAutoFit/>
          </a:bodyPr>
          <a:lstStyle/>
          <a:p>
            <a:pPr>
              <a:defRPr/>
            </a:pPr>
            <a:r>
              <a:rPr lang="zh-CN" altLang="en-US" sz="2800" b="1" kern="0" dirty="0">
                <a:solidFill>
                  <a:srgbClr val="FF00FF"/>
                </a:solidFill>
                <a:latin typeface="宋体" pitchFamily="2" charset="-122"/>
              </a:rPr>
              <a:t>隧道电流对针尖与样品间的距离十分敏感。若控制隧道电流不变，则探针在垂直于样品方向上的高度变化就能反映样品表面的起伏。</a:t>
            </a:r>
          </a:p>
        </p:txBody>
      </p:sp>
    </p:spTree>
    <p:extLst>
      <p:ext uri="{BB962C8B-B14F-4D97-AF65-F5344CB8AC3E}">
        <p14:creationId xmlns:p14="http://schemas.microsoft.com/office/powerpoint/2010/main" val="115138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trips(downRigh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6"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25580" y="318752"/>
            <a:ext cx="8686800" cy="1373188"/>
          </a:xfrm>
          <a:prstGeom prst="rect">
            <a:avLst/>
          </a:prstGeom>
          <a:noFill/>
          <a:ln w="9525">
            <a:noFill/>
            <a:miter lim="800000"/>
            <a:headEnd/>
            <a:tailEnd/>
          </a:ln>
        </p:spPr>
        <p:txBody>
          <a:bodyPr>
            <a:spAutoFit/>
          </a:bodyPr>
          <a:lstStyle/>
          <a:p>
            <a:pPr>
              <a:defRPr/>
            </a:pPr>
            <a:r>
              <a:rPr lang="zh-CN" altLang="en-US" sz="2800" b="1" kern="0" dirty="0">
                <a:solidFill>
                  <a:srgbClr val="0000FF"/>
                </a:solidFill>
              </a:rPr>
              <a:t>因为隧道电流对针尖与样品间的距离十分敏感。若控制针尖高度不变，通过隧道电流的变化可得到表面态密度的分布；</a:t>
            </a:r>
          </a:p>
        </p:txBody>
      </p:sp>
      <p:sp>
        <p:nvSpPr>
          <p:cNvPr id="3" name="Text Box 3"/>
          <p:cNvSpPr txBox="1">
            <a:spLocks noChangeArrowheads="1"/>
          </p:cNvSpPr>
          <p:nvPr/>
        </p:nvSpPr>
        <p:spPr bwMode="auto">
          <a:xfrm>
            <a:off x="1977980" y="3595352"/>
            <a:ext cx="4489450" cy="3081338"/>
          </a:xfrm>
          <a:prstGeom prst="rect">
            <a:avLst/>
          </a:prstGeom>
          <a:noFill/>
          <a:ln w="9525">
            <a:noFill/>
            <a:miter lim="800000"/>
            <a:headEnd/>
            <a:tailEnd/>
          </a:ln>
        </p:spPr>
        <p:txBody>
          <a:bodyPr wrap="none">
            <a:spAutoFit/>
          </a:bodyPr>
          <a:lstStyle/>
          <a:p>
            <a:pPr>
              <a:defRPr/>
            </a:pPr>
            <a:r>
              <a:rPr lang="zh-CN" altLang="en-US" sz="2800" b="1" kern="0" dirty="0">
                <a:solidFill>
                  <a:srgbClr val="990033"/>
                </a:solidFill>
              </a:rPr>
              <a:t>使人类第一次能够实时地观</a:t>
            </a:r>
          </a:p>
          <a:p>
            <a:pPr>
              <a:defRPr/>
            </a:pPr>
            <a:r>
              <a:rPr lang="zh-CN" altLang="en-US" sz="2800" b="1" kern="0" dirty="0">
                <a:solidFill>
                  <a:srgbClr val="990033"/>
                </a:solidFill>
              </a:rPr>
              <a:t>测到单个原子在物质表面上</a:t>
            </a:r>
          </a:p>
          <a:p>
            <a:pPr>
              <a:defRPr/>
            </a:pPr>
            <a:r>
              <a:rPr lang="zh-CN" altLang="en-US" sz="2800" b="1" kern="0" dirty="0">
                <a:solidFill>
                  <a:srgbClr val="990033"/>
                </a:solidFill>
              </a:rPr>
              <a:t>的排列状态以及与表面电子</a:t>
            </a:r>
          </a:p>
          <a:p>
            <a:pPr>
              <a:defRPr/>
            </a:pPr>
            <a:r>
              <a:rPr lang="zh-CN" altLang="en-US" sz="2800" b="1" kern="0" dirty="0">
                <a:solidFill>
                  <a:srgbClr val="990033"/>
                </a:solidFill>
              </a:rPr>
              <a:t>行为有关的性质。在表面科</a:t>
            </a:r>
          </a:p>
          <a:p>
            <a:pPr>
              <a:defRPr/>
            </a:pPr>
            <a:r>
              <a:rPr lang="zh-CN" altLang="en-US" sz="2800" b="1" kern="0" dirty="0">
                <a:solidFill>
                  <a:srgbClr val="990033"/>
                </a:solidFill>
              </a:rPr>
              <a:t>学、材料科学和生命科学等</a:t>
            </a:r>
          </a:p>
          <a:p>
            <a:pPr>
              <a:defRPr/>
            </a:pPr>
            <a:r>
              <a:rPr lang="zh-CN" altLang="en-US" sz="2800" b="1" kern="0" dirty="0">
                <a:solidFill>
                  <a:srgbClr val="990033"/>
                </a:solidFill>
              </a:rPr>
              <a:t>领域中有着重大的意义和广</a:t>
            </a:r>
          </a:p>
          <a:p>
            <a:pPr>
              <a:defRPr/>
            </a:pPr>
            <a:r>
              <a:rPr lang="zh-CN" altLang="en-US" sz="2800" b="1" kern="0" dirty="0">
                <a:solidFill>
                  <a:srgbClr val="990033"/>
                </a:solidFill>
              </a:rPr>
              <a:t>阔的应用前景。</a:t>
            </a:r>
          </a:p>
        </p:txBody>
      </p:sp>
      <p:grpSp>
        <p:nvGrpSpPr>
          <p:cNvPr id="4" name="Group 4"/>
          <p:cNvGrpSpPr>
            <a:grpSpLocks/>
          </p:cNvGrpSpPr>
          <p:nvPr/>
        </p:nvGrpSpPr>
        <p:grpSpPr bwMode="auto">
          <a:xfrm>
            <a:off x="6702380" y="2071354"/>
            <a:ext cx="3532188" cy="3876675"/>
            <a:chOff x="0" y="0"/>
            <a:chExt cx="2225" cy="2442"/>
          </a:xfrm>
        </p:grpSpPr>
        <p:sp>
          <p:nvSpPr>
            <p:cNvPr id="5" name="Text Box 5"/>
            <p:cNvSpPr txBox="1">
              <a:spLocks noChangeArrowheads="1"/>
            </p:cNvSpPr>
            <p:nvPr/>
          </p:nvSpPr>
          <p:spPr bwMode="auto">
            <a:xfrm>
              <a:off x="1427" y="1056"/>
              <a:ext cx="798" cy="330"/>
            </a:xfrm>
            <a:prstGeom prst="rect">
              <a:avLst/>
            </a:prstGeom>
            <a:noFill/>
            <a:ln w="9525">
              <a:noFill/>
              <a:miter lim="800000"/>
              <a:headEnd/>
              <a:tailEnd/>
            </a:ln>
          </p:spPr>
          <p:txBody>
            <a:bodyPr wrap="none">
              <a:spAutoFit/>
            </a:bodyPr>
            <a:lstStyle/>
            <a:p>
              <a:pPr>
                <a:defRPr/>
              </a:pPr>
              <a:r>
                <a:rPr lang="zh-CN" altLang="en-US" sz="2800" b="1" kern="0">
                  <a:solidFill>
                    <a:sysClr val="windowText" lastClr="000000"/>
                  </a:solidFill>
                </a:rPr>
                <a:t>空气隙</a:t>
              </a:r>
            </a:p>
          </p:txBody>
        </p:sp>
        <p:sp>
          <p:nvSpPr>
            <p:cNvPr id="6" name="Text Box 6"/>
            <p:cNvSpPr txBox="1">
              <a:spLocks noChangeArrowheads="1"/>
            </p:cNvSpPr>
            <p:nvPr/>
          </p:nvSpPr>
          <p:spPr bwMode="auto">
            <a:xfrm>
              <a:off x="275" y="2112"/>
              <a:ext cx="1655" cy="330"/>
            </a:xfrm>
            <a:prstGeom prst="rect">
              <a:avLst/>
            </a:prstGeom>
            <a:noFill/>
            <a:ln w="9525">
              <a:noFill/>
              <a:miter lim="800000"/>
              <a:headEnd/>
              <a:tailEnd/>
            </a:ln>
          </p:spPr>
          <p:txBody>
            <a:bodyPr wrap="none">
              <a:spAutoFit/>
            </a:bodyPr>
            <a:lstStyle/>
            <a:p>
              <a:pPr>
                <a:defRPr/>
              </a:pPr>
              <a:r>
                <a:rPr lang="zh-CN" altLang="zh-CN" sz="2800" b="1" kern="0">
                  <a:solidFill>
                    <a:sysClr val="windowText" lastClr="000000"/>
                  </a:solidFill>
                </a:rPr>
                <a:t>STM</a:t>
              </a:r>
              <a:r>
                <a:rPr lang="zh-CN" altLang="en-US" sz="2800" b="1" kern="0">
                  <a:solidFill>
                    <a:sysClr val="windowText" lastClr="000000"/>
                  </a:solidFill>
                </a:rPr>
                <a:t>工作示意图</a:t>
              </a:r>
            </a:p>
          </p:txBody>
        </p:sp>
        <p:sp>
          <p:nvSpPr>
            <p:cNvPr id="7" name="Line 7"/>
            <p:cNvSpPr>
              <a:spLocks noChangeShapeType="1"/>
            </p:cNvSpPr>
            <p:nvPr/>
          </p:nvSpPr>
          <p:spPr bwMode="auto">
            <a:xfrm>
              <a:off x="227" y="1344"/>
              <a:ext cx="1577" cy="0"/>
            </a:xfrm>
            <a:prstGeom prst="line">
              <a:avLst/>
            </a:prstGeom>
            <a:noFill/>
            <a:ln w="44450">
              <a:solidFill>
                <a:srgbClr val="000000"/>
              </a:solidFill>
              <a:round/>
              <a:headEnd/>
              <a:tailEnd/>
            </a:ln>
          </p:spPr>
          <p:txBody>
            <a:bodyPr wrap="none" anchor="ctr"/>
            <a:lstStyle/>
            <a:p>
              <a:pPr>
                <a:defRPr/>
              </a:pPr>
              <a:endParaRPr lang="zh-CN" altLang="en-US" sz="2800" b="1" kern="0">
                <a:solidFill>
                  <a:sysClr val="windowText" lastClr="000000"/>
                </a:solidFill>
              </a:endParaRPr>
            </a:p>
          </p:txBody>
        </p:sp>
        <p:grpSp>
          <p:nvGrpSpPr>
            <p:cNvPr id="8" name="Group 8"/>
            <p:cNvGrpSpPr>
              <a:grpSpLocks/>
            </p:cNvGrpSpPr>
            <p:nvPr/>
          </p:nvGrpSpPr>
          <p:grpSpPr bwMode="auto">
            <a:xfrm>
              <a:off x="528" y="343"/>
              <a:ext cx="960" cy="1248"/>
              <a:chOff x="0" y="0"/>
              <a:chExt cx="2304" cy="1248"/>
            </a:xfrm>
          </p:grpSpPr>
          <p:sp>
            <p:nvSpPr>
              <p:cNvPr id="18" name="Line 9"/>
              <p:cNvSpPr>
                <a:spLocks noChangeShapeType="1"/>
              </p:cNvSpPr>
              <p:nvPr/>
            </p:nvSpPr>
            <p:spPr bwMode="auto">
              <a:xfrm>
                <a:off x="576" y="1248"/>
                <a:ext cx="1152" cy="0"/>
              </a:xfrm>
              <a:prstGeom prst="line">
                <a:avLst/>
              </a:prstGeom>
              <a:noFill/>
              <a:ln w="44450">
                <a:solidFill>
                  <a:srgbClr val="000000"/>
                </a:solidFill>
                <a:round/>
                <a:headEnd/>
                <a:tailEnd/>
              </a:ln>
            </p:spPr>
            <p:txBody>
              <a:bodyPr wrap="none" anchor="ctr"/>
              <a:lstStyle/>
              <a:p>
                <a:pPr>
                  <a:defRPr/>
                </a:pPr>
                <a:endParaRPr lang="zh-CN" altLang="en-US" sz="2800" b="1" kern="0">
                  <a:solidFill>
                    <a:sysClr val="windowText" lastClr="000000"/>
                  </a:solidFill>
                </a:endParaRPr>
              </a:p>
            </p:txBody>
          </p:sp>
          <p:sp>
            <p:nvSpPr>
              <p:cNvPr id="19" name="Line 10"/>
              <p:cNvSpPr>
                <a:spLocks noChangeShapeType="1"/>
              </p:cNvSpPr>
              <p:nvPr/>
            </p:nvSpPr>
            <p:spPr bwMode="auto">
              <a:xfrm>
                <a:off x="0" y="0"/>
                <a:ext cx="576" cy="1248"/>
              </a:xfrm>
              <a:prstGeom prst="line">
                <a:avLst/>
              </a:prstGeom>
              <a:noFill/>
              <a:ln w="44450">
                <a:solidFill>
                  <a:srgbClr val="000000"/>
                </a:solidFill>
                <a:round/>
                <a:headEnd/>
                <a:tailEnd/>
              </a:ln>
            </p:spPr>
            <p:txBody>
              <a:bodyPr wrap="none" anchor="ctr"/>
              <a:lstStyle/>
              <a:p>
                <a:pPr>
                  <a:defRPr/>
                </a:pPr>
                <a:endParaRPr lang="zh-CN" altLang="en-US" sz="2800" b="1" kern="0">
                  <a:solidFill>
                    <a:sysClr val="windowText" lastClr="000000"/>
                  </a:solidFill>
                </a:endParaRPr>
              </a:p>
            </p:txBody>
          </p:sp>
          <p:sp>
            <p:nvSpPr>
              <p:cNvPr id="20" name="Line 11"/>
              <p:cNvSpPr>
                <a:spLocks noChangeShapeType="1"/>
              </p:cNvSpPr>
              <p:nvPr/>
            </p:nvSpPr>
            <p:spPr bwMode="auto">
              <a:xfrm flipH="1">
                <a:off x="1728" y="0"/>
                <a:ext cx="576" cy="1248"/>
              </a:xfrm>
              <a:prstGeom prst="line">
                <a:avLst/>
              </a:prstGeom>
              <a:noFill/>
              <a:ln w="44450">
                <a:solidFill>
                  <a:srgbClr val="000000"/>
                </a:solidFill>
                <a:round/>
                <a:headEnd/>
                <a:tailEnd/>
              </a:ln>
            </p:spPr>
            <p:txBody>
              <a:bodyPr wrap="none" anchor="ctr"/>
              <a:lstStyle/>
              <a:p>
                <a:pPr>
                  <a:defRPr/>
                </a:pPr>
                <a:endParaRPr lang="zh-CN" altLang="en-US" sz="2800" b="1" kern="0">
                  <a:solidFill>
                    <a:sysClr val="windowText" lastClr="000000"/>
                  </a:solidFill>
                </a:endParaRPr>
              </a:p>
            </p:txBody>
          </p:sp>
        </p:grpSp>
        <p:sp>
          <p:nvSpPr>
            <p:cNvPr id="9" name="Line 12"/>
            <p:cNvSpPr>
              <a:spLocks noChangeShapeType="1"/>
            </p:cNvSpPr>
            <p:nvPr/>
          </p:nvSpPr>
          <p:spPr bwMode="auto">
            <a:xfrm>
              <a:off x="1007" y="343"/>
              <a:ext cx="0" cy="1783"/>
            </a:xfrm>
            <a:prstGeom prst="line">
              <a:avLst/>
            </a:prstGeom>
            <a:noFill/>
            <a:ln w="9525">
              <a:solidFill>
                <a:srgbClr val="000000"/>
              </a:solidFill>
              <a:prstDash val="dash"/>
              <a:round/>
              <a:headEnd/>
              <a:tailEnd/>
            </a:ln>
          </p:spPr>
          <p:txBody>
            <a:bodyPr wrap="none" anchor="ctr"/>
            <a:lstStyle/>
            <a:p>
              <a:pPr>
                <a:defRPr/>
              </a:pPr>
              <a:endParaRPr lang="zh-CN" altLang="en-US" sz="2800" b="1" kern="0">
                <a:solidFill>
                  <a:sysClr val="windowText" lastClr="000000"/>
                </a:solidFill>
              </a:endParaRPr>
            </a:p>
          </p:txBody>
        </p:sp>
        <p:sp>
          <p:nvSpPr>
            <p:cNvPr id="10" name="未知"/>
            <p:cNvSpPr>
              <a:spLocks/>
            </p:cNvSpPr>
            <p:nvPr/>
          </p:nvSpPr>
          <p:spPr bwMode="auto">
            <a:xfrm>
              <a:off x="762" y="1234"/>
              <a:ext cx="565" cy="686"/>
            </a:xfrm>
            <a:custGeom>
              <a:avLst/>
              <a:gdLst>
                <a:gd name="T0" fmla="*/ 344 w 792"/>
                <a:gd name="T1" fmla="*/ 0 h 960"/>
                <a:gd name="T2" fmla="*/ 728 w 792"/>
                <a:gd name="T3" fmla="*/ 192 h 960"/>
                <a:gd name="T4" fmla="*/ 8 w 792"/>
                <a:gd name="T5" fmla="*/ 432 h 960"/>
                <a:gd name="T6" fmla="*/ 776 w 792"/>
                <a:gd name="T7" fmla="*/ 768 h 960"/>
                <a:gd name="T8" fmla="*/ 104 w 792"/>
                <a:gd name="T9" fmla="*/ 960 h 960"/>
                <a:gd name="T10" fmla="*/ 0 60000 65536"/>
                <a:gd name="T11" fmla="*/ 0 60000 65536"/>
                <a:gd name="T12" fmla="*/ 0 60000 65536"/>
                <a:gd name="T13" fmla="*/ 0 60000 65536"/>
                <a:gd name="T14" fmla="*/ 0 60000 65536"/>
                <a:gd name="T15" fmla="*/ 0 w 792"/>
                <a:gd name="T16" fmla="*/ 0 h 960"/>
                <a:gd name="T17" fmla="*/ 792 w 792"/>
                <a:gd name="T18" fmla="*/ 960 h 960"/>
              </a:gdLst>
              <a:ahLst/>
              <a:cxnLst>
                <a:cxn ang="T10">
                  <a:pos x="T0" y="T1"/>
                </a:cxn>
                <a:cxn ang="T11">
                  <a:pos x="T2" y="T3"/>
                </a:cxn>
                <a:cxn ang="T12">
                  <a:pos x="T4" y="T5"/>
                </a:cxn>
                <a:cxn ang="T13">
                  <a:pos x="T6" y="T7"/>
                </a:cxn>
                <a:cxn ang="T14">
                  <a:pos x="T8" y="T9"/>
                </a:cxn>
              </a:cxnLst>
              <a:rect l="T15" t="T16" r="T17" b="T18"/>
              <a:pathLst>
                <a:path w="792" h="960">
                  <a:moveTo>
                    <a:pt x="344" y="0"/>
                  </a:moveTo>
                  <a:cubicBezTo>
                    <a:pt x="564" y="60"/>
                    <a:pt x="784" y="120"/>
                    <a:pt x="728" y="192"/>
                  </a:cubicBezTo>
                  <a:cubicBezTo>
                    <a:pt x="672" y="264"/>
                    <a:pt x="0" y="336"/>
                    <a:pt x="8" y="432"/>
                  </a:cubicBezTo>
                  <a:cubicBezTo>
                    <a:pt x="16" y="528"/>
                    <a:pt x="760" y="680"/>
                    <a:pt x="776" y="768"/>
                  </a:cubicBezTo>
                  <a:cubicBezTo>
                    <a:pt x="792" y="856"/>
                    <a:pt x="448" y="908"/>
                    <a:pt x="104" y="960"/>
                  </a:cubicBezTo>
                </a:path>
              </a:pathLst>
            </a:custGeom>
            <a:noFill/>
            <a:ln w="9525">
              <a:solidFill>
                <a:srgbClr val="000000"/>
              </a:solidFill>
              <a:round/>
              <a:headEnd/>
              <a:tailEnd/>
            </a:ln>
          </p:spPr>
          <p:txBody>
            <a:bodyPr wrap="none" anchor="ctr"/>
            <a:lstStyle/>
            <a:p>
              <a:pPr>
                <a:defRPr/>
              </a:pPr>
              <a:endParaRPr lang="zh-CN" altLang="en-US" sz="2800" b="1" kern="0">
                <a:solidFill>
                  <a:sysClr val="windowText" lastClr="000000"/>
                </a:solidFill>
              </a:endParaRPr>
            </a:p>
          </p:txBody>
        </p:sp>
        <p:sp>
          <p:nvSpPr>
            <p:cNvPr id="11" name="未知"/>
            <p:cNvSpPr>
              <a:spLocks/>
            </p:cNvSpPr>
            <p:nvPr/>
          </p:nvSpPr>
          <p:spPr bwMode="auto">
            <a:xfrm>
              <a:off x="922" y="274"/>
              <a:ext cx="148" cy="960"/>
            </a:xfrm>
            <a:custGeom>
              <a:avLst/>
              <a:gdLst>
                <a:gd name="T0" fmla="*/ 112 w 208"/>
                <a:gd name="T1" fmla="*/ 1344 h 1344"/>
                <a:gd name="T2" fmla="*/ 16 w 208"/>
                <a:gd name="T3" fmla="*/ 1056 h 1344"/>
                <a:gd name="T4" fmla="*/ 208 w 208"/>
                <a:gd name="T5" fmla="*/ 720 h 1344"/>
                <a:gd name="T6" fmla="*/ 16 w 208"/>
                <a:gd name="T7" fmla="*/ 240 h 1344"/>
                <a:gd name="T8" fmla="*/ 112 w 208"/>
                <a:gd name="T9" fmla="*/ 0 h 1344"/>
                <a:gd name="T10" fmla="*/ 0 60000 65536"/>
                <a:gd name="T11" fmla="*/ 0 60000 65536"/>
                <a:gd name="T12" fmla="*/ 0 60000 65536"/>
                <a:gd name="T13" fmla="*/ 0 60000 65536"/>
                <a:gd name="T14" fmla="*/ 0 60000 65536"/>
                <a:gd name="T15" fmla="*/ 0 w 208"/>
                <a:gd name="T16" fmla="*/ 0 h 1344"/>
                <a:gd name="T17" fmla="*/ 208 w 208"/>
                <a:gd name="T18" fmla="*/ 1344 h 1344"/>
              </a:gdLst>
              <a:ahLst/>
              <a:cxnLst>
                <a:cxn ang="T10">
                  <a:pos x="T0" y="T1"/>
                </a:cxn>
                <a:cxn ang="T11">
                  <a:pos x="T2" y="T3"/>
                </a:cxn>
                <a:cxn ang="T12">
                  <a:pos x="T4" y="T5"/>
                </a:cxn>
                <a:cxn ang="T13">
                  <a:pos x="T6" y="T7"/>
                </a:cxn>
                <a:cxn ang="T14">
                  <a:pos x="T8" y="T9"/>
                </a:cxn>
              </a:cxnLst>
              <a:rect l="T15" t="T16" r="T17" b="T18"/>
              <a:pathLst>
                <a:path w="208" h="1344">
                  <a:moveTo>
                    <a:pt x="112" y="1344"/>
                  </a:moveTo>
                  <a:cubicBezTo>
                    <a:pt x="56" y="1252"/>
                    <a:pt x="0" y="1160"/>
                    <a:pt x="16" y="1056"/>
                  </a:cubicBezTo>
                  <a:cubicBezTo>
                    <a:pt x="32" y="952"/>
                    <a:pt x="208" y="856"/>
                    <a:pt x="208" y="720"/>
                  </a:cubicBezTo>
                  <a:cubicBezTo>
                    <a:pt x="208" y="584"/>
                    <a:pt x="32" y="360"/>
                    <a:pt x="16" y="240"/>
                  </a:cubicBezTo>
                  <a:cubicBezTo>
                    <a:pt x="0" y="120"/>
                    <a:pt x="56" y="60"/>
                    <a:pt x="112" y="0"/>
                  </a:cubicBezTo>
                </a:path>
              </a:pathLst>
            </a:custGeom>
            <a:noFill/>
            <a:ln w="9525">
              <a:solidFill>
                <a:srgbClr val="000000"/>
              </a:solidFill>
              <a:round/>
              <a:headEnd/>
              <a:tailEnd/>
            </a:ln>
          </p:spPr>
          <p:txBody>
            <a:bodyPr wrap="none" anchor="ctr"/>
            <a:lstStyle/>
            <a:p>
              <a:pPr>
                <a:defRPr/>
              </a:pPr>
              <a:endParaRPr lang="zh-CN" altLang="en-US" sz="2800" b="1" kern="0">
                <a:solidFill>
                  <a:sysClr val="windowText" lastClr="000000"/>
                </a:solidFill>
              </a:endParaRPr>
            </a:p>
          </p:txBody>
        </p:sp>
        <p:sp>
          <p:nvSpPr>
            <p:cNvPr id="12" name="AutoShape 15"/>
            <p:cNvSpPr>
              <a:spLocks noChangeArrowheads="1"/>
            </p:cNvSpPr>
            <p:nvPr/>
          </p:nvSpPr>
          <p:spPr bwMode="auto">
            <a:xfrm>
              <a:off x="865" y="0"/>
              <a:ext cx="274" cy="240"/>
            </a:xfrm>
            <a:prstGeom prst="upArrow">
              <a:avLst>
                <a:gd name="adj1" fmla="val 41667"/>
                <a:gd name="adj2" fmla="val 46250"/>
              </a:avLst>
            </a:prstGeom>
            <a:noFill/>
            <a:ln w="9525">
              <a:solidFill>
                <a:srgbClr val="000000"/>
              </a:solidFill>
              <a:miter lim="800000"/>
              <a:headEnd/>
              <a:tailEnd/>
            </a:ln>
          </p:spPr>
          <p:txBody>
            <a:bodyPr vert="eaVert" wrap="none" anchor="ctr"/>
            <a:lstStyle/>
            <a:p>
              <a:pPr>
                <a:defRPr/>
              </a:pPr>
              <a:endParaRPr lang="zh-CN" altLang="en-US" sz="2800" b="1" kern="0">
                <a:solidFill>
                  <a:sysClr val="windowText" lastClr="000000"/>
                </a:solidFill>
              </a:endParaRPr>
            </a:p>
          </p:txBody>
        </p:sp>
        <p:sp>
          <p:nvSpPr>
            <p:cNvPr id="13" name="Line 16"/>
            <p:cNvSpPr>
              <a:spLocks noChangeShapeType="1"/>
            </p:cNvSpPr>
            <p:nvPr/>
          </p:nvSpPr>
          <p:spPr bwMode="auto">
            <a:xfrm>
              <a:off x="213" y="1234"/>
              <a:ext cx="480" cy="0"/>
            </a:xfrm>
            <a:prstGeom prst="line">
              <a:avLst/>
            </a:prstGeom>
            <a:noFill/>
            <a:ln w="9525">
              <a:solidFill>
                <a:srgbClr val="000000"/>
              </a:solidFill>
              <a:round/>
              <a:headEnd/>
              <a:tailEnd/>
            </a:ln>
          </p:spPr>
          <p:txBody>
            <a:bodyPr wrap="none" anchor="ctr"/>
            <a:lstStyle/>
            <a:p>
              <a:pPr>
                <a:defRPr/>
              </a:pPr>
              <a:endParaRPr lang="zh-CN" altLang="en-US" sz="2800" b="1" kern="0">
                <a:solidFill>
                  <a:sysClr val="windowText" lastClr="000000"/>
                </a:solidFill>
              </a:endParaRPr>
            </a:p>
          </p:txBody>
        </p:sp>
        <p:sp>
          <p:nvSpPr>
            <p:cNvPr id="14" name="Line 17"/>
            <p:cNvSpPr>
              <a:spLocks noChangeShapeType="1"/>
            </p:cNvSpPr>
            <p:nvPr/>
          </p:nvSpPr>
          <p:spPr bwMode="auto">
            <a:xfrm>
              <a:off x="385" y="960"/>
              <a:ext cx="0" cy="274"/>
            </a:xfrm>
            <a:prstGeom prst="line">
              <a:avLst/>
            </a:prstGeom>
            <a:noFill/>
            <a:ln w="9525">
              <a:solidFill>
                <a:srgbClr val="000000"/>
              </a:solidFill>
              <a:round/>
              <a:headEnd/>
              <a:tailEnd type="triangle" w="med" len="med"/>
            </a:ln>
          </p:spPr>
          <p:txBody>
            <a:bodyPr wrap="none" anchor="ctr"/>
            <a:lstStyle/>
            <a:p>
              <a:pPr>
                <a:defRPr/>
              </a:pPr>
              <a:endParaRPr lang="zh-CN" altLang="en-US" sz="2800" b="1" kern="0">
                <a:solidFill>
                  <a:sysClr val="windowText" lastClr="000000"/>
                </a:solidFill>
              </a:endParaRPr>
            </a:p>
          </p:txBody>
        </p:sp>
        <p:sp>
          <p:nvSpPr>
            <p:cNvPr id="15" name="Line 18"/>
            <p:cNvSpPr>
              <a:spLocks noChangeShapeType="1"/>
            </p:cNvSpPr>
            <p:nvPr/>
          </p:nvSpPr>
          <p:spPr bwMode="auto">
            <a:xfrm flipV="1">
              <a:off x="385" y="1348"/>
              <a:ext cx="0" cy="274"/>
            </a:xfrm>
            <a:prstGeom prst="line">
              <a:avLst/>
            </a:prstGeom>
            <a:noFill/>
            <a:ln w="9525">
              <a:solidFill>
                <a:srgbClr val="000000"/>
              </a:solidFill>
              <a:round/>
              <a:headEnd/>
              <a:tailEnd type="triangle" w="med" len="med"/>
            </a:ln>
          </p:spPr>
          <p:txBody>
            <a:bodyPr wrap="none" anchor="ctr"/>
            <a:lstStyle/>
            <a:p>
              <a:pPr>
                <a:defRPr/>
              </a:pPr>
              <a:endParaRPr lang="zh-CN" altLang="en-US" sz="2800" b="1" kern="0">
                <a:solidFill>
                  <a:sysClr val="windowText" lastClr="000000"/>
                </a:solidFill>
              </a:endParaRPr>
            </a:p>
          </p:txBody>
        </p:sp>
        <p:sp>
          <p:nvSpPr>
            <p:cNvPr id="16" name="Text Box 19"/>
            <p:cNvSpPr txBox="1">
              <a:spLocks noChangeArrowheads="1"/>
            </p:cNvSpPr>
            <p:nvPr/>
          </p:nvSpPr>
          <p:spPr bwMode="auto">
            <a:xfrm>
              <a:off x="227" y="1728"/>
              <a:ext cx="571" cy="330"/>
            </a:xfrm>
            <a:prstGeom prst="rect">
              <a:avLst/>
            </a:prstGeom>
            <a:noFill/>
            <a:ln w="9525">
              <a:noFill/>
              <a:miter lim="800000"/>
              <a:headEnd/>
              <a:tailEnd/>
            </a:ln>
          </p:spPr>
          <p:txBody>
            <a:bodyPr wrap="none">
              <a:spAutoFit/>
            </a:bodyPr>
            <a:lstStyle/>
            <a:p>
              <a:pPr>
                <a:defRPr/>
              </a:pPr>
              <a:r>
                <a:rPr lang="zh-CN" altLang="en-US" sz="2800" b="1" kern="0">
                  <a:solidFill>
                    <a:sysClr val="windowText" lastClr="000000"/>
                  </a:solidFill>
                </a:rPr>
                <a:t>样品</a:t>
              </a:r>
            </a:p>
          </p:txBody>
        </p:sp>
        <p:sp>
          <p:nvSpPr>
            <p:cNvPr id="17" name="Text Box 20"/>
            <p:cNvSpPr txBox="1">
              <a:spLocks noChangeArrowheads="1"/>
            </p:cNvSpPr>
            <p:nvPr/>
          </p:nvSpPr>
          <p:spPr bwMode="auto">
            <a:xfrm>
              <a:off x="0" y="146"/>
              <a:ext cx="571" cy="330"/>
            </a:xfrm>
            <a:prstGeom prst="rect">
              <a:avLst/>
            </a:prstGeom>
            <a:noFill/>
            <a:ln w="9525">
              <a:noFill/>
              <a:miter lim="800000"/>
              <a:headEnd/>
              <a:tailEnd/>
            </a:ln>
          </p:spPr>
          <p:txBody>
            <a:bodyPr wrap="none">
              <a:spAutoFit/>
            </a:bodyPr>
            <a:lstStyle/>
            <a:p>
              <a:pPr>
                <a:defRPr/>
              </a:pPr>
              <a:r>
                <a:rPr lang="zh-CN" altLang="en-US" sz="2800" b="1" kern="0">
                  <a:solidFill>
                    <a:sysClr val="windowText" lastClr="000000"/>
                  </a:solidFill>
                </a:rPr>
                <a:t>探针</a:t>
              </a:r>
            </a:p>
          </p:txBody>
        </p:sp>
      </p:grpSp>
      <p:sp>
        <p:nvSpPr>
          <p:cNvPr id="21" name="Text Box 21"/>
          <p:cNvSpPr txBox="1">
            <a:spLocks noChangeArrowheads="1"/>
          </p:cNvSpPr>
          <p:nvPr/>
        </p:nvSpPr>
        <p:spPr bwMode="auto">
          <a:xfrm>
            <a:off x="2052593" y="1795129"/>
            <a:ext cx="4183062" cy="1800225"/>
          </a:xfrm>
          <a:prstGeom prst="rect">
            <a:avLst/>
          </a:prstGeom>
          <a:noFill/>
          <a:ln w="9525">
            <a:noFill/>
            <a:miter lim="800000"/>
            <a:headEnd/>
            <a:tailEnd/>
          </a:ln>
        </p:spPr>
        <p:txBody>
          <a:bodyPr wrap="none">
            <a:spAutoFit/>
          </a:bodyPr>
          <a:lstStyle/>
          <a:p>
            <a:pPr>
              <a:defRPr/>
            </a:pPr>
            <a:r>
              <a:rPr lang="zh-CN" altLang="en-US" sz="2800" b="1" kern="0" dirty="0">
                <a:solidFill>
                  <a:srgbClr val="009900"/>
                </a:solidFill>
              </a:rPr>
              <a:t>利用</a:t>
            </a:r>
            <a:r>
              <a:rPr lang="zh-CN" altLang="zh-CN" sz="2800" b="1" kern="0" dirty="0">
                <a:solidFill>
                  <a:srgbClr val="009900"/>
                </a:solidFill>
              </a:rPr>
              <a:t>STM</a:t>
            </a:r>
            <a:r>
              <a:rPr lang="zh-CN" altLang="en-US" sz="2800" b="1" kern="0" dirty="0">
                <a:solidFill>
                  <a:srgbClr val="009900"/>
                </a:solidFill>
              </a:rPr>
              <a:t>可以分辨表面上</a:t>
            </a:r>
          </a:p>
          <a:p>
            <a:pPr>
              <a:defRPr/>
            </a:pPr>
            <a:r>
              <a:rPr lang="zh-CN" altLang="en-US" sz="2800" b="1" kern="0" dirty="0">
                <a:solidFill>
                  <a:srgbClr val="009900"/>
                </a:solidFill>
              </a:rPr>
              <a:t>原子的台阶、平台和原子</a:t>
            </a:r>
          </a:p>
          <a:p>
            <a:pPr>
              <a:defRPr/>
            </a:pPr>
            <a:r>
              <a:rPr lang="zh-CN" altLang="en-US" sz="2800" b="1" kern="0" dirty="0">
                <a:solidFill>
                  <a:srgbClr val="009900"/>
                </a:solidFill>
              </a:rPr>
              <a:t>阵列。可以直接绘出表面</a:t>
            </a:r>
          </a:p>
          <a:p>
            <a:pPr>
              <a:defRPr/>
            </a:pPr>
            <a:r>
              <a:rPr lang="zh-CN" altLang="en-US" sz="2800" b="1" kern="0" dirty="0">
                <a:solidFill>
                  <a:srgbClr val="009900"/>
                </a:solidFill>
              </a:rPr>
              <a:t>的三维图象</a:t>
            </a:r>
          </a:p>
        </p:txBody>
      </p:sp>
    </p:spTree>
    <p:extLst>
      <p:ext uri="{BB962C8B-B14F-4D97-AF65-F5344CB8AC3E}">
        <p14:creationId xmlns:p14="http://schemas.microsoft.com/office/powerpoint/2010/main" val="32795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strips(downRigh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downRigh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21"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图22-24"/>
          <p:cNvPicPr>
            <a:picLocks noChangeAspect="1" noChangeArrowheads="1"/>
          </p:cNvPicPr>
          <p:nvPr/>
        </p:nvPicPr>
        <p:blipFill>
          <a:blip r:embed="rId2">
            <a:lum bright="-36000" contrast="72000"/>
            <a:extLst>
              <a:ext uri="{28A0092B-C50C-407E-A947-70E740481C1C}">
                <a14:useLocalDpi xmlns:a14="http://schemas.microsoft.com/office/drawing/2010/main" val="0"/>
              </a:ext>
            </a:extLst>
          </a:blip>
          <a:srcRect t="41728" r="45578" b="13574"/>
          <a:stretch>
            <a:fillRect/>
          </a:stretch>
        </p:blipFill>
        <p:spPr bwMode="auto">
          <a:xfrm>
            <a:off x="2446606" y="4148138"/>
            <a:ext cx="3992562"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图22-24"/>
          <p:cNvPicPr>
            <a:picLocks noChangeAspect="1" noChangeArrowheads="1"/>
          </p:cNvPicPr>
          <p:nvPr/>
        </p:nvPicPr>
        <p:blipFill>
          <a:blip r:embed="rId2">
            <a:lum bright="-60000" contrast="84000"/>
            <a:extLst>
              <a:ext uri="{28A0092B-C50C-407E-A947-70E740481C1C}">
                <a14:useLocalDpi xmlns:a14="http://schemas.microsoft.com/office/drawing/2010/main" val="0"/>
              </a:ext>
            </a:extLst>
          </a:blip>
          <a:srcRect l="56299" b="15869"/>
          <a:stretch>
            <a:fillRect/>
          </a:stretch>
        </p:blipFill>
        <p:spPr bwMode="auto">
          <a:xfrm>
            <a:off x="6416945" y="1311275"/>
            <a:ext cx="4035425"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1783032" y="1736725"/>
            <a:ext cx="35337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a:solidFill>
                  <a:srgbClr val="FF00FF"/>
                </a:solidFill>
              </a:rPr>
              <a:t>1.  STM</a:t>
            </a:r>
            <a:r>
              <a:rPr kumimoji="1" lang="zh-CN" altLang="en-US" sz="2600">
                <a:solidFill>
                  <a:srgbClr val="FF00FF"/>
                </a:solidFill>
              </a:rPr>
              <a:t>原理</a:t>
            </a:r>
          </a:p>
        </p:txBody>
      </p:sp>
      <p:sp>
        <p:nvSpPr>
          <p:cNvPr id="5" name="Text Box 5"/>
          <p:cNvSpPr txBox="1">
            <a:spLocks noChangeArrowheads="1"/>
          </p:cNvSpPr>
          <p:nvPr/>
        </p:nvSpPr>
        <p:spPr bwMode="auto">
          <a:xfrm>
            <a:off x="2157681" y="2333625"/>
            <a:ext cx="407511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600">
                <a:solidFill>
                  <a:srgbClr val="009900"/>
                </a:solidFill>
              </a:rPr>
              <a:t>利用探针在样品表面扫描时，样品表面和针尖之间间距有间隙，形成了电子的势垒，间隙越小势垒宽度越窄，隧道电流</a:t>
            </a:r>
            <a:r>
              <a:rPr kumimoji="1" lang="en-US" altLang="zh-CN" sz="2600" i="1">
                <a:solidFill>
                  <a:srgbClr val="009900"/>
                </a:solidFill>
              </a:rPr>
              <a:t>I </a:t>
            </a:r>
            <a:r>
              <a:rPr kumimoji="1" lang="zh-CN" altLang="en-US" sz="2600">
                <a:solidFill>
                  <a:srgbClr val="009900"/>
                </a:solidFill>
              </a:rPr>
              <a:t>越大</a:t>
            </a:r>
            <a:r>
              <a:rPr kumimoji="1" lang="zh-CN" altLang="en-US" sz="2600" i="1">
                <a:solidFill>
                  <a:srgbClr val="009900"/>
                </a:solidFill>
              </a:rPr>
              <a:t>。</a:t>
            </a:r>
          </a:p>
        </p:txBody>
      </p:sp>
      <p:sp>
        <p:nvSpPr>
          <p:cNvPr id="6" name="Text Box 6"/>
          <p:cNvSpPr txBox="1">
            <a:spLocks noChangeArrowheads="1"/>
          </p:cNvSpPr>
          <p:nvPr/>
        </p:nvSpPr>
        <p:spPr bwMode="auto">
          <a:xfrm>
            <a:off x="1714769" y="271463"/>
            <a:ext cx="5349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t>扫描隧穿显微镜（</a:t>
            </a:r>
            <a:r>
              <a:rPr kumimoji="1" lang="en-US" altLang="zh-CN" sz="2800"/>
              <a:t>STM</a:t>
            </a:r>
            <a:r>
              <a:rPr kumimoji="1" lang="zh-CN" altLang="en-US" sz="2800"/>
              <a:t>） </a:t>
            </a:r>
          </a:p>
        </p:txBody>
      </p:sp>
      <p:sp>
        <p:nvSpPr>
          <p:cNvPr id="7" name="Rectangle 7"/>
          <p:cNvSpPr>
            <a:spLocks noChangeArrowheads="1"/>
          </p:cNvSpPr>
          <p:nvPr/>
        </p:nvSpPr>
        <p:spPr bwMode="auto">
          <a:xfrm>
            <a:off x="2110057" y="806450"/>
            <a:ext cx="7742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600"/>
              <a:t>扫描隧穿显微镜</a:t>
            </a:r>
            <a:r>
              <a:rPr kumimoji="1" lang="en-US" altLang="zh-CN" sz="2600"/>
              <a:t>(Scanning Tunneling Microscope)</a:t>
            </a:r>
            <a:r>
              <a:rPr kumimoji="1" lang="zh-CN" altLang="en-US" sz="2600"/>
              <a:t>是可以观测原子的超高倍显微镜</a:t>
            </a:r>
            <a:r>
              <a:rPr kumimoji="1" lang="zh-CN" altLang="en-US" sz="2800"/>
              <a:t>。</a:t>
            </a:r>
          </a:p>
        </p:txBody>
      </p:sp>
      <p:sp>
        <p:nvSpPr>
          <p:cNvPr id="8" name="Text Box 8"/>
          <p:cNvSpPr txBox="1">
            <a:spLocks noChangeArrowheads="1"/>
          </p:cNvSpPr>
          <p:nvPr/>
        </p:nvSpPr>
        <p:spPr bwMode="auto">
          <a:xfrm>
            <a:off x="6797945" y="5997575"/>
            <a:ext cx="35988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600">
                <a:solidFill>
                  <a:schemeClr val="tx2"/>
                </a:solidFill>
              </a:rPr>
              <a:t>扫描隧道显微镜示意图</a:t>
            </a:r>
          </a:p>
        </p:txBody>
      </p:sp>
    </p:spTree>
    <p:extLst>
      <p:ext uri="{BB962C8B-B14F-4D97-AF65-F5344CB8AC3E}">
        <p14:creationId xmlns:p14="http://schemas.microsoft.com/office/powerpoint/2010/main" val="316482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left)">
                                      <p:cBhvr>
                                        <p:cTn id="3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5" grpId="0" build="p" autoUpdateAnimBg="0"/>
      <p:bldP spid="6" grpId="0" build="p" autoUpdateAnimBg="0" advAuto="0"/>
      <p:bldP spid="7" grpId="0" build="p" autoUpdateAnimBg="0"/>
      <p:bldP spid="8"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2176384" y="208682"/>
            <a:ext cx="4873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en-US" altLang="zh-CN" sz="2800" dirty="0">
                <a:solidFill>
                  <a:srgbClr val="FF00FF"/>
                </a:solidFill>
                <a:latin typeface="宋体" panose="02010600030101010101" pitchFamily="2" charset="-122"/>
              </a:rPr>
              <a:t> </a:t>
            </a:r>
            <a:r>
              <a:rPr kumimoji="1" lang="zh-CN" altLang="en-US" sz="2800" dirty="0">
                <a:solidFill>
                  <a:srgbClr val="FF00FF"/>
                </a:solidFill>
                <a:latin typeface="宋体" panose="02010600030101010101" pitchFamily="2" charset="-122"/>
              </a:rPr>
              <a:t>在势阱外，定态薛定谔方程</a:t>
            </a:r>
          </a:p>
        </p:txBody>
      </p:sp>
      <p:grpSp>
        <p:nvGrpSpPr>
          <p:cNvPr id="9" name="Group 31"/>
          <p:cNvGrpSpPr>
            <a:grpSpLocks/>
          </p:cNvGrpSpPr>
          <p:nvPr/>
        </p:nvGrpSpPr>
        <p:grpSpPr bwMode="auto">
          <a:xfrm>
            <a:off x="7102476" y="2892626"/>
            <a:ext cx="3565525" cy="3419475"/>
            <a:chOff x="3514" y="1658"/>
            <a:chExt cx="2246" cy="2154"/>
          </a:xfrm>
        </p:grpSpPr>
        <p:sp>
          <p:nvSpPr>
            <p:cNvPr id="10" name="Line 32"/>
            <p:cNvSpPr>
              <a:spLocks noChangeShapeType="1"/>
            </p:cNvSpPr>
            <p:nvPr/>
          </p:nvSpPr>
          <p:spPr bwMode="auto">
            <a:xfrm>
              <a:off x="3666" y="3149"/>
              <a:ext cx="194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33"/>
            <p:cNvSpPr>
              <a:spLocks noChangeShapeType="1"/>
            </p:cNvSpPr>
            <p:nvPr/>
          </p:nvSpPr>
          <p:spPr bwMode="auto">
            <a:xfrm flipH="1" flipV="1">
              <a:off x="3920" y="1731"/>
              <a:ext cx="0" cy="1389"/>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Text Box 34"/>
            <p:cNvSpPr txBox="1">
              <a:spLocks noChangeArrowheads="1"/>
            </p:cNvSpPr>
            <p:nvPr/>
          </p:nvSpPr>
          <p:spPr bwMode="auto">
            <a:xfrm>
              <a:off x="4094" y="2633"/>
              <a:ext cx="85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GB" altLang="zh-CN" sz="2800" i="1">
                  <a:latin typeface="宋体" panose="02010600030101010101" pitchFamily="2" charset="-122"/>
                </a:rPr>
                <a:t>U</a:t>
              </a:r>
              <a:r>
                <a:rPr kumimoji="1" lang="en-US" altLang="zh-CN" sz="2800">
                  <a:latin typeface="宋体" panose="02010600030101010101" pitchFamily="2" charset="-122"/>
                </a:rPr>
                <a:t>= 0</a:t>
              </a:r>
            </a:p>
          </p:txBody>
        </p:sp>
        <p:sp>
          <p:nvSpPr>
            <p:cNvPr id="13" name="Text Box 35"/>
            <p:cNvSpPr txBox="1">
              <a:spLocks noChangeArrowheads="1"/>
            </p:cNvSpPr>
            <p:nvPr/>
          </p:nvSpPr>
          <p:spPr bwMode="auto">
            <a:xfrm>
              <a:off x="3514" y="2602"/>
              <a:ext cx="44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dirty="0">
                  <a:latin typeface="宋体" panose="02010600030101010101" pitchFamily="2" charset="-122"/>
                </a:rPr>
                <a:t>∞</a:t>
              </a:r>
              <a:endParaRPr kumimoji="1" lang="en-US" altLang="zh-CN" sz="2800" dirty="0"/>
            </a:p>
          </p:txBody>
        </p:sp>
        <p:sp>
          <p:nvSpPr>
            <p:cNvPr id="14" name="Text Box 36"/>
            <p:cNvSpPr txBox="1">
              <a:spLocks noChangeArrowheads="1"/>
            </p:cNvSpPr>
            <p:nvPr/>
          </p:nvSpPr>
          <p:spPr bwMode="auto">
            <a:xfrm>
              <a:off x="5113" y="2580"/>
              <a:ext cx="40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a:t>
              </a:r>
            </a:p>
          </p:txBody>
        </p:sp>
        <p:sp>
          <p:nvSpPr>
            <p:cNvPr id="15" name="Text Box 37"/>
            <p:cNvSpPr txBox="1">
              <a:spLocks noChangeArrowheads="1"/>
            </p:cNvSpPr>
            <p:nvPr/>
          </p:nvSpPr>
          <p:spPr bwMode="auto">
            <a:xfrm>
              <a:off x="3993" y="1658"/>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i="1"/>
                <a:t>U</a:t>
              </a:r>
              <a:r>
                <a:rPr kumimoji="1" lang="en-US" altLang="zh-CN" sz="2800"/>
                <a:t>(</a:t>
              </a:r>
              <a:r>
                <a:rPr kumimoji="1" lang="en-US" altLang="zh-CN" sz="2800" i="1"/>
                <a:t>x</a:t>
              </a:r>
              <a:r>
                <a:rPr kumimoji="1" lang="en-US" altLang="zh-CN" sz="2800"/>
                <a:t>)</a:t>
              </a:r>
            </a:p>
          </p:txBody>
        </p:sp>
        <p:sp>
          <p:nvSpPr>
            <p:cNvPr id="16" name="Text Box 38"/>
            <p:cNvSpPr txBox="1">
              <a:spLocks noChangeArrowheads="1"/>
            </p:cNvSpPr>
            <p:nvPr/>
          </p:nvSpPr>
          <p:spPr bwMode="auto">
            <a:xfrm>
              <a:off x="5440" y="3129"/>
              <a:ext cx="32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a:latin typeface="宋体" panose="02010600030101010101" pitchFamily="2" charset="-122"/>
                </a:rPr>
                <a:t>x</a:t>
              </a:r>
            </a:p>
          </p:txBody>
        </p:sp>
        <p:sp>
          <p:nvSpPr>
            <p:cNvPr id="17" name="Text Box 39"/>
            <p:cNvSpPr txBox="1">
              <a:spLocks noChangeArrowheads="1"/>
            </p:cNvSpPr>
            <p:nvPr/>
          </p:nvSpPr>
          <p:spPr bwMode="auto">
            <a:xfrm>
              <a:off x="3728" y="3453"/>
              <a:ext cx="20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dirty="0">
                  <a:solidFill>
                    <a:srgbClr val="CC00CC"/>
                  </a:solidFill>
                  <a:latin typeface="宋体" panose="02010600030101010101" pitchFamily="2" charset="-122"/>
                </a:rPr>
                <a:t>无限深方势阱</a:t>
              </a:r>
            </a:p>
          </p:txBody>
        </p:sp>
        <p:graphicFrame>
          <p:nvGraphicFramePr>
            <p:cNvPr id="18" name="Object 40"/>
            <p:cNvGraphicFramePr>
              <a:graphicFrameLocks noChangeAspect="1"/>
            </p:cNvGraphicFramePr>
            <p:nvPr/>
          </p:nvGraphicFramePr>
          <p:xfrm>
            <a:off x="3856" y="3236"/>
            <a:ext cx="130" cy="182"/>
          </p:xfrm>
          <a:graphic>
            <a:graphicData uri="http://schemas.openxmlformats.org/presentationml/2006/ole">
              <mc:AlternateContent xmlns:mc="http://schemas.openxmlformats.org/markup-compatibility/2006">
                <mc:Choice xmlns:v="urn:schemas-microsoft-com:vml" Requires="v">
                  <p:oleObj spid="_x0000_s341494" name="Equation" r:id="rId3" imgW="126725" imgH="177415" progId="Equation.3">
                    <p:embed/>
                  </p:oleObj>
                </mc:Choice>
                <mc:Fallback>
                  <p:oleObj name="Equation"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 y="3236"/>
                          <a:ext cx="13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41"/>
            <p:cNvGraphicFramePr>
              <a:graphicFrameLocks noChangeAspect="1"/>
            </p:cNvGraphicFramePr>
            <p:nvPr/>
          </p:nvGraphicFramePr>
          <p:xfrm>
            <a:off x="5070" y="3190"/>
            <a:ext cx="193" cy="227"/>
          </p:xfrm>
          <a:graphic>
            <a:graphicData uri="http://schemas.openxmlformats.org/presentationml/2006/ole">
              <mc:AlternateContent xmlns:mc="http://schemas.openxmlformats.org/markup-compatibility/2006">
                <mc:Choice xmlns:v="urn:schemas-microsoft-com:vml" Requires="v">
                  <p:oleObj spid="_x0000_s341495" name="Equation" r:id="rId5" imgW="139579" imgH="164957" progId="Equation.3">
                    <p:embed/>
                  </p:oleObj>
                </mc:Choice>
                <mc:Fallback>
                  <p:oleObj name="Equation" r:id="rId5" imgW="139579"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 y="3190"/>
                          <a:ext cx="1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42"/>
            <p:cNvSpPr>
              <a:spLocks noChangeShapeType="1"/>
            </p:cNvSpPr>
            <p:nvPr/>
          </p:nvSpPr>
          <p:spPr bwMode="auto">
            <a:xfrm flipV="1">
              <a:off x="5127" y="2014"/>
              <a:ext cx="0" cy="113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43"/>
            <p:cNvSpPr>
              <a:spLocks noChangeShapeType="1"/>
            </p:cNvSpPr>
            <p:nvPr/>
          </p:nvSpPr>
          <p:spPr bwMode="auto">
            <a:xfrm flipH="1" flipV="1">
              <a:off x="3925" y="1981"/>
              <a:ext cx="0" cy="11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 name="Line 43"/>
          <p:cNvSpPr>
            <a:spLocks noChangeShapeType="1"/>
          </p:cNvSpPr>
          <p:nvPr/>
        </p:nvSpPr>
        <p:spPr bwMode="auto">
          <a:xfrm flipV="1">
            <a:off x="7741445" y="5262764"/>
            <a:ext cx="1915622" cy="115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 name="对象 22"/>
          <p:cNvGraphicFramePr>
            <a:graphicFrameLocks noChangeAspect="1"/>
          </p:cNvGraphicFramePr>
          <p:nvPr>
            <p:extLst>
              <p:ext uri="{D42A27DB-BD31-4B8C-83A1-F6EECF244321}">
                <p14:modId xmlns:p14="http://schemas.microsoft.com/office/powerpoint/2010/main" val="2636971330"/>
              </p:ext>
            </p:extLst>
          </p:nvPr>
        </p:nvGraphicFramePr>
        <p:xfrm>
          <a:off x="1855789" y="947739"/>
          <a:ext cx="5335587" cy="1266825"/>
        </p:xfrm>
        <a:graphic>
          <a:graphicData uri="http://schemas.openxmlformats.org/presentationml/2006/ole">
            <mc:AlternateContent xmlns:mc="http://schemas.openxmlformats.org/markup-compatibility/2006">
              <mc:Choice xmlns:v="urn:schemas-microsoft-com:vml" Requires="v">
                <p:oleObj spid="_x0000_s341496" name="公式" r:id="rId7" imgW="2031840" imgH="482400" progId="Equation.3">
                  <p:embed/>
                </p:oleObj>
              </mc:Choice>
              <mc:Fallback>
                <p:oleObj name="公式" r:id="rId7" imgW="2031840" imgH="482400" progId="Equation.3">
                  <p:embed/>
                  <p:pic>
                    <p:nvPicPr>
                      <p:cNvPr id="0" name=""/>
                      <p:cNvPicPr/>
                      <p:nvPr/>
                    </p:nvPicPr>
                    <p:blipFill>
                      <a:blip r:embed="rId8"/>
                      <a:stretch>
                        <a:fillRect/>
                      </a:stretch>
                    </p:blipFill>
                    <p:spPr>
                      <a:xfrm>
                        <a:off x="1855789" y="947739"/>
                        <a:ext cx="5335587" cy="1266825"/>
                      </a:xfrm>
                      <a:prstGeom prst="rect">
                        <a:avLst/>
                      </a:prstGeom>
                    </p:spPr>
                  </p:pic>
                </p:oleObj>
              </mc:Fallback>
            </mc:AlternateContent>
          </a:graphicData>
        </a:graphic>
      </p:graphicFrame>
      <p:sp>
        <p:nvSpPr>
          <p:cNvPr id="24" name="Rectangle 2"/>
          <p:cNvSpPr>
            <a:spLocks noChangeArrowheads="1"/>
          </p:cNvSpPr>
          <p:nvPr/>
        </p:nvSpPr>
        <p:spPr bwMode="auto">
          <a:xfrm>
            <a:off x="2342279" y="4173182"/>
            <a:ext cx="4873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kumimoji="1" lang="en-US" altLang="zh-CN" sz="2800" dirty="0">
                <a:solidFill>
                  <a:srgbClr val="CC3300"/>
                </a:solidFill>
                <a:latin typeface="宋体" panose="02010600030101010101" pitchFamily="2" charset="-122"/>
              </a:rPr>
              <a:t> </a:t>
            </a:r>
            <a:r>
              <a:rPr kumimoji="1" lang="zh-CN" altLang="en-US" sz="2800" dirty="0">
                <a:solidFill>
                  <a:srgbClr val="CC3300"/>
                </a:solidFill>
                <a:latin typeface="宋体" panose="02010600030101010101" pitchFamily="2" charset="-122"/>
              </a:rPr>
              <a:t>波函数在阱壁上的连续条件</a:t>
            </a:r>
          </a:p>
        </p:txBody>
      </p:sp>
      <p:sp>
        <p:nvSpPr>
          <p:cNvPr id="25" name="Rectangle 3"/>
          <p:cNvSpPr>
            <a:spLocks noChangeArrowheads="1"/>
          </p:cNvSpPr>
          <p:nvPr/>
        </p:nvSpPr>
        <p:spPr bwMode="auto">
          <a:xfrm>
            <a:off x="2535238" y="2403675"/>
            <a:ext cx="3751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solidFill>
                  <a:srgbClr val="008000"/>
                </a:solidFill>
                <a:latin typeface="宋体" panose="02010600030101010101" pitchFamily="2" charset="-122"/>
              </a:rPr>
              <a:t>该方程的解只能是：</a:t>
            </a:r>
          </a:p>
        </p:txBody>
      </p:sp>
      <p:graphicFrame>
        <p:nvGraphicFramePr>
          <p:cNvPr id="26" name="Object 4"/>
          <p:cNvGraphicFramePr>
            <a:graphicFrameLocks noChangeAspect="1"/>
          </p:cNvGraphicFramePr>
          <p:nvPr>
            <p:extLst>
              <p:ext uri="{D42A27DB-BD31-4B8C-83A1-F6EECF244321}">
                <p14:modId xmlns:p14="http://schemas.microsoft.com/office/powerpoint/2010/main" val="892202180"/>
              </p:ext>
            </p:extLst>
          </p:nvPr>
        </p:nvGraphicFramePr>
        <p:xfrm>
          <a:off x="3334391" y="3101620"/>
          <a:ext cx="1438275" cy="606425"/>
        </p:xfrm>
        <a:graphic>
          <a:graphicData uri="http://schemas.openxmlformats.org/presentationml/2006/ole">
            <mc:AlternateContent xmlns:mc="http://schemas.openxmlformats.org/markup-compatibility/2006">
              <mc:Choice xmlns:v="urn:schemas-microsoft-com:vml" Requires="v">
                <p:oleObj spid="_x0000_s341497" name="公式" r:id="rId9" imgW="672840" imgH="228600" progId="Equation.3">
                  <p:embed/>
                </p:oleObj>
              </mc:Choice>
              <mc:Fallback>
                <p:oleObj name="公式" r:id="rId9" imgW="672840" imgH="228600" progId="Equation.3">
                  <p:embed/>
                  <p:pic>
                    <p:nvPicPr>
                      <p:cNvPr id="0" name=""/>
                      <p:cNvPicPr>
                        <a:picLocks noChangeAspect="1" noChangeArrowheads="1"/>
                      </p:cNvPicPr>
                      <p:nvPr/>
                    </p:nvPicPr>
                    <p:blipFill>
                      <a:blip r:embed="rId10"/>
                      <a:srcRect/>
                      <a:stretch>
                        <a:fillRect/>
                      </a:stretch>
                    </p:blipFill>
                    <p:spPr bwMode="auto">
                      <a:xfrm>
                        <a:off x="3334391" y="3101620"/>
                        <a:ext cx="1438275" cy="606425"/>
                      </a:xfrm>
                      <a:prstGeom prst="rect">
                        <a:avLst/>
                      </a:prstGeom>
                      <a:noFill/>
                      <a:ln>
                        <a:noFill/>
                      </a:ln>
                      <a:effectLst/>
                      <a:extLst/>
                    </p:spPr>
                  </p:pic>
                </p:oleObj>
              </mc:Fallback>
            </mc:AlternateContent>
          </a:graphicData>
        </a:graphic>
      </p:graphicFrame>
      <p:graphicFrame>
        <p:nvGraphicFramePr>
          <p:cNvPr id="27" name="Object 6"/>
          <p:cNvGraphicFramePr>
            <a:graphicFrameLocks noChangeAspect="1"/>
          </p:cNvGraphicFramePr>
          <p:nvPr>
            <p:extLst>
              <p:ext uri="{D42A27DB-BD31-4B8C-83A1-F6EECF244321}">
                <p14:modId xmlns:p14="http://schemas.microsoft.com/office/powerpoint/2010/main" val="2820869322"/>
              </p:ext>
            </p:extLst>
          </p:nvPr>
        </p:nvGraphicFramePr>
        <p:xfrm>
          <a:off x="4021577" y="4750136"/>
          <a:ext cx="3080899" cy="801245"/>
        </p:xfrm>
        <a:graphic>
          <a:graphicData uri="http://schemas.openxmlformats.org/presentationml/2006/ole">
            <mc:AlternateContent xmlns:mc="http://schemas.openxmlformats.org/markup-compatibility/2006">
              <mc:Choice xmlns:v="urn:schemas-microsoft-com:vml" Requires="v">
                <p:oleObj spid="_x0000_s341498" name="公式" r:id="rId11" imgW="1193760" imgH="228600" progId="Equation.3">
                  <p:embed/>
                </p:oleObj>
              </mc:Choice>
              <mc:Fallback>
                <p:oleObj name="公式" r:id="rId11" imgW="1193760" imgH="228600" progId="Equation.3">
                  <p:embed/>
                  <p:pic>
                    <p:nvPicPr>
                      <p:cNvPr id="0" name=""/>
                      <p:cNvPicPr>
                        <a:picLocks noChangeAspect="1" noChangeArrowheads="1"/>
                      </p:cNvPicPr>
                      <p:nvPr/>
                    </p:nvPicPr>
                    <p:blipFill>
                      <a:blip r:embed="rId12"/>
                      <a:srcRect/>
                      <a:stretch>
                        <a:fillRect/>
                      </a:stretch>
                    </p:blipFill>
                    <p:spPr bwMode="auto">
                      <a:xfrm>
                        <a:off x="4021577" y="4750136"/>
                        <a:ext cx="3080899" cy="801245"/>
                      </a:xfrm>
                      <a:prstGeom prst="rect">
                        <a:avLst/>
                      </a:prstGeom>
                      <a:noFill/>
                      <a:ln>
                        <a:noFill/>
                      </a:ln>
                      <a:effectLst/>
                      <a:extLst/>
                    </p:spPr>
                  </p:pic>
                </p:oleObj>
              </mc:Fallback>
            </mc:AlternateContent>
          </a:graphicData>
        </a:graphic>
      </p:graphicFrame>
      <p:graphicFrame>
        <p:nvGraphicFramePr>
          <p:cNvPr id="28" name="Object 7"/>
          <p:cNvGraphicFramePr>
            <a:graphicFrameLocks noChangeAspect="1"/>
          </p:cNvGraphicFramePr>
          <p:nvPr>
            <p:extLst>
              <p:ext uri="{D42A27DB-BD31-4B8C-83A1-F6EECF244321}">
                <p14:modId xmlns:p14="http://schemas.microsoft.com/office/powerpoint/2010/main" val="712046604"/>
              </p:ext>
            </p:extLst>
          </p:nvPr>
        </p:nvGraphicFramePr>
        <p:xfrm>
          <a:off x="3961964" y="5839662"/>
          <a:ext cx="3251057" cy="831601"/>
        </p:xfrm>
        <a:graphic>
          <a:graphicData uri="http://schemas.openxmlformats.org/presentationml/2006/ole">
            <mc:AlternateContent xmlns:mc="http://schemas.openxmlformats.org/markup-compatibility/2006">
              <mc:Choice xmlns:v="urn:schemas-microsoft-com:vml" Requires="v">
                <p:oleObj spid="_x0000_s341499" name="公式" r:id="rId13" imgW="1231560" imgH="228600" progId="Equation.3">
                  <p:embed/>
                </p:oleObj>
              </mc:Choice>
              <mc:Fallback>
                <p:oleObj name="公式" r:id="rId13" imgW="1231560" imgH="228600" progId="Equation.3">
                  <p:embed/>
                  <p:pic>
                    <p:nvPicPr>
                      <p:cNvPr id="0" name=""/>
                      <p:cNvPicPr>
                        <a:picLocks noChangeAspect="1" noChangeArrowheads="1"/>
                      </p:cNvPicPr>
                      <p:nvPr/>
                    </p:nvPicPr>
                    <p:blipFill>
                      <a:blip r:embed="rId14"/>
                      <a:srcRect/>
                      <a:stretch>
                        <a:fillRect/>
                      </a:stretch>
                    </p:blipFill>
                    <p:spPr bwMode="auto">
                      <a:xfrm>
                        <a:off x="3961964" y="5839662"/>
                        <a:ext cx="3251057" cy="831601"/>
                      </a:xfrm>
                      <a:prstGeom prst="rect">
                        <a:avLst/>
                      </a:prstGeom>
                      <a:noFill/>
                      <a:ln>
                        <a:noFill/>
                      </a:ln>
                      <a:effectLst/>
                      <a:extLst/>
                    </p:spPr>
                  </p:pic>
                </p:oleObj>
              </mc:Fallback>
            </mc:AlternateContent>
          </a:graphicData>
        </a:graphic>
      </p:graphicFrame>
      <p:sp>
        <p:nvSpPr>
          <p:cNvPr id="29" name="AutoShape 8"/>
          <p:cNvSpPr>
            <a:spLocks noChangeArrowheads="1"/>
          </p:cNvSpPr>
          <p:nvPr/>
        </p:nvSpPr>
        <p:spPr bwMode="auto">
          <a:xfrm>
            <a:off x="7416349" y="415341"/>
            <a:ext cx="2505980" cy="537403"/>
          </a:xfrm>
          <a:prstGeom prst="cube">
            <a:avLst/>
          </a:prstGeom>
          <a:noFill/>
          <a:ln w="28575">
            <a:solidFill>
              <a:srgbClr val="CC3300"/>
            </a:solidFill>
            <a:miter lim="800000"/>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0" name="Group 32"/>
          <p:cNvGrpSpPr>
            <a:grpSpLocks/>
          </p:cNvGrpSpPr>
          <p:nvPr/>
        </p:nvGrpSpPr>
        <p:grpSpPr bwMode="auto">
          <a:xfrm>
            <a:off x="7416349" y="842764"/>
            <a:ext cx="2365378" cy="663575"/>
            <a:chOff x="242" y="-244"/>
            <a:chExt cx="1490" cy="418"/>
          </a:xfrm>
        </p:grpSpPr>
        <p:grpSp>
          <p:nvGrpSpPr>
            <p:cNvPr id="31" name="Group 33"/>
            <p:cNvGrpSpPr>
              <a:grpSpLocks/>
            </p:cNvGrpSpPr>
            <p:nvPr/>
          </p:nvGrpSpPr>
          <p:grpSpPr bwMode="auto">
            <a:xfrm>
              <a:off x="242" y="-244"/>
              <a:ext cx="1490" cy="321"/>
              <a:chOff x="242" y="-244"/>
              <a:chExt cx="1490" cy="321"/>
            </a:xfrm>
          </p:grpSpPr>
          <p:graphicFrame>
            <p:nvGraphicFramePr>
              <p:cNvPr id="34" name="Object 34"/>
              <p:cNvGraphicFramePr>
                <a:graphicFrameLocks noChangeAspect="1"/>
              </p:cNvGraphicFramePr>
              <p:nvPr>
                <p:extLst>
                  <p:ext uri="{D42A27DB-BD31-4B8C-83A1-F6EECF244321}">
                    <p14:modId xmlns:p14="http://schemas.microsoft.com/office/powerpoint/2010/main" val="4233442531"/>
                  </p:ext>
                </p:extLst>
              </p:nvPr>
            </p:nvGraphicFramePr>
            <p:xfrm>
              <a:off x="829" y="-244"/>
              <a:ext cx="237" cy="283"/>
            </p:xfrm>
            <a:graphic>
              <a:graphicData uri="http://schemas.openxmlformats.org/presentationml/2006/ole">
                <mc:AlternateContent xmlns:mc="http://schemas.openxmlformats.org/markup-compatibility/2006">
                  <mc:Choice xmlns:v="urn:schemas-microsoft-com:vml" Requires="v">
                    <p:oleObj spid="_x0000_s341500" name="公式" r:id="rId15" imgW="139680" imgH="164880" progId="Equation.3">
                      <p:embed/>
                    </p:oleObj>
                  </mc:Choice>
                  <mc:Fallback>
                    <p:oleObj name="公式" r:id="rId15" imgW="139680" imgH="164880" progId="Equation.3">
                      <p:embed/>
                      <p:pic>
                        <p:nvPicPr>
                          <p:cNvPr id="0" name=""/>
                          <p:cNvPicPr>
                            <a:picLocks noChangeAspect="1" noChangeArrowheads="1"/>
                          </p:cNvPicPr>
                          <p:nvPr/>
                        </p:nvPicPr>
                        <p:blipFill>
                          <a:blip r:embed="rId16"/>
                          <a:srcRect/>
                          <a:stretch>
                            <a:fillRect/>
                          </a:stretch>
                        </p:blipFill>
                        <p:spPr bwMode="auto">
                          <a:xfrm>
                            <a:off x="829" y="-244"/>
                            <a:ext cx="237" cy="283"/>
                          </a:xfrm>
                          <a:prstGeom prst="rect">
                            <a:avLst/>
                          </a:prstGeom>
                          <a:noFill/>
                          <a:ln>
                            <a:noFill/>
                          </a:ln>
                          <a:effectLst/>
                          <a:extLst/>
                        </p:spPr>
                      </p:pic>
                    </p:oleObj>
                  </mc:Fallback>
                </mc:AlternateContent>
              </a:graphicData>
            </a:graphic>
          </p:graphicFrame>
          <p:sp>
            <p:nvSpPr>
              <p:cNvPr id="35" name="Line 35"/>
              <p:cNvSpPr>
                <a:spLocks noChangeShapeType="1"/>
              </p:cNvSpPr>
              <p:nvPr/>
            </p:nvSpPr>
            <p:spPr bwMode="auto">
              <a:xfrm>
                <a:off x="242" y="74"/>
                <a:ext cx="1490" cy="3"/>
              </a:xfrm>
              <a:prstGeom prst="line">
                <a:avLst/>
              </a:prstGeom>
              <a:noFill/>
              <a:ln w="19050">
                <a:solidFill>
                  <a:srgbClr val="0070C0"/>
                </a:solidFill>
                <a:round/>
                <a:headEnd type="stealth" w="med" len="lg"/>
                <a:tailEnd type="stealth" w="med" len="lg"/>
              </a:ln>
            </p:spPr>
            <p:txBody>
              <a:bodyPr wrap="none" anchor="ctr"/>
              <a:lstStyle/>
              <a:p>
                <a:pPr>
                  <a:defRPr/>
                </a:pPr>
                <a:endParaRPr lang="zh-CN" altLang="en-US" kern="0">
                  <a:solidFill>
                    <a:sysClr val="windowText" lastClr="000000"/>
                  </a:solidFill>
                </a:endParaRPr>
              </a:p>
            </p:txBody>
          </p:sp>
        </p:grpSp>
        <p:sp>
          <p:nvSpPr>
            <p:cNvPr id="32" name="Line 36"/>
            <p:cNvSpPr>
              <a:spLocks noChangeShapeType="1"/>
            </p:cNvSpPr>
            <p:nvPr/>
          </p:nvSpPr>
          <p:spPr bwMode="auto">
            <a:xfrm>
              <a:off x="242" y="-6"/>
              <a:ext cx="1" cy="180"/>
            </a:xfrm>
            <a:prstGeom prst="line">
              <a:avLst/>
            </a:prstGeom>
            <a:noFill/>
            <a:ln w="19050">
              <a:solidFill>
                <a:srgbClr val="000000"/>
              </a:solidFill>
              <a:round/>
              <a:headEnd/>
              <a:tailEnd/>
            </a:ln>
          </p:spPr>
          <p:txBody>
            <a:bodyPr wrap="none" anchor="ctr"/>
            <a:lstStyle/>
            <a:p>
              <a:pPr>
                <a:defRPr/>
              </a:pPr>
              <a:endParaRPr lang="zh-CN" altLang="en-US" kern="0">
                <a:solidFill>
                  <a:sysClr val="windowText" lastClr="000000"/>
                </a:solidFill>
              </a:endParaRPr>
            </a:p>
          </p:txBody>
        </p:sp>
        <p:sp>
          <p:nvSpPr>
            <p:cNvPr id="33" name="Line 37"/>
            <p:cNvSpPr>
              <a:spLocks noChangeShapeType="1"/>
            </p:cNvSpPr>
            <p:nvPr/>
          </p:nvSpPr>
          <p:spPr bwMode="auto">
            <a:xfrm flipH="1">
              <a:off x="1732" y="-6"/>
              <a:ext cx="0" cy="180"/>
            </a:xfrm>
            <a:prstGeom prst="line">
              <a:avLst/>
            </a:prstGeom>
            <a:noFill/>
            <a:ln w="19050">
              <a:solidFill>
                <a:srgbClr val="000000"/>
              </a:solidFill>
              <a:round/>
              <a:headEnd/>
              <a:tailEnd/>
            </a:ln>
          </p:spPr>
          <p:txBody>
            <a:bodyPr wrap="none" anchor="ctr"/>
            <a:lstStyle/>
            <a:p>
              <a:pPr>
                <a:defRPr/>
              </a:pPr>
              <a:endParaRPr lang="zh-CN" altLang="en-US" kern="0">
                <a:solidFill>
                  <a:sysClr val="windowText" lastClr="000000"/>
                </a:solidFill>
              </a:endParaRPr>
            </a:p>
          </p:txBody>
        </p:sp>
      </p:grpSp>
      <p:sp>
        <p:nvSpPr>
          <p:cNvPr id="36" name="Oval 40"/>
          <p:cNvSpPr>
            <a:spLocks noChangeArrowheads="1"/>
          </p:cNvSpPr>
          <p:nvPr/>
        </p:nvSpPr>
        <p:spPr bwMode="auto">
          <a:xfrm>
            <a:off x="8478140" y="664342"/>
            <a:ext cx="139444" cy="158259"/>
          </a:xfrm>
          <a:prstGeom prst="ellipse">
            <a:avLst/>
          </a:prstGeom>
          <a:solidFill>
            <a:srgbClr val="FFFF00"/>
          </a:solidFill>
          <a:ln w="28575">
            <a:solidFill>
              <a:schemeClr val="tx1"/>
            </a:solidFill>
            <a:round/>
            <a:headEnd/>
            <a:tailEnd/>
          </a:ln>
        </p:spPr>
        <p:txBody>
          <a:bodyPr wrap="none" anchor="ctr"/>
          <a:lstStyle>
            <a:lvl1pPr eaLnBrk="0" hangingPunct="0">
              <a:defRPr kumimoji="1" sz="28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rgbClr val="0000FF"/>
                </a:solidFill>
                <a:latin typeface="Times New Roman" panose="02020603050405020304" pitchFamily="18" charset="0"/>
                <a:ea typeface="宋体" panose="02010600030101010101" pitchFamily="2" charset="-122"/>
              </a:defRPr>
            </a:lvl5pPr>
            <a:lvl6pPr marL="25146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6pPr>
            <a:lvl7pPr marL="29718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7pPr>
            <a:lvl8pPr marL="34290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8pPr>
            <a:lvl9pPr marL="3886200" indent="-228600" algn="just" eaLnBrk="0" fontAlgn="base" hangingPunct="0">
              <a:spcBef>
                <a:spcPct val="0"/>
              </a:spcBef>
              <a:spcAft>
                <a:spcPct val="0"/>
              </a:spcAft>
              <a:defRPr kumimoji="1" sz="2800" b="1" i="1">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06348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circle(in)">
                                      <p:cBhvr>
                                        <p:cTn id="18" dur="20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wipe(left)">
                                      <p:cBhvr>
                                        <p:cTn id="29" dur="500"/>
                                        <p:tgtEl>
                                          <p:spTgt spid="2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1000" fill="hold"/>
                                        <p:tgtEl>
                                          <p:spTgt spid="28"/>
                                        </p:tgtEl>
                                        <p:attrNameLst>
                                          <p:attrName>ppt_w</p:attrName>
                                        </p:attrNameLst>
                                      </p:cBhvr>
                                      <p:tavLst>
                                        <p:tav tm="0">
                                          <p:val>
                                            <p:fltVal val="0"/>
                                          </p:val>
                                        </p:tav>
                                        <p:tav tm="100000">
                                          <p:val>
                                            <p:strVal val="#ppt_w"/>
                                          </p:val>
                                        </p:tav>
                                      </p:tavLst>
                                    </p:anim>
                                    <p:anim calcmode="lin" valueType="num">
                                      <p:cBhvr>
                                        <p:cTn id="42" dur="1000" fill="hold"/>
                                        <p:tgtEl>
                                          <p:spTgt spid="28"/>
                                        </p:tgtEl>
                                        <p:attrNameLst>
                                          <p:attrName>ppt_h</p:attrName>
                                        </p:attrNameLst>
                                      </p:cBhvr>
                                      <p:tavLst>
                                        <p:tav tm="0">
                                          <p:val>
                                            <p:fltVal val="0"/>
                                          </p:val>
                                        </p:tav>
                                        <p:tav tm="100000">
                                          <p:val>
                                            <p:strVal val="#ppt_h"/>
                                          </p:val>
                                        </p:tav>
                                      </p:tavLst>
                                    </p:anim>
                                    <p:anim calcmode="lin" valueType="num">
                                      <p:cBhvr>
                                        <p:cTn id="43" dur="1000" fill="hold"/>
                                        <p:tgtEl>
                                          <p:spTgt spid="28"/>
                                        </p:tgtEl>
                                        <p:attrNameLst>
                                          <p:attrName>style.rotation</p:attrName>
                                        </p:attrNameLst>
                                      </p:cBhvr>
                                      <p:tavLst>
                                        <p:tav tm="0">
                                          <p:val>
                                            <p:fltVal val="90"/>
                                          </p:val>
                                        </p:tav>
                                        <p:tav tm="100000">
                                          <p:val>
                                            <p:fltVal val="0"/>
                                          </p:val>
                                        </p:tav>
                                      </p:tavLst>
                                    </p:anim>
                                    <p:animEffect transition="in" filter="fade">
                                      <p:cBhvr>
                                        <p:cTn id="44"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build="p" autoUpdateAnimBg="0"/>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817321" y="4434338"/>
            <a:ext cx="7747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600"/>
              <a:t>通过测量电路中的电流，反推出距离</a:t>
            </a:r>
            <a:r>
              <a:rPr kumimoji="1" lang="en-US" altLang="zh-CN" sz="2600" i="1">
                <a:solidFill>
                  <a:srgbClr val="FF0000"/>
                </a:solidFill>
              </a:rPr>
              <a:t>S</a:t>
            </a:r>
            <a:r>
              <a:rPr kumimoji="1" lang="zh-CN" altLang="en-US" sz="2600"/>
              <a:t>，绘出样品表面形貌图（立体图）</a:t>
            </a:r>
          </a:p>
        </p:txBody>
      </p:sp>
      <p:sp>
        <p:nvSpPr>
          <p:cNvPr id="3" name="Text Box 3"/>
          <p:cNvSpPr txBox="1">
            <a:spLocks noChangeArrowheads="1"/>
          </p:cNvSpPr>
          <p:nvPr/>
        </p:nvSpPr>
        <p:spPr bwMode="auto">
          <a:xfrm>
            <a:off x="2787159" y="1011686"/>
            <a:ext cx="5688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宋体" pitchFamily="2" charset="-122"/>
              </a:defRPr>
            </a:lvl1pPr>
            <a:lvl2pPr marL="742950" indent="-285750" eaLnBrk="0" hangingPunct="0">
              <a:defRPr sz="2400" b="1">
                <a:solidFill>
                  <a:schemeClr val="tx1"/>
                </a:solidFill>
                <a:latin typeface="Times New Roman" pitchFamily="18" charset="0"/>
                <a:ea typeface="宋体" pitchFamily="2" charset="-122"/>
              </a:defRPr>
            </a:lvl2pPr>
            <a:lvl3pPr marL="1143000" indent="-228600" eaLnBrk="0" hangingPunct="0">
              <a:defRPr sz="2400" b="1">
                <a:solidFill>
                  <a:schemeClr val="tx1"/>
                </a:solidFill>
                <a:latin typeface="Times New Roman" pitchFamily="18" charset="0"/>
                <a:ea typeface="宋体" pitchFamily="2" charset="-122"/>
              </a:defRPr>
            </a:lvl3pPr>
            <a:lvl4pPr marL="1600200" indent="-228600" eaLnBrk="0" hangingPunct="0">
              <a:defRPr sz="2400" b="1">
                <a:solidFill>
                  <a:schemeClr val="tx1"/>
                </a:solidFill>
                <a:latin typeface="Times New Roman" pitchFamily="18" charset="0"/>
                <a:ea typeface="宋体" pitchFamily="2" charset="-122"/>
              </a:defRPr>
            </a:lvl4pPr>
            <a:lvl5pPr marL="2057400" indent="-228600" eaLnBrk="0" hangingPunct="0">
              <a:defRPr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宋体" pitchFamily="2" charset="-122"/>
              </a:defRPr>
            </a:lvl9pPr>
          </a:lstStyle>
          <a:p>
            <a:pPr algn="just" eaLnBrk="1" hangingPunct="1">
              <a:defRPr/>
            </a:pPr>
            <a:r>
              <a:rPr kumimoji="1" lang="zh-CN" altLang="en-US" sz="2600" dirty="0">
                <a:solidFill>
                  <a:srgbClr val="FF00FF"/>
                </a:solidFill>
              </a:rPr>
              <a:t>隧道电流</a:t>
            </a:r>
            <a:r>
              <a:rPr kumimoji="1" lang="en-US" altLang="zh-CN" sz="2600" i="1" dirty="0">
                <a:solidFill>
                  <a:srgbClr val="FF0000"/>
                </a:solidFill>
              </a:rPr>
              <a:t>I </a:t>
            </a:r>
            <a:r>
              <a:rPr kumimoji="1" lang="zh-CN" altLang="en-US" sz="2600" dirty="0">
                <a:solidFill>
                  <a:srgbClr val="FF00FF"/>
                </a:solidFill>
              </a:rPr>
              <a:t>样品和针尖间距离</a:t>
            </a:r>
            <a:r>
              <a:rPr kumimoji="1" lang="en-US" altLang="zh-CN" sz="2600" i="1" dirty="0">
                <a:solidFill>
                  <a:srgbClr val="FF0000"/>
                </a:solidFill>
              </a:rPr>
              <a:t>S</a:t>
            </a:r>
            <a:r>
              <a:rPr kumimoji="1" lang="zh-CN" altLang="en-US" sz="2600" dirty="0">
                <a:solidFill>
                  <a:srgbClr val="FF00FF"/>
                </a:solidFill>
              </a:rPr>
              <a:t>的关系</a:t>
            </a:r>
          </a:p>
        </p:txBody>
      </p:sp>
      <p:graphicFrame>
        <p:nvGraphicFramePr>
          <p:cNvPr id="4" name="Object 4"/>
          <p:cNvGraphicFramePr>
            <a:graphicFrameLocks noChangeAspect="1"/>
          </p:cNvGraphicFramePr>
          <p:nvPr>
            <p:extLst>
              <p:ext uri="{D42A27DB-BD31-4B8C-83A1-F6EECF244321}">
                <p14:modId xmlns:p14="http://schemas.microsoft.com/office/powerpoint/2010/main" val="3300588659"/>
              </p:ext>
            </p:extLst>
          </p:nvPr>
        </p:nvGraphicFramePr>
        <p:xfrm>
          <a:off x="3133233" y="1740350"/>
          <a:ext cx="2971800" cy="684213"/>
        </p:xfrm>
        <a:graphic>
          <a:graphicData uri="http://schemas.openxmlformats.org/presentationml/2006/ole">
            <mc:AlternateContent xmlns:mc="http://schemas.openxmlformats.org/markup-compatibility/2006">
              <mc:Choice xmlns:v="urn:schemas-microsoft-com:vml" Requires="v">
                <p:oleObj spid="_x0000_s52645" name="Equation" r:id="rId3" imgW="774364" imgH="228501" progId="Equation.3">
                  <p:embed/>
                </p:oleObj>
              </mc:Choice>
              <mc:Fallback>
                <p:oleObj name="Equation" r:id="rId3" imgW="774364"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233" y="1740350"/>
                        <a:ext cx="297180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5"/>
          <p:cNvSpPr txBox="1">
            <a:spLocks noChangeArrowheads="1"/>
          </p:cNvSpPr>
          <p:nvPr/>
        </p:nvSpPr>
        <p:spPr bwMode="auto">
          <a:xfrm>
            <a:off x="3420571" y="2535688"/>
            <a:ext cx="6183312"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宋体" pitchFamily="2" charset="-122"/>
              </a:defRPr>
            </a:lvl1pPr>
            <a:lvl2pPr marL="742950" indent="-285750" eaLnBrk="0" hangingPunct="0">
              <a:defRPr sz="2400" b="1">
                <a:solidFill>
                  <a:schemeClr val="tx1"/>
                </a:solidFill>
                <a:latin typeface="Times New Roman" pitchFamily="18" charset="0"/>
                <a:ea typeface="宋体" pitchFamily="2" charset="-122"/>
              </a:defRPr>
            </a:lvl2pPr>
            <a:lvl3pPr marL="1143000" indent="-228600" eaLnBrk="0" hangingPunct="0">
              <a:defRPr sz="2400" b="1">
                <a:solidFill>
                  <a:schemeClr val="tx1"/>
                </a:solidFill>
                <a:latin typeface="Times New Roman" pitchFamily="18" charset="0"/>
                <a:ea typeface="宋体" pitchFamily="2" charset="-122"/>
              </a:defRPr>
            </a:lvl3pPr>
            <a:lvl4pPr marL="1600200" indent="-228600" eaLnBrk="0" hangingPunct="0">
              <a:defRPr sz="2400" b="1">
                <a:solidFill>
                  <a:schemeClr val="tx1"/>
                </a:solidFill>
                <a:latin typeface="Times New Roman" pitchFamily="18" charset="0"/>
                <a:ea typeface="宋体" pitchFamily="2" charset="-122"/>
              </a:defRPr>
            </a:lvl4pPr>
            <a:lvl5pPr marL="2057400" indent="-228600" eaLnBrk="0" hangingPunct="0">
              <a:defRPr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宋体" pitchFamily="2" charset="-122"/>
              </a:defRPr>
            </a:lvl9pPr>
          </a:lstStyle>
          <a:p>
            <a:pPr eaLnBrk="1" hangingPunct="1">
              <a:defRPr/>
            </a:pPr>
            <a:r>
              <a:rPr kumimoji="1" lang="en-US" altLang="zh-CN" sz="2600" i="1" dirty="0">
                <a:solidFill>
                  <a:srgbClr val="FF0000"/>
                </a:solidFill>
              </a:rPr>
              <a:t>S</a:t>
            </a:r>
            <a:r>
              <a:rPr kumimoji="1" lang="en-US" altLang="zh-CN" sz="2600" dirty="0">
                <a:solidFill>
                  <a:srgbClr val="009900"/>
                </a:solidFill>
              </a:rPr>
              <a:t> — </a:t>
            </a:r>
            <a:r>
              <a:rPr kumimoji="1" lang="zh-CN" altLang="en-US" sz="2600" dirty="0">
                <a:solidFill>
                  <a:srgbClr val="009900"/>
                </a:solidFill>
              </a:rPr>
              <a:t>样品和针尖间的距离</a:t>
            </a:r>
          </a:p>
          <a:p>
            <a:pPr eaLnBrk="1" hangingPunct="1">
              <a:defRPr/>
            </a:pPr>
            <a:r>
              <a:rPr kumimoji="1" lang="en-US" altLang="zh-CN" sz="2600" i="1" dirty="0">
                <a:solidFill>
                  <a:srgbClr val="FF0000"/>
                </a:solidFill>
              </a:rPr>
              <a:t>U </a:t>
            </a:r>
            <a:r>
              <a:rPr kumimoji="1" lang="en-US" altLang="zh-CN" sz="2600" dirty="0">
                <a:solidFill>
                  <a:srgbClr val="6600CC"/>
                </a:solidFill>
              </a:rPr>
              <a:t>— </a:t>
            </a:r>
            <a:r>
              <a:rPr kumimoji="1" lang="zh-CN" altLang="en-US" sz="2600" dirty="0">
                <a:solidFill>
                  <a:srgbClr val="6600CC"/>
                </a:solidFill>
              </a:rPr>
              <a:t>加在样品和针尖间的微小电压</a:t>
            </a:r>
          </a:p>
          <a:p>
            <a:pPr eaLnBrk="1" hangingPunct="1">
              <a:defRPr/>
            </a:pPr>
            <a:r>
              <a:rPr kumimoji="1" lang="en-US" altLang="zh-CN" sz="2600" i="1" dirty="0">
                <a:solidFill>
                  <a:srgbClr val="FF0000"/>
                </a:solidFill>
              </a:rPr>
              <a:t>A</a:t>
            </a:r>
            <a:r>
              <a:rPr kumimoji="1" lang="en-US" altLang="zh-CN" sz="2600" i="1" dirty="0">
                <a:solidFill>
                  <a:schemeClr val="accent4"/>
                </a:solidFill>
              </a:rPr>
              <a:t> </a:t>
            </a:r>
            <a:r>
              <a:rPr kumimoji="1" lang="en-US" altLang="zh-CN" sz="2600" dirty="0"/>
              <a:t>— </a:t>
            </a:r>
            <a:r>
              <a:rPr kumimoji="1" lang="zh-CN" altLang="en-US" sz="2600" dirty="0"/>
              <a:t>常数</a:t>
            </a:r>
          </a:p>
          <a:p>
            <a:pPr eaLnBrk="1" hangingPunct="1">
              <a:defRPr/>
            </a:pPr>
            <a:r>
              <a:rPr kumimoji="1" lang="zh-CN" altLang="en-US" sz="2600" i="1" dirty="0">
                <a:solidFill>
                  <a:srgbClr val="FF0000"/>
                </a:solidFill>
                <a:sym typeface="Symbol" pitchFamily="18" charset="2"/>
              </a:rPr>
              <a:t></a:t>
            </a:r>
            <a:r>
              <a:rPr kumimoji="1" lang="zh-CN" altLang="en-US" sz="2600" i="1" dirty="0">
                <a:solidFill>
                  <a:srgbClr val="0000CC"/>
                </a:solidFill>
                <a:sym typeface="Symbol" pitchFamily="18" charset="2"/>
              </a:rPr>
              <a:t> </a:t>
            </a:r>
            <a:r>
              <a:rPr kumimoji="1" lang="en-US" altLang="zh-CN" sz="2600" dirty="0">
                <a:solidFill>
                  <a:srgbClr val="0000CC"/>
                </a:solidFill>
              </a:rPr>
              <a:t>— </a:t>
            </a:r>
            <a:r>
              <a:rPr kumimoji="1" lang="zh-CN" altLang="en-US" sz="2600" dirty="0">
                <a:solidFill>
                  <a:srgbClr val="0000CC"/>
                </a:solidFill>
              </a:rPr>
              <a:t>平均势垒高度</a:t>
            </a:r>
          </a:p>
        </p:txBody>
      </p:sp>
    </p:spTree>
    <p:extLst>
      <p:ext uri="{BB962C8B-B14F-4D97-AF65-F5344CB8AC3E}">
        <p14:creationId xmlns:p14="http://schemas.microsoft.com/office/powerpoint/2010/main" val="191708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
                                            <p:txEl>
                                              <p:pRg st="0" end="0"/>
                                            </p:txEl>
                                          </p:spTgt>
                                        </p:tgtEl>
                                        <p:attrNameLst>
                                          <p:attrName>style.visibility</p:attrName>
                                        </p:attrNameLst>
                                      </p:cBhvr>
                                      <p:to>
                                        <p:strVal val="visible"/>
                                      </p:to>
                                    </p:set>
                                    <p:animEffect transition="in" filter="wipe(left)">
                                      <p:cBhvr>
                                        <p:cTn id="36"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advAuto="0"/>
      <p:bldP spid="5"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24000" y="6324600"/>
            <a:ext cx="12271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sm" len="lg"/>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v"/>
            </a:pPr>
            <a:r>
              <a:rPr kumimoji="1" lang="en-US" altLang="zh-CN" sz="2600">
                <a:solidFill>
                  <a:schemeClr val="accent2"/>
                </a:solidFill>
              </a:rPr>
              <a:t> </a:t>
            </a:r>
            <a:r>
              <a:rPr kumimoji="1" lang="zh-CN" altLang="en-US" sz="2600">
                <a:solidFill>
                  <a:schemeClr val="bg1"/>
                </a:solidFill>
              </a:rPr>
              <a:t>备注</a:t>
            </a:r>
          </a:p>
        </p:txBody>
      </p:sp>
      <p:pic>
        <p:nvPicPr>
          <p:cNvPr id="3" name="Picture 3" descr="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819152"/>
            <a:ext cx="3122612" cy="586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7143750" y="1281113"/>
            <a:ext cx="27863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800">
                <a:solidFill>
                  <a:srgbClr val="330066"/>
                </a:solidFill>
                <a:cs typeface="Times New Roman" panose="02020603050405020304" pitchFamily="18" charset="0"/>
              </a:rPr>
              <a:t>扫描探针显微镜</a:t>
            </a:r>
            <a:r>
              <a:rPr kumimoji="1" lang="zh-CN" altLang="en-US" b="0">
                <a:solidFill>
                  <a:srgbClr val="330066"/>
                </a:solidFill>
                <a:cs typeface="Times New Roman" panose="02020603050405020304" pitchFamily="18" charset="0"/>
                <a:hlinkClick r:id="rId3"/>
                <a:hlinkMouseOver r:id="rId4" action="ppaction://hlinkfile"/>
              </a:rPr>
              <a:t> </a:t>
            </a:r>
            <a:endParaRPr kumimoji="1" lang="zh-CN" altLang="en-US" b="0">
              <a:solidFill>
                <a:srgbClr val="330066"/>
              </a:solidFill>
              <a:cs typeface="Times New Roman" panose="02020603050405020304" pitchFamily="18" charset="0"/>
            </a:endParaRPr>
          </a:p>
        </p:txBody>
      </p:sp>
      <p:sp>
        <p:nvSpPr>
          <p:cNvPr id="5" name="Rectangle 5"/>
          <p:cNvSpPr>
            <a:spLocks noChangeArrowheads="1"/>
          </p:cNvSpPr>
          <p:nvPr/>
        </p:nvSpPr>
        <p:spPr bwMode="auto">
          <a:xfrm>
            <a:off x="7145338" y="2435225"/>
            <a:ext cx="3522662"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600">
                <a:solidFill>
                  <a:srgbClr val="000066"/>
                </a:solidFill>
                <a:cs typeface="Times New Roman" panose="02020603050405020304" pitchFamily="18" charset="0"/>
              </a:rPr>
              <a:t>包含类型：</a:t>
            </a:r>
          </a:p>
          <a:p>
            <a:pPr eaLnBrk="1" hangingPunct="1">
              <a:spcBef>
                <a:spcPct val="50000"/>
              </a:spcBef>
            </a:pPr>
            <a:r>
              <a:rPr kumimoji="1" lang="zh-CN" altLang="en-US" sz="2600">
                <a:solidFill>
                  <a:srgbClr val="000066"/>
                </a:solidFill>
                <a:cs typeface="Times New Roman" panose="02020603050405020304" pitchFamily="18" charset="0"/>
              </a:rPr>
              <a:t>隧道扫描、磁力扫描、横向力扫描、力调制扫描、相检测扫描、静电力扫描 </a:t>
            </a:r>
          </a:p>
        </p:txBody>
      </p:sp>
    </p:spTree>
    <p:extLst>
      <p:ext uri="{BB962C8B-B14F-4D97-AF65-F5344CB8AC3E}">
        <p14:creationId xmlns:p14="http://schemas.microsoft.com/office/powerpoint/2010/main" val="41939674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5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646" y="1857913"/>
            <a:ext cx="5740400"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3881998" y="956213"/>
            <a:ext cx="5008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440066"/>
                </a:solidFill>
                <a:cs typeface="Times New Roman" panose="02020603050405020304" pitchFamily="18" charset="0"/>
              </a:rPr>
              <a:t>超高真空扫描探针显微镜</a:t>
            </a:r>
          </a:p>
        </p:txBody>
      </p:sp>
    </p:spTree>
    <p:extLst>
      <p:ext uri="{BB962C8B-B14F-4D97-AF65-F5344CB8AC3E}">
        <p14:creationId xmlns:p14="http://schemas.microsoft.com/office/powerpoint/2010/main" val="19132351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5949" y="642939"/>
            <a:ext cx="450215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p:cNvSpPr>
            <a:spLocks noChangeArrowheads="1"/>
          </p:cNvSpPr>
          <p:nvPr/>
        </p:nvSpPr>
        <p:spPr bwMode="auto">
          <a:xfrm>
            <a:off x="1779700" y="117476"/>
            <a:ext cx="3643313"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solidFill>
                  <a:srgbClr val="0000FF"/>
                </a:solidFill>
                <a:ea typeface="楷体_GB2312" pitchFamily="49" charset="-122"/>
              </a:rPr>
              <a:t>        </a:t>
            </a:r>
            <a:r>
              <a:rPr lang="zh-CN" altLang="en-US" dirty="0">
                <a:solidFill>
                  <a:srgbClr val="0000FF"/>
                </a:solidFill>
                <a:ea typeface="楷体_GB2312" pitchFamily="49" charset="-122"/>
              </a:rPr>
              <a:t>利用一套电子反馈线路控制隧道电流 </a:t>
            </a:r>
            <a:r>
              <a:rPr lang="en-US" altLang="zh-CN" i="1" dirty="0">
                <a:solidFill>
                  <a:srgbClr val="0000FF"/>
                </a:solidFill>
                <a:ea typeface="楷体_GB2312" pitchFamily="49" charset="-122"/>
              </a:rPr>
              <a:t>I </a:t>
            </a:r>
            <a:r>
              <a:rPr lang="en-US" altLang="zh-CN" dirty="0">
                <a:solidFill>
                  <a:srgbClr val="0000FF"/>
                </a:solidFill>
                <a:ea typeface="楷体_GB2312" pitchFamily="49" charset="-122"/>
              </a:rPr>
              <a:t>, </a:t>
            </a:r>
            <a:r>
              <a:rPr lang="zh-CN" altLang="en-US" dirty="0">
                <a:solidFill>
                  <a:srgbClr val="0000FF"/>
                </a:solidFill>
                <a:ea typeface="楷体_GB2312" pitchFamily="49" charset="-122"/>
              </a:rPr>
              <a:t>使其保持恒定。再通过计算机系统控制针尖在样品表面扫描</a:t>
            </a:r>
            <a:r>
              <a:rPr lang="en-US" altLang="zh-CN" dirty="0">
                <a:solidFill>
                  <a:srgbClr val="0000FF"/>
                </a:solidFill>
                <a:ea typeface="楷体_GB2312" pitchFamily="49" charset="-122"/>
              </a:rPr>
              <a:t>,  </a:t>
            </a:r>
            <a:r>
              <a:rPr lang="zh-CN" altLang="en-US" dirty="0">
                <a:solidFill>
                  <a:srgbClr val="0000FF"/>
                </a:solidFill>
                <a:ea typeface="楷体_GB2312" pitchFamily="49" charset="-122"/>
              </a:rPr>
              <a:t>即让针尖沿</a:t>
            </a:r>
            <a:r>
              <a:rPr lang="en-US" altLang="zh-CN" i="1" dirty="0">
                <a:solidFill>
                  <a:srgbClr val="0000FF"/>
                </a:solidFill>
                <a:ea typeface="楷体_GB2312" pitchFamily="49" charset="-122"/>
              </a:rPr>
              <a:t>x</a:t>
            </a:r>
            <a:r>
              <a:rPr lang="zh-CN" altLang="en-US" dirty="0">
                <a:solidFill>
                  <a:srgbClr val="0000FF"/>
                </a:solidFill>
                <a:ea typeface="楷体_GB2312" pitchFamily="49" charset="-122"/>
              </a:rPr>
              <a:t>、</a:t>
            </a:r>
            <a:r>
              <a:rPr lang="en-US" altLang="zh-CN" i="1" dirty="0">
                <a:solidFill>
                  <a:srgbClr val="0000FF"/>
                </a:solidFill>
                <a:ea typeface="楷体_GB2312" pitchFamily="49" charset="-122"/>
              </a:rPr>
              <a:t>y</a:t>
            </a:r>
            <a:r>
              <a:rPr lang="zh-CN" altLang="en-US" dirty="0">
                <a:solidFill>
                  <a:srgbClr val="0000FF"/>
                </a:solidFill>
                <a:ea typeface="楷体_GB2312" pitchFamily="49" charset="-122"/>
              </a:rPr>
              <a:t>两个方向作二维运动。由于要控制隧道电流 </a:t>
            </a:r>
            <a:r>
              <a:rPr lang="en-US" altLang="zh-CN" i="1" dirty="0">
                <a:solidFill>
                  <a:srgbClr val="0000FF"/>
                </a:solidFill>
                <a:ea typeface="楷体_GB2312" pitchFamily="49" charset="-122"/>
              </a:rPr>
              <a:t>I</a:t>
            </a:r>
            <a:r>
              <a:rPr lang="en-US" altLang="zh-CN" dirty="0">
                <a:solidFill>
                  <a:srgbClr val="0000FF"/>
                </a:solidFill>
                <a:ea typeface="楷体_GB2312" pitchFamily="49" charset="-122"/>
              </a:rPr>
              <a:t>  </a:t>
            </a:r>
            <a:r>
              <a:rPr lang="zh-CN" altLang="en-US" dirty="0">
                <a:solidFill>
                  <a:srgbClr val="0000FF"/>
                </a:solidFill>
                <a:ea typeface="楷体_GB2312" pitchFamily="49" charset="-122"/>
              </a:rPr>
              <a:t>不变</a:t>
            </a:r>
            <a:r>
              <a:rPr lang="en-US" altLang="zh-CN" dirty="0">
                <a:solidFill>
                  <a:srgbClr val="0000FF"/>
                </a:solidFill>
                <a:ea typeface="楷体_GB2312" pitchFamily="49" charset="-122"/>
              </a:rPr>
              <a:t>,  </a:t>
            </a:r>
            <a:r>
              <a:rPr lang="zh-CN" altLang="en-US" dirty="0">
                <a:solidFill>
                  <a:srgbClr val="0000FF"/>
                </a:solidFill>
                <a:ea typeface="楷体_GB2312" pitchFamily="49" charset="-122"/>
              </a:rPr>
              <a:t>针尖与样品表面之间的局域高度也会保持不变</a:t>
            </a:r>
            <a:r>
              <a:rPr lang="en-US" altLang="zh-CN" dirty="0">
                <a:solidFill>
                  <a:srgbClr val="0000FF"/>
                </a:solidFill>
                <a:ea typeface="楷体_GB2312" pitchFamily="49" charset="-122"/>
              </a:rPr>
              <a:t>, </a:t>
            </a:r>
            <a:r>
              <a:rPr lang="zh-CN" altLang="en-US" dirty="0">
                <a:solidFill>
                  <a:srgbClr val="FF0066"/>
                </a:solidFill>
                <a:ea typeface="楷体_GB2312" pitchFamily="49" charset="-122"/>
              </a:rPr>
              <a:t>因而针尖就会随着样品表面的高低起伏而作相同的起伏运动</a:t>
            </a:r>
            <a:r>
              <a:rPr lang="en-US" altLang="zh-CN" dirty="0">
                <a:solidFill>
                  <a:srgbClr val="FF0066"/>
                </a:solidFill>
                <a:ea typeface="楷体_GB2312" pitchFamily="49" charset="-122"/>
              </a:rPr>
              <a:t>, </a:t>
            </a:r>
            <a:r>
              <a:rPr lang="zh-CN" altLang="en-US" dirty="0">
                <a:solidFill>
                  <a:srgbClr val="FF0066"/>
                </a:solidFill>
                <a:ea typeface="楷体_GB2312" pitchFamily="49" charset="-122"/>
              </a:rPr>
              <a:t>高度的信息也就由此反映出来。</a:t>
            </a:r>
            <a:r>
              <a:rPr lang="zh-CN" altLang="en-US" dirty="0">
                <a:solidFill>
                  <a:srgbClr val="0000FF"/>
                </a:solidFill>
                <a:ea typeface="楷体_GB2312" pitchFamily="49" charset="-122"/>
              </a:rPr>
              <a:t>于是 </a:t>
            </a:r>
            <a:r>
              <a:rPr lang="en-US" altLang="zh-CN" dirty="0">
                <a:solidFill>
                  <a:srgbClr val="0000FF"/>
                </a:solidFill>
                <a:ea typeface="楷体_GB2312" pitchFamily="49" charset="-122"/>
              </a:rPr>
              <a:t>STM</a:t>
            </a:r>
            <a:r>
              <a:rPr lang="zh-CN" altLang="en-US" dirty="0">
                <a:solidFill>
                  <a:srgbClr val="0000FF"/>
                </a:solidFill>
                <a:ea typeface="楷体_GB2312" pitchFamily="49" charset="-122"/>
              </a:rPr>
              <a:t>得到了样品表面的三维立体信息。</a:t>
            </a:r>
            <a:endParaRPr lang="en-US" altLang="zh-CN" dirty="0">
              <a:solidFill>
                <a:srgbClr val="0000FF"/>
              </a:solidFill>
              <a:ea typeface="楷体_GB2312" pitchFamily="49" charset="-122"/>
            </a:endParaRPr>
          </a:p>
        </p:txBody>
      </p:sp>
    </p:spTree>
    <p:extLst>
      <p:ext uri="{BB962C8B-B14F-4D97-AF65-F5344CB8AC3E}">
        <p14:creationId xmlns:p14="http://schemas.microsoft.com/office/powerpoint/2010/main" val="42072322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235778" y="2817815"/>
            <a:ext cx="3654425" cy="454025"/>
            <a:chOff x="2065" y="2161"/>
            <a:chExt cx="2302" cy="286"/>
          </a:xfrm>
        </p:grpSpPr>
        <p:sp>
          <p:nvSpPr>
            <p:cNvPr id="3" name="Oval 3"/>
            <p:cNvSpPr>
              <a:spLocks noChangeArrowheads="1"/>
            </p:cNvSpPr>
            <p:nvPr/>
          </p:nvSpPr>
          <p:spPr bwMode="auto">
            <a:xfrm>
              <a:off x="2065" y="2161"/>
              <a:ext cx="286" cy="286"/>
            </a:xfrm>
            <a:prstGeom prst="ellipse">
              <a:avLst/>
            </a:prstGeom>
            <a:gradFill rotWithShape="0">
              <a:gsLst>
                <a:gs pos="0">
                  <a:schemeClr val="accent1"/>
                </a:gs>
                <a:gs pos="100000">
                  <a:schemeClr val="accent1">
                    <a:gamma/>
                    <a:shade val="49804"/>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zh-CN" altLang="en-US">
                <a:solidFill>
                  <a:srgbClr val="FF0000"/>
                </a:solidFill>
              </a:endParaRPr>
            </a:p>
          </p:txBody>
        </p:sp>
        <p:sp>
          <p:nvSpPr>
            <p:cNvPr id="4" name="Oval 4"/>
            <p:cNvSpPr>
              <a:spLocks noChangeArrowheads="1"/>
            </p:cNvSpPr>
            <p:nvPr/>
          </p:nvSpPr>
          <p:spPr bwMode="auto">
            <a:xfrm>
              <a:off x="2353" y="2161"/>
              <a:ext cx="286" cy="286"/>
            </a:xfrm>
            <a:prstGeom prst="ellipse">
              <a:avLst/>
            </a:prstGeom>
            <a:gradFill rotWithShape="0">
              <a:gsLst>
                <a:gs pos="0">
                  <a:schemeClr val="accent1"/>
                </a:gs>
                <a:gs pos="100000">
                  <a:schemeClr val="accent1">
                    <a:gamma/>
                    <a:shade val="49804"/>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zh-CN" altLang="en-US">
                <a:solidFill>
                  <a:srgbClr val="FF0000"/>
                </a:solidFill>
              </a:endParaRPr>
            </a:p>
          </p:txBody>
        </p:sp>
        <p:sp>
          <p:nvSpPr>
            <p:cNvPr id="5" name="Oval 5"/>
            <p:cNvSpPr>
              <a:spLocks noChangeArrowheads="1"/>
            </p:cNvSpPr>
            <p:nvPr/>
          </p:nvSpPr>
          <p:spPr bwMode="auto">
            <a:xfrm>
              <a:off x="2641" y="2161"/>
              <a:ext cx="286" cy="286"/>
            </a:xfrm>
            <a:prstGeom prst="ellipse">
              <a:avLst/>
            </a:prstGeom>
            <a:gradFill rotWithShape="0">
              <a:gsLst>
                <a:gs pos="0">
                  <a:schemeClr val="accent1"/>
                </a:gs>
                <a:gs pos="100000">
                  <a:schemeClr val="accent1">
                    <a:gamma/>
                    <a:shade val="49804"/>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zh-CN" altLang="en-US">
                <a:solidFill>
                  <a:srgbClr val="FF0000"/>
                </a:solidFill>
              </a:endParaRPr>
            </a:p>
          </p:txBody>
        </p:sp>
        <p:sp>
          <p:nvSpPr>
            <p:cNvPr id="6" name="Oval 6"/>
            <p:cNvSpPr>
              <a:spLocks noChangeArrowheads="1"/>
            </p:cNvSpPr>
            <p:nvPr/>
          </p:nvSpPr>
          <p:spPr bwMode="auto">
            <a:xfrm>
              <a:off x="2929" y="2161"/>
              <a:ext cx="286" cy="286"/>
            </a:xfrm>
            <a:prstGeom prst="ellipse">
              <a:avLst/>
            </a:prstGeom>
            <a:gradFill rotWithShape="0">
              <a:gsLst>
                <a:gs pos="0">
                  <a:schemeClr val="accent1"/>
                </a:gs>
                <a:gs pos="100000">
                  <a:schemeClr val="accent1">
                    <a:gamma/>
                    <a:shade val="49804"/>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zh-CN" altLang="en-US">
                <a:solidFill>
                  <a:srgbClr val="FF0000"/>
                </a:solidFill>
              </a:endParaRPr>
            </a:p>
          </p:txBody>
        </p:sp>
        <p:sp>
          <p:nvSpPr>
            <p:cNvPr id="7" name="Oval 7"/>
            <p:cNvSpPr>
              <a:spLocks noChangeArrowheads="1"/>
            </p:cNvSpPr>
            <p:nvPr/>
          </p:nvSpPr>
          <p:spPr bwMode="auto">
            <a:xfrm>
              <a:off x="3217" y="2161"/>
              <a:ext cx="286" cy="286"/>
            </a:xfrm>
            <a:prstGeom prst="ellipse">
              <a:avLst/>
            </a:prstGeom>
            <a:gradFill rotWithShape="0">
              <a:gsLst>
                <a:gs pos="0">
                  <a:schemeClr val="accent1"/>
                </a:gs>
                <a:gs pos="100000">
                  <a:schemeClr val="accent1">
                    <a:gamma/>
                    <a:shade val="49804"/>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zh-CN" altLang="en-US">
                <a:solidFill>
                  <a:srgbClr val="FF0000"/>
                </a:solidFill>
              </a:endParaRPr>
            </a:p>
          </p:txBody>
        </p:sp>
        <p:sp>
          <p:nvSpPr>
            <p:cNvPr id="8" name="Oval 8"/>
            <p:cNvSpPr>
              <a:spLocks noChangeArrowheads="1"/>
            </p:cNvSpPr>
            <p:nvPr/>
          </p:nvSpPr>
          <p:spPr bwMode="auto">
            <a:xfrm>
              <a:off x="3505" y="2161"/>
              <a:ext cx="286" cy="286"/>
            </a:xfrm>
            <a:prstGeom prst="ellipse">
              <a:avLst/>
            </a:prstGeom>
            <a:gradFill rotWithShape="0">
              <a:gsLst>
                <a:gs pos="0">
                  <a:schemeClr val="accent1"/>
                </a:gs>
                <a:gs pos="100000">
                  <a:schemeClr val="accent1">
                    <a:gamma/>
                    <a:shade val="49804"/>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zh-CN" altLang="en-US">
                <a:solidFill>
                  <a:srgbClr val="FF0000"/>
                </a:solidFill>
              </a:endParaRPr>
            </a:p>
          </p:txBody>
        </p:sp>
        <p:sp>
          <p:nvSpPr>
            <p:cNvPr id="9" name="Oval 9"/>
            <p:cNvSpPr>
              <a:spLocks noChangeArrowheads="1"/>
            </p:cNvSpPr>
            <p:nvPr/>
          </p:nvSpPr>
          <p:spPr bwMode="auto">
            <a:xfrm>
              <a:off x="3793" y="2161"/>
              <a:ext cx="286" cy="286"/>
            </a:xfrm>
            <a:prstGeom prst="ellipse">
              <a:avLst/>
            </a:prstGeom>
            <a:gradFill rotWithShape="0">
              <a:gsLst>
                <a:gs pos="0">
                  <a:schemeClr val="accent1"/>
                </a:gs>
                <a:gs pos="100000">
                  <a:schemeClr val="accent1">
                    <a:gamma/>
                    <a:shade val="49804"/>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zh-CN" altLang="en-US">
                <a:solidFill>
                  <a:srgbClr val="FF0000"/>
                </a:solidFill>
              </a:endParaRPr>
            </a:p>
          </p:txBody>
        </p:sp>
        <p:sp>
          <p:nvSpPr>
            <p:cNvPr id="10" name="Oval 10"/>
            <p:cNvSpPr>
              <a:spLocks noChangeArrowheads="1"/>
            </p:cNvSpPr>
            <p:nvPr/>
          </p:nvSpPr>
          <p:spPr bwMode="auto">
            <a:xfrm>
              <a:off x="4081" y="2161"/>
              <a:ext cx="286" cy="286"/>
            </a:xfrm>
            <a:prstGeom prst="ellipse">
              <a:avLst/>
            </a:prstGeom>
            <a:gradFill rotWithShape="0">
              <a:gsLst>
                <a:gs pos="0">
                  <a:schemeClr val="accent1"/>
                </a:gs>
                <a:gs pos="100000">
                  <a:schemeClr val="accent1">
                    <a:gamma/>
                    <a:shade val="49804"/>
                    <a:invGamma/>
                  </a:schemeClr>
                </a:gs>
              </a:gsLst>
              <a:path path="shape">
                <a:fillToRect l="50000" t="50000" r="50000" b="50000"/>
              </a:path>
            </a:gradFill>
            <a:ln w="12700">
              <a:solidFill>
                <a:schemeClr val="tx1"/>
              </a:solidFill>
              <a:round/>
              <a:headEnd/>
              <a:tailEnd/>
            </a:ln>
            <a:effectLst/>
          </p:spPr>
          <p:txBody>
            <a:bodyPr wrap="none" anchor="ctr"/>
            <a:lstStyle/>
            <a:p>
              <a:pPr>
                <a:defRPr/>
              </a:pPr>
              <a:endParaRPr lang="zh-CN" altLang="en-US">
                <a:solidFill>
                  <a:srgbClr val="FF0000"/>
                </a:solidFill>
              </a:endParaRPr>
            </a:p>
          </p:txBody>
        </p:sp>
      </p:grpSp>
      <p:grpSp>
        <p:nvGrpSpPr>
          <p:cNvPr id="11" name="Group 11"/>
          <p:cNvGrpSpPr>
            <a:grpSpLocks/>
          </p:cNvGrpSpPr>
          <p:nvPr/>
        </p:nvGrpSpPr>
        <p:grpSpPr bwMode="auto">
          <a:xfrm>
            <a:off x="5692978" y="836615"/>
            <a:ext cx="911225" cy="1825625"/>
            <a:chOff x="2353" y="913"/>
            <a:chExt cx="574" cy="1150"/>
          </a:xfrm>
        </p:grpSpPr>
        <p:sp>
          <p:nvSpPr>
            <p:cNvPr id="12" name="Oval 12"/>
            <p:cNvSpPr>
              <a:spLocks noChangeArrowheads="1"/>
            </p:cNvSpPr>
            <p:nvPr/>
          </p:nvSpPr>
          <p:spPr bwMode="auto">
            <a:xfrm>
              <a:off x="2497" y="1777"/>
              <a:ext cx="286" cy="286"/>
            </a:xfrm>
            <a:prstGeom prst="ellipse">
              <a:avLst/>
            </a:prstGeom>
            <a:gradFill rotWithShape="0">
              <a:gsLst>
                <a:gs pos="0">
                  <a:srgbClr val="FFFF00"/>
                </a:gs>
                <a:gs pos="100000">
                  <a:srgbClr val="7F7F00"/>
                </a:gs>
              </a:gsLst>
              <a:path path="shape">
                <a:fillToRect l="50000" t="50000" r="50000" b="50000"/>
              </a:path>
            </a:gradFill>
            <a:ln w="12700">
              <a:solidFill>
                <a:srgbClr val="FFCC66"/>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13" name="Oval 13"/>
            <p:cNvSpPr>
              <a:spLocks noChangeArrowheads="1"/>
            </p:cNvSpPr>
            <p:nvPr/>
          </p:nvSpPr>
          <p:spPr bwMode="auto">
            <a:xfrm>
              <a:off x="2353" y="1489"/>
              <a:ext cx="286" cy="286"/>
            </a:xfrm>
            <a:prstGeom prst="ellipse">
              <a:avLst/>
            </a:prstGeom>
            <a:gradFill rotWithShape="0">
              <a:gsLst>
                <a:gs pos="0">
                  <a:srgbClr val="FFFF00"/>
                </a:gs>
                <a:gs pos="100000">
                  <a:srgbClr val="7F7F00"/>
                </a:gs>
              </a:gsLst>
              <a:path path="shape">
                <a:fillToRect l="50000" t="50000" r="50000" b="50000"/>
              </a:path>
            </a:gradFill>
            <a:ln w="12700">
              <a:solidFill>
                <a:srgbClr val="FFCC66"/>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14" name="Oval 14"/>
            <p:cNvSpPr>
              <a:spLocks noChangeArrowheads="1"/>
            </p:cNvSpPr>
            <p:nvPr/>
          </p:nvSpPr>
          <p:spPr bwMode="auto">
            <a:xfrm>
              <a:off x="2641" y="1489"/>
              <a:ext cx="286" cy="286"/>
            </a:xfrm>
            <a:prstGeom prst="ellipse">
              <a:avLst/>
            </a:prstGeom>
            <a:gradFill rotWithShape="0">
              <a:gsLst>
                <a:gs pos="0">
                  <a:srgbClr val="FFFF00"/>
                </a:gs>
                <a:gs pos="100000">
                  <a:srgbClr val="7F7F00"/>
                </a:gs>
              </a:gsLst>
              <a:path path="shape">
                <a:fillToRect l="50000" t="50000" r="50000" b="50000"/>
              </a:path>
            </a:gradFill>
            <a:ln w="12700">
              <a:solidFill>
                <a:srgbClr val="FFCC66"/>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15" name="Oval 15"/>
            <p:cNvSpPr>
              <a:spLocks noChangeArrowheads="1"/>
            </p:cNvSpPr>
            <p:nvPr/>
          </p:nvSpPr>
          <p:spPr bwMode="auto">
            <a:xfrm>
              <a:off x="2353" y="1201"/>
              <a:ext cx="286" cy="286"/>
            </a:xfrm>
            <a:prstGeom prst="ellipse">
              <a:avLst/>
            </a:prstGeom>
            <a:gradFill rotWithShape="0">
              <a:gsLst>
                <a:gs pos="0">
                  <a:srgbClr val="FFFF00"/>
                </a:gs>
                <a:gs pos="100000">
                  <a:srgbClr val="7F7F00"/>
                </a:gs>
              </a:gsLst>
              <a:path path="shape">
                <a:fillToRect l="50000" t="50000" r="50000" b="50000"/>
              </a:path>
            </a:gradFill>
            <a:ln w="12700">
              <a:solidFill>
                <a:srgbClr val="FFCC66"/>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16" name="Oval 16"/>
            <p:cNvSpPr>
              <a:spLocks noChangeArrowheads="1"/>
            </p:cNvSpPr>
            <p:nvPr/>
          </p:nvSpPr>
          <p:spPr bwMode="auto">
            <a:xfrm>
              <a:off x="2641" y="1201"/>
              <a:ext cx="286" cy="286"/>
            </a:xfrm>
            <a:prstGeom prst="ellipse">
              <a:avLst/>
            </a:prstGeom>
            <a:gradFill rotWithShape="0">
              <a:gsLst>
                <a:gs pos="0">
                  <a:srgbClr val="FFFF00"/>
                </a:gs>
                <a:gs pos="100000">
                  <a:srgbClr val="7F7F00"/>
                </a:gs>
              </a:gsLst>
              <a:path path="shape">
                <a:fillToRect l="50000" t="50000" r="50000" b="50000"/>
              </a:path>
            </a:gradFill>
            <a:ln w="12700">
              <a:solidFill>
                <a:srgbClr val="FFCC66"/>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17" name="Oval 17"/>
            <p:cNvSpPr>
              <a:spLocks noChangeArrowheads="1"/>
            </p:cNvSpPr>
            <p:nvPr/>
          </p:nvSpPr>
          <p:spPr bwMode="auto">
            <a:xfrm>
              <a:off x="2353" y="913"/>
              <a:ext cx="286" cy="286"/>
            </a:xfrm>
            <a:prstGeom prst="ellipse">
              <a:avLst/>
            </a:prstGeom>
            <a:gradFill rotWithShape="0">
              <a:gsLst>
                <a:gs pos="0">
                  <a:srgbClr val="FFFF00"/>
                </a:gs>
                <a:gs pos="100000">
                  <a:srgbClr val="7F7F00"/>
                </a:gs>
              </a:gsLst>
              <a:path path="shape">
                <a:fillToRect l="50000" t="50000" r="50000" b="50000"/>
              </a:path>
            </a:gradFill>
            <a:ln w="12700">
              <a:solidFill>
                <a:srgbClr val="FFCC66"/>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18" name="Oval 18"/>
            <p:cNvSpPr>
              <a:spLocks noChangeArrowheads="1"/>
            </p:cNvSpPr>
            <p:nvPr/>
          </p:nvSpPr>
          <p:spPr bwMode="auto">
            <a:xfrm>
              <a:off x="2641" y="913"/>
              <a:ext cx="286" cy="286"/>
            </a:xfrm>
            <a:prstGeom prst="ellipse">
              <a:avLst/>
            </a:prstGeom>
            <a:gradFill rotWithShape="0">
              <a:gsLst>
                <a:gs pos="0">
                  <a:srgbClr val="FFFF00"/>
                </a:gs>
                <a:gs pos="100000">
                  <a:srgbClr val="7F7F00"/>
                </a:gs>
              </a:gsLst>
              <a:path path="shape">
                <a:fillToRect l="50000" t="50000" r="50000" b="50000"/>
              </a:path>
            </a:gradFill>
            <a:ln w="12700">
              <a:solidFill>
                <a:srgbClr val="FFCC66"/>
              </a:solidFill>
              <a:round/>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grpSp>
      <p:sp>
        <p:nvSpPr>
          <p:cNvPr id="19" name="AutoShape 19"/>
          <p:cNvSpPr>
            <a:spLocks noChangeArrowheads="1"/>
          </p:cNvSpPr>
          <p:nvPr/>
        </p:nvSpPr>
        <p:spPr bwMode="auto">
          <a:xfrm>
            <a:off x="6912178" y="1293815"/>
            <a:ext cx="911225" cy="682625"/>
          </a:xfrm>
          <a:prstGeom prst="rightArrow">
            <a:avLst>
              <a:gd name="adj1" fmla="val 50000"/>
              <a:gd name="adj2" fmla="val 33384"/>
            </a:avLst>
          </a:prstGeom>
          <a:gradFill rotWithShape="0">
            <a:gsLst>
              <a:gs pos="0">
                <a:schemeClr val="accent1"/>
              </a:gs>
              <a:gs pos="100000">
                <a:schemeClr val="accent1">
                  <a:gamma/>
                  <a:shade val="49804"/>
                  <a:invGamma/>
                </a:schemeClr>
              </a:gs>
            </a:gsLst>
            <a:lin ang="0" scaled="1"/>
          </a:gradFill>
          <a:ln w="12700">
            <a:solidFill>
              <a:schemeClr val="tx1"/>
            </a:solidFill>
            <a:miter lim="800000"/>
            <a:headEnd/>
            <a:tailEnd/>
          </a:ln>
          <a:effectLst/>
        </p:spPr>
        <p:txBody>
          <a:bodyPr wrap="none" anchor="ctr"/>
          <a:lstStyle/>
          <a:p>
            <a:pPr>
              <a:defRPr/>
            </a:pPr>
            <a:endParaRPr lang="zh-CN" altLang="en-US">
              <a:solidFill>
                <a:srgbClr val="FF0000"/>
              </a:solidFill>
            </a:endParaRPr>
          </a:p>
        </p:txBody>
      </p:sp>
      <p:sp>
        <p:nvSpPr>
          <p:cNvPr id="20" name="Rectangle 20"/>
          <p:cNvSpPr>
            <a:spLocks noChangeArrowheads="1"/>
          </p:cNvSpPr>
          <p:nvPr/>
        </p:nvSpPr>
        <p:spPr bwMode="auto">
          <a:xfrm>
            <a:off x="2795789" y="987427"/>
            <a:ext cx="1763713"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电子探针量子隧道显微镜工作原理</a:t>
            </a:r>
          </a:p>
        </p:txBody>
      </p:sp>
      <p:sp>
        <p:nvSpPr>
          <p:cNvPr id="21" name="Rectangle 21"/>
          <p:cNvSpPr>
            <a:spLocks noChangeArrowheads="1"/>
          </p:cNvSpPr>
          <p:nvPr/>
        </p:nvSpPr>
        <p:spPr bwMode="auto">
          <a:xfrm>
            <a:off x="2871988" y="3349627"/>
            <a:ext cx="1066800"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电子探针移动</a:t>
            </a:r>
          </a:p>
        </p:txBody>
      </p:sp>
      <p:sp>
        <p:nvSpPr>
          <p:cNvPr id="22" name="AutoShape 22"/>
          <p:cNvSpPr>
            <a:spLocks noChangeArrowheads="1"/>
          </p:cNvSpPr>
          <p:nvPr/>
        </p:nvSpPr>
        <p:spPr bwMode="auto">
          <a:xfrm>
            <a:off x="3864178" y="3579815"/>
            <a:ext cx="911225" cy="682625"/>
          </a:xfrm>
          <a:prstGeom prst="rightArrow">
            <a:avLst>
              <a:gd name="adj1" fmla="val 50000"/>
              <a:gd name="adj2" fmla="val 33384"/>
            </a:avLst>
          </a:prstGeom>
          <a:gradFill rotWithShape="0">
            <a:gsLst>
              <a:gs pos="0">
                <a:schemeClr val="accent1"/>
              </a:gs>
              <a:gs pos="100000">
                <a:schemeClr val="accent1">
                  <a:gamma/>
                  <a:shade val="49804"/>
                  <a:invGamma/>
                </a:schemeClr>
              </a:gs>
            </a:gsLst>
            <a:lin ang="0" scaled="1"/>
          </a:gradFill>
          <a:ln w="12700">
            <a:solidFill>
              <a:schemeClr val="tx1"/>
            </a:solidFill>
            <a:miter lim="800000"/>
            <a:headEnd/>
            <a:tailEnd/>
          </a:ln>
          <a:effectLst/>
        </p:spPr>
        <p:txBody>
          <a:bodyPr wrap="none" anchor="ctr"/>
          <a:lstStyle/>
          <a:p>
            <a:pPr>
              <a:defRPr/>
            </a:pPr>
            <a:endParaRPr lang="zh-CN" altLang="en-US">
              <a:solidFill>
                <a:srgbClr val="FF0000"/>
              </a:solidFill>
            </a:endParaRPr>
          </a:p>
        </p:txBody>
      </p:sp>
      <p:sp>
        <p:nvSpPr>
          <p:cNvPr id="23" name="Rectangle 23"/>
          <p:cNvSpPr>
            <a:spLocks noChangeArrowheads="1"/>
          </p:cNvSpPr>
          <p:nvPr/>
        </p:nvSpPr>
        <p:spPr bwMode="auto">
          <a:xfrm>
            <a:off x="5081788" y="3502027"/>
            <a:ext cx="863600"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势垒</a:t>
            </a:r>
            <a:r>
              <a:rPr lang="zh-CN" altLang="en-US">
                <a:solidFill>
                  <a:srgbClr val="FF0000"/>
                </a:solidFill>
                <a:ea typeface="楷体_GB2312" pitchFamily="49" charset="-122"/>
              </a:rPr>
              <a:t>变化</a:t>
            </a:r>
          </a:p>
        </p:txBody>
      </p:sp>
      <p:sp>
        <p:nvSpPr>
          <p:cNvPr id="24" name="AutoShape 24"/>
          <p:cNvSpPr>
            <a:spLocks noChangeArrowheads="1"/>
          </p:cNvSpPr>
          <p:nvPr/>
        </p:nvSpPr>
        <p:spPr bwMode="auto">
          <a:xfrm>
            <a:off x="6226378" y="3579815"/>
            <a:ext cx="911225" cy="682625"/>
          </a:xfrm>
          <a:prstGeom prst="rightArrow">
            <a:avLst>
              <a:gd name="adj1" fmla="val 50000"/>
              <a:gd name="adj2" fmla="val 33384"/>
            </a:avLst>
          </a:prstGeom>
          <a:gradFill rotWithShape="0">
            <a:gsLst>
              <a:gs pos="0">
                <a:schemeClr val="accent1"/>
              </a:gs>
              <a:gs pos="100000">
                <a:schemeClr val="accent1">
                  <a:gamma/>
                  <a:shade val="49804"/>
                  <a:invGamma/>
                </a:schemeClr>
              </a:gs>
            </a:gsLst>
            <a:lin ang="0" scaled="1"/>
          </a:gradFill>
          <a:ln w="12700">
            <a:solidFill>
              <a:schemeClr val="tx1"/>
            </a:solidFill>
            <a:miter lim="800000"/>
            <a:headEnd/>
            <a:tailEnd/>
          </a:ln>
          <a:effectLst/>
        </p:spPr>
        <p:txBody>
          <a:bodyPr wrap="none" anchor="ctr"/>
          <a:lstStyle/>
          <a:p>
            <a:pPr>
              <a:defRPr/>
            </a:pPr>
            <a:endParaRPr lang="zh-CN" altLang="en-US">
              <a:solidFill>
                <a:srgbClr val="FF0000"/>
              </a:solidFill>
            </a:endParaRPr>
          </a:p>
        </p:txBody>
      </p:sp>
      <p:sp>
        <p:nvSpPr>
          <p:cNvPr id="25" name="Rectangle 25"/>
          <p:cNvSpPr>
            <a:spLocks noChangeArrowheads="1"/>
          </p:cNvSpPr>
          <p:nvPr/>
        </p:nvSpPr>
        <p:spPr bwMode="auto">
          <a:xfrm>
            <a:off x="7443988" y="3349627"/>
            <a:ext cx="966788"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透射率变化</a:t>
            </a:r>
          </a:p>
        </p:txBody>
      </p:sp>
      <p:sp>
        <p:nvSpPr>
          <p:cNvPr id="26" name="AutoShape 26"/>
          <p:cNvSpPr>
            <a:spLocks noChangeArrowheads="1"/>
          </p:cNvSpPr>
          <p:nvPr/>
        </p:nvSpPr>
        <p:spPr bwMode="auto">
          <a:xfrm>
            <a:off x="8512378" y="3579815"/>
            <a:ext cx="911225" cy="682625"/>
          </a:xfrm>
          <a:prstGeom prst="rightArrow">
            <a:avLst>
              <a:gd name="adj1" fmla="val 50000"/>
              <a:gd name="adj2" fmla="val 33384"/>
            </a:avLst>
          </a:prstGeom>
          <a:gradFill rotWithShape="0">
            <a:gsLst>
              <a:gs pos="0">
                <a:schemeClr val="accent1"/>
              </a:gs>
              <a:gs pos="100000">
                <a:schemeClr val="accent1">
                  <a:gamma/>
                  <a:shade val="49804"/>
                  <a:invGamma/>
                </a:schemeClr>
              </a:gs>
            </a:gsLst>
            <a:lin ang="0" scaled="1"/>
          </a:gradFill>
          <a:ln w="12700">
            <a:solidFill>
              <a:schemeClr val="tx1"/>
            </a:solidFill>
            <a:miter lim="800000"/>
            <a:headEnd/>
            <a:tailEnd/>
          </a:ln>
          <a:effectLst/>
        </p:spPr>
        <p:txBody>
          <a:bodyPr wrap="none" anchor="ctr"/>
          <a:lstStyle/>
          <a:p>
            <a:pPr>
              <a:defRPr/>
            </a:pPr>
            <a:endParaRPr lang="zh-CN" altLang="en-US">
              <a:solidFill>
                <a:srgbClr val="FF0000"/>
              </a:solidFill>
            </a:endParaRPr>
          </a:p>
        </p:txBody>
      </p:sp>
      <p:sp>
        <p:nvSpPr>
          <p:cNvPr id="27" name="Rectangle 27"/>
          <p:cNvSpPr>
            <a:spLocks noChangeArrowheads="1"/>
          </p:cNvSpPr>
          <p:nvPr/>
        </p:nvSpPr>
        <p:spPr bwMode="auto">
          <a:xfrm>
            <a:off x="6613728" y="4948240"/>
            <a:ext cx="1063625" cy="758825"/>
          </a:xfrm>
          <a:prstGeom prst="rect">
            <a:avLst/>
          </a:prstGeom>
          <a:solidFill>
            <a:srgbClr val="00FFFF"/>
          </a:solidFill>
          <a:ln w="12700">
            <a:solidFill>
              <a:schemeClr val="tx1"/>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28" name="Rectangle 28"/>
          <p:cNvSpPr>
            <a:spLocks noChangeArrowheads="1"/>
          </p:cNvSpPr>
          <p:nvPr/>
        </p:nvSpPr>
        <p:spPr bwMode="auto">
          <a:xfrm>
            <a:off x="5242128" y="4948240"/>
            <a:ext cx="1063625" cy="758825"/>
          </a:xfrm>
          <a:prstGeom prst="rect">
            <a:avLst/>
          </a:prstGeom>
          <a:solidFill>
            <a:srgbClr val="00FFFF"/>
          </a:solidFill>
          <a:ln w="12700">
            <a:solidFill>
              <a:schemeClr val="tx1"/>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29" name="Rectangle 29"/>
          <p:cNvSpPr>
            <a:spLocks noChangeArrowheads="1"/>
          </p:cNvSpPr>
          <p:nvPr/>
        </p:nvSpPr>
        <p:spPr bwMode="auto">
          <a:xfrm>
            <a:off x="6308928" y="4948240"/>
            <a:ext cx="301625" cy="758825"/>
          </a:xfrm>
          <a:prstGeom prst="rect">
            <a:avLst/>
          </a:prstGeom>
          <a:solidFill>
            <a:srgbClr val="808000"/>
          </a:solidFill>
          <a:ln w="12700">
            <a:solidFill>
              <a:schemeClr val="tx1"/>
            </a:solidFill>
            <a:miter lim="800000"/>
            <a:headEnd/>
            <a:tailEnd/>
          </a:ln>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30" name="Rectangle 30"/>
          <p:cNvSpPr>
            <a:spLocks noChangeArrowheads="1"/>
          </p:cNvSpPr>
          <p:nvPr/>
        </p:nvSpPr>
        <p:spPr bwMode="auto">
          <a:xfrm>
            <a:off x="3792738" y="4870452"/>
            <a:ext cx="1066800"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约色夫结</a:t>
            </a:r>
          </a:p>
        </p:txBody>
      </p:sp>
      <p:sp>
        <p:nvSpPr>
          <p:cNvPr id="31" name="Rectangle 31"/>
          <p:cNvSpPr>
            <a:spLocks noChangeArrowheads="1"/>
          </p:cNvSpPr>
          <p:nvPr/>
        </p:nvSpPr>
        <p:spPr bwMode="auto">
          <a:xfrm>
            <a:off x="8288538" y="4870452"/>
            <a:ext cx="1066800"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电压基准</a:t>
            </a:r>
          </a:p>
        </p:txBody>
      </p:sp>
      <p:sp>
        <p:nvSpPr>
          <p:cNvPr id="32" name="Rectangle 32"/>
          <p:cNvSpPr>
            <a:spLocks noChangeArrowheads="1"/>
          </p:cNvSpPr>
          <p:nvPr/>
        </p:nvSpPr>
        <p:spPr bwMode="auto">
          <a:xfrm>
            <a:off x="5926338" y="5708652"/>
            <a:ext cx="14478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绝缘体</a:t>
            </a:r>
          </a:p>
        </p:txBody>
      </p:sp>
      <p:sp>
        <p:nvSpPr>
          <p:cNvPr id="33" name="Rectangle 33"/>
          <p:cNvSpPr>
            <a:spLocks noChangeArrowheads="1"/>
          </p:cNvSpPr>
          <p:nvPr/>
        </p:nvSpPr>
        <p:spPr bwMode="auto">
          <a:xfrm>
            <a:off x="5737428" y="404815"/>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探针</a:t>
            </a:r>
          </a:p>
        </p:txBody>
      </p:sp>
      <p:sp>
        <p:nvSpPr>
          <p:cNvPr id="34" name="Rectangle 34"/>
          <p:cNvSpPr>
            <a:spLocks noChangeArrowheads="1"/>
          </p:cNvSpPr>
          <p:nvPr/>
        </p:nvSpPr>
        <p:spPr bwMode="auto">
          <a:xfrm>
            <a:off x="3649863" y="278130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物体表面</a:t>
            </a:r>
          </a:p>
        </p:txBody>
      </p:sp>
    </p:spTree>
    <p:extLst>
      <p:ext uri="{BB962C8B-B14F-4D97-AF65-F5344CB8AC3E}">
        <p14:creationId xmlns:p14="http://schemas.microsoft.com/office/powerpoint/2010/main" val="373098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ppt_x"/>
                                          </p:val>
                                        </p:tav>
                                        <p:tav tm="100000">
                                          <p:val>
                                            <p:strVal val="#ppt_x"/>
                                          </p:val>
                                        </p:tav>
                                      </p:tavLst>
                                    </p:anim>
                                    <p:anim calcmode="lin" valueType="num">
                                      <p:cBhvr additive="base">
                                        <p:cTn id="78" dur="500" fill="hold"/>
                                        <p:tgtEl>
                                          <p:spTgt spid="2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ppt_x"/>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500" fill="hold"/>
                                        <p:tgtEl>
                                          <p:spTgt spid="30"/>
                                        </p:tgtEl>
                                        <p:attrNameLst>
                                          <p:attrName>ppt_x</p:attrName>
                                        </p:attrNameLst>
                                      </p:cBhvr>
                                      <p:tavLst>
                                        <p:tav tm="0">
                                          <p:val>
                                            <p:strVal val="#ppt_x"/>
                                          </p:val>
                                        </p:tav>
                                        <p:tav tm="100000">
                                          <p:val>
                                            <p:strVal val="#ppt_x"/>
                                          </p:val>
                                        </p:tav>
                                      </p:tavLst>
                                    </p:anim>
                                    <p:anim calcmode="lin" valueType="num">
                                      <p:cBhvr additive="base">
                                        <p:cTn id="86" dur="500" fill="hold"/>
                                        <p:tgtEl>
                                          <p:spTgt spid="3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additive="base">
                                        <p:cTn id="89" dur="500" fill="hold"/>
                                        <p:tgtEl>
                                          <p:spTgt spid="31"/>
                                        </p:tgtEl>
                                        <p:attrNameLst>
                                          <p:attrName>ppt_x</p:attrName>
                                        </p:attrNameLst>
                                      </p:cBhvr>
                                      <p:tavLst>
                                        <p:tav tm="0">
                                          <p:val>
                                            <p:strVal val="#ppt_x"/>
                                          </p:val>
                                        </p:tav>
                                        <p:tav tm="100000">
                                          <p:val>
                                            <p:strVal val="#ppt_x"/>
                                          </p:val>
                                        </p:tav>
                                      </p:tavLst>
                                    </p:anim>
                                    <p:anim calcmode="lin" valueType="num">
                                      <p:cBhvr additive="base">
                                        <p:cTn id="90" dur="500" fill="hold"/>
                                        <p:tgtEl>
                                          <p:spTgt spid="3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500" fill="hold"/>
                                        <p:tgtEl>
                                          <p:spTgt spid="32"/>
                                        </p:tgtEl>
                                        <p:attrNameLst>
                                          <p:attrName>ppt_x</p:attrName>
                                        </p:attrNameLst>
                                      </p:cBhvr>
                                      <p:tavLst>
                                        <p:tav tm="0">
                                          <p:val>
                                            <p:strVal val="#ppt_x"/>
                                          </p:val>
                                        </p:tav>
                                        <p:tav tm="100000">
                                          <p:val>
                                            <p:strVal val="#ppt_x"/>
                                          </p:val>
                                        </p:tav>
                                      </p:tavLst>
                                    </p:anim>
                                    <p:anim calcmode="lin" valueType="num">
                                      <p:cBhvr additive="base">
                                        <p:cTn id="9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2" grpId="0" animBg="1"/>
      <p:bldP spid="23" grpId="0"/>
      <p:bldP spid="24" grpId="0" animBg="1"/>
      <p:bldP spid="25" grpId="0"/>
      <p:bldP spid="26" grpId="0" animBg="1"/>
      <p:bldP spid="27" grpId="0" animBg="1"/>
      <p:bldP spid="28" grpId="0" animBg="1"/>
      <p:bldP spid="29" grpId="0" animBg="1"/>
      <p:bldP spid="30" grpId="0"/>
      <p:bldP spid="31" grpId="0"/>
      <p:bldP spid="32" grpId="0"/>
      <p:bldP spid="33" grpId="0"/>
      <p:bldP spid="3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2"/>
          <p:cNvGraphicFramePr>
            <a:graphicFrameLocks noChangeAspect="1"/>
          </p:cNvGraphicFramePr>
          <p:nvPr>
            <p:extLst>
              <p:ext uri="{D42A27DB-BD31-4B8C-83A1-F6EECF244321}">
                <p14:modId xmlns:p14="http://schemas.microsoft.com/office/powerpoint/2010/main" val="170164668"/>
              </p:ext>
            </p:extLst>
          </p:nvPr>
        </p:nvGraphicFramePr>
        <p:xfrm>
          <a:off x="2206626" y="3297238"/>
          <a:ext cx="4065587" cy="3679825"/>
        </p:xfrm>
        <a:graphic>
          <a:graphicData uri="http://schemas.openxmlformats.org/presentationml/2006/ole">
            <mc:AlternateContent xmlns:mc="http://schemas.openxmlformats.org/markup-compatibility/2006">
              <mc:Choice xmlns:v="urn:schemas-microsoft-com:vml" Requires="v">
                <p:oleObj spid="_x0000_s329963" name="文档" r:id="rId3" imgW="2354580" imgH="2039620" progId="Word.Document.8">
                  <p:embed/>
                </p:oleObj>
              </mc:Choice>
              <mc:Fallback>
                <p:oleObj name="文档" r:id="rId3" imgW="2354580" imgH="20396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626" y="3297238"/>
                        <a:ext cx="4065587" cy="36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63"/>
          <p:cNvGraphicFramePr>
            <a:graphicFrameLocks noChangeAspect="1"/>
          </p:cNvGraphicFramePr>
          <p:nvPr>
            <p:extLst>
              <p:ext uri="{D42A27DB-BD31-4B8C-83A1-F6EECF244321}">
                <p14:modId xmlns:p14="http://schemas.microsoft.com/office/powerpoint/2010/main" val="3428600611"/>
              </p:ext>
            </p:extLst>
          </p:nvPr>
        </p:nvGraphicFramePr>
        <p:xfrm>
          <a:off x="6732587" y="3184526"/>
          <a:ext cx="2255838" cy="663575"/>
        </p:xfrm>
        <a:graphic>
          <a:graphicData uri="http://schemas.openxmlformats.org/presentationml/2006/ole">
            <mc:AlternateContent xmlns:mc="http://schemas.openxmlformats.org/markup-compatibility/2006">
              <mc:Choice xmlns:v="urn:schemas-microsoft-com:vml" Requires="v">
                <p:oleObj spid="_x0000_s329964" name="Equation" r:id="rId5" imgW="704816" imgH="161960" progId="Equation.3">
                  <p:embed/>
                </p:oleObj>
              </mc:Choice>
              <mc:Fallback>
                <p:oleObj name="Equation" r:id="rId5" imgW="704816" imgH="16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7" y="3184526"/>
                        <a:ext cx="2255838"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64"/>
          <p:cNvSpPr txBox="1">
            <a:spLocks noChangeArrowheads="1"/>
          </p:cNvSpPr>
          <p:nvPr/>
        </p:nvSpPr>
        <p:spPr bwMode="auto">
          <a:xfrm>
            <a:off x="6661152" y="3832226"/>
            <a:ext cx="25225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t>A</a:t>
            </a:r>
            <a:r>
              <a:rPr lang="en-US" altLang="zh-CN" sz="3200"/>
              <a:t>—</a:t>
            </a:r>
            <a:r>
              <a:rPr lang="zh-CN" altLang="en-US" sz="3200">
                <a:ea typeface="黑体" panose="02010609060101010101" pitchFamily="49" charset="-122"/>
              </a:rPr>
              <a:t>常量</a:t>
            </a:r>
          </a:p>
        </p:txBody>
      </p:sp>
      <p:grpSp>
        <p:nvGrpSpPr>
          <p:cNvPr id="5" name="Group 117"/>
          <p:cNvGrpSpPr>
            <a:grpSpLocks/>
          </p:cNvGrpSpPr>
          <p:nvPr/>
        </p:nvGrpSpPr>
        <p:grpSpPr bwMode="auto">
          <a:xfrm>
            <a:off x="6661150" y="4481511"/>
            <a:ext cx="4375150" cy="1066800"/>
            <a:chOff x="3000" y="2736"/>
            <a:chExt cx="2756" cy="672"/>
          </a:xfrm>
        </p:grpSpPr>
        <p:graphicFrame>
          <p:nvGraphicFramePr>
            <p:cNvPr id="6" name="Object 66"/>
            <p:cNvGraphicFramePr>
              <a:graphicFrameLocks noChangeAspect="1"/>
            </p:cNvGraphicFramePr>
            <p:nvPr/>
          </p:nvGraphicFramePr>
          <p:xfrm>
            <a:off x="3000" y="2805"/>
            <a:ext cx="195" cy="315"/>
          </p:xfrm>
          <a:graphic>
            <a:graphicData uri="http://schemas.openxmlformats.org/presentationml/2006/ole">
              <mc:AlternateContent xmlns:mc="http://schemas.openxmlformats.org/markup-compatibility/2006">
                <mc:Choice xmlns:v="urn:schemas-microsoft-com:vml" Requires="v">
                  <p:oleObj spid="_x0000_s329965" name="公式" r:id="rId7" imgW="57227" imgH="133347" progId="Equation.3">
                    <p:embed/>
                  </p:oleObj>
                </mc:Choice>
                <mc:Fallback>
                  <p:oleObj name="公式" r:id="rId7" imgW="57227"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 y="2805"/>
                          <a:ext cx="195"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67"/>
            <p:cNvSpPr txBox="1">
              <a:spLocks noChangeArrowheads="1"/>
            </p:cNvSpPr>
            <p:nvPr/>
          </p:nvSpPr>
          <p:spPr bwMode="auto">
            <a:xfrm>
              <a:off x="3177" y="2736"/>
              <a:ext cx="257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t>—</a:t>
              </a:r>
              <a:r>
                <a:rPr lang="zh-CN" altLang="en-US" sz="3200">
                  <a:latin typeface="黑体" panose="02010609060101010101" pitchFamily="49" charset="-122"/>
                  <a:ea typeface="黑体" panose="02010609060101010101" pitchFamily="49" charset="-122"/>
                </a:rPr>
                <a:t>样品表面平均 </a:t>
              </a:r>
            </a:p>
            <a:p>
              <a:pPr eaLnBrk="1" hangingPunct="1"/>
              <a:r>
                <a:rPr lang="zh-CN" altLang="en-US" sz="3200">
                  <a:latin typeface="黑体" panose="02010609060101010101" pitchFamily="49" charset="-122"/>
                  <a:ea typeface="黑体" panose="02010609060101010101" pitchFamily="49" charset="-122"/>
                </a:rPr>
                <a:t>  势垒高度</a:t>
              </a:r>
              <a:r>
                <a:rPr lang="zh-CN" altLang="en-US" sz="3200">
                  <a:latin typeface="宋体" panose="02010600030101010101" pitchFamily="2" charset="-122"/>
                </a:rPr>
                <a:t>（</a:t>
              </a:r>
              <a:r>
                <a:rPr lang="en-US" altLang="zh-CN" sz="3200">
                  <a:latin typeface="宋体" panose="02010600030101010101" pitchFamily="2" charset="-122"/>
                </a:rPr>
                <a:t>eV</a:t>
              </a:r>
              <a:r>
                <a:rPr lang="zh-CN" altLang="en-US" sz="3200">
                  <a:latin typeface="宋体" panose="02010600030101010101" pitchFamily="2" charset="-122"/>
                </a:rPr>
                <a:t>）</a:t>
              </a:r>
            </a:p>
          </p:txBody>
        </p:sp>
      </p:grpSp>
      <p:grpSp>
        <p:nvGrpSpPr>
          <p:cNvPr id="8" name="Group 68"/>
          <p:cNvGrpSpPr>
            <a:grpSpLocks/>
          </p:cNvGrpSpPr>
          <p:nvPr/>
        </p:nvGrpSpPr>
        <p:grpSpPr bwMode="auto">
          <a:xfrm>
            <a:off x="8599487" y="3473449"/>
            <a:ext cx="2273300" cy="912812"/>
            <a:chOff x="2887" y="3010"/>
            <a:chExt cx="1432" cy="575"/>
          </a:xfrm>
        </p:grpSpPr>
        <p:sp>
          <p:nvSpPr>
            <p:cNvPr id="9" name="Text Box 69"/>
            <p:cNvSpPr txBox="1">
              <a:spLocks noChangeArrowheads="1"/>
            </p:cNvSpPr>
            <p:nvPr/>
          </p:nvSpPr>
          <p:spPr bwMode="auto">
            <a:xfrm>
              <a:off x="2887" y="3220"/>
              <a:ext cx="1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i="1" dirty="0"/>
                <a:t> d </a:t>
              </a:r>
              <a:r>
                <a:rPr lang="en-US" altLang="zh-CN" sz="3200" dirty="0"/>
                <a:t>~ 10A</a:t>
              </a:r>
              <a:endParaRPr lang="en-US" altLang="zh-CN" sz="3200" baseline="30000" dirty="0"/>
            </a:p>
          </p:txBody>
        </p:sp>
        <p:sp>
          <p:nvSpPr>
            <p:cNvPr id="10" name="Text Box 70"/>
            <p:cNvSpPr txBox="1">
              <a:spLocks noChangeArrowheads="1"/>
            </p:cNvSpPr>
            <p:nvPr/>
          </p:nvSpPr>
          <p:spPr bwMode="auto">
            <a:xfrm>
              <a:off x="3620" y="3010"/>
              <a:ext cx="21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t>。</a:t>
              </a:r>
            </a:p>
          </p:txBody>
        </p:sp>
      </p:grpSp>
      <p:grpSp>
        <p:nvGrpSpPr>
          <p:cNvPr id="11" name="Group 118"/>
          <p:cNvGrpSpPr>
            <a:grpSpLocks/>
          </p:cNvGrpSpPr>
          <p:nvPr/>
        </p:nvGrpSpPr>
        <p:grpSpPr bwMode="auto">
          <a:xfrm>
            <a:off x="6877050" y="5705474"/>
            <a:ext cx="3562350" cy="1066800"/>
            <a:chOff x="2949" y="3648"/>
            <a:chExt cx="2244" cy="672"/>
          </a:xfrm>
        </p:grpSpPr>
        <p:sp>
          <p:nvSpPr>
            <p:cNvPr id="12" name="Text Box 72"/>
            <p:cNvSpPr txBox="1">
              <a:spLocks noChangeArrowheads="1"/>
            </p:cNvSpPr>
            <p:nvPr/>
          </p:nvSpPr>
          <p:spPr bwMode="auto">
            <a:xfrm>
              <a:off x="2949" y="3648"/>
              <a:ext cx="224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t>d </a:t>
              </a:r>
              <a:r>
                <a:rPr lang="zh-CN" altLang="en-US" sz="3200">
                  <a:latin typeface="黑体" panose="02010609060101010101" pitchFamily="49" charset="-122"/>
                  <a:ea typeface="黑体" panose="02010609060101010101" pitchFamily="49" charset="-122"/>
                </a:rPr>
                <a:t>变   </a:t>
              </a:r>
              <a:r>
                <a:rPr lang="zh-CN" altLang="en-US" sz="3200"/>
                <a:t>      </a:t>
              </a:r>
              <a:r>
                <a:rPr lang="en-US" altLang="zh-CN" sz="3200" i="1"/>
                <a:t>i </a:t>
              </a:r>
              <a:r>
                <a:rPr lang="zh-CN" altLang="en-US" sz="3200">
                  <a:ea typeface="黑体" panose="02010609060101010101" pitchFamily="49" charset="-122"/>
                </a:rPr>
                <a:t>变</a:t>
              </a:r>
            </a:p>
            <a:p>
              <a:pPr eaLnBrk="1" hangingPunct="1"/>
              <a:r>
                <a:rPr lang="zh-CN" altLang="en-US" sz="3200">
                  <a:ea typeface="黑体" panose="02010609060101010101" pitchFamily="49" charset="-122"/>
                </a:rPr>
                <a:t>反映表面情况</a:t>
              </a:r>
            </a:p>
          </p:txBody>
        </p:sp>
        <p:sp>
          <p:nvSpPr>
            <p:cNvPr id="13" name="Line 73"/>
            <p:cNvSpPr>
              <a:spLocks noChangeShapeType="1"/>
            </p:cNvSpPr>
            <p:nvPr/>
          </p:nvSpPr>
          <p:spPr bwMode="auto">
            <a:xfrm flipV="1">
              <a:off x="3456" y="3840"/>
              <a:ext cx="611"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119"/>
          <p:cNvGrpSpPr>
            <a:grpSpLocks/>
          </p:cNvGrpSpPr>
          <p:nvPr/>
        </p:nvGrpSpPr>
        <p:grpSpPr bwMode="auto">
          <a:xfrm>
            <a:off x="1682840" y="123031"/>
            <a:ext cx="8631238" cy="3260725"/>
            <a:chOff x="192" y="-86"/>
            <a:chExt cx="5437" cy="2054"/>
          </a:xfrm>
        </p:grpSpPr>
        <p:sp>
          <p:nvSpPr>
            <p:cNvPr id="15" name="Text Box 76"/>
            <p:cNvSpPr txBox="1">
              <a:spLocks noChangeArrowheads="1"/>
            </p:cNvSpPr>
            <p:nvPr/>
          </p:nvSpPr>
          <p:spPr bwMode="auto">
            <a:xfrm>
              <a:off x="614" y="571"/>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3200"/>
            </a:p>
          </p:txBody>
        </p:sp>
        <p:grpSp>
          <p:nvGrpSpPr>
            <p:cNvPr id="16" name="Group 114"/>
            <p:cNvGrpSpPr>
              <a:grpSpLocks/>
            </p:cNvGrpSpPr>
            <p:nvPr/>
          </p:nvGrpSpPr>
          <p:grpSpPr bwMode="auto">
            <a:xfrm>
              <a:off x="192" y="-86"/>
              <a:ext cx="2602" cy="2054"/>
              <a:chOff x="240" y="-48"/>
              <a:chExt cx="2602" cy="2054"/>
            </a:xfrm>
          </p:grpSpPr>
          <p:sp>
            <p:nvSpPr>
              <p:cNvPr id="43" name="Text Box 113" descr="画布"/>
              <p:cNvSpPr txBox="1">
                <a:spLocks noChangeArrowheads="1"/>
              </p:cNvSpPr>
              <p:nvPr/>
            </p:nvSpPr>
            <p:spPr bwMode="auto">
              <a:xfrm>
                <a:off x="240" y="68"/>
                <a:ext cx="2602" cy="1919"/>
              </a:xfrm>
              <a:prstGeom prst="rect">
                <a:avLst/>
              </a:pr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GB" sz="3200"/>
              </a:p>
              <a:p>
                <a:pPr eaLnBrk="1" hangingPunct="1"/>
                <a:endParaRPr lang="zh-CN" altLang="en-GB" sz="3200"/>
              </a:p>
              <a:p>
                <a:pPr eaLnBrk="1" hangingPunct="1"/>
                <a:endParaRPr lang="zh-CN" altLang="en-GB" sz="3200"/>
              </a:p>
              <a:p>
                <a:pPr eaLnBrk="1" hangingPunct="1"/>
                <a:endParaRPr lang="zh-CN" altLang="en-GB" sz="3200"/>
              </a:p>
              <a:p>
                <a:pPr eaLnBrk="1" hangingPunct="1"/>
                <a:endParaRPr lang="zh-CN" altLang="en-GB" sz="3200"/>
              </a:p>
              <a:p>
                <a:pPr eaLnBrk="1" hangingPunct="1"/>
                <a:endParaRPr lang="en-US" altLang="zh-CN" sz="3200"/>
              </a:p>
            </p:txBody>
          </p:sp>
          <p:grpSp>
            <p:nvGrpSpPr>
              <p:cNvPr id="44" name="Group 77"/>
              <p:cNvGrpSpPr>
                <a:grpSpLocks/>
              </p:cNvGrpSpPr>
              <p:nvPr/>
            </p:nvGrpSpPr>
            <p:grpSpPr bwMode="auto">
              <a:xfrm>
                <a:off x="432" y="-48"/>
                <a:ext cx="2385" cy="2054"/>
                <a:chOff x="399" y="16"/>
                <a:chExt cx="2385" cy="2054"/>
              </a:xfrm>
            </p:grpSpPr>
            <p:sp>
              <p:nvSpPr>
                <p:cNvPr id="45" name="Text Box 78"/>
                <p:cNvSpPr txBox="1">
                  <a:spLocks noChangeArrowheads="1"/>
                </p:cNvSpPr>
                <p:nvPr/>
              </p:nvSpPr>
              <p:spPr bwMode="auto">
                <a:xfrm>
                  <a:off x="1412" y="937"/>
                  <a:ext cx="328"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000"/>
                </a:p>
              </p:txBody>
            </p:sp>
            <p:sp>
              <p:nvSpPr>
                <p:cNvPr id="46" name="Text Box 79"/>
                <p:cNvSpPr txBox="1">
                  <a:spLocks noChangeArrowheads="1"/>
                </p:cNvSpPr>
                <p:nvPr/>
              </p:nvSpPr>
              <p:spPr bwMode="auto">
                <a:xfrm>
                  <a:off x="2276" y="842"/>
                  <a:ext cx="122" cy="3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000"/>
                </a:p>
              </p:txBody>
            </p:sp>
            <p:sp>
              <p:nvSpPr>
                <p:cNvPr id="47" name="Text Box 80"/>
                <p:cNvSpPr txBox="1">
                  <a:spLocks noChangeArrowheads="1"/>
                </p:cNvSpPr>
                <p:nvPr/>
              </p:nvSpPr>
              <p:spPr bwMode="auto">
                <a:xfrm>
                  <a:off x="754" y="842"/>
                  <a:ext cx="122" cy="3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000"/>
                </a:p>
              </p:txBody>
            </p:sp>
            <p:grpSp>
              <p:nvGrpSpPr>
                <p:cNvPr id="48" name="Group 81"/>
                <p:cNvGrpSpPr>
                  <a:grpSpLocks/>
                </p:cNvGrpSpPr>
                <p:nvPr/>
              </p:nvGrpSpPr>
              <p:grpSpPr bwMode="auto">
                <a:xfrm>
                  <a:off x="399" y="16"/>
                  <a:ext cx="2385" cy="2054"/>
                  <a:chOff x="387" y="16"/>
                  <a:chExt cx="2385" cy="2054"/>
                </a:xfrm>
              </p:grpSpPr>
              <p:grpSp>
                <p:nvGrpSpPr>
                  <p:cNvPr id="49" name="Group 82"/>
                  <p:cNvGrpSpPr>
                    <a:grpSpLocks/>
                  </p:cNvGrpSpPr>
                  <p:nvPr/>
                </p:nvGrpSpPr>
                <p:grpSpPr bwMode="auto">
                  <a:xfrm>
                    <a:off x="387" y="406"/>
                    <a:ext cx="2385" cy="1184"/>
                    <a:chOff x="391" y="419"/>
                    <a:chExt cx="2385" cy="1184"/>
                  </a:xfrm>
                </p:grpSpPr>
                <p:sp>
                  <p:nvSpPr>
                    <p:cNvPr id="66" name="Line 83"/>
                    <p:cNvSpPr>
                      <a:spLocks noChangeShapeType="1"/>
                    </p:cNvSpPr>
                    <p:nvPr/>
                  </p:nvSpPr>
                  <p:spPr bwMode="auto">
                    <a:xfrm>
                      <a:off x="506" y="1256"/>
                      <a:ext cx="2179"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84"/>
                    <p:cNvSpPr txBox="1">
                      <a:spLocks noChangeArrowheads="1"/>
                    </p:cNvSpPr>
                    <p:nvPr/>
                  </p:nvSpPr>
                  <p:spPr bwMode="auto">
                    <a:xfrm>
                      <a:off x="2381" y="432"/>
                      <a:ext cx="390"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0000"/>
                          </a:solidFill>
                        </a:rPr>
                        <a:t>U</a:t>
                      </a:r>
                      <a:r>
                        <a:rPr lang="en-US" altLang="zh-CN" sz="1600">
                          <a:solidFill>
                            <a:srgbClr val="FF0000"/>
                          </a:solidFill>
                        </a:rPr>
                        <a:t>0</a:t>
                      </a:r>
                      <a:endParaRPr lang="en-US" altLang="zh-CN" sz="2800">
                        <a:solidFill>
                          <a:srgbClr val="FF0000"/>
                        </a:solidFill>
                      </a:endParaRPr>
                    </a:p>
                  </p:txBody>
                </p:sp>
                <p:sp>
                  <p:nvSpPr>
                    <p:cNvPr id="68" name="Text Box 85"/>
                    <p:cNvSpPr txBox="1">
                      <a:spLocks noChangeArrowheads="1"/>
                    </p:cNvSpPr>
                    <p:nvPr/>
                  </p:nvSpPr>
                  <p:spPr bwMode="auto">
                    <a:xfrm>
                      <a:off x="490" y="419"/>
                      <a:ext cx="39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chemeClr val="hlink"/>
                          </a:solidFill>
                        </a:rPr>
                        <a:t>U</a:t>
                      </a:r>
                      <a:r>
                        <a:rPr lang="en-US" altLang="zh-CN" sz="1600">
                          <a:solidFill>
                            <a:schemeClr val="hlink"/>
                          </a:solidFill>
                        </a:rPr>
                        <a:t>0</a:t>
                      </a:r>
                      <a:endParaRPr lang="en-US" altLang="zh-CN" sz="2800">
                        <a:solidFill>
                          <a:schemeClr val="hlink"/>
                        </a:solidFill>
                      </a:endParaRPr>
                    </a:p>
                  </p:txBody>
                </p:sp>
                <p:sp>
                  <p:nvSpPr>
                    <p:cNvPr id="69" name="Text Box 86"/>
                    <p:cNvSpPr txBox="1">
                      <a:spLocks noChangeArrowheads="1"/>
                    </p:cNvSpPr>
                    <p:nvPr/>
                  </p:nvSpPr>
                  <p:spPr bwMode="auto">
                    <a:xfrm>
                      <a:off x="1431" y="420"/>
                      <a:ext cx="39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0000"/>
                          </a:solidFill>
                        </a:rPr>
                        <a:t>U</a:t>
                      </a:r>
                      <a:r>
                        <a:rPr lang="en-US" altLang="zh-CN" sz="1600">
                          <a:solidFill>
                            <a:srgbClr val="FF0000"/>
                          </a:solidFill>
                        </a:rPr>
                        <a:t>0</a:t>
                      </a:r>
                      <a:endParaRPr lang="en-US" altLang="zh-CN" sz="2800">
                        <a:solidFill>
                          <a:srgbClr val="FF0000"/>
                        </a:solidFill>
                      </a:endParaRPr>
                    </a:p>
                  </p:txBody>
                </p:sp>
                <p:grpSp>
                  <p:nvGrpSpPr>
                    <p:cNvPr id="70" name="Group 87"/>
                    <p:cNvGrpSpPr>
                      <a:grpSpLocks/>
                    </p:cNvGrpSpPr>
                    <p:nvPr/>
                  </p:nvGrpSpPr>
                  <p:grpSpPr bwMode="auto">
                    <a:xfrm>
                      <a:off x="391" y="709"/>
                      <a:ext cx="2385" cy="894"/>
                      <a:chOff x="391" y="709"/>
                      <a:chExt cx="2385" cy="894"/>
                    </a:xfrm>
                  </p:grpSpPr>
                  <p:sp>
                    <p:nvSpPr>
                      <p:cNvPr id="71" name="Line 88"/>
                      <p:cNvSpPr>
                        <a:spLocks noChangeShapeType="1"/>
                      </p:cNvSpPr>
                      <p:nvPr/>
                    </p:nvSpPr>
                    <p:spPr bwMode="auto">
                      <a:xfrm>
                        <a:off x="888" y="709"/>
                        <a:ext cx="0" cy="88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89"/>
                      <p:cNvSpPr>
                        <a:spLocks noChangeShapeType="1"/>
                      </p:cNvSpPr>
                      <p:nvPr/>
                    </p:nvSpPr>
                    <p:spPr bwMode="auto">
                      <a:xfrm>
                        <a:off x="1752" y="718"/>
                        <a:ext cx="0" cy="88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90"/>
                      <p:cNvSpPr>
                        <a:spLocks noChangeShapeType="1"/>
                      </p:cNvSpPr>
                      <p:nvPr/>
                    </p:nvSpPr>
                    <p:spPr bwMode="auto">
                      <a:xfrm>
                        <a:off x="2272" y="709"/>
                        <a:ext cx="0" cy="88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91"/>
                      <p:cNvSpPr>
                        <a:spLocks noChangeShapeType="1"/>
                      </p:cNvSpPr>
                      <p:nvPr/>
                    </p:nvSpPr>
                    <p:spPr bwMode="auto">
                      <a:xfrm>
                        <a:off x="1408" y="718"/>
                        <a:ext cx="3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92"/>
                      <p:cNvSpPr>
                        <a:spLocks noChangeShapeType="1"/>
                      </p:cNvSpPr>
                      <p:nvPr/>
                    </p:nvSpPr>
                    <p:spPr bwMode="auto">
                      <a:xfrm>
                        <a:off x="2272" y="718"/>
                        <a:ext cx="50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93"/>
                      <p:cNvSpPr>
                        <a:spLocks noChangeShapeType="1"/>
                      </p:cNvSpPr>
                      <p:nvPr/>
                    </p:nvSpPr>
                    <p:spPr bwMode="auto">
                      <a:xfrm>
                        <a:off x="391" y="709"/>
                        <a:ext cx="50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94"/>
                      <p:cNvSpPr>
                        <a:spLocks noChangeShapeType="1"/>
                      </p:cNvSpPr>
                      <p:nvPr/>
                    </p:nvSpPr>
                    <p:spPr bwMode="auto">
                      <a:xfrm>
                        <a:off x="880" y="1588"/>
                        <a:ext cx="52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95"/>
                      <p:cNvSpPr>
                        <a:spLocks noChangeShapeType="1"/>
                      </p:cNvSpPr>
                      <p:nvPr/>
                    </p:nvSpPr>
                    <p:spPr bwMode="auto">
                      <a:xfrm>
                        <a:off x="1752" y="1589"/>
                        <a:ext cx="52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96"/>
                      <p:cNvSpPr>
                        <a:spLocks noChangeShapeType="1"/>
                      </p:cNvSpPr>
                      <p:nvPr/>
                    </p:nvSpPr>
                    <p:spPr bwMode="auto">
                      <a:xfrm>
                        <a:off x="1397" y="709"/>
                        <a:ext cx="0" cy="88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 name="Group 97"/>
                  <p:cNvGrpSpPr>
                    <a:grpSpLocks/>
                  </p:cNvGrpSpPr>
                  <p:nvPr/>
                </p:nvGrpSpPr>
                <p:grpSpPr bwMode="auto">
                  <a:xfrm>
                    <a:off x="880" y="1629"/>
                    <a:ext cx="1377" cy="441"/>
                    <a:chOff x="895" y="226"/>
                    <a:chExt cx="1377" cy="441"/>
                  </a:xfrm>
                </p:grpSpPr>
                <p:sp>
                  <p:nvSpPr>
                    <p:cNvPr id="60" name="Rectangle 98"/>
                    <p:cNvSpPr>
                      <a:spLocks noChangeArrowheads="1"/>
                    </p:cNvSpPr>
                    <p:nvPr/>
                  </p:nvSpPr>
                  <p:spPr bwMode="auto">
                    <a:xfrm>
                      <a:off x="895" y="230"/>
                      <a:ext cx="520" cy="370"/>
                    </a:xfrm>
                    <a:prstGeom prst="rect">
                      <a:avLst/>
                    </a:prstGeom>
                    <a:solidFill>
                      <a:srgbClr val="996633"/>
                    </a:solidFill>
                    <a:ln w="9525">
                      <a:solidFill>
                        <a:srgbClr val="000000"/>
                      </a:solidFill>
                      <a:miter lim="800000"/>
                      <a:headEnd/>
                      <a:tailEnd/>
                    </a:ln>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 name="Rectangle 99"/>
                    <p:cNvSpPr>
                      <a:spLocks noChangeArrowheads="1"/>
                    </p:cNvSpPr>
                    <p:nvPr/>
                  </p:nvSpPr>
                  <p:spPr bwMode="auto">
                    <a:xfrm>
                      <a:off x="1752" y="226"/>
                      <a:ext cx="520" cy="370"/>
                    </a:xfrm>
                    <a:prstGeom prst="rect">
                      <a:avLst/>
                    </a:prstGeom>
                    <a:solidFill>
                      <a:srgbClr val="FFFF00"/>
                    </a:solidFill>
                    <a:ln w="9525">
                      <a:solidFill>
                        <a:srgbClr val="000000"/>
                      </a:solidFill>
                      <a:miter lim="800000"/>
                      <a:headEnd/>
                      <a:tailEnd/>
                    </a:ln>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Text Box 100"/>
                    <p:cNvSpPr txBox="1">
                      <a:spLocks noChangeArrowheads="1"/>
                    </p:cNvSpPr>
                    <p:nvPr/>
                  </p:nvSpPr>
                  <p:spPr bwMode="auto">
                    <a:xfrm>
                      <a:off x="1003" y="239"/>
                      <a:ext cx="321"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FFFF"/>
                          </a:solidFill>
                        </a:rPr>
                        <a:t>A</a:t>
                      </a:r>
                    </a:p>
                  </p:txBody>
                </p:sp>
                <p:sp>
                  <p:nvSpPr>
                    <p:cNvPr id="63" name="Text Box 101"/>
                    <p:cNvSpPr txBox="1">
                      <a:spLocks noChangeArrowheads="1"/>
                    </p:cNvSpPr>
                    <p:nvPr/>
                  </p:nvSpPr>
                  <p:spPr bwMode="auto">
                    <a:xfrm>
                      <a:off x="1874" y="237"/>
                      <a:ext cx="321"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00"/>
                          </a:solidFill>
                        </a:rPr>
                        <a:t>B</a:t>
                      </a:r>
                    </a:p>
                  </p:txBody>
                </p:sp>
                <p:sp>
                  <p:nvSpPr>
                    <p:cNvPr id="64" name="Text Box 102"/>
                    <p:cNvSpPr txBox="1">
                      <a:spLocks noChangeArrowheads="1"/>
                    </p:cNvSpPr>
                    <p:nvPr/>
                  </p:nvSpPr>
                  <p:spPr bwMode="auto">
                    <a:xfrm>
                      <a:off x="1457" y="331"/>
                      <a:ext cx="35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chemeClr val="bg1"/>
                          </a:solidFill>
                        </a:rPr>
                        <a:t>d</a:t>
                      </a:r>
                    </a:p>
                  </p:txBody>
                </p:sp>
                <p:sp>
                  <p:nvSpPr>
                    <p:cNvPr id="65" name="Line 103"/>
                    <p:cNvSpPr>
                      <a:spLocks noChangeShapeType="1"/>
                    </p:cNvSpPr>
                    <p:nvPr/>
                  </p:nvSpPr>
                  <p:spPr bwMode="auto">
                    <a:xfrm>
                      <a:off x="1408" y="398"/>
                      <a:ext cx="352" cy="0"/>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51" name="Text Box 104"/>
                  <p:cNvSpPr txBox="1">
                    <a:spLocks noChangeArrowheads="1"/>
                  </p:cNvSpPr>
                  <p:nvPr/>
                </p:nvSpPr>
                <p:spPr bwMode="auto">
                  <a:xfrm>
                    <a:off x="2467" y="1214"/>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0000FF"/>
                        </a:solidFill>
                      </a:rPr>
                      <a:t>E</a:t>
                    </a:r>
                  </a:p>
                </p:txBody>
              </p:sp>
              <p:sp>
                <p:nvSpPr>
                  <p:cNvPr id="52" name="Freeform 105"/>
                  <p:cNvSpPr>
                    <a:spLocks/>
                  </p:cNvSpPr>
                  <p:nvPr/>
                </p:nvSpPr>
                <p:spPr bwMode="auto">
                  <a:xfrm>
                    <a:off x="825" y="420"/>
                    <a:ext cx="637" cy="722"/>
                  </a:xfrm>
                  <a:custGeom>
                    <a:avLst/>
                    <a:gdLst>
                      <a:gd name="T0" fmla="*/ 0 w 1980"/>
                      <a:gd name="T1" fmla="*/ 518503 h 615"/>
                      <a:gd name="T2" fmla="*/ 0 w 1980"/>
                      <a:gd name="T3" fmla="*/ 0 h 615"/>
                      <a:gd name="T4" fmla="*/ 0 w 1980"/>
                      <a:gd name="T5" fmla="*/ 518503 h 615"/>
                      <a:gd name="T6" fmla="*/ 0 60000 65536"/>
                      <a:gd name="T7" fmla="*/ 0 60000 65536"/>
                      <a:gd name="T8" fmla="*/ 0 60000 65536"/>
                      <a:gd name="T9" fmla="*/ 0 w 1980"/>
                      <a:gd name="T10" fmla="*/ 0 h 615"/>
                      <a:gd name="T11" fmla="*/ 1980 w 1980"/>
                      <a:gd name="T12" fmla="*/ 615 h 615"/>
                    </a:gdLst>
                    <a:ahLst/>
                    <a:cxnLst>
                      <a:cxn ang="T6">
                        <a:pos x="T0" y="T1"/>
                      </a:cxn>
                      <a:cxn ang="T7">
                        <a:pos x="T2" y="T3"/>
                      </a:cxn>
                      <a:cxn ang="T8">
                        <a:pos x="T4" y="T5"/>
                      </a:cxn>
                    </a:cxnLst>
                    <a:rect l="T9" t="T10" r="T11" b="T12"/>
                    <a:pathLst>
                      <a:path w="1980" h="615">
                        <a:moveTo>
                          <a:pt x="0" y="615"/>
                        </a:moveTo>
                        <a:cubicBezTo>
                          <a:pt x="330" y="307"/>
                          <a:pt x="660" y="0"/>
                          <a:pt x="990" y="0"/>
                        </a:cubicBezTo>
                        <a:cubicBezTo>
                          <a:pt x="1320" y="0"/>
                          <a:pt x="1650" y="307"/>
                          <a:pt x="1980" y="615"/>
                        </a:cubicBezTo>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106"/>
                  <p:cNvSpPr>
                    <a:spLocks/>
                  </p:cNvSpPr>
                  <p:nvPr/>
                </p:nvSpPr>
                <p:spPr bwMode="auto">
                  <a:xfrm>
                    <a:off x="1697" y="453"/>
                    <a:ext cx="631" cy="739"/>
                  </a:xfrm>
                  <a:custGeom>
                    <a:avLst/>
                    <a:gdLst>
                      <a:gd name="T0" fmla="*/ 0 w 1980"/>
                      <a:gd name="T1" fmla="*/ 1377247 h 615"/>
                      <a:gd name="T2" fmla="*/ 0 w 1980"/>
                      <a:gd name="T3" fmla="*/ 0 h 615"/>
                      <a:gd name="T4" fmla="*/ 0 w 1980"/>
                      <a:gd name="T5" fmla="*/ 1377247 h 615"/>
                      <a:gd name="T6" fmla="*/ 0 60000 65536"/>
                      <a:gd name="T7" fmla="*/ 0 60000 65536"/>
                      <a:gd name="T8" fmla="*/ 0 60000 65536"/>
                      <a:gd name="T9" fmla="*/ 0 w 1980"/>
                      <a:gd name="T10" fmla="*/ 0 h 615"/>
                      <a:gd name="T11" fmla="*/ 1980 w 1980"/>
                      <a:gd name="T12" fmla="*/ 615 h 615"/>
                    </a:gdLst>
                    <a:ahLst/>
                    <a:cxnLst>
                      <a:cxn ang="T6">
                        <a:pos x="T0" y="T1"/>
                      </a:cxn>
                      <a:cxn ang="T7">
                        <a:pos x="T2" y="T3"/>
                      </a:cxn>
                      <a:cxn ang="T8">
                        <a:pos x="T4" y="T5"/>
                      </a:cxn>
                    </a:cxnLst>
                    <a:rect l="T9" t="T10" r="T11" b="T12"/>
                    <a:pathLst>
                      <a:path w="1980" h="615">
                        <a:moveTo>
                          <a:pt x="0" y="615"/>
                        </a:moveTo>
                        <a:cubicBezTo>
                          <a:pt x="330" y="307"/>
                          <a:pt x="660" y="0"/>
                          <a:pt x="990" y="0"/>
                        </a:cubicBezTo>
                        <a:cubicBezTo>
                          <a:pt x="1320" y="0"/>
                          <a:pt x="1650" y="307"/>
                          <a:pt x="1980" y="615"/>
                        </a:cubicBezTo>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Arc 107"/>
                  <p:cNvSpPr>
                    <a:spLocks/>
                  </p:cNvSpPr>
                  <p:nvPr/>
                </p:nvSpPr>
                <p:spPr bwMode="auto">
                  <a:xfrm flipH="1" flipV="1">
                    <a:off x="2267" y="945"/>
                    <a:ext cx="306" cy="2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 name="Group 108"/>
                  <p:cNvGrpSpPr>
                    <a:grpSpLocks/>
                  </p:cNvGrpSpPr>
                  <p:nvPr/>
                </p:nvGrpSpPr>
                <p:grpSpPr bwMode="auto">
                  <a:xfrm>
                    <a:off x="987" y="16"/>
                    <a:ext cx="1461" cy="1220"/>
                    <a:chOff x="991" y="260"/>
                    <a:chExt cx="1461" cy="1220"/>
                  </a:xfrm>
                </p:grpSpPr>
                <p:sp>
                  <p:nvSpPr>
                    <p:cNvPr id="58" name="Text Box 109"/>
                    <p:cNvSpPr txBox="1">
                      <a:spLocks noChangeArrowheads="1"/>
                    </p:cNvSpPr>
                    <p:nvPr/>
                  </p:nvSpPr>
                  <p:spPr bwMode="auto">
                    <a:xfrm>
                      <a:off x="991" y="260"/>
                      <a:ext cx="14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chemeClr val="bg1"/>
                          </a:solidFill>
                        </a:rPr>
                        <a:t>电子云重叠</a:t>
                      </a:r>
                    </a:p>
                  </p:txBody>
                </p:sp>
                <p:sp>
                  <p:nvSpPr>
                    <p:cNvPr id="59" name="Line 110"/>
                    <p:cNvSpPr>
                      <a:spLocks noChangeShapeType="1"/>
                    </p:cNvSpPr>
                    <p:nvPr/>
                  </p:nvSpPr>
                  <p:spPr bwMode="auto">
                    <a:xfrm flipH="1" flipV="1">
                      <a:off x="1309" y="563"/>
                      <a:ext cx="267" cy="917"/>
                    </a:xfrm>
                    <a:prstGeom prst="line">
                      <a:avLst/>
                    </a:prstGeom>
                    <a:noFill/>
                    <a:ln w="19050">
                      <a:solidFill>
                        <a:srgbClr val="FF00FF"/>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56" name="Arc 111"/>
                  <p:cNvSpPr>
                    <a:spLocks/>
                  </p:cNvSpPr>
                  <p:nvPr/>
                </p:nvSpPr>
                <p:spPr bwMode="auto">
                  <a:xfrm flipV="1">
                    <a:off x="552" y="935"/>
                    <a:ext cx="329" cy="2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Arc 112"/>
                  <p:cNvSpPr>
                    <a:spLocks/>
                  </p:cNvSpPr>
                  <p:nvPr/>
                </p:nvSpPr>
                <p:spPr bwMode="auto">
                  <a:xfrm flipH="1" flipV="1">
                    <a:off x="1404" y="948"/>
                    <a:ext cx="306" cy="2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17" name="Group 116"/>
            <p:cNvGrpSpPr>
              <a:grpSpLocks/>
            </p:cNvGrpSpPr>
            <p:nvPr/>
          </p:nvGrpSpPr>
          <p:grpSpPr bwMode="auto">
            <a:xfrm>
              <a:off x="2928" y="20"/>
              <a:ext cx="2701" cy="1919"/>
              <a:chOff x="2832" y="336"/>
              <a:chExt cx="2701" cy="1919"/>
            </a:xfrm>
          </p:grpSpPr>
          <p:sp>
            <p:nvSpPr>
              <p:cNvPr id="18" name="Text Box 115" descr="白色大理石"/>
              <p:cNvSpPr txBox="1">
                <a:spLocks noChangeArrowheads="1"/>
              </p:cNvSpPr>
              <p:nvPr/>
            </p:nvSpPr>
            <p:spPr bwMode="auto">
              <a:xfrm>
                <a:off x="2832" y="336"/>
                <a:ext cx="2701" cy="1919"/>
              </a:xfrm>
              <a:prstGeom prst="rect">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GB" sz="3200" dirty="0"/>
                  <a:t>                                        </a:t>
                </a:r>
              </a:p>
              <a:p>
                <a:pPr eaLnBrk="1" hangingPunct="1"/>
                <a:endParaRPr lang="zh-CN" altLang="en-GB" sz="3200" dirty="0"/>
              </a:p>
              <a:p>
                <a:pPr eaLnBrk="1" hangingPunct="1"/>
                <a:endParaRPr lang="zh-CN" altLang="en-GB" sz="3200" dirty="0"/>
              </a:p>
              <a:p>
                <a:pPr eaLnBrk="1" hangingPunct="1"/>
                <a:endParaRPr lang="zh-CN" altLang="en-GB" sz="3200" dirty="0"/>
              </a:p>
              <a:p>
                <a:pPr eaLnBrk="1" hangingPunct="1"/>
                <a:endParaRPr lang="zh-CN" altLang="en-GB" sz="3200" dirty="0"/>
              </a:p>
              <a:p>
                <a:pPr eaLnBrk="1" hangingPunct="1"/>
                <a:endParaRPr lang="en-US" altLang="zh-CN" sz="3200" dirty="0"/>
              </a:p>
            </p:txBody>
          </p:sp>
          <p:grpSp>
            <p:nvGrpSpPr>
              <p:cNvPr id="19" name="Group 38"/>
              <p:cNvGrpSpPr>
                <a:grpSpLocks/>
              </p:cNvGrpSpPr>
              <p:nvPr/>
            </p:nvGrpSpPr>
            <p:grpSpPr bwMode="auto">
              <a:xfrm>
                <a:off x="2928" y="377"/>
                <a:ext cx="2514" cy="1639"/>
                <a:chOff x="2897" y="190"/>
                <a:chExt cx="2514" cy="1639"/>
              </a:xfrm>
            </p:grpSpPr>
            <p:sp>
              <p:nvSpPr>
                <p:cNvPr id="20" name="Text Box 39"/>
                <p:cNvSpPr txBox="1">
                  <a:spLocks noChangeArrowheads="1"/>
                </p:cNvSpPr>
                <p:nvPr/>
              </p:nvSpPr>
              <p:spPr bwMode="auto">
                <a:xfrm>
                  <a:off x="4008" y="190"/>
                  <a:ext cx="108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800000"/>
                      </a:solidFill>
                    </a:rPr>
                    <a:t>隧道电流</a:t>
                  </a:r>
                  <a:r>
                    <a:rPr lang="en-US" altLang="zh-CN" sz="2800" i="1">
                      <a:solidFill>
                        <a:srgbClr val="800000"/>
                      </a:solidFill>
                    </a:rPr>
                    <a:t>i</a:t>
                  </a:r>
                </a:p>
              </p:txBody>
            </p:sp>
            <p:grpSp>
              <p:nvGrpSpPr>
                <p:cNvPr id="21" name="Group 40"/>
                <p:cNvGrpSpPr>
                  <a:grpSpLocks/>
                </p:cNvGrpSpPr>
                <p:nvPr/>
              </p:nvGrpSpPr>
              <p:grpSpPr bwMode="auto">
                <a:xfrm>
                  <a:off x="3699" y="607"/>
                  <a:ext cx="510" cy="829"/>
                  <a:chOff x="4329" y="3926"/>
                  <a:chExt cx="510" cy="1340"/>
                </a:xfrm>
              </p:grpSpPr>
              <p:sp>
                <p:nvSpPr>
                  <p:cNvPr id="38" name="Line 41"/>
                  <p:cNvSpPr>
                    <a:spLocks noChangeShapeType="1"/>
                  </p:cNvSpPr>
                  <p:nvPr/>
                </p:nvSpPr>
                <p:spPr bwMode="auto">
                  <a:xfrm>
                    <a:off x="4335" y="3958"/>
                    <a:ext cx="0" cy="33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42"/>
                  <p:cNvSpPr>
                    <a:spLocks noChangeShapeType="1"/>
                  </p:cNvSpPr>
                  <p:nvPr/>
                </p:nvSpPr>
                <p:spPr bwMode="auto">
                  <a:xfrm>
                    <a:off x="4830" y="4036"/>
                    <a:ext cx="0" cy="30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3"/>
                  <p:cNvSpPr>
                    <a:spLocks noChangeShapeType="1"/>
                  </p:cNvSpPr>
                  <p:nvPr/>
                </p:nvSpPr>
                <p:spPr bwMode="auto">
                  <a:xfrm>
                    <a:off x="4343" y="4288"/>
                    <a:ext cx="271" cy="97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4"/>
                  <p:cNvSpPr>
                    <a:spLocks noChangeShapeType="1"/>
                  </p:cNvSpPr>
                  <p:nvPr/>
                </p:nvSpPr>
                <p:spPr bwMode="auto">
                  <a:xfrm flipH="1">
                    <a:off x="4607" y="4305"/>
                    <a:ext cx="225" cy="96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Freeform 45"/>
                  <p:cNvSpPr>
                    <a:spLocks/>
                  </p:cNvSpPr>
                  <p:nvPr/>
                </p:nvSpPr>
                <p:spPr bwMode="auto">
                  <a:xfrm>
                    <a:off x="4329" y="3926"/>
                    <a:ext cx="510" cy="102"/>
                  </a:xfrm>
                  <a:custGeom>
                    <a:avLst/>
                    <a:gdLst>
                      <a:gd name="T0" fmla="*/ 0 w 315"/>
                      <a:gd name="T1" fmla="*/ 2147483647 h 65"/>
                      <a:gd name="T2" fmla="*/ 2147483647 w 315"/>
                      <a:gd name="T3" fmla="*/ 2147483647 h 65"/>
                      <a:gd name="T4" fmla="*/ 2147483647 w 315"/>
                      <a:gd name="T5" fmla="*/ 855210660 h 65"/>
                      <a:gd name="T6" fmla="*/ 2147483647 w 315"/>
                      <a:gd name="T7" fmla="*/ 2147483647 h 65"/>
                      <a:gd name="T8" fmla="*/ 0 60000 65536"/>
                      <a:gd name="T9" fmla="*/ 0 60000 65536"/>
                      <a:gd name="T10" fmla="*/ 0 60000 65536"/>
                      <a:gd name="T11" fmla="*/ 0 60000 65536"/>
                      <a:gd name="T12" fmla="*/ 0 w 315"/>
                      <a:gd name="T13" fmla="*/ 0 h 65"/>
                      <a:gd name="T14" fmla="*/ 315 w 315"/>
                      <a:gd name="T15" fmla="*/ 65 h 65"/>
                    </a:gdLst>
                    <a:ahLst/>
                    <a:cxnLst>
                      <a:cxn ang="T8">
                        <a:pos x="T0" y="T1"/>
                      </a:cxn>
                      <a:cxn ang="T9">
                        <a:pos x="T2" y="T3"/>
                      </a:cxn>
                      <a:cxn ang="T10">
                        <a:pos x="T4" y="T5"/>
                      </a:cxn>
                      <a:cxn ang="T11">
                        <a:pos x="T6" y="T7"/>
                      </a:cxn>
                    </a:cxnLst>
                    <a:rect l="T12" t="T13" r="T14" b="T15"/>
                    <a:pathLst>
                      <a:path w="315" h="65">
                        <a:moveTo>
                          <a:pt x="0" y="20"/>
                        </a:moveTo>
                        <a:cubicBezTo>
                          <a:pt x="40" y="29"/>
                          <a:pt x="80" y="38"/>
                          <a:pt x="120" y="35"/>
                        </a:cubicBezTo>
                        <a:cubicBezTo>
                          <a:pt x="160" y="32"/>
                          <a:pt x="208" y="0"/>
                          <a:pt x="240" y="5"/>
                        </a:cubicBezTo>
                        <a:cubicBezTo>
                          <a:pt x="272" y="10"/>
                          <a:pt x="287" y="55"/>
                          <a:pt x="315" y="6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 name="Line 46"/>
                <p:cNvSpPr>
                  <a:spLocks noChangeShapeType="1"/>
                </p:cNvSpPr>
                <p:nvPr/>
              </p:nvSpPr>
              <p:spPr bwMode="auto">
                <a:xfrm>
                  <a:off x="3450" y="1452"/>
                  <a:ext cx="0" cy="30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47"/>
                <p:cNvSpPr>
                  <a:spLocks noChangeShapeType="1"/>
                </p:cNvSpPr>
                <p:nvPr/>
              </p:nvSpPr>
              <p:spPr bwMode="auto">
                <a:xfrm>
                  <a:off x="4200" y="1461"/>
                  <a:ext cx="0" cy="30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48"/>
                <p:cNvSpPr>
                  <a:spLocks noChangeShapeType="1"/>
                </p:cNvSpPr>
                <p:nvPr/>
              </p:nvSpPr>
              <p:spPr bwMode="auto">
                <a:xfrm>
                  <a:off x="3450" y="1756"/>
                  <a:ext cx="7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Freeform 49"/>
                <p:cNvSpPr>
                  <a:spLocks/>
                </p:cNvSpPr>
                <p:nvPr/>
              </p:nvSpPr>
              <p:spPr bwMode="auto">
                <a:xfrm>
                  <a:off x="3450" y="1396"/>
                  <a:ext cx="732" cy="65"/>
                </a:xfrm>
                <a:custGeom>
                  <a:avLst/>
                  <a:gdLst>
                    <a:gd name="T0" fmla="*/ 0 w 1200"/>
                    <a:gd name="T1" fmla="*/ 1 h 105"/>
                    <a:gd name="T2" fmla="*/ 1 w 1200"/>
                    <a:gd name="T3" fmla="*/ 0 h 105"/>
                    <a:gd name="T4" fmla="*/ 1 w 1200"/>
                    <a:gd name="T5" fmla="*/ 1 h 105"/>
                    <a:gd name="T6" fmla="*/ 1 w 1200"/>
                    <a:gd name="T7" fmla="*/ 1 h 105"/>
                    <a:gd name="T8" fmla="*/ 1 w 1200"/>
                    <a:gd name="T9" fmla="*/ 1 h 105"/>
                    <a:gd name="T10" fmla="*/ 1 w 1200"/>
                    <a:gd name="T11" fmla="*/ 1 h 105"/>
                    <a:gd name="T12" fmla="*/ 1 w 1200"/>
                    <a:gd name="T13" fmla="*/ 1 h 105"/>
                    <a:gd name="T14" fmla="*/ 1 w 1200"/>
                    <a:gd name="T15" fmla="*/ 1 h 105"/>
                    <a:gd name="T16" fmla="*/ 1 w 1200"/>
                    <a:gd name="T17" fmla="*/ 1 h 105"/>
                    <a:gd name="T18" fmla="*/ 1 w 1200"/>
                    <a:gd name="T19" fmla="*/ 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
                    <a:gd name="T31" fmla="*/ 0 h 105"/>
                    <a:gd name="T32" fmla="*/ 1200 w 1200"/>
                    <a:gd name="T33" fmla="*/ 105 h 1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 h="105">
                      <a:moveTo>
                        <a:pt x="0" y="90"/>
                      </a:moveTo>
                      <a:cubicBezTo>
                        <a:pt x="94" y="45"/>
                        <a:pt x="188" y="0"/>
                        <a:pt x="255" y="0"/>
                      </a:cubicBezTo>
                      <a:cubicBezTo>
                        <a:pt x="322" y="0"/>
                        <a:pt x="353" y="80"/>
                        <a:pt x="405" y="90"/>
                      </a:cubicBezTo>
                      <a:cubicBezTo>
                        <a:pt x="457" y="100"/>
                        <a:pt x="528" y="60"/>
                        <a:pt x="570" y="60"/>
                      </a:cubicBezTo>
                      <a:cubicBezTo>
                        <a:pt x="612" y="60"/>
                        <a:pt x="633" y="92"/>
                        <a:pt x="660" y="90"/>
                      </a:cubicBezTo>
                      <a:cubicBezTo>
                        <a:pt x="687" y="88"/>
                        <a:pt x="708" y="50"/>
                        <a:pt x="735" y="45"/>
                      </a:cubicBezTo>
                      <a:cubicBezTo>
                        <a:pt x="762" y="40"/>
                        <a:pt x="790" y="57"/>
                        <a:pt x="825" y="60"/>
                      </a:cubicBezTo>
                      <a:cubicBezTo>
                        <a:pt x="860" y="63"/>
                        <a:pt x="905" y="65"/>
                        <a:pt x="945" y="60"/>
                      </a:cubicBezTo>
                      <a:cubicBezTo>
                        <a:pt x="985" y="55"/>
                        <a:pt x="1023" y="23"/>
                        <a:pt x="1065" y="30"/>
                      </a:cubicBezTo>
                      <a:cubicBezTo>
                        <a:pt x="1107" y="37"/>
                        <a:pt x="1173" y="93"/>
                        <a:pt x="1200" y="10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Text Box 50"/>
                <p:cNvSpPr txBox="1">
                  <a:spLocks noChangeArrowheads="1"/>
                </p:cNvSpPr>
                <p:nvPr/>
              </p:nvSpPr>
              <p:spPr bwMode="auto">
                <a:xfrm>
                  <a:off x="3436" y="338"/>
                  <a:ext cx="339"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FF"/>
                      </a:solidFill>
                    </a:rPr>
                    <a:t>A</a:t>
                  </a:r>
                </a:p>
              </p:txBody>
            </p:sp>
            <p:sp>
              <p:nvSpPr>
                <p:cNvPr id="27" name="Text Box 51"/>
                <p:cNvSpPr txBox="1">
                  <a:spLocks noChangeArrowheads="1"/>
                </p:cNvSpPr>
                <p:nvPr/>
              </p:nvSpPr>
              <p:spPr bwMode="auto">
                <a:xfrm>
                  <a:off x="3670" y="1442"/>
                  <a:ext cx="311"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0000"/>
                      </a:solidFill>
                    </a:rPr>
                    <a:t>B</a:t>
                  </a:r>
                </a:p>
              </p:txBody>
            </p:sp>
            <p:sp>
              <p:nvSpPr>
                <p:cNvPr id="28" name="Line 52"/>
                <p:cNvSpPr>
                  <a:spLocks noChangeShapeType="1"/>
                </p:cNvSpPr>
                <p:nvPr/>
              </p:nvSpPr>
              <p:spPr bwMode="auto">
                <a:xfrm>
                  <a:off x="3962" y="509"/>
                  <a:ext cx="870" cy="0"/>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53"/>
                <p:cNvSpPr>
                  <a:spLocks noChangeShapeType="1"/>
                </p:cNvSpPr>
                <p:nvPr/>
              </p:nvSpPr>
              <p:spPr bwMode="auto">
                <a:xfrm>
                  <a:off x="4832" y="511"/>
                  <a:ext cx="0" cy="46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54"/>
                <p:cNvSpPr>
                  <a:spLocks noChangeShapeType="1"/>
                </p:cNvSpPr>
                <p:nvPr/>
              </p:nvSpPr>
              <p:spPr bwMode="auto">
                <a:xfrm>
                  <a:off x="4658" y="972"/>
                  <a:ext cx="34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55"/>
                <p:cNvSpPr>
                  <a:spLocks noChangeShapeType="1"/>
                </p:cNvSpPr>
                <p:nvPr/>
              </p:nvSpPr>
              <p:spPr bwMode="auto">
                <a:xfrm>
                  <a:off x="4767" y="1055"/>
                  <a:ext cx="147" cy="0"/>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56"/>
                <p:cNvSpPr>
                  <a:spLocks noChangeShapeType="1"/>
                </p:cNvSpPr>
                <p:nvPr/>
              </p:nvSpPr>
              <p:spPr bwMode="auto">
                <a:xfrm>
                  <a:off x="4841" y="1064"/>
                  <a:ext cx="0" cy="5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7"/>
                <p:cNvSpPr>
                  <a:spLocks noChangeShapeType="1"/>
                </p:cNvSpPr>
                <p:nvPr/>
              </p:nvSpPr>
              <p:spPr bwMode="auto">
                <a:xfrm>
                  <a:off x="4209" y="1599"/>
                  <a:ext cx="64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 Box 58"/>
                <p:cNvSpPr txBox="1">
                  <a:spLocks noChangeArrowheads="1"/>
                </p:cNvSpPr>
                <p:nvPr/>
              </p:nvSpPr>
              <p:spPr bwMode="auto">
                <a:xfrm>
                  <a:off x="4969" y="861"/>
                  <a:ext cx="44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chemeClr val="bg1"/>
                      </a:solidFill>
                    </a:rPr>
                    <a:t>U</a:t>
                  </a:r>
                </a:p>
              </p:txBody>
            </p:sp>
            <p:sp>
              <p:nvSpPr>
                <p:cNvPr id="35" name="Text Box 59"/>
                <p:cNvSpPr txBox="1">
                  <a:spLocks noChangeArrowheads="1"/>
                </p:cNvSpPr>
                <p:nvPr/>
              </p:nvSpPr>
              <p:spPr bwMode="auto">
                <a:xfrm>
                  <a:off x="3734" y="1127"/>
                  <a:ext cx="475"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800000"/>
                      </a:solidFill>
                    </a:rPr>
                    <a:t>d</a:t>
                  </a:r>
                </a:p>
              </p:txBody>
            </p:sp>
            <p:sp>
              <p:nvSpPr>
                <p:cNvPr id="36" name="Text Box 60"/>
                <p:cNvSpPr txBox="1">
                  <a:spLocks noChangeArrowheads="1"/>
                </p:cNvSpPr>
                <p:nvPr/>
              </p:nvSpPr>
              <p:spPr bwMode="auto">
                <a:xfrm>
                  <a:off x="3847" y="799"/>
                  <a:ext cx="622"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00FF"/>
                      </a:solidFill>
                    </a:rPr>
                    <a:t>探针</a:t>
                  </a:r>
                </a:p>
              </p:txBody>
            </p:sp>
            <p:sp>
              <p:nvSpPr>
                <p:cNvPr id="37" name="Text Box 61"/>
                <p:cNvSpPr txBox="1">
                  <a:spLocks noChangeArrowheads="1"/>
                </p:cNvSpPr>
                <p:nvPr/>
              </p:nvSpPr>
              <p:spPr bwMode="auto">
                <a:xfrm>
                  <a:off x="2897" y="1420"/>
                  <a:ext cx="622"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0000"/>
                      </a:solidFill>
                    </a:rPr>
                    <a:t>样品</a:t>
                  </a:r>
                </a:p>
              </p:txBody>
            </p:sp>
          </p:grpSp>
        </p:grpSp>
      </p:grpSp>
    </p:spTree>
    <p:extLst>
      <p:ext uri="{BB962C8B-B14F-4D97-AF65-F5344CB8AC3E}">
        <p14:creationId xmlns:p14="http://schemas.microsoft.com/office/powerpoint/2010/main" val="277344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iterate type="wd">
                                    <p:tmPct val="100000"/>
                                  </p:iterate>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3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471336" y="437615"/>
            <a:ext cx="7594600" cy="6164263"/>
            <a:chOff x="553" y="271"/>
            <a:chExt cx="4784" cy="3883"/>
          </a:xfrm>
        </p:grpSpPr>
        <p:pic>
          <p:nvPicPr>
            <p:cNvPr id="3" name="Picture 3" descr="d16（ST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 y="271"/>
              <a:ext cx="4784" cy="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3300" y="2577"/>
              <a:ext cx="522" cy="2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Text Box 5"/>
            <p:cNvSpPr txBox="1">
              <a:spLocks noChangeArrowheads="1"/>
            </p:cNvSpPr>
            <p:nvPr/>
          </p:nvSpPr>
          <p:spPr bwMode="auto">
            <a:xfrm>
              <a:off x="3328" y="2502"/>
              <a:ext cx="53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隧道电流</a:t>
              </a:r>
            </a:p>
          </p:txBody>
        </p:sp>
        <p:sp>
          <p:nvSpPr>
            <p:cNvPr id="6" name="Rectangle 6"/>
            <p:cNvSpPr>
              <a:spLocks noChangeArrowheads="1"/>
            </p:cNvSpPr>
            <p:nvPr/>
          </p:nvSpPr>
          <p:spPr bwMode="auto">
            <a:xfrm>
              <a:off x="1578" y="2988"/>
              <a:ext cx="522" cy="2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Text Box 7"/>
            <p:cNvSpPr txBox="1">
              <a:spLocks noChangeArrowheads="1"/>
            </p:cNvSpPr>
            <p:nvPr/>
          </p:nvSpPr>
          <p:spPr bwMode="auto">
            <a:xfrm>
              <a:off x="1523" y="2925"/>
              <a:ext cx="85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反馈传感器</a:t>
              </a:r>
            </a:p>
          </p:txBody>
        </p:sp>
        <p:sp>
          <p:nvSpPr>
            <p:cNvPr id="8" name="Rectangle 8"/>
            <p:cNvSpPr>
              <a:spLocks noChangeArrowheads="1"/>
            </p:cNvSpPr>
            <p:nvPr/>
          </p:nvSpPr>
          <p:spPr bwMode="auto">
            <a:xfrm>
              <a:off x="822" y="3489"/>
              <a:ext cx="834" cy="1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Text Box 9"/>
            <p:cNvSpPr txBox="1">
              <a:spLocks noChangeArrowheads="1"/>
            </p:cNvSpPr>
            <p:nvPr/>
          </p:nvSpPr>
          <p:spPr bwMode="auto">
            <a:xfrm>
              <a:off x="799" y="3444"/>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参考信号</a:t>
              </a:r>
            </a:p>
          </p:txBody>
        </p:sp>
        <p:sp>
          <p:nvSpPr>
            <p:cNvPr id="10" name="Rectangle 10"/>
            <p:cNvSpPr>
              <a:spLocks noChangeArrowheads="1"/>
            </p:cNvSpPr>
            <p:nvPr/>
          </p:nvSpPr>
          <p:spPr bwMode="auto">
            <a:xfrm>
              <a:off x="945" y="1955"/>
              <a:ext cx="366" cy="1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Text Box 11"/>
            <p:cNvSpPr txBox="1">
              <a:spLocks noChangeArrowheads="1"/>
            </p:cNvSpPr>
            <p:nvPr/>
          </p:nvSpPr>
          <p:spPr bwMode="auto">
            <a:xfrm>
              <a:off x="745" y="1911"/>
              <a:ext cx="9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显示器</a:t>
              </a:r>
            </a:p>
          </p:txBody>
        </p:sp>
        <p:sp>
          <p:nvSpPr>
            <p:cNvPr id="12" name="Rectangle 12"/>
            <p:cNvSpPr>
              <a:spLocks noChangeArrowheads="1"/>
            </p:cNvSpPr>
            <p:nvPr/>
          </p:nvSpPr>
          <p:spPr bwMode="auto">
            <a:xfrm>
              <a:off x="2167" y="1967"/>
              <a:ext cx="555" cy="2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Text Box 13"/>
            <p:cNvSpPr txBox="1">
              <a:spLocks noChangeArrowheads="1"/>
            </p:cNvSpPr>
            <p:nvPr/>
          </p:nvSpPr>
          <p:spPr bwMode="auto">
            <a:xfrm>
              <a:off x="2255" y="1757"/>
              <a:ext cx="54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压电控制</a:t>
              </a:r>
            </a:p>
          </p:txBody>
        </p:sp>
        <p:sp>
          <p:nvSpPr>
            <p:cNvPr id="14" name="Rectangle 14"/>
            <p:cNvSpPr>
              <a:spLocks noChangeArrowheads="1"/>
            </p:cNvSpPr>
            <p:nvPr/>
          </p:nvSpPr>
          <p:spPr bwMode="auto">
            <a:xfrm>
              <a:off x="2200" y="2622"/>
              <a:ext cx="356" cy="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Line 15"/>
            <p:cNvSpPr>
              <a:spLocks noChangeShapeType="1"/>
            </p:cNvSpPr>
            <p:nvPr/>
          </p:nvSpPr>
          <p:spPr bwMode="auto">
            <a:xfrm flipH="1">
              <a:off x="2478" y="2733"/>
              <a:ext cx="189" cy="30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6"/>
            <p:cNvSpPr txBox="1">
              <a:spLocks noChangeArrowheads="1"/>
            </p:cNvSpPr>
            <p:nvPr/>
          </p:nvSpPr>
          <p:spPr bwMode="auto">
            <a:xfrm>
              <a:off x="1923" y="2601"/>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加电压</a:t>
              </a:r>
            </a:p>
          </p:txBody>
        </p:sp>
        <p:sp>
          <p:nvSpPr>
            <p:cNvPr id="17" name="Text Box 17"/>
            <p:cNvSpPr txBox="1">
              <a:spLocks noChangeArrowheads="1"/>
            </p:cNvSpPr>
            <p:nvPr/>
          </p:nvSpPr>
          <p:spPr bwMode="auto">
            <a:xfrm>
              <a:off x="1459" y="3789"/>
              <a:ext cx="29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ea typeface="黑体" panose="02010609060101010101" pitchFamily="49" charset="-122"/>
                </a:rPr>
                <a:t>扫描隧道显微镜示意图</a:t>
              </a:r>
            </a:p>
          </p:txBody>
        </p:sp>
      </p:grpSp>
    </p:spTree>
    <p:extLst>
      <p:ext uri="{BB962C8B-B14F-4D97-AF65-F5344CB8AC3E}">
        <p14:creationId xmlns:p14="http://schemas.microsoft.com/office/powerpoint/2010/main" val="1795639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03（固体硅77）"/>
          <p:cNvPicPr>
            <a:picLocks noChangeAspect="1" noChangeArrowheads="1"/>
          </p:cNvPicPr>
          <p:nvPr/>
        </p:nvPicPr>
        <p:blipFill>
          <a:blip r:embed="rId2">
            <a:extLst>
              <a:ext uri="{28A0092B-C50C-407E-A947-70E740481C1C}">
                <a14:useLocalDpi xmlns:a14="http://schemas.microsoft.com/office/drawing/2010/main" val="0"/>
              </a:ext>
            </a:extLst>
          </a:blip>
          <a:srcRect l="11794" t="6897" r="1218" b="32504"/>
          <a:stretch>
            <a:fillRect/>
          </a:stretch>
        </p:blipFill>
        <p:spPr bwMode="auto">
          <a:xfrm>
            <a:off x="3608703" y="1557519"/>
            <a:ext cx="5381625"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3692838" y="5699304"/>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0</a:t>
            </a:r>
          </a:p>
        </p:txBody>
      </p:sp>
      <p:sp>
        <p:nvSpPr>
          <p:cNvPr id="4" name="Text Box 4"/>
          <p:cNvSpPr txBox="1">
            <a:spLocks noChangeArrowheads="1"/>
          </p:cNvSpPr>
          <p:nvPr/>
        </p:nvSpPr>
        <p:spPr bwMode="auto">
          <a:xfrm>
            <a:off x="6231251" y="5738992"/>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50</a:t>
            </a:r>
          </a:p>
        </p:txBody>
      </p:sp>
      <p:sp>
        <p:nvSpPr>
          <p:cNvPr id="5" name="Text Box 5"/>
          <p:cNvSpPr txBox="1">
            <a:spLocks noChangeArrowheads="1"/>
          </p:cNvSpPr>
          <p:nvPr/>
        </p:nvSpPr>
        <p:spPr bwMode="auto">
          <a:xfrm>
            <a:off x="8175938" y="5721529"/>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90</a:t>
            </a:r>
          </a:p>
        </p:txBody>
      </p:sp>
      <p:sp>
        <p:nvSpPr>
          <p:cNvPr id="6" name="Text Box 6"/>
          <p:cNvSpPr txBox="1">
            <a:spLocks noChangeArrowheads="1"/>
          </p:cNvSpPr>
          <p:nvPr/>
        </p:nvSpPr>
        <p:spPr bwMode="auto">
          <a:xfrm>
            <a:off x="5169213" y="5738992"/>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30</a:t>
            </a:r>
          </a:p>
        </p:txBody>
      </p:sp>
      <p:sp>
        <p:nvSpPr>
          <p:cNvPr id="7" name="Text Box 7"/>
          <p:cNvSpPr txBox="1">
            <a:spLocks noChangeArrowheads="1"/>
          </p:cNvSpPr>
          <p:nvPr/>
        </p:nvSpPr>
        <p:spPr bwMode="auto">
          <a:xfrm>
            <a:off x="7174226" y="5738992"/>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70</a:t>
            </a:r>
          </a:p>
        </p:txBody>
      </p:sp>
      <p:sp>
        <p:nvSpPr>
          <p:cNvPr id="8" name="Text Box 8"/>
          <p:cNvSpPr txBox="1">
            <a:spLocks noChangeArrowheads="1"/>
          </p:cNvSpPr>
          <p:nvPr/>
        </p:nvSpPr>
        <p:spPr bwMode="auto">
          <a:xfrm>
            <a:off x="4126226" y="5697717"/>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t>10</a:t>
            </a:r>
          </a:p>
        </p:txBody>
      </p:sp>
      <p:sp>
        <p:nvSpPr>
          <p:cNvPr id="9" name="Text Box 9"/>
          <p:cNvSpPr txBox="1">
            <a:spLocks noChangeArrowheads="1"/>
          </p:cNvSpPr>
          <p:nvPr/>
        </p:nvSpPr>
        <p:spPr bwMode="auto">
          <a:xfrm>
            <a:off x="8893488" y="5627867"/>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en-US" sz="2800"/>
              <a:t>(</a:t>
            </a:r>
            <a:r>
              <a:rPr kumimoji="1" lang="en-US" altLang="zh-CN" sz="2800"/>
              <a:t>nm)</a:t>
            </a:r>
          </a:p>
        </p:txBody>
      </p:sp>
      <p:sp>
        <p:nvSpPr>
          <p:cNvPr id="10" name="Text Box 10"/>
          <p:cNvSpPr txBox="1">
            <a:spLocks noChangeArrowheads="1"/>
          </p:cNvSpPr>
          <p:nvPr/>
        </p:nvSpPr>
        <p:spPr bwMode="auto">
          <a:xfrm>
            <a:off x="4156390" y="922517"/>
            <a:ext cx="51911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600"/>
              <a:t>硅晶体表面的</a:t>
            </a:r>
            <a:r>
              <a:rPr kumimoji="1" lang="en-US" altLang="zh-CN" sz="2600"/>
              <a:t>STM</a:t>
            </a:r>
            <a:r>
              <a:rPr kumimoji="1" lang="zh-CN" altLang="en-US" sz="2600"/>
              <a:t>扫描图象</a:t>
            </a:r>
          </a:p>
        </p:txBody>
      </p:sp>
      <p:sp>
        <p:nvSpPr>
          <p:cNvPr id="11" name="Text Box 11"/>
          <p:cNvSpPr txBox="1">
            <a:spLocks noChangeArrowheads="1"/>
          </p:cNvSpPr>
          <p:nvPr/>
        </p:nvSpPr>
        <p:spPr bwMode="auto">
          <a:xfrm>
            <a:off x="2075177" y="268467"/>
            <a:ext cx="35337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a:t>2.  STM</a:t>
            </a:r>
            <a:r>
              <a:rPr kumimoji="1" lang="zh-CN" altLang="en-US" sz="2600"/>
              <a:t>扫描图象</a:t>
            </a:r>
          </a:p>
        </p:txBody>
      </p:sp>
    </p:spTree>
    <p:extLst>
      <p:ext uri="{BB962C8B-B14F-4D97-AF65-F5344CB8AC3E}">
        <p14:creationId xmlns:p14="http://schemas.microsoft.com/office/powerpoint/2010/main" val="40961446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lue Nick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058" y="1201939"/>
            <a:ext cx="4200525"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2842095" y="5016702"/>
            <a:ext cx="1930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a:t>Blue Nickel</a:t>
            </a:r>
          </a:p>
        </p:txBody>
      </p:sp>
      <p:pic>
        <p:nvPicPr>
          <p:cNvPr id="4" name="Picture 4" descr="Blue Plati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122" y="1216229"/>
            <a:ext cx="4129087"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6975945" y="5002414"/>
            <a:ext cx="23685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a:t>Blue Platinum</a:t>
            </a:r>
          </a:p>
        </p:txBody>
      </p:sp>
    </p:spTree>
    <p:extLst>
      <p:ext uri="{BB962C8B-B14F-4D97-AF65-F5344CB8AC3E}">
        <p14:creationId xmlns:p14="http://schemas.microsoft.com/office/powerpoint/2010/main" val="27648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arbon Monoxide on Platinum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247" y="246601"/>
            <a:ext cx="4035425"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3490040" y="6062864"/>
            <a:ext cx="57800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600" dirty="0"/>
              <a:t>Carbon Monoxide on Platinum (111)</a:t>
            </a:r>
          </a:p>
        </p:txBody>
      </p:sp>
    </p:spTree>
    <p:extLst>
      <p:ext uri="{BB962C8B-B14F-4D97-AF65-F5344CB8AC3E}">
        <p14:creationId xmlns:p14="http://schemas.microsoft.com/office/powerpoint/2010/main" val="122714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2119</TotalTime>
  <Words>14512</Words>
  <Application>Microsoft Office PowerPoint</Application>
  <PresentationFormat>宽屏</PresentationFormat>
  <Paragraphs>1608</Paragraphs>
  <Slides>188</Slides>
  <Notes>9</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7</vt:i4>
      </vt:variant>
      <vt:variant>
        <vt:lpstr>幻灯片标题</vt:lpstr>
      </vt:variant>
      <vt:variant>
        <vt:i4>188</vt:i4>
      </vt:variant>
    </vt:vector>
  </HeadingPairs>
  <TitlesOfParts>
    <vt:vector size="218" baseType="lpstr">
      <vt:lpstr>Gulim</vt:lpstr>
      <vt:lpstr>Monotype Sorts</vt:lpstr>
      <vt:lpstr>MS LineDraw</vt:lpstr>
      <vt:lpstr>等线</vt:lpstr>
      <vt:lpstr>等线 Light</vt:lpstr>
      <vt:lpstr>黑体</vt:lpstr>
      <vt:lpstr>华文楷体</vt:lpstr>
      <vt:lpstr>华文新魏</vt:lpstr>
      <vt:lpstr>楷体</vt:lpstr>
      <vt:lpstr>楷体_GB2312</vt:lpstr>
      <vt:lpstr>隶书</vt:lpstr>
      <vt:lpstr>宋体</vt:lpstr>
      <vt:lpstr>Arial</vt:lpstr>
      <vt:lpstr>Bookman Old Style</vt:lpstr>
      <vt:lpstr>Calibri</vt:lpstr>
      <vt:lpstr>Calibri Light</vt:lpstr>
      <vt:lpstr>Century Schoolbook</vt:lpstr>
      <vt:lpstr>MS Reference Sans Serif</vt:lpstr>
      <vt:lpstr>MT Extra</vt:lpstr>
      <vt:lpstr>Symbol</vt:lpstr>
      <vt:lpstr>Times New Roman</vt:lpstr>
      <vt:lpstr>Wingdings</vt:lpstr>
      <vt:lpstr>Office 主题</vt:lpstr>
      <vt:lpstr>公式</vt:lpstr>
      <vt:lpstr>Equation</vt:lpstr>
      <vt:lpstr>Microsoft Equation 3.0</vt:lpstr>
      <vt:lpstr>位图图像</vt:lpstr>
      <vt:lpstr>剪辑</vt:lpstr>
      <vt:lpstr>文档</vt:lpstr>
      <vt:lpstr>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王先智</dc:creator>
  <cp:lastModifiedBy>etc</cp:lastModifiedBy>
  <cp:revision>435</cp:revision>
  <dcterms:created xsi:type="dcterms:W3CDTF">2015-09-04T01:42:14Z</dcterms:created>
  <dcterms:modified xsi:type="dcterms:W3CDTF">2019-12-24T03:37:11Z</dcterms:modified>
</cp:coreProperties>
</file>